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Playfair Display"/>
      <p:regular r:id="rId26"/>
      <p:bold r:id="rId27"/>
      <p:italic r:id="rId28"/>
      <p:boldItalic r:id="rId29"/>
    </p:embeddedFont>
    <p:embeddedFont>
      <p:font typeface="Montserrat"/>
      <p:regular r:id="rId30"/>
      <p:bold r:id="rId31"/>
      <p:italic r:id="rId32"/>
      <p:boldItalic r:id="rId33"/>
    </p:embeddedFont>
    <p:embeddedFont>
      <p:font typeface="Oswald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layfairDisplay-regular.fntdata"/><Relationship Id="rId25" Type="http://schemas.openxmlformats.org/officeDocument/2006/relationships/slide" Target="slides/slide21.xml"/><Relationship Id="rId28" Type="http://schemas.openxmlformats.org/officeDocument/2006/relationships/font" Target="fonts/PlayfairDisplay-italic.fntdata"/><Relationship Id="rId27" Type="http://schemas.openxmlformats.org/officeDocument/2006/relationships/font" Target="fonts/PlayfairDisplay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layfairDisplay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7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6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9.xml"/><Relationship Id="rId35" Type="http://schemas.openxmlformats.org/officeDocument/2006/relationships/font" Target="fonts/Oswald-bold.fntdata"/><Relationship Id="rId12" Type="http://schemas.openxmlformats.org/officeDocument/2006/relationships/slide" Target="slides/slide8.xml"/><Relationship Id="rId34" Type="http://schemas.openxmlformats.org/officeDocument/2006/relationships/font" Target="fonts/Oswald-regular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4b6cedda7e_1_1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4b6cedda7e_1_1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b6cedda7e_1_1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b6cedda7e_1_1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b715c272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b715c272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28233da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28233da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b6d4efa4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b6d4efa4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b6d4efa4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b6d4efa4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b715c272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b715c272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b6d4efa4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b6d4efa4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b6d4efa4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b6d4efa4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b6d4efa4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b6d4efa4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b6d4efa4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b6d4efa4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204de63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204de63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b715c272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b715c272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b715c272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b715c272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b6cedda7e_1_1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b6cedda7e_1_1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b6cedda7e_1_1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b6cedda7e_1_1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b6cedda7e_1_1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b6cedda7e_1_1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b6cedda7e_1_1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b6cedda7e_1_1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b6cedda7e_1_1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b6cedda7e_1_1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b715c272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b715c272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b6cedda7e_1_1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b6cedda7e_1_1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ktaranov/naming-convention/blob/master/C%23%20Coding%20Standards%20and%20Naming%20Conventions.md" TargetMode="External"/><Relationship Id="rId4" Type="http://schemas.openxmlformats.org/officeDocument/2006/relationships/hyperlink" Target="https://docs.microsoft.com/en-us/dotnet/standard/design-guidelines/general-naming-conventions" TargetMode="External"/><Relationship Id="rId5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Relationship Id="rId5" Type="http://schemas.openxmlformats.org/officeDocument/2006/relationships/image" Target="../media/image32.gif"/><Relationship Id="rId6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Relationship Id="rId4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Relationship Id="rId5" Type="http://schemas.openxmlformats.org/officeDocument/2006/relationships/image" Target="../media/image26.png"/><Relationship Id="rId6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21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19.png"/><Relationship Id="rId8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 Code: Easy to read, understand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Specify it explicitly, when: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 to tell what type it 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 needs to be emphasised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a team convention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all other cases use var, because: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provides no extra info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faster to write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don’t have to care about the type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8625" y="4299038"/>
            <a:ext cx="265609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0275" y="1812100"/>
            <a:ext cx="3889429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5461325" y="488375"/>
            <a:ext cx="3203400" cy="4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Good 				Bad                 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73871" y="2133300"/>
            <a:ext cx="4605051" cy="38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4087200" cy="12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Spend plenty of time but..</a:t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7675" y="366651"/>
            <a:ext cx="3560731" cy="463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741925"/>
            <a:ext cx="4136100" cy="28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you write code, stop for a few moments and consider a good 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spend more time on naming than on writing code in general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Best Guideline: Main Framework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88950" y="1234050"/>
            <a:ext cx="59052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framework that you use is the best source of great naming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       </a:t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025" y="2297900"/>
            <a:ext cx="1657350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8950" y="1751625"/>
            <a:ext cx="6789474" cy="325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92400" y="3878125"/>
            <a:ext cx="8520600" cy="6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Community source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Official MS docs</a:t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2400" y="234000"/>
            <a:ext cx="6229119" cy="364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</a:t>
            </a:r>
            <a:endParaRPr/>
          </a:p>
        </p:txBody>
      </p:sp>
      <p:sp>
        <p:nvSpPr>
          <p:cNvPr id="154" name="Google Shape;154;p26"/>
          <p:cNvSpPr txBox="1"/>
          <p:nvPr>
            <p:ph type="title"/>
          </p:nvPr>
        </p:nvSpPr>
        <p:spPr>
          <a:xfrm>
            <a:off x="1560475" y="3921575"/>
            <a:ext cx="6169500" cy="77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“A comment quickly becomes 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inaccuracy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a gossip, which in time transforms into a lie”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you DO NOT need them?</a:t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11700" y="1234075"/>
            <a:ext cx="5196300" cy="20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speaks for itself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 name is better than a good comment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Comment disrupts readability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025" y="3776775"/>
            <a:ext cx="2278800" cy="5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7"/>
          <p:cNvSpPr txBox="1"/>
          <p:nvPr/>
        </p:nvSpPr>
        <p:spPr>
          <a:xfrm>
            <a:off x="727625" y="3486825"/>
            <a:ext cx="30273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layfair Display"/>
                <a:ea typeface="Playfair Display"/>
                <a:cs typeface="Playfair Display"/>
                <a:sym typeface="Playfair Display"/>
              </a:rPr>
              <a:t>Don’t :)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625" y="4355850"/>
            <a:ext cx="4121875" cy="72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6800" y="1154250"/>
            <a:ext cx="2756750" cy="383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you need them?</a:t>
            </a:r>
            <a:endParaRPr/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purposes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Explaining consequences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Clarifying what was not expressive enough with code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4975" y="161200"/>
            <a:ext cx="2247900" cy="22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4974" y="2616925"/>
            <a:ext cx="2010400" cy="243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89648" y="2336524"/>
            <a:ext cx="2974337" cy="2717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8975" y="2616925"/>
            <a:ext cx="1949676" cy="243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think twice, before writing it</a:t>
            </a:r>
            <a:endParaRPr/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311700" y="1234075"/>
            <a:ext cx="45378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Writing a comment in most cases should feel like a defeat, because a programmer failed to express himself/herself with code.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0725" y="1104275"/>
            <a:ext cx="3001800" cy="346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</a:t>
            </a:r>
            <a:endParaRPr/>
          </a:p>
        </p:txBody>
      </p:sp>
      <p:pic>
        <p:nvPicPr>
          <p:cNvPr id="187" name="Google Shape;1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0425" y="1547138"/>
            <a:ext cx="3103575" cy="204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3686" y="1547150"/>
            <a:ext cx="2956625" cy="121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3103800" y="832625"/>
            <a:ext cx="5561100" cy="4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6AA84F"/>
                </a:solidFill>
              </a:rPr>
              <a:t>Good </a:t>
            </a:r>
            <a:r>
              <a:rPr lang="en"/>
              <a:t>				            </a:t>
            </a:r>
            <a:r>
              <a:rPr lang="en">
                <a:solidFill>
                  <a:srgbClr val="FF0000"/>
                </a:solidFill>
              </a:rPr>
              <a:t>Bad     </a:t>
            </a:r>
            <a:r>
              <a:rPr lang="en"/>
              <a:t>            </a:t>
            </a:r>
            <a:endParaRPr/>
          </a:p>
        </p:txBody>
      </p:sp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311700" y="1234075"/>
            <a:ext cx="27921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write a comment for the obvious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named constants instead of a comment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consider writing a comment, consider: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Renaming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Restructuring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Structure</a:t>
            </a:r>
            <a:endParaRPr/>
          </a:p>
        </p:txBody>
      </p:sp>
      <p:sp>
        <p:nvSpPr>
          <p:cNvPr id="196" name="Google Shape;196;p31"/>
          <p:cNvSpPr txBox="1"/>
          <p:nvPr>
            <p:ph type="title"/>
          </p:nvPr>
        </p:nvSpPr>
        <p:spPr>
          <a:xfrm>
            <a:off x="1560475" y="3921575"/>
            <a:ext cx="6169500" cy="77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“Writing code is much like writing a book. You start with  words, make sentences. Sentences go into paragraphs which in time morph into makes chapters.”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Planning: 8 weeks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234075"/>
            <a:ext cx="3179700" cy="18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Easy-to-read and understand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Clean 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SOLID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756375" y="1234075"/>
            <a:ext cx="3402000" cy="18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5"/>
            </a:pPr>
            <a:r>
              <a:rPr lang="en"/>
              <a:t>Data structures and objects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5"/>
            </a:pPr>
            <a:r>
              <a:rPr lang="en"/>
              <a:t>Design Rules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5"/>
            </a:pPr>
            <a:r>
              <a:rPr lang="en"/>
              <a:t>Code Smells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5"/>
            </a:pPr>
            <a:r>
              <a:rPr lang="en"/>
              <a:t>Testing and error handling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311700" y="445025"/>
            <a:ext cx="8520600" cy="6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 related code close </a:t>
            </a:r>
            <a:endParaRPr/>
          </a:p>
        </p:txBody>
      </p:sp>
      <p:sp>
        <p:nvSpPr>
          <p:cNvPr id="202" name="Google Shape;202;p32"/>
          <p:cNvSpPr txBox="1"/>
          <p:nvPr>
            <p:ph idx="1" type="body"/>
          </p:nvPr>
        </p:nvSpPr>
        <p:spPr>
          <a:xfrm>
            <a:off x="311700" y="1232475"/>
            <a:ext cx="4136100" cy="33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Declare variables close to their usage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Related code should be vertically dense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0700" y="1411025"/>
            <a:ext cx="4133850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9750" y="3083625"/>
            <a:ext cx="4095750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2"/>
          <p:cNvSpPr txBox="1"/>
          <p:nvPr/>
        </p:nvSpPr>
        <p:spPr>
          <a:xfrm>
            <a:off x="4659750" y="1053000"/>
            <a:ext cx="23592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Bad</a:t>
            </a:r>
            <a:endParaRPr>
              <a:solidFill>
                <a:srgbClr val="FF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06" name="Google Shape;206;p32"/>
          <p:cNvSpPr txBox="1"/>
          <p:nvPr/>
        </p:nvSpPr>
        <p:spPr>
          <a:xfrm>
            <a:off x="4600200" y="2725600"/>
            <a:ext cx="23592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Better</a:t>
            </a:r>
            <a:endParaRPr>
              <a:solidFill>
                <a:srgbClr val="6AA84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311700" y="445025"/>
            <a:ext cx="8230500" cy="6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Keep it short, indented with intention </a:t>
            </a:r>
            <a:endParaRPr/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311700" y="1232475"/>
            <a:ext cx="3857700" cy="17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 lines short.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Don't break indentation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white space to associate related things and disassociate weakly related.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500" y="3829625"/>
            <a:ext cx="3857625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500" y="4370338"/>
            <a:ext cx="6057900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1425" y="2879900"/>
            <a:ext cx="4669800" cy="513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91425" y="1961633"/>
            <a:ext cx="4591050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3"/>
          <p:cNvSpPr txBox="1"/>
          <p:nvPr/>
        </p:nvSpPr>
        <p:spPr>
          <a:xfrm>
            <a:off x="4293000" y="1514025"/>
            <a:ext cx="20859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Not so good</a:t>
            </a:r>
            <a:endParaRPr>
              <a:solidFill>
                <a:srgbClr val="FF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18" name="Google Shape;218;p33"/>
          <p:cNvSpPr txBox="1"/>
          <p:nvPr/>
        </p:nvSpPr>
        <p:spPr>
          <a:xfrm>
            <a:off x="4364400" y="2409300"/>
            <a:ext cx="20859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Good</a:t>
            </a:r>
            <a:endParaRPr>
              <a:solidFill>
                <a:srgbClr val="6AA84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19" name="Google Shape;219;p33"/>
          <p:cNvSpPr txBox="1"/>
          <p:nvPr/>
        </p:nvSpPr>
        <p:spPr>
          <a:xfrm>
            <a:off x="626250" y="3555075"/>
            <a:ext cx="3300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Bad</a:t>
            </a:r>
            <a:endParaRPr>
              <a:solidFill>
                <a:srgbClr val="FF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20" name="Google Shape;220;p33"/>
          <p:cNvSpPr txBox="1"/>
          <p:nvPr/>
        </p:nvSpPr>
        <p:spPr>
          <a:xfrm>
            <a:off x="626250" y="4077275"/>
            <a:ext cx="3300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Better</a:t>
            </a:r>
            <a:endParaRPr>
              <a:solidFill>
                <a:srgbClr val="6AA84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clean code?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Code, which is easy to: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Read</a:t>
            </a:r>
            <a:endParaRPr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Understand</a:t>
            </a:r>
            <a:endParaRPr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Maintain</a:t>
            </a:r>
            <a:endParaRPr u="sn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clean code? Common situation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-“Hey, could you look at my code?”</a:t>
            </a:r>
            <a:endParaRPr/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-”Sure, what’s up?”</a:t>
            </a:r>
            <a:endParaRPr/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-”Line 9802 in file Core.cs returns wrong value”</a:t>
            </a:r>
            <a:endParaRPr/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-“Oh, what’s in the line?”</a:t>
            </a:r>
            <a:endParaRPr/>
          </a:p>
          <a:p>
            <a:pPr indent="0" lvl="0" marL="45720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-“</a:t>
            </a:r>
            <a:r>
              <a:rPr b="1" lang="en" sz="1100">
                <a:solidFill>
                  <a:srgbClr val="8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" sz="11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 </a:t>
            </a:r>
            <a:r>
              <a:rPr lang="en" sz="1100">
                <a:solidFill>
                  <a:srgbClr val="8080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" sz="11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GetData</a:t>
            </a:r>
            <a:r>
              <a:rPr lang="en" sz="1100">
                <a:solidFill>
                  <a:srgbClr val="8080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kj</a:t>
            </a:r>
            <a:r>
              <a:rPr lang="en" sz="1100">
                <a:solidFill>
                  <a:srgbClr val="8080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1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en" sz="1100">
                <a:solidFill>
                  <a:srgbClr val="8080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" sz="1100">
                <a:solidFill>
                  <a:srgbClr val="8080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=&gt;</a:t>
            </a:r>
            <a:r>
              <a:rPr lang="en" sz="11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" sz="1100">
                <a:solidFill>
                  <a:srgbClr val="8080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1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jas </a:t>
            </a:r>
            <a:r>
              <a:rPr lang="en" sz="1100">
                <a:solidFill>
                  <a:srgbClr val="8080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==</a:t>
            </a:r>
            <a:r>
              <a:rPr lang="en" sz="11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“si”</a:t>
            </a:r>
            <a:r>
              <a:rPr lang="en" sz="1100">
                <a:solidFill>
                  <a:srgbClr val="8080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).</a:t>
            </a:r>
            <a:r>
              <a:rPr lang="en" sz="11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FirstOrDefault</a:t>
            </a:r>
            <a:r>
              <a:rPr lang="en" sz="1100">
                <a:solidFill>
                  <a:srgbClr val="8080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())</a:t>
            </a:r>
            <a:r>
              <a:rPr lang="en" sz="1100">
                <a:solidFill>
                  <a:srgbClr val="8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" sz="11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69696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// data</a:t>
            </a:r>
            <a:r>
              <a:rPr lang="en"/>
              <a:t>”</a:t>
            </a:r>
            <a:br>
              <a:rPr lang="en"/>
            </a:br>
            <a:r>
              <a:rPr lang="en"/>
              <a:t>-“...”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clean code? Answer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10 % of our time is spent writing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90 % of the time is spent reading the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dirtier the code is, the more time it takes to: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Remember what we wrote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 what and where went wrong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 person to get into the project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understand the purpose of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Clean code gives good long term results, improves productivity!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 of good code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234075"/>
            <a:ext cx="3591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WTFs/minute :)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3718" y="445025"/>
            <a:ext cx="4812383" cy="454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Naming</a:t>
            </a:r>
            <a:endParaRPr/>
          </a:p>
        </p:txBody>
      </p:sp>
      <p:sp>
        <p:nvSpPr>
          <p:cNvPr id="96" name="Google Shape;96;p19"/>
          <p:cNvSpPr txBox="1"/>
          <p:nvPr>
            <p:ph type="title"/>
          </p:nvPr>
        </p:nvSpPr>
        <p:spPr>
          <a:xfrm>
            <a:off x="1560475" y="3921575"/>
            <a:ext cx="6169500" cy="77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“Naming Things is the hardest of things that programmers have to do”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234075"/>
            <a:ext cx="2940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Sometimes our code looks like this: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names that only we can understand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functions that need our consultation in order to understand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5000" y="173325"/>
            <a:ext cx="5569175" cy="4817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rules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234075"/>
            <a:ext cx="8694900" cy="38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r>
              <a:rPr lang="en"/>
              <a:t>nambiguous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Prefer NOT to use types at the end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Contain minimal info, meaningful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English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Easy to pronounce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Consistent (even if bad)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Conventional (unless arbitrary)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 not use keywords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       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4932300" y="531825"/>
            <a:ext cx="3203400" cy="4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Good 				Bad</a:t>
            </a:r>
            <a:r>
              <a:rPr lang="en"/>
              <a:t>                 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3750" y="1234075"/>
            <a:ext cx="2889312" cy="4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5712" y="1831000"/>
            <a:ext cx="4800875" cy="4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4325" y="2427923"/>
            <a:ext cx="4800875" cy="244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48388" y="2925825"/>
            <a:ext cx="4171225" cy="201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04594" y="3380300"/>
            <a:ext cx="3614994" cy="24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89350" y="3819650"/>
            <a:ext cx="2889300" cy="361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26500" y="4466366"/>
            <a:ext cx="3615000" cy="205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