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80" r:id="rId2"/>
    <p:sldId id="281" r:id="rId3"/>
    <p:sldId id="282" r:id="rId4"/>
    <p:sldId id="299" r:id="rId5"/>
    <p:sldId id="286" r:id="rId6"/>
    <p:sldId id="284" r:id="rId7"/>
    <p:sldId id="300" r:id="rId8"/>
    <p:sldId id="301" r:id="rId9"/>
    <p:sldId id="302" r:id="rId10"/>
    <p:sldId id="304" r:id="rId11"/>
    <p:sldId id="305" r:id="rId12"/>
    <p:sldId id="293" r:id="rId13"/>
    <p:sldId id="291" r:id="rId14"/>
    <p:sldId id="308" r:id="rId15"/>
    <p:sldId id="283" r:id="rId16"/>
    <p:sldId id="294" r:id="rId17"/>
    <p:sldId id="295" r:id="rId18"/>
    <p:sldId id="309" r:id="rId19"/>
    <p:sldId id="296" r:id="rId20"/>
    <p:sldId id="310" r:id="rId21"/>
    <p:sldId id="311" r:id="rId22"/>
    <p:sldId id="312" r:id="rId23"/>
    <p:sldId id="303" r:id="rId24"/>
    <p:sldId id="313" r:id="rId25"/>
    <p:sldId id="306" r:id="rId26"/>
    <p:sldId id="314" r:id="rId27"/>
    <p:sldId id="307" r:id="rId28"/>
    <p:sldId id="298"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D28C79"/>
    <a:srgbClr val="FFFFFF"/>
    <a:srgbClr val="AC6672"/>
    <a:srgbClr val="534544"/>
    <a:srgbClr val="FDDAB8"/>
    <a:srgbClr val="121212"/>
    <a:srgbClr val="141D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50" autoAdjust="0"/>
  </p:normalViewPr>
  <p:slideViewPr>
    <p:cSldViewPr snapToGrid="0">
      <p:cViewPr varScale="1">
        <p:scale>
          <a:sx n="54" d="100"/>
          <a:sy n="54" d="100"/>
        </p:scale>
        <p:origin x="189"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13C494-74C8-4AED-AEDF-37262D743EC6}" type="datetimeFigureOut">
              <a:rPr lang="zh-CN" altLang="en-US" smtClean="0"/>
              <a:t>2019/3/24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4AF51-AF15-44B8-93A8-D6070AA522BC}" type="slidenum">
              <a:rPr lang="zh-CN" altLang="en-US" smtClean="0"/>
              <a:t>‹#›</a:t>
            </a:fld>
            <a:endParaRPr lang="zh-CN" altLang="en-US"/>
          </a:p>
        </p:txBody>
      </p:sp>
    </p:spTree>
    <p:extLst>
      <p:ext uri="{BB962C8B-B14F-4D97-AF65-F5344CB8AC3E}">
        <p14:creationId xmlns:p14="http://schemas.microsoft.com/office/powerpoint/2010/main" val="486227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BD0979-5E4C-4956-94C6-51196F18ABFC}" type="slidenum">
              <a:rPr lang="zh-CN" altLang="en-US" smtClean="0"/>
              <a:t>12</a:t>
            </a:fld>
            <a:endParaRPr lang="zh-CN" altLang="en-US"/>
          </a:p>
        </p:txBody>
      </p:sp>
    </p:spTree>
    <p:extLst>
      <p:ext uri="{BB962C8B-B14F-4D97-AF65-F5344CB8AC3E}">
        <p14:creationId xmlns:p14="http://schemas.microsoft.com/office/powerpoint/2010/main" val="4193233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a:solidFill>
                <a:schemeClr val="tx1"/>
              </a:solidFill>
              <a:effectLst/>
              <a:latin typeface="+mn-lt"/>
              <a:ea typeface="+mn-ea"/>
              <a:cs typeface="+mn-cs"/>
            </a:endParaRPr>
          </a:p>
          <a:p>
            <a:endParaRPr lang="zh-CN" altLang="en-US" sz="1200" b="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6BD0979-5E4C-4956-94C6-51196F18ABFC}" type="slidenum">
              <a:rPr lang="zh-CN" altLang="en-US" smtClean="0"/>
              <a:t>27</a:t>
            </a:fld>
            <a:endParaRPr lang="zh-CN" altLang="en-US"/>
          </a:p>
        </p:txBody>
      </p:sp>
    </p:spTree>
    <p:extLst>
      <p:ext uri="{BB962C8B-B14F-4D97-AF65-F5344CB8AC3E}">
        <p14:creationId xmlns:p14="http://schemas.microsoft.com/office/powerpoint/2010/main" val="4037446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BD0979-5E4C-4956-94C6-51196F18ABFC}" type="slidenum">
              <a:rPr lang="zh-CN" altLang="en-US" smtClean="0"/>
              <a:t>14</a:t>
            </a:fld>
            <a:endParaRPr lang="zh-CN" altLang="en-US"/>
          </a:p>
        </p:txBody>
      </p:sp>
    </p:spTree>
    <p:extLst>
      <p:ext uri="{BB962C8B-B14F-4D97-AF65-F5344CB8AC3E}">
        <p14:creationId xmlns:p14="http://schemas.microsoft.com/office/powerpoint/2010/main" val="516036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在说完对比总结时提出结论</a:t>
            </a:r>
            <a:endParaRPr lang="en-US" altLang="zh-CN" dirty="0"/>
          </a:p>
          <a:p>
            <a:r>
              <a:rPr lang="zh-CN" altLang="en-US" sz="1200" b="0" i="0" kern="1200" dirty="0">
                <a:solidFill>
                  <a:schemeClr val="tx1"/>
                </a:solidFill>
                <a:effectLst/>
                <a:latin typeface="+mn-lt"/>
                <a:ea typeface="+mn-ea"/>
                <a:cs typeface="+mn-cs"/>
              </a:rPr>
              <a:t>考虑到高并发、高可用的需求，相较于</a:t>
            </a:r>
            <a:r>
              <a:rPr lang="en-US" altLang="zh-CN" sz="1200" b="0" i="0" kern="1200" dirty="0">
                <a:solidFill>
                  <a:schemeClr val="tx1"/>
                </a:solidFill>
                <a:effectLst/>
                <a:latin typeface="+mn-lt"/>
                <a:ea typeface="+mn-ea"/>
                <a:cs typeface="+mn-cs"/>
              </a:rPr>
              <a:t>CS</a:t>
            </a:r>
            <a:r>
              <a:rPr lang="zh-CN" altLang="en-US" sz="1200" b="0" i="0" kern="1200" dirty="0">
                <a:solidFill>
                  <a:schemeClr val="tx1"/>
                </a:solidFill>
                <a:effectLst/>
                <a:latin typeface="+mn-lt"/>
                <a:ea typeface="+mn-ea"/>
                <a:cs typeface="+mn-cs"/>
              </a:rPr>
              <a:t>架构，微服务架构的表现更好，因此最终选择微服务架构。</a:t>
            </a:r>
            <a:endParaRPr lang="zh-CN" altLang="en-US" dirty="0"/>
          </a:p>
        </p:txBody>
      </p:sp>
      <p:sp>
        <p:nvSpPr>
          <p:cNvPr id="4" name="灯片编号占位符 3"/>
          <p:cNvSpPr>
            <a:spLocks noGrp="1"/>
          </p:cNvSpPr>
          <p:nvPr>
            <p:ph type="sldNum" sz="quarter" idx="5"/>
          </p:nvPr>
        </p:nvSpPr>
        <p:spPr/>
        <p:txBody>
          <a:bodyPr/>
          <a:lstStyle/>
          <a:p>
            <a:fld id="{B6BD0979-5E4C-4956-94C6-51196F18ABFC}" type="slidenum">
              <a:rPr lang="zh-CN" altLang="en-US" smtClean="0"/>
              <a:t>15</a:t>
            </a:fld>
            <a:endParaRPr lang="zh-CN" altLang="en-US"/>
          </a:p>
        </p:txBody>
      </p:sp>
    </p:spTree>
    <p:extLst>
      <p:ext uri="{BB962C8B-B14F-4D97-AF65-F5344CB8AC3E}">
        <p14:creationId xmlns:p14="http://schemas.microsoft.com/office/powerpoint/2010/main" val="1153510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BD0979-5E4C-4956-94C6-51196F18ABFC}" type="slidenum">
              <a:rPr lang="zh-CN" altLang="en-US" smtClean="0"/>
              <a:t>17</a:t>
            </a:fld>
            <a:endParaRPr lang="zh-CN" altLang="en-US"/>
          </a:p>
        </p:txBody>
      </p:sp>
    </p:spTree>
    <p:extLst>
      <p:ext uri="{BB962C8B-B14F-4D97-AF65-F5344CB8AC3E}">
        <p14:creationId xmlns:p14="http://schemas.microsoft.com/office/powerpoint/2010/main" val="4086909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tx1"/>
                </a:solidFill>
                <a:effectLst/>
                <a:latin typeface="+mn-lt"/>
                <a:ea typeface="+mn-ea"/>
                <a:cs typeface="+mn-cs"/>
              </a:rPr>
              <a:t>主动刷新的缓存，在获得客户端的请求时，先去缓存表中查找，如果找到了服务地址，进行可用性检查后返回给客户机，如果没有找到，则再向客户机中寻找，找到后更新维护缓存表</a:t>
            </a:r>
          </a:p>
          <a:p>
            <a:endParaRPr lang="zh-CN" altLang="en-US" dirty="0"/>
          </a:p>
        </p:txBody>
      </p:sp>
      <p:sp>
        <p:nvSpPr>
          <p:cNvPr id="4" name="灯片编号占位符 3"/>
          <p:cNvSpPr>
            <a:spLocks noGrp="1"/>
          </p:cNvSpPr>
          <p:nvPr>
            <p:ph type="sldNum" sz="quarter" idx="5"/>
          </p:nvPr>
        </p:nvSpPr>
        <p:spPr/>
        <p:txBody>
          <a:bodyPr/>
          <a:lstStyle/>
          <a:p>
            <a:fld id="{B6BD0979-5E4C-4956-94C6-51196F18ABFC}" type="slidenum">
              <a:rPr lang="zh-CN" altLang="en-US" smtClean="0"/>
              <a:t>19</a:t>
            </a:fld>
            <a:endParaRPr lang="zh-CN" altLang="en-US"/>
          </a:p>
        </p:txBody>
      </p:sp>
    </p:spTree>
    <p:extLst>
      <p:ext uri="{BB962C8B-B14F-4D97-AF65-F5344CB8AC3E}">
        <p14:creationId xmlns:p14="http://schemas.microsoft.com/office/powerpoint/2010/main" val="1277330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tx1"/>
                </a:solidFill>
                <a:effectLst/>
                <a:latin typeface="+mn-lt"/>
                <a:ea typeface="+mn-ea"/>
                <a:cs typeface="+mn-cs"/>
              </a:rPr>
              <a:t>使用</a:t>
            </a:r>
            <a:r>
              <a:rPr lang="en-US" altLang="zh-CN" sz="1200" b="0" kern="1200" dirty="0" err="1">
                <a:solidFill>
                  <a:schemeClr val="tx1"/>
                </a:solidFill>
                <a:effectLst/>
                <a:latin typeface="+mn-lt"/>
                <a:ea typeface="+mn-ea"/>
                <a:cs typeface="+mn-cs"/>
              </a:rPr>
              <a:t>Ngnix</a:t>
            </a:r>
            <a:r>
              <a:rPr lang="zh-CN" altLang="en-US" sz="1200" b="0" kern="1200" dirty="0">
                <a:solidFill>
                  <a:schemeClr val="tx1"/>
                </a:solidFill>
                <a:effectLst/>
                <a:latin typeface="+mn-lt"/>
                <a:ea typeface="+mn-ea"/>
                <a:cs typeface="+mn-cs"/>
              </a:rPr>
              <a:t>等软件处理请求分发：可以进行快速的迭代和修改，同时可以很方便地修改配置</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tx1"/>
                </a:solidFill>
                <a:effectLst/>
                <a:latin typeface="+mn-lt"/>
                <a:ea typeface="+mn-ea"/>
                <a:cs typeface="+mn-cs"/>
              </a:rPr>
              <a:t>通过在客户端存储和维护服务端清单来减少客户端对负载均衡节点的访问，提升效率。</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tx1"/>
                </a:solidFill>
                <a:effectLst/>
                <a:latin typeface="+mn-lt"/>
                <a:ea typeface="+mn-ea"/>
                <a:cs typeface="+mn-cs"/>
              </a:rPr>
              <a:t>本系统对于一致性和可用性都没有特别高的性能追求，最终选择</a:t>
            </a:r>
            <a:r>
              <a:rPr lang="en-US" altLang="zh-CN" sz="1200" b="0" kern="1200" dirty="0" err="1">
                <a:solidFill>
                  <a:schemeClr val="tx1"/>
                </a:solidFill>
                <a:effectLst/>
                <a:latin typeface="+mn-lt"/>
                <a:ea typeface="+mn-ea"/>
                <a:cs typeface="+mn-cs"/>
              </a:rPr>
              <a:t>Zab</a:t>
            </a:r>
            <a:r>
              <a:rPr lang="zh-CN" altLang="en-US" sz="1200" b="0" kern="1200" dirty="0">
                <a:solidFill>
                  <a:schemeClr val="tx1"/>
                </a:solidFill>
                <a:effectLst/>
                <a:latin typeface="+mn-lt"/>
                <a:ea typeface="+mn-ea"/>
                <a:cs typeface="+mn-cs"/>
              </a:rPr>
              <a:t>协议栈模式。</a:t>
            </a:r>
            <a:endParaRPr lang="en-US" altLang="zh-CN"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tx1"/>
                </a:solidFill>
                <a:effectLst/>
                <a:latin typeface="+mn-lt"/>
                <a:ea typeface="+mn-ea"/>
                <a:cs typeface="+mn-cs"/>
              </a:rPr>
              <a:t>有业务服务器实现注册中心的接口，定时更新注册表，同时由于注册中心不必发出多个网络请求，降低了负载，减少注册中心宕机的可能性。</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err="1">
                <a:solidFill>
                  <a:schemeClr val="tx1"/>
                </a:solidFill>
                <a:effectLst/>
                <a:latin typeface="+mn-lt"/>
                <a:ea typeface="+mn-ea"/>
                <a:cs typeface="+mn-cs"/>
              </a:rPr>
              <a:t>Zab</a:t>
            </a:r>
            <a:r>
              <a:rPr lang="zh-CN" altLang="en-US" sz="1200" b="0" kern="1200" dirty="0">
                <a:solidFill>
                  <a:schemeClr val="tx1"/>
                </a:solidFill>
                <a:effectLst/>
                <a:latin typeface="+mn-lt"/>
                <a:ea typeface="+mn-ea"/>
                <a:cs typeface="+mn-cs"/>
              </a:rPr>
              <a:t>协议栈基于</a:t>
            </a:r>
            <a:r>
              <a:rPr lang="en-US" altLang="zh-CN" sz="1200" b="0" kern="1200" dirty="0" err="1">
                <a:solidFill>
                  <a:schemeClr val="tx1"/>
                </a:solidFill>
                <a:effectLst/>
                <a:latin typeface="+mn-lt"/>
                <a:ea typeface="+mn-ea"/>
                <a:cs typeface="+mn-cs"/>
              </a:rPr>
              <a:t>Paxos</a:t>
            </a:r>
            <a:r>
              <a:rPr lang="zh-CN" altLang="en-US" sz="1200" b="0" kern="1200" dirty="0">
                <a:solidFill>
                  <a:schemeClr val="tx1"/>
                </a:solidFill>
                <a:effectLst/>
                <a:latin typeface="+mn-lt"/>
                <a:ea typeface="+mn-ea"/>
                <a:cs typeface="+mn-cs"/>
              </a:rPr>
              <a:t>算法，它使用了单一的</a:t>
            </a:r>
            <a:r>
              <a:rPr lang="en-US" altLang="zh-CN" sz="1200" b="0" kern="1200" dirty="0">
                <a:solidFill>
                  <a:schemeClr val="tx1"/>
                </a:solidFill>
                <a:effectLst/>
                <a:latin typeface="+mn-lt"/>
                <a:ea typeface="+mn-ea"/>
                <a:cs typeface="+mn-cs"/>
              </a:rPr>
              <a:t>Leader</a:t>
            </a:r>
            <a:r>
              <a:rPr lang="zh-CN" altLang="en-US" sz="1200" b="0" kern="1200" dirty="0">
                <a:solidFill>
                  <a:schemeClr val="tx1"/>
                </a:solidFill>
                <a:effectLst/>
                <a:latin typeface="+mn-lt"/>
                <a:ea typeface="+mn-ea"/>
                <a:cs typeface="+mn-cs"/>
              </a:rPr>
              <a:t>来接受和处理客户端的所有事务请求，并将服务器数据的状态变更以事务</a:t>
            </a:r>
            <a:r>
              <a:rPr lang="en-US" altLang="zh-CN" sz="1200" b="0" kern="1200" dirty="0">
                <a:solidFill>
                  <a:schemeClr val="tx1"/>
                </a:solidFill>
                <a:effectLst/>
                <a:latin typeface="+mn-lt"/>
                <a:ea typeface="+mn-ea"/>
                <a:cs typeface="+mn-cs"/>
              </a:rPr>
              <a:t>Proposal</a:t>
            </a:r>
            <a:r>
              <a:rPr lang="zh-CN" altLang="en-US" sz="1200" b="0" kern="1200" dirty="0">
                <a:solidFill>
                  <a:schemeClr val="tx1"/>
                </a:solidFill>
                <a:effectLst/>
                <a:latin typeface="+mn-lt"/>
                <a:ea typeface="+mn-ea"/>
                <a:cs typeface="+mn-cs"/>
              </a:rPr>
              <a:t>的形式广播到所有的</a:t>
            </a:r>
            <a:r>
              <a:rPr lang="en-US" altLang="zh-CN" sz="1200" b="0" kern="1200" dirty="0">
                <a:solidFill>
                  <a:schemeClr val="tx1"/>
                </a:solidFill>
                <a:effectLst/>
                <a:latin typeface="+mn-lt"/>
                <a:ea typeface="+mn-ea"/>
                <a:cs typeface="+mn-cs"/>
              </a:rPr>
              <a:t>Server</a:t>
            </a:r>
            <a:r>
              <a:rPr lang="zh-CN" altLang="en-US" sz="1200" b="0" kern="1200" dirty="0">
                <a:solidFill>
                  <a:schemeClr val="tx1"/>
                </a:solidFill>
                <a:effectLst/>
                <a:latin typeface="+mn-lt"/>
                <a:ea typeface="+mn-ea"/>
                <a:cs typeface="+mn-cs"/>
              </a:rPr>
              <a:t>中。</a:t>
            </a:r>
            <a:r>
              <a:rPr lang="en-US" altLang="zh-CN" sz="1200" b="0" kern="1200" dirty="0" err="1">
                <a:solidFill>
                  <a:schemeClr val="tx1"/>
                </a:solidFill>
                <a:effectLst/>
                <a:latin typeface="+mn-lt"/>
                <a:ea typeface="+mn-ea"/>
                <a:cs typeface="+mn-cs"/>
              </a:rPr>
              <a:t>Zab</a:t>
            </a:r>
            <a:r>
              <a:rPr lang="zh-CN" altLang="en-US" sz="1200" b="0" kern="1200" dirty="0">
                <a:solidFill>
                  <a:schemeClr val="tx1"/>
                </a:solidFill>
                <a:effectLst/>
                <a:latin typeface="+mn-lt"/>
                <a:ea typeface="+mn-ea"/>
                <a:cs typeface="+mn-cs"/>
              </a:rPr>
              <a:t>协议利用崩溃恢复和消息广播两种基本模式提供了相当水平的可用性，新注册的节点在加入后等待，带到下一轮</a:t>
            </a:r>
            <a:r>
              <a:rPr lang="en-US" altLang="zh-CN" sz="1200" b="0" kern="1200" dirty="0">
                <a:solidFill>
                  <a:schemeClr val="tx1"/>
                </a:solidFill>
                <a:effectLst/>
                <a:latin typeface="+mn-lt"/>
                <a:ea typeface="+mn-ea"/>
                <a:cs typeface="+mn-cs"/>
              </a:rPr>
              <a:t>Leader</a:t>
            </a:r>
            <a:r>
              <a:rPr lang="zh-CN" altLang="en-US" sz="1200" b="0" kern="1200" dirty="0">
                <a:solidFill>
                  <a:schemeClr val="tx1"/>
                </a:solidFill>
                <a:effectLst/>
                <a:latin typeface="+mn-lt"/>
                <a:ea typeface="+mn-ea"/>
                <a:cs typeface="+mn-cs"/>
              </a:rPr>
              <a:t>选举时自动进入</a:t>
            </a:r>
            <a:r>
              <a:rPr lang="en-US" altLang="zh-CN" sz="1200" b="0" kern="1200" dirty="0">
                <a:solidFill>
                  <a:schemeClr val="tx1"/>
                </a:solidFill>
                <a:effectLst/>
                <a:latin typeface="+mn-lt"/>
                <a:ea typeface="+mn-ea"/>
                <a:cs typeface="+mn-cs"/>
              </a:rPr>
              <a:t>Follower</a:t>
            </a:r>
            <a:r>
              <a:rPr lang="zh-CN" altLang="en-US" sz="1200" b="0" kern="1200" dirty="0">
                <a:solidFill>
                  <a:schemeClr val="tx1"/>
                </a:solidFill>
                <a:effectLst/>
                <a:latin typeface="+mn-lt"/>
                <a:ea typeface="+mn-ea"/>
                <a:cs typeface="+mn-cs"/>
              </a:rPr>
              <a:t>群组。所以选择</a:t>
            </a:r>
            <a:r>
              <a:rPr lang="en-US" altLang="zh-CN" sz="1200" b="0" kern="1200" dirty="0" err="1">
                <a:solidFill>
                  <a:schemeClr val="tx1"/>
                </a:solidFill>
                <a:effectLst/>
                <a:latin typeface="+mn-lt"/>
                <a:ea typeface="+mn-ea"/>
                <a:cs typeface="+mn-cs"/>
              </a:rPr>
              <a:t>Zab</a:t>
            </a:r>
            <a:r>
              <a:rPr lang="zh-CN" altLang="en-US" sz="1200" b="0" kern="1200" dirty="0">
                <a:solidFill>
                  <a:schemeClr val="tx1"/>
                </a:solidFill>
                <a:effectLst/>
                <a:latin typeface="+mn-lt"/>
                <a:ea typeface="+mn-ea"/>
                <a:cs typeface="+mn-cs"/>
              </a:rPr>
              <a:t>协议栈。</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a:solidFill>
                <a:schemeClr val="tx1"/>
              </a:solidFill>
              <a:effectLst/>
              <a:latin typeface="+mn-lt"/>
              <a:ea typeface="+mn-ea"/>
              <a:cs typeface="+mn-cs"/>
            </a:endParaRPr>
          </a:p>
          <a:p>
            <a:endParaRPr lang="zh-CN" altLang="en-US" sz="1200" b="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6BD0979-5E4C-4956-94C6-51196F18ABFC}" type="slidenum">
              <a:rPr lang="zh-CN" altLang="en-US" smtClean="0"/>
              <a:t>21</a:t>
            </a:fld>
            <a:endParaRPr lang="zh-CN" altLang="en-US"/>
          </a:p>
        </p:txBody>
      </p:sp>
    </p:spTree>
    <p:extLst>
      <p:ext uri="{BB962C8B-B14F-4D97-AF65-F5344CB8AC3E}">
        <p14:creationId xmlns:p14="http://schemas.microsoft.com/office/powerpoint/2010/main" val="2806904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a:solidFill>
                <a:schemeClr val="tx1"/>
              </a:solidFill>
              <a:effectLst/>
              <a:latin typeface="+mn-lt"/>
              <a:ea typeface="+mn-ea"/>
              <a:cs typeface="+mn-cs"/>
            </a:endParaRPr>
          </a:p>
          <a:p>
            <a:endParaRPr lang="zh-CN" altLang="en-US" sz="1200" b="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6BD0979-5E4C-4956-94C6-51196F18ABFC}" type="slidenum">
              <a:rPr lang="zh-CN" altLang="en-US" smtClean="0"/>
              <a:t>23</a:t>
            </a:fld>
            <a:endParaRPr lang="zh-CN" altLang="en-US"/>
          </a:p>
        </p:txBody>
      </p:sp>
    </p:spTree>
    <p:extLst>
      <p:ext uri="{BB962C8B-B14F-4D97-AF65-F5344CB8AC3E}">
        <p14:creationId xmlns:p14="http://schemas.microsoft.com/office/powerpoint/2010/main" val="787099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a:solidFill>
                <a:schemeClr val="tx1"/>
              </a:solidFill>
              <a:effectLst/>
              <a:latin typeface="+mn-lt"/>
              <a:ea typeface="+mn-ea"/>
              <a:cs typeface="+mn-cs"/>
            </a:endParaRPr>
          </a:p>
          <a:p>
            <a:endParaRPr lang="zh-CN" altLang="en-US" sz="1200" b="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6BD0979-5E4C-4956-94C6-51196F18ABFC}" type="slidenum">
              <a:rPr lang="zh-CN" altLang="en-US" smtClean="0"/>
              <a:t>25</a:t>
            </a:fld>
            <a:endParaRPr lang="zh-CN" altLang="en-US"/>
          </a:p>
        </p:txBody>
      </p:sp>
    </p:spTree>
    <p:extLst>
      <p:ext uri="{BB962C8B-B14F-4D97-AF65-F5344CB8AC3E}">
        <p14:creationId xmlns:p14="http://schemas.microsoft.com/office/powerpoint/2010/main" val="2149764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BD0979-5E4C-4956-94C6-51196F18ABFC}" type="slidenum">
              <a:rPr lang="zh-CN" altLang="en-US" smtClean="0"/>
              <a:t>26</a:t>
            </a:fld>
            <a:endParaRPr lang="zh-CN" altLang="en-US"/>
          </a:p>
        </p:txBody>
      </p:sp>
    </p:spTree>
    <p:extLst>
      <p:ext uri="{BB962C8B-B14F-4D97-AF65-F5344CB8AC3E}">
        <p14:creationId xmlns:p14="http://schemas.microsoft.com/office/powerpoint/2010/main" val="1367333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矩形 4"/>
          <p:cNvSpPr/>
          <p:nvPr userDrawn="1"/>
        </p:nvSpPr>
        <p:spPr>
          <a:xfrm>
            <a:off x="0" y="2762250"/>
            <a:ext cx="12192000" cy="2990849"/>
          </a:xfrm>
          <a:prstGeom prst="rect">
            <a:avLst/>
          </a:prstGeom>
          <a:gradFill>
            <a:gsLst>
              <a:gs pos="0">
                <a:srgbClr val="FDDAB8">
                  <a:alpha val="80000"/>
                </a:srgbClr>
              </a:gs>
              <a:gs pos="45000">
                <a:srgbClr val="D28C79">
                  <a:alpha val="80000"/>
                </a:srgbClr>
              </a:gs>
              <a:gs pos="80000">
                <a:srgbClr val="AC6672">
                  <a:alpha val="80000"/>
                </a:srgbClr>
              </a:gs>
              <a:gs pos="100000">
                <a:srgbClr val="AC6672">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2552700"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4191000"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29300"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7448550"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10" name="文本占位符 2"/>
          <p:cNvSpPr>
            <a:spLocks noGrp="1"/>
          </p:cNvSpPr>
          <p:nvPr>
            <p:ph type="body" sz="quarter" idx="10" hasCustomPrompt="1"/>
          </p:nvPr>
        </p:nvSpPr>
        <p:spPr>
          <a:xfrm>
            <a:off x="3805632" y="379640"/>
            <a:ext cx="4136571" cy="362404"/>
          </a:xfrm>
          <a:prstGeom prst="rect">
            <a:avLst/>
          </a:prstGeom>
        </p:spPr>
        <p:txBody>
          <a:bodyPr/>
          <a:lstStyle>
            <a:lvl1pPr marL="0" indent="0">
              <a:buNone/>
              <a:defRPr sz="2400" b="1" baseline="0"/>
            </a:lvl1pPr>
          </a:lstStyle>
          <a:p>
            <a:pPr lvl="0"/>
            <a:r>
              <a:rPr lang="zh-CN" altLang="en-US" dirty="0"/>
              <a:t>点击此处添加标题 </a:t>
            </a:r>
            <a:r>
              <a:rPr lang="en-US" altLang="zh-CN" dirty="0"/>
              <a:t>TITLE HERE </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矩形 2"/>
          <p:cNvSpPr/>
          <p:nvPr userDrawn="1"/>
        </p:nvSpPr>
        <p:spPr>
          <a:xfrm>
            <a:off x="0" y="3943350"/>
            <a:ext cx="12192000" cy="2914650"/>
          </a:xfrm>
          <a:prstGeom prst="rect">
            <a:avLst/>
          </a:prstGeom>
          <a:gradFill>
            <a:gsLst>
              <a:gs pos="0">
                <a:srgbClr val="FDDAB8">
                  <a:alpha val="80000"/>
                </a:srgbClr>
              </a:gs>
              <a:gs pos="45000">
                <a:srgbClr val="D28C79">
                  <a:alpha val="80000"/>
                </a:srgbClr>
              </a:gs>
              <a:gs pos="80000">
                <a:srgbClr val="AC6672">
                  <a:alpha val="80000"/>
                </a:srgbClr>
              </a:gs>
              <a:gs pos="100000">
                <a:srgbClr val="AC6672">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2552700"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4191000"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829300"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7448550"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8" name="文本占位符 2"/>
          <p:cNvSpPr>
            <a:spLocks noGrp="1"/>
          </p:cNvSpPr>
          <p:nvPr>
            <p:ph type="body" sz="quarter" idx="10" hasCustomPrompt="1"/>
          </p:nvPr>
        </p:nvSpPr>
        <p:spPr>
          <a:xfrm>
            <a:off x="3805632" y="379640"/>
            <a:ext cx="4136571" cy="362404"/>
          </a:xfrm>
          <a:prstGeom prst="rect">
            <a:avLst/>
          </a:prstGeom>
        </p:spPr>
        <p:txBody>
          <a:bodyPr/>
          <a:lstStyle>
            <a:lvl1pPr marL="0" indent="0">
              <a:buNone/>
              <a:defRPr sz="2400" b="1" baseline="0"/>
            </a:lvl1pPr>
          </a:lstStyle>
          <a:p>
            <a:pPr lvl="0"/>
            <a:r>
              <a:rPr lang="zh-CN" altLang="en-US" dirty="0"/>
              <a:t>点击此处添加标题 </a:t>
            </a:r>
            <a:r>
              <a:rPr lang="en-US" altLang="zh-CN" dirty="0"/>
              <a:t>TITLE HERE </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E73A1C"/>
        </a:solidFill>
        <a:effectLst/>
      </p:bgPr>
    </p:bg>
    <p:spTree>
      <p:nvGrpSpPr>
        <p:cNvPr id="1" name=""/>
        <p:cNvGrpSpPr/>
        <p:nvPr/>
      </p:nvGrpSpPr>
      <p:grpSpPr>
        <a:xfrm>
          <a:off x="0" y="0"/>
          <a:ext cx="0" cy="0"/>
          <a:chOff x="0" y="0"/>
          <a:chExt cx="0" cy="0"/>
        </a:xfrm>
      </p:grpSpPr>
      <p:sp>
        <p:nvSpPr>
          <p:cNvPr id="2" name="矩形 1"/>
          <p:cNvSpPr/>
          <p:nvPr userDrawn="1"/>
        </p:nvSpPr>
        <p:spPr>
          <a:xfrm>
            <a:off x="440603" y="759873"/>
            <a:ext cx="662361" cy="379656"/>
          </a:xfrm>
          <a:prstGeom prst="rect">
            <a:avLst/>
          </a:prstGeom>
        </p:spPr>
        <p:txBody>
          <a:bodyPr wrap="none">
            <a:spAutoFit/>
          </a:bodyPr>
          <a:lstStyle/>
          <a:p>
            <a:pPr defTabSz="608965"/>
            <a:r>
              <a:rPr lang="zh-CN" altLang="en-US" sz="1865" dirty="0">
                <a:solidFill>
                  <a:srgbClr val="FFFFFF"/>
                </a:solidFill>
                <a:latin typeface="Segoe UI Light" panose="020B0502040204020203"/>
                <a:cs typeface="Segoe UI Light" panose="020B0502040204020203"/>
              </a:rPr>
              <a:t>标注</a:t>
            </a:r>
          </a:p>
        </p:txBody>
      </p:sp>
      <p:sp>
        <p:nvSpPr>
          <p:cNvPr id="3" name="矩形 2"/>
          <p:cNvSpPr/>
          <p:nvPr userDrawn="1"/>
        </p:nvSpPr>
        <p:spPr>
          <a:xfrm>
            <a:off x="2857674" y="841948"/>
            <a:ext cx="1402001" cy="3292440"/>
          </a:xfrm>
          <a:prstGeom prst="rect">
            <a:avLst/>
          </a:prstGeom>
        </p:spPr>
        <p:txBody>
          <a:bodyPr wrap="square">
            <a:spAutoFit/>
          </a:bodyPr>
          <a:lstStyle/>
          <a:p>
            <a:pPr defTabSz="608965">
              <a:lnSpc>
                <a:spcPct val="130000"/>
              </a:lnSpc>
            </a:pPr>
            <a:r>
              <a:rPr lang="zh-CN" altLang="en-US" sz="1335" dirty="0">
                <a:solidFill>
                  <a:srgbClr val="FFFFFF"/>
                </a:solidFill>
                <a:latin typeface="Segoe UI Light" panose="020B0502040204020203"/>
                <a:cs typeface="Segoe UI Light" panose="020B0502040204020203"/>
              </a:rPr>
              <a:t>字体使用 </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行距</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背景图片出处</a:t>
            </a: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声明</a:t>
            </a:r>
            <a:endParaRPr lang="en-US" altLang="zh-CN" sz="1335" dirty="0">
              <a:solidFill>
                <a:srgbClr val="FFFFFF"/>
              </a:solidFill>
              <a:latin typeface="Segoe UI Light" panose="020B0502040204020203"/>
              <a:cs typeface="Segoe UI Light" panose="020B0502040204020203"/>
            </a:endParaRPr>
          </a:p>
        </p:txBody>
      </p:sp>
      <p:sp>
        <p:nvSpPr>
          <p:cNvPr id="4" name="矩形 3"/>
          <p:cNvSpPr/>
          <p:nvPr userDrawn="1"/>
        </p:nvSpPr>
        <p:spPr>
          <a:xfrm>
            <a:off x="4395052" y="841948"/>
            <a:ext cx="3727457" cy="3825791"/>
          </a:xfrm>
          <a:prstGeom prst="rect">
            <a:avLst/>
          </a:prstGeom>
        </p:spPr>
        <p:txBody>
          <a:bodyPr wrap="square">
            <a:spAutoFit/>
          </a:bodyPr>
          <a:lstStyle/>
          <a:p>
            <a:pPr defTabSz="608965">
              <a:lnSpc>
                <a:spcPct val="130000"/>
              </a:lnSpc>
            </a:pPr>
            <a:r>
              <a:rPr lang="zh-CN" altLang="en-US" sz="1335" dirty="0">
                <a:solidFill>
                  <a:srgbClr val="FFFFFF"/>
                </a:solidFill>
                <a:latin typeface="Segoe UI Light" panose="020B0502040204020203"/>
                <a:cs typeface="Segoe UI Light" panose="020B0502040204020203"/>
              </a:rPr>
              <a:t>英文 </a:t>
            </a:r>
            <a:r>
              <a:rPr lang="en-US" altLang="zh-CN" sz="1335" dirty="0">
                <a:solidFill>
                  <a:srgbClr val="FFFFFF"/>
                </a:solidFill>
                <a:latin typeface="Segoe UI Light" panose="020B0502040204020203"/>
                <a:cs typeface="Segoe UI Light" panose="020B0502040204020203"/>
              </a:rPr>
              <a:t>Calibri</a:t>
            </a: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中文 微软雅黑</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正文 </a:t>
            </a:r>
            <a:r>
              <a:rPr lang="en-US" altLang="zh-CN" sz="1335" dirty="0">
                <a:solidFill>
                  <a:srgbClr val="FFFFFF"/>
                </a:solidFill>
                <a:latin typeface="Segoe UI Light" panose="020B0502040204020203"/>
                <a:cs typeface="Segoe UI Light" panose="020B0502040204020203"/>
              </a:rPr>
              <a:t>1.3</a:t>
            </a: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en-US" altLang="zh-CN" sz="1335" dirty="0" err="1">
                <a:solidFill>
                  <a:srgbClr val="FFFFFF"/>
                </a:solidFill>
                <a:latin typeface="Segoe UI Light" panose="020B0502040204020203"/>
                <a:cs typeface="Segoe UI Light" panose="020B0502040204020203"/>
              </a:rPr>
              <a:t>cn.bing.com</a:t>
            </a:r>
            <a:endParaRPr lang="zh-CN" altLang="en-US" sz="1335" dirty="0">
              <a:solidFill>
                <a:srgbClr val="FFFFFF"/>
              </a:solidFill>
              <a:latin typeface="Segoe UI Light" panose="020B0502040204020203"/>
              <a:cs typeface="Segoe UI Light" panose="020B0502040204020203"/>
            </a:endParaRP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prstClr val="white"/>
                </a:solidFill>
              </a:rPr>
              <a:t>互联网是一个开放共享的平台</a:t>
            </a:r>
          </a:p>
          <a:p>
            <a:pPr defTabSz="608965">
              <a:lnSpc>
                <a:spcPct val="130000"/>
              </a:lnSpc>
            </a:pPr>
            <a:r>
              <a:rPr lang="zh-CN" altLang="en-US" sz="1335" dirty="0">
                <a:solidFill>
                  <a:prstClr val="white"/>
                </a:solidFill>
                <a:latin typeface="Segoe UI" panose="020B0502040204020203" pitchFamily="34" charset="0"/>
                <a:cs typeface="Segoe UI" panose="020B0502040204020203" pitchFamily="34" charset="0"/>
              </a:rPr>
              <a:t>Office</a:t>
            </a:r>
            <a:r>
              <a:rPr lang="en-US" altLang="zh-CN" sz="1335" dirty="0">
                <a:solidFill>
                  <a:prstClr val="white"/>
                </a:solidFill>
                <a:latin typeface="Segoe UI" panose="020B0502040204020203" pitchFamily="34" charset="0"/>
                <a:cs typeface="Segoe UI" panose="020B0502040204020203" pitchFamily="34" charset="0"/>
              </a:rPr>
              <a:t>PLUS</a:t>
            </a:r>
            <a:r>
              <a:rPr lang="en-US" altLang="zh-CN" sz="1335" dirty="0">
                <a:solidFill>
                  <a:prstClr val="white"/>
                </a:solidFill>
              </a:rPr>
              <a:t> </a:t>
            </a:r>
            <a:r>
              <a:rPr lang="zh-CN" altLang="en-US" sz="1335" dirty="0">
                <a:solidFill>
                  <a:prstClr val="white"/>
                </a:solidFill>
              </a:rPr>
              <a:t>部分设计灵感与元素来源于网络</a:t>
            </a:r>
          </a:p>
          <a:p>
            <a:pPr defTabSz="608965">
              <a:lnSpc>
                <a:spcPct val="130000"/>
              </a:lnSpc>
            </a:pPr>
            <a:r>
              <a:rPr lang="zh-CN" altLang="en-US" sz="1335" dirty="0">
                <a:solidFill>
                  <a:prstClr val="white"/>
                </a:solidFill>
              </a:rPr>
              <a:t>如有建议请联系officeplus@microsoft.com</a:t>
            </a:r>
            <a:endParaRPr lang="en-US" altLang="zh-CN" sz="1335" dirty="0">
              <a:solidFill>
                <a:srgbClr val="FFFFFF"/>
              </a:solidFill>
              <a:latin typeface="Segoe UI Light" panose="020B0502040204020203"/>
              <a:cs typeface="Segoe UI Light" panose="020B0502040204020203"/>
            </a:endParaRPr>
          </a:p>
        </p:txBody>
      </p:sp>
      <p:sp>
        <p:nvSpPr>
          <p:cNvPr id="5" name="矩形 4"/>
          <p:cNvSpPr/>
          <p:nvPr userDrawn="1"/>
        </p:nvSpPr>
        <p:spPr>
          <a:xfrm>
            <a:off x="440603" y="182445"/>
            <a:ext cx="816249" cy="256545"/>
          </a:xfrm>
          <a:prstGeom prst="rect">
            <a:avLst/>
          </a:prstGeom>
        </p:spPr>
        <p:txBody>
          <a:bodyPr wrap="none">
            <a:spAutoFit/>
          </a:bodyPr>
          <a:lstStyle/>
          <a:p>
            <a:pPr defTabSz="608965"/>
            <a:r>
              <a:rPr kumimoji="1" lang="en-US" altLang="zh-CN" sz="1065" dirty="0" err="1">
                <a:solidFill>
                  <a:srgbClr val="FFFFFF"/>
                </a:solidFill>
                <a:latin typeface="Segoe UI Light" panose="020B0502040204020203"/>
                <a:cs typeface="Segoe UI Light" panose="020B0502040204020203"/>
              </a:rPr>
              <a:t>OfficePLUS</a:t>
            </a:r>
            <a:endParaRPr lang="zh-CN" altLang="en-US" sz="1065" dirty="0">
              <a:solidFill>
                <a:srgbClr val="FFFFFF"/>
              </a:solidFill>
              <a:latin typeface="Segoe UI Light" panose="020B0502040204020203"/>
              <a:cs typeface="Segoe UI Light" panose="020B050204020402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2" name="文本框 1"/>
          <p:cNvSpPr txBox="1"/>
          <p:nvPr userDrawn="1"/>
        </p:nvSpPr>
        <p:spPr>
          <a:xfrm>
            <a:off x="4259746" y="3740751"/>
            <a:ext cx="3347390" cy="297454"/>
          </a:xfrm>
          <a:prstGeom prst="rect">
            <a:avLst/>
          </a:prstGeom>
          <a:noFill/>
        </p:spPr>
        <p:txBody>
          <a:bodyPr wrap="none" rtlCol="0">
            <a:spAutoFit/>
          </a:bodyPr>
          <a:lstStyle/>
          <a:p>
            <a:pPr algn="ctr" defTabSz="608965"/>
            <a:r>
              <a:rPr kumimoji="1" lang="zh-CN" altLang="en-US" sz="1335" dirty="0">
                <a:solidFill>
                  <a:prstClr val="black">
                    <a:lumMod val="75000"/>
                    <a:lumOff val="25000"/>
                  </a:prstClr>
                </a:solidFill>
              </a:rPr>
              <a:t>点击</a:t>
            </a:r>
            <a:r>
              <a:rPr kumimoji="1" lang="en-US" altLang="zh-CN" sz="1335" dirty="0">
                <a:solidFill>
                  <a:prstClr val="black">
                    <a:lumMod val="75000"/>
                    <a:lumOff val="25000"/>
                  </a:prstClr>
                </a:solidFill>
              </a:rPr>
              <a:t>Logo</a:t>
            </a:r>
            <a:r>
              <a:rPr kumimoji="1" lang="zh-CN" altLang="en-US" sz="1335" dirty="0">
                <a:solidFill>
                  <a:prstClr val="black">
                    <a:lumMod val="75000"/>
                    <a:lumOff val="25000"/>
                  </a:prstClr>
                </a:solidFill>
              </a:rPr>
              <a:t>获取更多优质模板（放映模式）</a:t>
            </a:r>
          </a:p>
        </p:txBody>
      </p:sp>
      <p:pic>
        <p:nvPicPr>
          <p:cNvPr id="3" name="图片 2">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09441" y="2657355"/>
            <a:ext cx="3048000" cy="4023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10038"/>
          <a:stretch>
            <a:fillRect/>
          </a:stretch>
        </p:blipFill>
        <p:spPr>
          <a:xfrm>
            <a:off x="0" y="-1"/>
            <a:ext cx="12223464" cy="687274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b="10038"/>
          <a:stretch>
            <a:fillRect/>
          </a:stretch>
        </p:blipFill>
        <p:spPr>
          <a:xfrm>
            <a:off x="0" y="-1"/>
            <a:ext cx="12223464" cy="687274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b="10038"/>
          <a:stretch>
            <a:fillRect/>
          </a:stretch>
        </p:blipFill>
        <p:spPr>
          <a:xfrm>
            <a:off x="0" y="-1"/>
            <a:ext cx="12223464" cy="6872749"/>
          </a:xfrm>
          <a:prstGeom prst="rect">
            <a:avLst/>
          </a:prstGeom>
        </p:spPr>
      </p:pic>
      <p:grpSp>
        <p:nvGrpSpPr>
          <p:cNvPr id="9" name="组合 8"/>
          <p:cNvGrpSpPr/>
          <p:nvPr userDrawn="1"/>
        </p:nvGrpSpPr>
        <p:grpSpPr>
          <a:xfrm>
            <a:off x="2435082" y="-1"/>
            <a:ext cx="2806446" cy="2419351"/>
            <a:chOff x="4038600" y="-1"/>
            <a:chExt cx="3292602" cy="2838451"/>
          </a:xfrm>
        </p:grpSpPr>
        <p:sp>
          <p:nvSpPr>
            <p:cNvPr id="10" name="等腰三角形 9"/>
            <p:cNvSpPr/>
            <p:nvPr/>
          </p:nvSpPr>
          <p:spPr>
            <a:xfrm rot="10800000">
              <a:off x="4038600" y="0"/>
              <a:ext cx="3292602" cy="2838450"/>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0800000">
              <a:off x="4237481" y="-1"/>
              <a:ext cx="2894839" cy="2495551"/>
            </a:xfrm>
            <a:prstGeom prs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a:off x="6534105" y="-1"/>
            <a:ext cx="2806446" cy="2419351"/>
            <a:chOff x="4038600" y="-1"/>
            <a:chExt cx="3292602" cy="2838451"/>
          </a:xfrm>
        </p:grpSpPr>
        <p:sp>
          <p:nvSpPr>
            <p:cNvPr id="13" name="等腰三角形 12"/>
            <p:cNvSpPr/>
            <p:nvPr/>
          </p:nvSpPr>
          <p:spPr>
            <a:xfrm rot="10800000">
              <a:off x="4038600" y="0"/>
              <a:ext cx="3292602" cy="2838450"/>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0800000">
              <a:off x="4237481" y="-1"/>
              <a:ext cx="2894839" cy="2495551"/>
            </a:xfrm>
            <a:prstGeom prs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userDrawn="1"/>
        </p:nvGrpSpPr>
        <p:grpSpPr>
          <a:xfrm>
            <a:off x="4038600" y="-1"/>
            <a:ext cx="3676650" cy="3169527"/>
            <a:chOff x="4038600" y="-1"/>
            <a:chExt cx="3292602" cy="2838451"/>
          </a:xfrm>
        </p:grpSpPr>
        <p:sp>
          <p:nvSpPr>
            <p:cNvPr id="17" name="等腰三角形 16"/>
            <p:cNvSpPr/>
            <p:nvPr/>
          </p:nvSpPr>
          <p:spPr>
            <a:xfrm rot="10800000">
              <a:off x="4038600" y="0"/>
              <a:ext cx="3292602" cy="2838450"/>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0800000">
              <a:off x="4237481" y="-1"/>
              <a:ext cx="2894839" cy="2495551"/>
            </a:xfrm>
            <a:prstGeom prs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81619" y="2006600"/>
            <a:ext cx="7305640" cy="4851400"/>
          </a:xfrm>
          <a:prstGeom prst="rect">
            <a:avLst/>
          </a:prstGeom>
        </p:spPr>
      </p:pic>
      <p:cxnSp>
        <p:nvCxnSpPr>
          <p:cNvPr id="10" name="直接连接符 9"/>
          <p:cNvCxnSpPr/>
          <p:nvPr userDrawn="1"/>
        </p:nvCxnSpPr>
        <p:spPr>
          <a:xfrm>
            <a:off x="2552700"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4191000"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5829300"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7448550"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14" name="流程图: 手动输入 13"/>
          <p:cNvSpPr/>
          <p:nvPr userDrawn="1"/>
        </p:nvSpPr>
        <p:spPr>
          <a:xfrm rot="5400000">
            <a:off x="952500" y="1047750"/>
            <a:ext cx="4857750" cy="6762750"/>
          </a:xfrm>
          <a:prstGeom prst="flowChartManualInp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userDrawn="1"/>
        </p:nvCxnSpPr>
        <p:spPr>
          <a:xfrm>
            <a:off x="5181600" y="2000249"/>
            <a:ext cx="1384300" cy="4927601"/>
          </a:xfrm>
          <a:prstGeom prst="line">
            <a:avLst/>
          </a:prstGeom>
          <a:ln w="101600">
            <a:solidFill>
              <a:srgbClr val="D28C79"/>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hasCustomPrompt="1"/>
          </p:nvPr>
        </p:nvSpPr>
        <p:spPr>
          <a:xfrm>
            <a:off x="3805632" y="379640"/>
            <a:ext cx="4136571" cy="362404"/>
          </a:xfrm>
          <a:prstGeom prst="rect">
            <a:avLst/>
          </a:prstGeom>
        </p:spPr>
        <p:txBody>
          <a:bodyPr/>
          <a:lstStyle>
            <a:lvl1pPr marL="0" indent="0">
              <a:buNone/>
              <a:defRPr sz="2400" b="1" baseline="0"/>
            </a:lvl1pPr>
          </a:lstStyle>
          <a:p>
            <a:pPr lvl="0"/>
            <a:r>
              <a:rPr lang="zh-CN" altLang="en-US" dirty="0"/>
              <a:t>点击此处添加标题 </a:t>
            </a:r>
            <a:r>
              <a:rPr lang="en-US" altLang="zh-CN" dirty="0"/>
              <a:t>TITLE HERE </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6" name="直接连接符 5"/>
          <p:cNvCxnSpPr/>
          <p:nvPr userDrawn="1"/>
        </p:nvCxnSpPr>
        <p:spPr>
          <a:xfrm>
            <a:off x="2552700"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4191000"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29300"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7448550"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10" name="文本占位符 2"/>
          <p:cNvSpPr>
            <a:spLocks noGrp="1"/>
          </p:cNvSpPr>
          <p:nvPr>
            <p:ph type="body" sz="quarter" idx="10" hasCustomPrompt="1"/>
          </p:nvPr>
        </p:nvSpPr>
        <p:spPr>
          <a:xfrm>
            <a:off x="3805632" y="379640"/>
            <a:ext cx="4136571" cy="362404"/>
          </a:xfrm>
          <a:prstGeom prst="rect">
            <a:avLst/>
          </a:prstGeom>
        </p:spPr>
        <p:txBody>
          <a:bodyPr/>
          <a:lstStyle>
            <a:lvl1pPr marL="0" indent="0">
              <a:buNone/>
              <a:defRPr sz="2400" b="1" baseline="0"/>
            </a:lvl1pPr>
          </a:lstStyle>
          <a:p>
            <a:pPr lvl="0"/>
            <a:r>
              <a:rPr lang="zh-CN" altLang="en-US" dirty="0"/>
              <a:t>点击此处添加标题 </a:t>
            </a:r>
            <a:r>
              <a:rPr lang="en-US" altLang="zh-CN" dirty="0"/>
              <a:t>TITLE HERE </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b="13190"/>
          <a:stretch>
            <a:fillRect/>
          </a:stretch>
        </p:blipFill>
        <p:spPr>
          <a:xfrm>
            <a:off x="0" y="-1"/>
            <a:ext cx="12192000" cy="6896101"/>
          </a:xfrm>
          <a:prstGeom prst="rect">
            <a:avLst/>
          </a:prstGeom>
        </p:spPr>
      </p:pic>
      <p:sp>
        <p:nvSpPr>
          <p:cNvPr id="4" name="矩形 3"/>
          <p:cNvSpPr/>
          <p:nvPr userDrawn="1"/>
        </p:nvSpPr>
        <p:spPr>
          <a:xfrm>
            <a:off x="0" y="-1"/>
            <a:ext cx="12192000" cy="6877051"/>
          </a:xfrm>
          <a:prstGeom prst="rect">
            <a:avLst/>
          </a:prstGeom>
          <a:gradFill>
            <a:gsLst>
              <a:gs pos="0">
                <a:srgbClr val="FDDAB8">
                  <a:alpha val="50000"/>
                </a:srgbClr>
              </a:gs>
              <a:gs pos="45000">
                <a:srgbClr val="D28C79">
                  <a:alpha val="50000"/>
                </a:srgbClr>
              </a:gs>
              <a:gs pos="80000">
                <a:srgbClr val="AC6672">
                  <a:alpha val="50000"/>
                </a:srgbClr>
              </a:gs>
              <a:gs pos="100000">
                <a:srgbClr val="AC6672">
                  <a:alpha val="5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2552700"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4191000"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5829300"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448550"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9" name="文本占位符 2"/>
          <p:cNvSpPr>
            <a:spLocks noGrp="1"/>
          </p:cNvSpPr>
          <p:nvPr>
            <p:ph type="body" sz="quarter" idx="10" hasCustomPrompt="1"/>
          </p:nvPr>
        </p:nvSpPr>
        <p:spPr>
          <a:xfrm>
            <a:off x="3805632" y="379640"/>
            <a:ext cx="4136571" cy="362404"/>
          </a:xfrm>
          <a:prstGeom prst="rect">
            <a:avLst/>
          </a:prstGeom>
        </p:spPr>
        <p:txBody>
          <a:bodyPr/>
          <a:lstStyle>
            <a:lvl1pPr marL="0" indent="0">
              <a:buNone/>
              <a:defRPr sz="2400" b="1" baseline="0"/>
            </a:lvl1pPr>
          </a:lstStyle>
          <a:p>
            <a:pPr lvl="0"/>
            <a:r>
              <a:rPr lang="zh-CN" altLang="en-US" dirty="0"/>
              <a:t>点击此处添加标题 </a:t>
            </a:r>
            <a:r>
              <a:rPr lang="en-US" altLang="zh-CN" dirty="0"/>
              <a:t>TITLE HERE </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矩形 2"/>
          <p:cNvSpPr/>
          <p:nvPr userDrawn="1"/>
        </p:nvSpPr>
        <p:spPr>
          <a:xfrm>
            <a:off x="0" y="-1"/>
            <a:ext cx="12192000" cy="6877051"/>
          </a:xfrm>
          <a:prstGeom prst="rect">
            <a:avLst/>
          </a:prstGeom>
          <a:gradFill>
            <a:gsLst>
              <a:gs pos="0">
                <a:srgbClr val="FDDAB8">
                  <a:alpha val="50000"/>
                </a:srgbClr>
              </a:gs>
              <a:gs pos="45000">
                <a:srgbClr val="D28C79">
                  <a:alpha val="50000"/>
                </a:srgbClr>
              </a:gs>
              <a:gs pos="80000">
                <a:srgbClr val="AC6672">
                  <a:alpha val="50000"/>
                </a:srgbClr>
              </a:gs>
              <a:gs pos="100000">
                <a:srgbClr val="AC6672">
                  <a:alpha val="5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2552700"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4191000"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829300"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7448550"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8" name="文本占位符 2"/>
          <p:cNvSpPr>
            <a:spLocks noGrp="1"/>
          </p:cNvSpPr>
          <p:nvPr>
            <p:ph type="body" sz="quarter" idx="10" hasCustomPrompt="1"/>
          </p:nvPr>
        </p:nvSpPr>
        <p:spPr>
          <a:xfrm>
            <a:off x="3805632" y="379640"/>
            <a:ext cx="4136571" cy="362404"/>
          </a:xfrm>
          <a:prstGeom prst="rect">
            <a:avLst/>
          </a:prstGeom>
        </p:spPr>
        <p:txBody>
          <a:bodyPr/>
          <a:lstStyle>
            <a:lvl1pPr marL="0" indent="0">
              <a:buNone/>
              <a:defRPr sz="2400" b="1" baseline="0"/>
            </a:lvl1pPr>
          </a:lstStyle>
          <a:p>
            <a:pPr lvl="0"/>
            <a:r>
              <a:rPr lang="zh-CN" altLang="en-US" dirty="0"/>
              <a:t>点击此处添加标题 </a:t>
            </a:r>
            <a:r>
              <a:rPr lang="en-US" altLang="zh-CN" dirty="0"/>
              <a:t>TITLE HERE </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694152">
            <a:off x="4115694" y="1440335"/>
            <a:ext cx="3992076" cy="3992076"/>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694152">
            <a:off x="4370140" y="1694780"/>
            <a:ext cx="3483185" cy="3483185"/>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5317113" y="4479166"/>
            <a:ext cx="308610" cy="459105"/>
          </a:xfrm>
          <a:prstGeom prst="rect">
            <a:avLst/>
          </a:prstGeom>
          <a:noFill/>
        </p:spPr>
        <p:txBody>
          <a:bodyPr wrap="none" lIns="91436" tIns="45718" rIns="91436" bIns="45718" rtlCol="0">
            <a:spAutoFit/>
          </a:bodyPr>
          <a:lstStyle/>
          <a:p>
            <a:r>
              <a:rPr kumimoji="1" lang="zh-CN" altLang="en-US" sz="2400" dirty="0">
                <a:solidFill>
                  <a:schemeClr val="bg1"/>
                </a:solidFill>
              </a:rPr>
              <a:t> </a:t>
            </a:r>
            <a:endParaRPr kumimoji="1" lang="zh-CN" altLang="en-US" sz="1600" dirty="0">
              <a:solidFill>
                <a:schemeClr val="bg1"/>
              </a:solidFill>
            </a:endParaRPr>
          </a:p>
        </p:txBody>
      </p:sp>
      <p:sp>
        <p:nvSpPr>
          <p:cNvPr id="4" name="文本框 3">
            <a:extLst>
              <a:ext uri="{FF2B5EF4-FFF2-40B4-BE49-F238E27FC236}">
                <a16:creationId xmlns:a16="http://schemas.microsoft.com/office/drawing/2014/main" id="{28D83261-6454-4D0D-AF7C-EF135979D2A8}"/>
              </a:ext>
            </a:extLst>
          </p:cNvPr>
          <p:cNvSpPr txBox="1"/>
          <p:nvPr/>
        </p:nvSpPr>
        <p:spPr>
          <a:xfrm>
            <a:off x="3045146" y="2875002"/>
            <a:ext cx="6133171" cy="1107996"/>
          </a:xfrm>
          <a:prstGeom prst="rect">
            <a:avLst/>
          </a:prstGeom>
          <a:noFill/>
        </p:spPr>
        <p:txBody>
          <a:bodyPr wrap="square" rtlCol="0">
            <a:spAutoFit/>
          </a:bodyPr>
          <a:lstStyle/>
          <a:p>
            <a:pPr algn="ctr"/>
            <a:r>
              <a:rPr lang="zh-CN" altLang="en-US" sz="6600" b="1" dirty="0">
                <a:solidFill>
                  <a:schemeClr val="bg1"/>
                </a:solidFill>
                <a:latin typeface="+mj-ea"/>
                <a:ea typeface="+mj-ea"/>
              </a:rPr>
              <a:t>电影评分系统</a:t>
            </a:r>
          </a:p>
        </p:txBody>
      </p:sp>
      <p:sp>
        <p:nvSpPr>
          <p:cNvPr id="7" name="文本框 6">
            <a:extLst>
              <a:ext uri="{FF2B5EF4-FFF2-40B4-BE49-F238E27FC236}">
                <a16:creationId xmlns:a16="http://schemas.microsoft.com/office/drawing/2014/main" id="{FFC5434F-2501-4727-8E47-303C7A7B86F6}"/>
              </a:ext>
            </a:extLst>
          </p:cNvPr>
          <p:cNvSpPr txBox="1"/>
          <p:nvPr/>
        </p:nvSpPr>
        <p:spPr>
          <a:xfrm>
            <a:off x="4564774" y="4102290"/>
            <a:ext cx="3033132" cy="646331"/>
          </a:xfrm>
          <a:prstGeom prst="rect">
            <a:avLst/>
          </a:prstGeom>
          <a:noFill/>
        </p:spPr>
        <p:txBody>
          <a:bodyPr wrap="square" rtlCol="0">
            <a:spAutoFit/>
          </a:bodyPr>
          <a:lstStyle/>
          <a:p>
            <a:pPr algn="ctr"/>
            <a:r>
              <a:rPr lang="zh-CN" altLang="en-US" sz="3600" dirty="0">
                <a:solidFill>
                  <a:schemeClr val="bg1"/>
                </a:solidFill>
                <a:latin typeface="+mj-ea"/>
                <a:ea typeface="+mj-ea"/>
              </a:rPr>
              <a:t>架构设计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05632" y="379640"/>
            <a:ext cx="4452997" cy="362404"/>
          </a:xfrm>
        </p:spPr>
        <p:txBody>
          <a:bodyPr/>
          <a:lstStyle/>
          <a:p>
            <a:pPr algn="ctr"/>
            <a:r>
              <a:rPr kumimoji="1" lang="zh-CN" altLang="en-US" dirty="0">
                <a:latin typeface="Century Gothic" panose="020B0502020202020204"/>
              </a:rPr>
              <a:t>关键场景</a:t>
            </a:r>
            <a:endParaRPr kumimoji="1" lang="en-US" altLang="zh-CN" dirty="0">
              <a:latin typeface="Century Gothic" panose="020B0502020202020204"/>
            </a:endParaRPr>
          </a:p>
        </p:txBody>
      </p:sp>
      <p:sp>
        <p:nvSpPr>
          <p:cNvPr id="3" name="矩形 2"/>
          <p:cNvSpPr/>
          <p:nvPr/>
        </p:nvSpPr>
        <p:spPr>
          <a:xfrm>
            <a:off x="2296204" y="1784798"/>
            <a:ext cx="3052268" cy="463904"/>
          </a:xfrm>
          <a:prstGeom prst="rect">
            <a:avLst/>
          </a:prstGeom>
          <a:solidFill>
            <a:srgbClr val="AC6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cxnSp>
        <p:nvCxnSpPr>
          <p:cNvPr id="5" name="直接连接符 4"/>
          <p:cNvCxnSpPr/>
          <p:nvPr/>
        </p:nvCxnSpPr>
        <p:spPr>
          <a:xfrm>
            <a:off x="3077177" y="3923118"/>
            <a:ext cx="2998299" cy="0"/>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6094130" y="2475201"/>
            <a:ext cx="0" cy="1438548"/>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6094130" y="3923118"/>
            <a:ext cx="0" cy="1502762"/>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2185080" y="2432581"/>
            <a:ext cx="3358622" cy="830997"/>
          </a:xfrm>
          <a:prstGeom prst="rect">
            <a:avLst/>
          </a:prstGeom>
          <a:noFill/>
        </p:spPr>
        <p:txBody>
          <a:bodyPr wrap="square" rtlCol="0">
            <a:spAutoFit/>
          </a:bodyPr>
          <a:lstStyle/>
          <a:p>
            <a:r>
              <a:rPr lang="en-US" altLang="zh-CN" sz="2400" b="1" dirty="0">
                <a:latin typeface="华文仿宋" panose="02010600040101010101" pitchFamily="2" charset="-122"/>
                <a:ea typeface="华文仿宋" panose="02010600040101010101" pitchFamily="2" charset="-122"/>
              </a:rPr>
              <a:t>&gt;100</a:t>
            </a:r>
            <a:r>
              <a:rPr lang="zh-CN" altLang="en-US" sz="2400" b="1" dirty="0">
                <a:latin typeface="华文仿宋" panose="02010600040101010101" pitchFamily="2" charset="-122"/>
                <a:ea typeface="华文仿宋" panose="02010600040101010101" pitchFamily="2" charset="-122"/>
              </a:rPr>
              <a:t>的用户同时购买同一场电影的票</a:t>
            </a:r>
            <a:endParaRPr lang="zh-CN" altLang="en-US" sz="2400" dirty="0">
              <a:latin typeface="华文仿宋" panose="02010600040101010101" pitchFamily="2" charset="-122"/>
              <a:ea typeface="华文仿宋" panose="02010600040101010101" pitchFamily="2" charset="-122"/>
            </a:endParaRPr>
          </a:p>
        </p:txBody>
      </p:sp>
      <p:sp>
        <p:nvSpPr>
          <p:cNvPr id="11" name="文本框 10"/>
          <p:cNvSpPr txBox="1"/>
          <p:nvPr/>
        </p:nvSpPr>
        <p:spPr>
          <a:xfrm>
            <a:off x="6707271" y="3913749"/>
            <a:ext cx="3935353" cy="830997"/>
          </a:xfrm>
          <a:prstGeom prst="rect">
            <a:avLst/>
          </a:prstGeom>
          <a:noFill/>
        </p:spPr>
        <p:txBody>
          <a:bodyPr wrap="square" rtlCol="0">
            <a:spAutoFit/>
          </a:bodyPr>
          <a:lstStyle/>
          <a:p>
            <a:r>
              <a:rPr lang="zh-CN" altLang="en-US" sz="2400" b="1" dirty="0">
                <a:latin typeface="华文仿宋" panose="02010600040101010101" pitchFamily="2" charset="-122"/>
                <a:ea typeface="华文仿宋" panose="02010600040101010101" pitchFamily="2" charset="-122"/>
              </a:rPr>
              <a:t>系统服务器无法正常运行</a:t>
            </a:r>
            <a:endParaRPr lang="en-US" altLang="zh-CN" sz="2400" b="1" dirty="0">
              <a:latin typeface="华文仿宋" panose="02010600040101010101" pitchFamily="2" charset="-122"/>
              <a:ea typeface="华文仿宋" panose="02010600040101010101" pitchFamily="2" charset="-122"/>
            </a:endParaRPr>
          </a:p>
          <a:p>
            <a:r>
              <a:rPr lang="zh-CN" altLang="en-US" sz="2400" b="1" dirty="0">
                <a:latin typeface="华文仿宋" panose="02010600040101010101" pitchFamily="2" charset="-122"/>
                <a:ea typeface="华文仿宋" panose="02010600040101010101" pitchFamily="2" charset="-122"/>
              </a:rPr>
              <a:t>用户网络不稳定或失去连接</a:t>
            </a:r>
            <a:endParaRPr lang="zh-CN" altLang="en-US" sz="2400" dirty="0">
              <a:latin typeface="华文仿宋" panose="02010600040101010101" pitchFamily="2" charset="-122"/>
              <a:ea typeface="华文仿宋" panose="02010600040101010101" pitchFamily="2" charset="-122"/>
            </a:endParaRPr>
          </a:p>
        </p:txBody>
      </p:sp>
      <p:sp>
        <p:nvSpPr>
          <p:cNvPr id="12" name="文本框 11"/>
          <p:cNvSpPr txBox="1"/>
          <p:nvPr/>
        </p:nvSpPr>
        <p:spPr>
          <a:xfrm>
            <a:off x="2185080" y="5294363"/>
            <a:ext cx="3358622" cy="830997"/>
          </a:xfrm>
          <a:prstGeom prst="rect">
            <a:avLst/>
          </a:prstGeom>
          <a:noFill/>
        </p:spPr>
        <p:txBody>
          <a:bodyPr wrap="square" rtlCol="0">
            <a:spAutoFit/>
          </a:bodyPr>
          <a:lstStyle/>
          <a:p>
            <a:r>
              <a:rPr lang="zh-CN" altLang="en-US" sz="2400" b="1" dirty="0">
                <a:latin typeface="华文仿宋" panose="02010600040101010101" pitchFamily="2" charset="-122"/>
                <a:ea typeface="华文仿宋" panose="02010600040101010101" pitchFamily="2" charset="-122"/>
              </a:rPr>
              <a:t>未登录的用户进行购票操作</a:t>
            </a:r>
            <a:endParaRPr lang="zh-CN" altLang="en-US" sz="2400" dirty="0">
              <a:latin typeface="华文仿宋" panose="02010600040101010101" pitchFamily="2" charset="-122"/>
              <a:ea typeface="华文仿宋" panose="02010600040101010101" pitchFamily="2" charset="-122"/>
            </a:endParaRPr>
          </a:p>
        </p:txBody>
      </p:sp>
      <p:sp>
        <p:nvSpPr>
          <p:cNvPr id="14" name="文本框 13"/>
          <p:cNvSpPr txBox="1"/>
          <p:nvPr/>
        </p:nvSpPr>
        <p:spPr>
          <a:xfrm>
            <a:off x="2558051" y="1763626"/>
            <a:ext cx="2495162" cy="523220"/>
          </a:xfrm>
          <a:prstGeom prst="rect">
            <a:avLst/>
          </a:prstGeom>
          <a:noFill/>
          <a:ln>
            <a:noFill/>
          </a:ln>
        </p:spPr>
        <p:txBody>
          <a:bodyPr wrap="square" rtlCol="0">
            <a:spAutoFit/>
          </a:bodyPr>
          <a:lstStyle/>
          <a:p>
            <a:pPr algn="ctr"/>
            <a:r>
              <a:rPr lang="zh-CN" altLang="en-US" sz="2800" dirty="0">
                <a:solidFill>
                  <a:schemeClr val="bg1"/>
                </a:solidFill>
              </a:rPr>
              <a:t>可靠性、性能</a:t>
            </a:r>
          </a:p>
        </p:txBody>
      </p:sp>
      <p:sp>
        <p:nvSpPr>
          <p:cNvPr id="15" name="矩形 14"/>
          <p:cNvSpPr/>
          <p:nvPr/>
        </p:nvSpPr>
        <p:spPr>
          <a:xfrm>
            <a:off x="6803341" y="3265966"/>
            <a:ext cx="2837100" cy="463904"/>
          </a:xfrm>
          <a:prstGeom prst="rect">
            <a:avLst/>
          </a:prstGeom>
          <a:solidFill>
            <a:srgbClr val="D28C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6" name="文本框 15"/>
          <p:cNvSpPr txBox="1"/>
          <p:nvPr/>
        </p:nvSpPr>
        <p:spPr>
          <a:xfrm>
            <a:off x="7100674" y="3265966"/>
            <a:ext cx="2257734" cy="523220"/>
          </a:xfrm>
          <a:prstGeom prst="rect">
            <a:avLst/>
          </a:prstGeom>
          <a:noFill/>
          <a:ln>
            <a:noFill/>
          </a:ln>
        </p:spPr>
        <p:txBody>
          <a:bodyPr wrap="square" rtlCol="0">
            <a:spAutoFit/>
          </a:bodyPr>
          <a:lstStyle/>
          <a:p>
            <a:pPr algn="ctr" defTabSz="685800"/>
            <a:r>
              <a:rPr lang="zh-CN" altLang="en-US" sz="2800" dirty="0">
                <a:solidFill>
                  <a:prstClr val="white"/>
                </a:solidFill>
              </a:rPr>
              <a:t>可用性</a:t>
            </a:r>
          </a:p>
        </p:txBody>
      </p:sp>
      <p:sp>
        <p:nvSpPr>
          <p:cNvPr id="17" name="矩形 16"/>
          <p:cNvSpPr/>
          <p:nvPr/>
        </p:nvSpPr>
        <p:spPr>
          <a:xfrm>
            <a:off x="2299517" y="4466021"/>
            <a:ext cx="2837100" cy="463904"/>
          </a:xfrm>
          <a:prstGeom prst="rect">
            <a:avLst/>
          </a:prstGeom>
          <a:solidFill>
            <a:srgbClr val="534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8" name="文本框 17"/>
          <p:cNvSpPr txBox="1"/>
          <p:nvPr/>
        </p:nvSpPr>
        <p:spPr>
          <a:xfrm>
            <a:off x="2522471" y="4430895"/>
            <a:ext cx="2381223" cy="523220"/>
          </a:xfrm>
          <a:prstGeom prst="rect">
            <a:avLst/>
          </a:prstGeom>
          <a:noFill/>
          <a:ln>
            <a:noFill/>
          </a:ln>
        </p:spPr>
        <p:txBody>
          <a:bodyPr wrap="square" rtlCol="0">
            <a:spAutoFit/>
          </a:bodyPr>
          <a:lstStyle/>
          <a:p>
            <a:pPr algn="ctr" defTabSz="685800"/>
            <a:r>
              <a:rPr lang="zh-CN" altLang="en-US" sz="2800" dirty="0">
                <a:solidFill>
                  <a:prstClr val="white"/>
                </a:solidFill>
              </a:rPr>
              <a:t>安全性</a:t>
            </a:r>
          </a:p>
        </p:txBody>
      </p:sp>
    </p:spTree>
    <p:extLst>
      <p:ext uri="{BB962C8B-B14F-4D97-AF65-F5344CB8AC3E}">
        <p14:creationId xmlns:p14="http://schemas.microsoft.com/office/powerpoint/2010/main" val="106263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29200" y="1543050"/>
            <a:ext cx="6648450" cy="3810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722356" y="-609401"/>
            <a:ext cx="4610100" cy="7786747"/>
          </a:xfrm>
          <a:prstGeom prst="rect">
            <a:avLst/>
          </a:prstGeom>
          <a:noFill/>
        </p:spPr>
        <p:txBody>
          <a:bodyPr wrap="square" rtlCol="0">
            <a:spAutoFit/>
          </a:bodyPr>
          <a:lstStyle/>
          <a:p>
            <a:r>
              <a:rPr lang="en-US" altLang="zh-CN" sz="50000" dirty="0">
                <a:solidFill>
                  <a:schemeClr val="bg1"/>
                </a:solidFill>
              </a:rPr>
              <a:t>4</a:t>
            </a:r>
            <a:endParaRPr lang="zh-CN" altLang="en-US" sz="50000" dirty="0">
              <a:solidFill>
                <a:schemeClr val="bg1"/>
              </a:solidFill>
            </a:endParaRPr>
          </a:p>
        </p:txBody>
      </p:sp>
      <p:sp>
        <p:nvSpPr>
          <p:cNvPr id="4" name="矩形 3"/>
          <p:cNvSpPr/>
          <p:nvPr/>
        </p:nvSpPr>
        <p:spPr>
          <a:xfrm>
            <a:off x="5460888" y="2877675"/>
            <a:ext cx="6216762" cy="812593"/>
          </a:xfrm>
          <a:prstGeom prst="rect">
            <a:avLst/>
          </a:prstGeom>
        </p:spPr>
        <p:txBody>
          <a:bodyPr wrap="none" lIns="91438" tIns="45719" rIns="91438" bIns="45719">
            <a:spAutoFit/>
          </a:bodyPr>
          <a:lstStyle/>
          <a:p>
            <a:pPr>
              <a:lnSpc>
                <a:spcPct val="130000"/>
              </a:lnSpc>
            </a:pPr>
            <a:r>
              <a:rPr kumimoji="1" lang="zh-CN" altLang="en-US" sz="4000" b="1" dirty="0">
                <a:solidFill>
                  <a:srgbClr val="FFFFFF"/>
                </a:solidFill>
                <a:latin typeface="Century Gothic" panose="020B0502020202020204"/>
                <a:ea typeface="微软雅黑" panose="020B0503020204020204" pitchFamily="34" charset="-122"/>
              </a:rPr>
              <a:t>微服务架构和</a:t>
            </a:r>
            <a:r>
              <a:rPr kumimoji="1" lang="en-US" altLang="zh-CN" sz="4000" b="1" dirty="0">
                <a:solidFill>
                  <a:srgbClr val="FFFFFF"/>
                </a:solidFill>
                <a:latin typeface="Century Gothic" panose="020B0502020202020204"/>
                <a:ea typeface="微软雅黑" panose="020B0503020204020204" pitchFamily="34" charset="-122"/>
              </a:rPr>
              <a:t>C/S</a:t>
            </a:r>
            <a:r>
              <a:rPr kumimoji="1" lang="zh-CN" altLang="en-US" sz="4000" b="1" dirty="0">
                <a:solidFill>
                  <a:srgbClr val="FFFFFF"/>
                </a:solidFill>
                <a:latin typeface="Century Gothic" panose="020B0502020202020204"/>
                <a:ea typeface="微软雅黑" panose="020B0503020204020204" pitchFamily="34" charset="-122"/>
              </a:rPr>
              <a:t>架构对比</a:t>
            </a:r>
            <a:endParaRPr kumimoji="1" lang="en-US" altLang="zh-CN" sz="4000" b="1" dirty="0">
              <a:solidFill>
                <a:srgbClr val="FFFFFF"/>
              </a:solidFill>
              <a:latin typeface="Century Gothic" panose="020B0502020202020204"/>
              <a:ea typeface="微软雅黑" panose="020B0503020204020204" pitchFamily="34" charset="-122"/>
            </a:endParaRPr>
          </a:p>
        </p:txBody>
      </p:sp>
    </p:spTree>
    <p:extLst>
      <p:ext uri="{BB962C8B-B14F-4D97-AF65-F5344CB8AC3E}">
        <p14:creationId xmlns:p14="http://schemas.microsoft.com/office/powerpoint/2010/main" val="3361641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05632" y="379640"/>
            <a:ext cx="4409454" cy="362404"/>
          </a:xfrm>
        </p:spPr>
        <p:txBody>
          <a:bodyPr/>
          <a:lstStyle/>
          <a:p>
            <a:pPr algn="ctr"/>
            <a:r>
              <a:rPr kumimoji="1" lang="zh-CN" altLang="en-US" dirty="0">
                <a:latin typeface="Century Gothic" panose="020B0502020202020204"/>
              </a:rPr>
              <a:t>比较维度</a:t>
            </a:r>
            <a:endParaRPr kumimoji="1" lang="en-US" altLang="zh-CN" dirty="0">
              <a:latin typeface="Century Gothic" panose="020B0502020202020204"/>
            </a:endParaRPr>
          </a:p>
        </p:txBody>
      </p:sp>
      <p:sp>
        <p:nvSpPr>
          <p:cNvPr id="3" name="六边形 2"/>
          <p:cNvSpPr/>
          <p:nvPr/>
        </p:nvSpPr>
        <p:spPr>
          <a:xfrm rot="16200000">
            <a:off x="2395675" y="2189345"/>
            <a:ext cx="1765902" cy="1555840"/>
          </a:xfrm>
          <a:prstGeom prst="hexagon">
            <a:avLst/>
          </a:prstGeom>
          <a:noFill/>
          <a:ln w="28575">
            <a:solidFill>
              <a:srgbClr val="FDDA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16200000">
            <a:off x="4710384" y="3573344"/>
            <a:ext cx="1765902" cy="1555840"/>
          </a:xfrm>
          <a:prstGeom prst="hexagon">
            <a:avLst/>
          </a:prstGeom>
          <a:noFill/>
          <a:ln w="28575">
            <a:solidFill>
              <a:srgbClr val="FDDA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16200000">
            <a:off x="5488304" y="2189344"/>
            <a:ext cx="1765902" cy="1555840"/>
          </a:xfrm>
          <a:prstGeom prst="hexagon">
            <a:avLst/>
          </a:prstGeom>
          <a:noFill/>
          <a:ln w="28575">
            <a:solidFill>
              <a:srgbClr val="FDDA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rot="16200000">
            <a:off x="7044144" y="2198869"/>
            <a:ext cx="1765902" cy="1555840"/>
          </a:xfrm>
          <a:prstGeom prst="hexagon">
            <a:avLst/>
          </a:prstGeom>
          <a:noFill/>
          <a:ln w="28575">
            <a:solidFill>
              <a:srgbClr val="FDDA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rot="16200000">
            <a:off x="3154544" y="3573344"/>
            <a:ext cx="1765902" cy="1555840"/>
          </a:xfrm>
          <a:prstGeom prst="hexagon">
            <a:avLst/>
          </a:prstGeom>
          <a:solidFill>
            <a:srgbClr val="AC667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2845994" y="2745957"/>
            <a:ext cx="873168" cy="461665"/>
          </a:xfrm>
          <a:prstGeom prst="rect">
            <a:avLst/>
          </a:prstGeom>
          <a:noFill/>
        </p:spPr>
        <p:txBody>
          <a:bodyPr wrap="square" rtlCol="0">
            <a:spAutoFit/>
          </a:bodyPr>
          <a:lstStyle/>
          <a:p>
            <a:r>
              <a:rPr lang="zh-CN" altLang="en-US" sz="2400" b="1" dirty="0">
                <a:solidFill>
                  <a:schemeClr val="bg1"/>
                </a:solidFill>
              </a:rPr>
              <a:t>性能</a:t>
            </a:r>
          </a:p>
        </p:txBody>
      </p:sp>
      <p:sp>
        <p:nvSpPr>
          <p:cNvPr id="14" name="文本框 13"/>
          <p:cNvSpPr txBox="1"/>
          <p:nvPr/>
        </p:nvSpPr>
        <p:spPr>
          <a:xfrm>
            <a:off x="4994297" y="4118462"/>
            <a:ext cx="1215688" cy="461665"/>
          </a:xfrm>
          <a:prstGeom prst="rect">
            <a:avLst/>
          </a:prstGeom>
          <a:noFill/>
        </p:spPr>
        <p:txBody>
          <a:bodyPr wrap="square" rtlCol="0">
            <a:spAutoFit/>
          </a:bodyPr>
          <a:lstStyle/>
          <a:p>
            <a:r>
              <a:rPr lang="zh-CN" altLang="en-US" sz="2400" b="1" dirty="0">
                <a:solidFill>
                  <a:schemeClr val="bg1"/>
                </a:solidFill>
              </a:rPr>
              <a:t>安全性</a:t>
            </a:r>
          </a:p>
        </p:txBody>
      </p:sp>
      <p:sp>
        <p:nvSpPr>
          <p:cNvPr id="17" name="文本框 16"/>
          <p:cNvSpPr txBox="1"/>
          <p:nvPr/>
        </p:nvSpPr>
        <p:spPr>
          <a:xfrm>
            <a:off x="7529777" y="2745957"/>
            <a:ext cx="873168" cy="461665"/>
          </a:xfrm>
          <a:prstGeom prst="rect">
            <a:avLst/>
          </a:prstGeom>
          <a:noFill/>
        </p:spPr>
        <p:txBody>
          <a:bodyPr wrap="square" rtlCol="0">
            <a:spAutoFit/>
          </a:bodyPr>
          <a:lstStyle/>
          <a:p>
            <a:r>
              <a:rPr lang="zh-CN" altLang="en-US" sz="2400" b="1" dirty="0">
                <a:solidFill>
                  <a:srgbClr val="7030A0"/>
                </a:solidFill>
              </a:rPr>
              <a:t>结论</a:t>
            </a:r>
          </a:p>
        </p:txBody>
      </p:sp>
      <p:sp>
        <p:nvSpPr>
          <p:cNvPr id="19" name="文本框 18">
            <a:extLst>
              <a:ext uri="{FF2B5EF4-FFF2-40B4-BE49-F238E27FC236}">
                <a16:creationId xmlns:a16="http://schemas.microsoft.com/office/drawing/2014/main" id="{708F028F-7B16-4B8C-9174-E67B86E009A1}"/>
              </a:ext>
            </a:extLst>
          </p:cNvPr>
          <p:cNvSpPr txBox="1"/>
          <p:nvPr/>
        </p:nvSpPr>
        <p:spPr>
          <a:xfrm>
            <a:off x="3458277" y="4129957"/>
            <a:ext cx="1147589" cy="461665"/>
          </a:xfrm>
          <a:prstGeom prst="rect">
            <a:avLst/>
          </a:prstGeom>
          <a:noFill/>
        </p:spPr>
        <p:txBody>
          <a:bodyPr wrap="square" rtlCol="0">
            <a:spAutoFit/>
          </a:bodyPr>
          <a:lstStyle/>
          <a:p>
            <a:r>
              <a:rPr lang="zh-CN" altLang="en-US" sz="2400" b="1" dirty="0"/>
              <a:t>可用性</a:t>
            </a:r>
          </a:p>
        </p:txBody>
      </p:sp>
      <p:sp>
        <p:nvSpPr>
          <p:cNvPr id="20" name="文本框 19">
            <a:extLst>
              <a:ext uri="{FF2B5EF4-FFF2-40B4-BE49-F238E27FC236}">
                <a16:creationId xmlns:a16="http://schemas.microsoft.com/office/drawing/2014/main" id="{0F138D9C-399C-44D6-8302-EEBC611316B9}"/>
              </a:ext>
            </a:extLst>
          </p:cNvPr>
          <p:cNvSpPr txBox="1"/>
          <p:nvPr/>
        </p:nvSpPr>
        <p:spPr>
          <a:xfrm>
            <a:off x="5973937" y="2745957"/>
            <a:ext cx="1147589" cy="461665"/>
          </a:xfrm>
          <a:prstGeom prst="rect">
            <a:avLst/>
          </a:prstGeom>
          <a:noFill/>
        </p:spPr>
        <p:txBody>
          <a:bodyPr wrap="square" rtlCol="0">
            <a:spAutoFit/>
          </a:bodyPr>
          <a:lstStyle/>
          <a:p>
            <a:r>
              <a:rPr lang="zh-CN" altLang="en-US" sz="2400" b="1" dirty="0"/>
              <a:t>成本</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05632" y="379640"/>
            <a:ext cx="4452997" cy="362404"/>
          </a:xfrm>
        </p:spPr>
        <p:txBody>
          <a:bodyPr/>
          <a:lstStyle/>
          <a:p>
            <a:pPr algn="ctr"/>
            <a:r>
              <a:rPr kumimoji="1" lang="zh-CN" altLang="en-US" dirty="0">
                <a:latin typeface="Century Gothic" panose="020B0502020202020204"/>
              </a:rPr>
              <a:t>具体对比</a:t>
            </a:r>
            <a:endParaRPr kumimoji="1" lang="en-US" altLang="zh-CN" dirty="0">
              <a:latin typeface="Century Gothic" panose="020B0502020202020204"/>
            </a:endParaRPr>
          </a:p>
        </p:txBody>
      </p:sp>
      <p:sp>
        <p:nvSpPr>
          <p:cNvPr id="3" name="矩形 2"/>
          <p:cNvSpPr/>
          <p:nvPr/>
        </p:nvSpPr>
        <p:spPr>
          <a:xfrm>
            <a:off x="2309547" y="1379578"/>
            <a:ext cx="2837100" cy="463904"/>
          </a:xfrm>
          <a:prstGeom prst="rect">
            <a:avLst/>
          </a:prstGeom>
          <a:solidFill>
            <a:srgbClr val="AC6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cxnSp>
        <p:nvCxnSpPr>
          <p:cNvPr id="5" name="直接连接符 4"/>
          <p:cNvCxnSpPr>
            <a:cxnSpLocks/>
          </p:cNvCxnSpPr>
          <p:nvPr/>
        </p:nvCxnSpPr>
        <p:spPr>
          <a:xfrm>
            <a:off x="1679128" y="3932533"/>
            <a:ext cx="6278856" cy="0"/>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7096683" y="3932533"/>
            <a:ext cx="2998299" cy="0"/>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2185080" y="2017716"/>
            <a:ext cx="3358622" cy="2123658"/>
          </a:xfrm>
          <a:prstGeom prst="rect">
            <a:avLst/>
          </a:prstGeom>
          <a:noFill/>
        </p:spPr>
        <p:txBody>
          <a:bodyPr wrap="square" rtlCol="0">
            <a:spAutoFit/>
          </a:bodyPr>
          <a:lstStyle/>
          <a:p>
            <a:pPr defTabSz="685800"/>
            <a:r>
              <a:rPr lang="zh-CN" altLang="en-US" sz="2000" b="1" dirty="0">
                <a:latin typeface="华文仿宋" panose="02010600040101010101" pitchFamily="2" charset="-122"/>
                <a:ea typeface="华文仿宋" panose="02010600040101010101" pitchFamily="2" charset="-122"/>
              </a:rPr>
              <a:t>低并发情况下，通过共享内存访问进行通信，性能更好</a:t>
            </a:r>
            <a:endParaRPr lang="en-US" altLang="zh-CN" sz="2000" b="1" dirty="0">
              <a:latin typeface="华文仿宋" panose="02010600040101010101" pitchFamily="2" charset="-122"/>
              <a:ea typeface="华文仿宋" panose="02010600040101010101" pitchFamily="2" charset="-122"/>
            </a:endParaRPr>
          </a:p>
          <a:p>
            <a:pPr defTabSz="685800"/>
            <a:endParaRPr lang="en-US" altLang="zh-CN" sz="2000" b="1" dirty="0">
              <a:latin typeface="华文仿宋" panose="02010600040101010101" pitchFamily="2" charset="-122"/>
              <a:ea typeface="华文仿宋" panose="02010600040101010101" pitchFamily="2" charset="-122"/>
            </a:endParaRPr>
          </a:p>
          <a:p>
            <a:pPr defTabSz="685800"/>
            <a:r>
              <a:rPr lang="zh-CN" altLang="en-US" sz="2000" b="1" dirty="0">
                <a:latin typeface="华文仿宋" panose="02010600040101010101" pitchFamily="2" charset="-122"/>
                <a:ea typeface="华文仿宋" panose="02010600040101010101" pitchFamily="2" charset="-122"/>
              </a:rPr>
              <a:t>但高并发情况下单台服务器的存储能力和处理能力会成为约束性能的瓶颈</a:t>
            </a:r>
          </a:p>
          <a:p>
            <a:pPr defTabSz="685800"/>
            <a:endParaRPr lang="en-US" altLang="zh-CN" sz="12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6648300" y="2115768"/>
            <a:ext cx="3358622" cy="1015663"/>
          </a:xfrm>
          <a:prstGeom prst="rect">
            <a:avLst/>
          </a:prstGeom>
          <a:noFill/>
        </p:spPr>
        <p:txBody>
          <a:bodyPr wrap="square" rtlCol="0">
            <a:spAutoFit/>
          </a:bodyPr>
          <a:lstStyle/>
          <a:p>
            <a:pPr defTabSz="685800"/>
            <a:r>
              <a:rPr lang="zh-CN" altLang="en-US" sz="2000" b="1" dirty="0">
                <a:latin typeface="华文仿宋" panose="02010600040101010101" pitchFamily="2" charset="-122"/>
                <a:ea typeface="华文仿宋" panose="02010600040101010101" pitchFamily="2" charset="-122"/>
              </a:rPr>
              <a:t>错误会对整个应用的稳定产生影响，可能会出现单点故障， 可用性较低</a:t>
            </a:r>
            <a:endParaRPr lang="en-US" altLang="zh-CN" sz="2000" b="1" dirty="0">
              <a:latin typeface="华文仿宋" panose="02010600040101010101" pitchFamily="2" charset="-122"/>
              <a:ea typeface="华文仿宋" panose="02010600040101010101" pitchFamily="2" charset="-122"/>
            </a:endParaRPr>
          </a:p>
        </p:txBody>
      </p:sp>
      <p:sp>
        <p:nvSpPr>
          <p:cNvPr id="12" name="文本框 11"/>
          <p:cNvSpPr txBox="1"/>
          <p:nvPr/>
        </p:nvSpPr>
        <p:spPr>
          <a:xfrm>
            <a:off x="2185080" y="4333947"/>
            <a:ext cx="3358622" cy="2554545"/>
          </a:xfrm>
          <a:prstGeom prst="rect">
            <a:avLst/>
          </a:prstGeom>
          <a:noFill/>
        </p:spPr>
        <p:txBody>
          <a:bodyPr wrap="square" rtlCol="0">
            <a:spAutoFit/>
          </a:bodyPr>
          <a:lstStyle/>
          <a:p>
            <a:pPr defTabSz="685800"/>
            <a:r>
              <a:rPr lang="zh-CN" altLang="en-US" sz="2000" b="1" dirty="0">
                <a:latin typeface="华文仿宋" panose="02010600040101010101" pitchFamily="2" charset="-122"/>
                <a:ea typeface="华文仿宋" panose="02010600040101010101" pitchFamily="2" charset="-122"/>
              </a:rPr>
              <a:t>低并发情况下，服务间需要通信，会受到网络延迟，消息传递等影响，降低性能</a:t>
            </a:r>
            <a:endParaRPr lang="en-US" altLang="zh-CN" sz="2000" b="1" dirty="0">
              <a:latin typeface="华文仿宋" panose="02010600040101010101" pitchFamily="2" charset="-122"/>
              <a:ea typeface="华文仿宋" panose="02010600040101010101" pitchFamily="2" charset="-122"/>
            </a:endParaRPr>
          </a:p>
          <a:p>
            <a:pPr defTabSz="685800"/>
            <a:endParaRPr lang="en-US" altLang="zh-CN" sz="2000" b="1" dirty="0">
              <a:latin typeface="华文仿宋" panose="02010600040101010101" pitchFamily="2" charset="-122"/>
              <a:ea typeface="华文仿宋" panose="02010600040101010101" pitchFamily="2" charset="-122"/>
            </a:endParaRPr>
          </a:p>
          <a:p>
            <a:pPr defTabSz="685800"/>
            <a:r>
              <a:rPr lang="zh-CN" altLang="en-US" sz="2000" b="1" dirty="0">
                <a:latin typeface="华文仿宋" panose="02010600040101010101" pitchFamily="2" charset="-122"/>
                <a:ea typeface="华文仿宋" panose="02010600040101010101" pitchFamily="2" charset="-122"/>
              </a:rPr>
              <a:t>高并发情况下，可以为单个服务增加计算资源，其他服务的性能不会受到影响，性能更好</a:t>
            </a:r>
            <a:endParaRPr lang="en-US" altLang="zh-CN" sz="2000" b="1" dirty="0">
              <a:latin typeface="华文仿宋" panose="02010600040101010101" pitchFamily="2" charset="-122"/>
              <a:ea typeface="华文仿宋" panose="02010600040101010101" pitchFamily="2" charset="-122"/>
            </a:endParaRPr>
          </a:p>
        </p:txBody>
      </p:sp>
      <p:sp>
        <p:nvSpPr>
          <p:cNvPr id="13" name="文本框 12"/>
          <p:cNvSpPr txBox="1"/>
          <p:nvPr/>
        </p:nvSpPr>
        <p:spPr>
          <a:xfrm>
            <a:off x="6648298" y="4676916"/>
            <a:ext cx="3358622" cy="1323439"/>
          </a:xfrm>
          <a:prstGeom prst="rect">
            <a:avLst/>
          </a:prstGeom>
          <a:noFill/>
        </p:spPr>
        <p:txBody>
          <a:bodyPr wrap="square" rtlCol="0">
            <a:spAutoFit/>
          </a:bodyPr>
          <a:lstStyle/>
          <a:p>
            <a:pPr defTabSz="685800"/>
            <a:r>
              <a:rPr lang="zh-CN" altLang="en-US" sz="2000" b="1" dirty="0">
                <a:latin typeface="华文仿宋" panose="02010600040101010101" pitchFamily="2" charset="-122"/>
                <a:ea typeface="华文仿宋" panose="02010600040101010101" pitchFamily="2" charset="-122"/>
              </a:rPr>
              <a:t>分离的服务有更好的容错性，正常情况下一台服务器宕机不会使整个系统崩溃，有更好的可用性。</a:t>
            </a:r>
            <a:endParaRPr lang="en-US" altLang="zh-CN" sz="2000" b="1" dirty="0">
              <a:latin typeface="华文仿宋" panose="02010600040101010101" pitchFamily="2" charset="-122"/>
              <a:ea typeface="华文仿宋" panose="02010600040101010101" pitchFamily="2" charset="-122"/>
            </a:endParaRPr>
          </a:p>
        </p:txBody>
      </p:sp>
      <p:sp>
        <p:nvSpPr>
          <p:cNvPr id="14" name="文本框 13"/>
          <p:cNvSpPr txBox="1"/>
          <p:nvPr/>
        </p:nvSpPr>
        <p:spPr>
          <a:xfrm>
            <a:off x="3274276" y="1376006"/>
            <a:ext cx="2085296" cy="461665"/>
          </a:xfrm>
          <a:prstGeom prst="rect">
            <a:avLst/>
          </a:prstGeom>
          <a:noFill/>
          <a:ln>
            <a:noFill/>
          </a:ln>
        </p:spPr>
        <p:txBody>
          <a:bodyPr wrap="square" rtlCol="0">
            <a:spAutoFit/>
          </a:bodyPr>
          <a:lstStyle/>
          <a:p>
            <a:pPr defTabSz="685800"/>
            <a:r>
              <a:rPr lang="zh-CN" altLang="en-US" sz="2400" dirty="0">
                <a:solidFill>
                  <a:prstClr val="white"/>
                </a:solidFill>
              </a:rPr>
              <a:t>性能</a:t>
            </a:r>
          </a:p>
        </p:txBody>
      </p:sp>
      <p:sp>
        <p:nvSpPr>
          <p:cNvPr id="15" name="矩形 14"/>
          <p:cNvSpPr/>
          <p:nvPr/>
        </p:nvSpPr>
        <p:spPr>
          <a:xfrm>
            <a:off x="6703089" y="1395185"/>
            <a:ext cx="2837100" cy="463904"/>
          </a:xfrm>
          <a:prstGeom prst="rect">
            <a:avLst/>
          </a:prstGeom>
          <a:solidFill>
            <a:srgbClr val="D28C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6" name="文本框 15"/>
          <p:cNvSpPr txBox="1"/>
          <p:nvPr/>
        </p:nvSpPr>
        <p:spPr>
          <a:xfrm>
            <a:off x="7624719" y="1392023"/>
            <a:ext cx="2257734" cy="461665"/>
          </a:xfrm>
          <a:prstGeom prst="rect">
            <a:avLst/>
          </a:prstGeom>
          <a:noFill/>
          <a:ln>
            <a:noFill/>
          </a:ln>
        </p:spPr>
        <p:txBody>
          <a:bodyPr wrap="square" rtlCol="0">
            <a:spAutoFit/>
          </a:bodyPr>
          <a:lstStyle/>
          <a:p>
            <a:pPr defTabSz="685800"/>
            <a:r>
              <a:rPr lang="zh-CN" altLang="en-US" sz="2400" dirty="0">
                <a:solidFill>
                  <a:prstClr val="white"/>
                </a:solidFill>
              </a:rPr>
              <a:t>可用性</a:t>
            </a:r>
          </a:p>
        </p:txBody>
      </p:sp>
      <p:sp>
        <p:nvSpPr>
          <p:cNvPr id="21" name="文本占位符 1">
            <a:extLst>
              <a:ext uri="{FF2B5EF4-FFF2-40B4-BE49-F238E27FC236}">
                <a16:creationId xmlns:a16="http://schemas.microsoft.com/office/drawing/2014/main" id="{CBE49864-F35D-4C50-A709-970AA923F0CC}"/>
              </a:ext>
            </a:extLst>
          </p:cNvPr>
          <p:cNvSpPr txBox="1">
            <a:spLocks/>
          </p:cNvSpPr>
          <p:nvPr/>
        </p:nvSpPr>
        <p:spPr>
          <a:xfrm>
            <a:off x="-1178721" y="2703900"/>
            <a:ext cx="4452997" cy="36240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1"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en-US" altLang="zh-CN" dirty="0">
                <a:latin typeface="Century Gothic" panose="020B0502020202020204"/>
              </a:rPr>
              <a:t>CS</a:t>
            </a:r>
            <a:r>
              <a:rPr kumimoji="1" lang="zh-CN" altLang="en-US" dirty="0">
                <a:latin typeface="Century Gothic" panose="020B0502020202020204"/>
              </a:rPr>
              <a:t>架构</a:t>
            </a:r>
            <a:endParaRPr kumimoji="1" lang="en-US" altLang="zh-CN" dirty="0">
              <a:latin typeface="Century Gothic" panose="020B0502020202020204"/>
            </a:endParaRPr>
          </a:p>
        </p:txBody>
      </p:sp>
      <p:sp>
        <p:nvSpPr>
          <p:cNvPr id="23" name="文本占位符 1">
            <a:extLst>
              <a:ext uri="{FF2B5EF4-FFF2-40B4-BE49-F238E27FC236}">
                <a16:creationId xmlns:a16="http://schemas.microsoft.com/office/drawing/2014/main" id="{2590A28C-47B8-48A4-B9B0-94E78F8165DA}"/>
              </a:ext>
            </a:extLst>
          </p:cNvPr>
          <p:cNvSpPr txBox="1">
            <a:spLocks/>
          </p:cNvSpPr>
          <p:nvPr/>
        </p:nvSpPr>
        <p:spPr>
          <a:xfrm>
            <a:off x="-1146015" y="5248815"/>
            <a:ext cx="4452997" cy="36240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1"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dirty="0">
                <a:latin typeface="Century Gothic" panose="020B0502020202020204"/>
              </a:rPr>
              <a:t>微服务架构</a:t>
            </a:r>
            <a:endParaRPr kumimoji="1" lang="en-US" altLang="zh-CN" dirty="0">
              <a:latin typeface="Century Gothic" panose="020B0502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05632" y="379640"/>
            <a:ext cx="4452997" cy="362404"/>
          </a:xfrm>
        </p:spPr>
        <p:txBody>
          <a:bodyPr/>
          <a:lstStyle/>
          <a:p>
            <a:pPr algn="ctr"/>
            <a:r>
              <a:rPr kumimoji="1" lang="zh-CN" altLang="en-US" dirty="0">
                <a:latin typeface="Century Gothic" panose="020B0502020202020204"/>
              </a:rPr>
              <a:t>具体对比</a:t>
            </a:r>
            <a:r>
              <a:rPr kumimoji="1" lang="en-US" altLang="zh-CN" dirty="0">
                <a:latin typeface="Century Gothic" panose="020B0502020202020204"/>
              </a:rPr>
              <a:t>(Continue)</a:t>
            </a:r>
          </a:p>
        </p:txBody>
      </p:sp>
      <p:sp>
        <p:nvSpPr>
          <p:cNvPr id="3" name="矩形 2"/>
          <p:cNvSpPr/>
          <p:nvPr/>
        </p:nvSpPr>
        <p:spPr>
          <a:xfrm>
            <a:off x="2309547" y="1379578"/>
            <a:ext cx="2837100" cy="463904"/>
          </a:xfrm>
          <a:prstGeom prst="rect">
            <a:avLst/>
          </a:prstGeom>
          <a:solidFill>
            <a:srgbClr val="AC6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cxnSp>
        <p:nvCxnSpPr>
          <p:cNvPr id="5" name="直接连接符 4"/>
          <p:cNvCxnSpPr>
            <a:cxnSpLocks/>
          </p:cNvCxnSpPr>
          <p:nvPr/>
        </p:nvCxnSpPr>
        <p:spPr>
          <a:xfrm>
            <a:off x="1679128" y="3932533"/>
            <a:ext cx="6278856" cy="0"/>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7096683" y="3932533"/>
            <a:ext cx="2998299" cy="0"/>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2185080" y="2017716"/>
            <a:ext cx="3358622" cy="1938992"/>
          </a:xfrm>
          <a:prstGeom prst="rect">
            <a:avLst/>
          </a:prstGeom>
          <a:noFill/>
        </p:spPr>
        <p:txBody>
          <a:bodyPr wrap="square" rtlCol="0">
            <a:spAutoFit/>
          </a:bodyPr>
          <a:lstStyle/>
          <a:p>
            <a:pPr defTabSz="685800"/>
            <a:r>
              <a:rPr lang="zh-CN" altLang="en-US" sz="2000" b="1" dirty="0">
                <a:latin typeface="华文仿宋" panose="02010600040101010101" pitchFamily="2" charset="-122"/>
                <a:ea typeface="华文仿宋" panose="02010600040101010101" pitchFamily="2" charset="-122"/>
              </a:rPr>
              <a:t>模块集中，攻击面小，容易部署安全措施</a:t>
            </a:r>
            <a:endParaRPr lang="en-US" altLang="zh-CN" sz="2000" b="1" dirty="0">
              <a:latin typeface="华文仿宋" panose="02010600040101010101" pitchFamily="2" charset="-122"/>
              <a:ea typeface="华文仿宋" panose="02010600040101010101" pitchFamily="2" charset="-122"/>
            </a:endParaRPr>
          </a:p>
          <a:p>
            <a:pPr defTabSz="685800"/>
            <a:endParaRPr lang="en-US" altLang="zh-CN" sz="2000" b="1" dirty="0">
              <a:latin typeface="华文仿宋" panose="02010600040101010101" pitchFamily="2" charset="-122"/>
              <a:ea typeface="华文仿宋" panose="02010600040101010101" pitchFamily="2" charset="-122"/>
            </a:endParaRPr>
          </a:p>
          <a:p>
            <a:pPr defTabSz="685800"/>
            <a:r>
              <a:rPr lang="zh-CN" altLang="en-US" sz="2000" b="1" dirty="0">
                <a:latin typeface="华文仿宋" panose="02010600040101010101" pitchFamily="2" charset="-122"/>
                <a:ea typeface="华文仿宋" panose="02010600040101010101" pitchFamily="2" charset="-122"/>
              </a:rPr>
              <a:t>客户端与服务端的通信可通过拦截器进行身份认证，安全性高</a:t>
            </a:r>
            <a:endParaRPr lang="en-US" altLang="zh-CN" sz="2000" b="1" dirty="0">
              <a:latin typeface="华文仿宋" panose="02010600040101010101" pitchFamily="2" charset="-122"/>
              <a:ea typeface="华文仿宋" panose="02010600040101010101" pitchFamily="2" charset="-122"/>
            </a:endParaRPr>
          </a:p>
        </p:txBody>
      </p:sp>
      <p:sp>
        <p:nvSpPr>
          <p:cNvPr id="11" name="文本框 10"/>
          <p:cNvSpPr txBox="1"/>
          <p:nvPr/>
        </p:nvSpPr>
        <p:spPr>
          <a:xfrm>
            <a:off x="6442328" y="2077452"/>
            <a:ext cx="3358622" cy="1631216"/>
          </a:xfrm>
          <a:prstGeom prst="rect">
            <a:avLst/>
          </a:prstGeom>
          <a:noFill/>
        </p:spPr>
        <p:txBody>
          <a:bodyPr wrap="square" rtlCol="0">
            <a:spAutoFit/>
          </a:bodyPr>
          <a:lstStyle/>
          <a:p>
            <a:pPr defTabSz="685800"/>
            <a:r>
              <a:rPr lang="zh-CN" altLang="en-US" sz="2000" b="1" dirty="0">
                <a:latin typeface="华文仿宋" panose="02010600040101010101" pitchFamily="2" charset="-122"/>
                <a:ea typeface="华文仿宋" panose="02010600040101010101" pitchFamily="2" charset="-122"/>
              </a:rPr>
              <a:t>结构简单，复杂度低，开发的成本更低</a:t>
            </a:r>
            <a:endParaRPr lang="en-US" altLang="zh-CN" sz="2000" b="1" dirty="0">
              <a:latin typeface="华文仿宋" panose="02010600040101010101" pitchFamily="2" charset="-122"/>
              <a:ea typeface="华文仿宋" panose="02010600040101010101" pitchFamily="2" charset="-122"/>
            </a:endParaRPr>
          </a:p>
          <a:p>
            <a:pPr defTabSz="685800"/>
            <a:endParaRPr lang="en-US" altLang="zh-CN" sz="2000" b="1" dirty="0">
              <a:latin typeface="华文仿宋" panose="02010600040101010101" pitchFamily="2" charset="-122"/>
              <a:ea typeface="华文仿宋" panose="02010600040101010101" pitchFamily="2" charset="-122"/>
            </a:endParaRPr>
          </a:p>
          <a:p>
            <a:pPr defTabSz="685800"/>
            <a:r>
              <a:rPr lang="zh-CN" altLang="en-US" sz="2000" b="1" dirty="0">
                <a:latin typeface="华文仿宋" panose="02010600040101010101" pitchFamily="2" charset="-122"/>
                <a:ea typeface="华文仿宋" panose="02010600040101010101" pitchFamily="2" charset="-122"/>
              </a:rPr>
              <a:t>高并发量下，需要对整个应用进行伸缩，硬件成本更高</a:t>
            </a:r>
            <a:endParaRPr lang="en-US" altLang="zh-CN" sz="2000" b="1" dirty="0">
              <a:latin typeface="华文仿宋" panose="02010600040101010101" pitchFamily="2" charset="-122"/>
              <a:ea typeface="华文仿宋" panose="02010600040101010101" pitchFamily="2" charset="-122"/>
            </a:endParaRPr>
          </a:p>
        </p:txBody>
      </p:sp>
      <p:sp>
        <p:nvSpPr>
          <p:cNvPr id="12" name="文本框 11"/>
          <p:cNvSpPr txBox="1"/>
          <p:nvPr/>
        </p:nvSpPr>
        <p:spPr>
          <a:xfrm>
            <a:off x="2185080" y="4118083"/>
            <a:ext cx="3358622" cy="2554545"/>
          </a:xfrm>
          <a:prstGeom prst="rect">
            <a:avLst/>
          </a:prstGeom>
          <a:noFill/>
        </p:spPr>
        <p:txBody>
          <a:bodyPr wrap="square" rtlCol="0">
            <a:spAutoFit/>
          </a:bodyPr>
          <a:lstStyle/>
          <a:p>
            <a:pPr defTabSz="685800"/>
            <a:r>
              <a:rPr lang="zh-CN" altLang="en-US" sz="2000" b="1" dirty="0">
                <a:latin typeface="华文仿宋" panose="02010600040101010101" pitchFamily="2" charset="-122"/>
                <a:ea typeface="华文仿宋" panose="02010600040101010101" pitchFamily="2" charset="-122"/>
              </a:rPr>
              <a:t>分离的服务开放了更多的端口，增大了攻击面，部署安全措施更复杂</a:t>
            </a:r>
            <a:endParaRPr lang="en-US" altLang="zh-CN" sz="2000" b="1" dirty="0">
              <a:latin typeface="华文仿宋" panose="02010600040101010101" pitchFamily="2" charset="-122"/>
              <a:ea typeface="华文仿宋" panose="02010600040101010101" pitchFamily="2" charset="-122"/>
            </a:endParaRPr>
          </a:p>
          <a:p>
            <a:pPr defTabSz="685800"/>
            <a:endParaRPr lang="en-US" altLang="zh-CN" sz="2000" b="1" dirty="0">
              <a:latin typeface="华文仿宋" panose="02010600040101010101" pitchFamily="2" charset="-122"/>
              <a:ea typeface="华文仿宋" panose="02010600040101010101" pitchFamily="2" charset="-122"/>
            </a:endParaRPr>
          </a:p>
          <a:p>
            <a:pPr defTabSz="685800"/>
            <a:r>
              <a:rPr lang="zh-CN" altLang="en-US" sz="2000" b="1" dirty="0">
                <a:latin typeface="华文仿宋" panose="02010600040101010101" pitchFamily="2" charset="-122"/>
                <a:ea typeface="华文仿宋" panose="02010600040101010101" pitchFamily="2" charset="-122"/>
              </a:rPr>
              <a:t>外界与服务的通信可通过</a:t>
            </a:r>
            <a:r>
              <a:rPr lang="en-US" altLang="zh-CN" sz="2000" b="1" dirty="0">
                <a:latin typeface="华文仿宋" panose="02010600040101010101" pitchFamily="2" charset="-122"/>
                <a:ea typeface="华文仿宋" panose="02010600040101010101" pitchFamily="2" charset="-122"/>
              </a:rPr>
              <a:t>API</a:t>
            </a:r>
            <a:r>
              <a:rPr lang="zh-CN" altLang="en-US" sz="2000" b="1" dirty="0">
                <a:latin typeface="华文仿宋" panose="02010600040101010101" pitchFamily="2" charset="-122"/>
                <a:ea typeface="华文仿宋" panose="02010600040101010101" pitchFamily="2" charset="-122"/>
              </a:rPr>
              <a:t>网关进行身份认证，服务间通信可通过加密协议验证身份，安全性高</a:t>
            </a:r>
            <a:endParaRPr lang="en-US" altLang="zh-CN" sz="2000" b="1" dirty="0">
              <a:latin typeface="华文仿宋" panose="02010600040101010101" pitchFamily="2" charset="-122"/>
              <a:ea typeface="华文仿宋" panose="02010600040101010101" pitchFamily="2" charset="-122"/>
            </a:endParaRPr>
          </a:p>
        </p:txBody>
      </p:sp>
      <p:sp>
        <p:nvSpPr>
          <p:cNvPr id="13" name="文本框 12"/>
          <p:cNvSpPr txBox="1"/>
          <p:nvPr/>
        </p:nvSpPr>
        <p:spPr>
          <a:xfrm>
            <a:off x="6442328" y="4271970"/>
            <a:ext cx="3358622" cy="2246769"/>
          </a:xfrm>
          <a:prstGeom prst="rect">
            <a:avLst/>
          </a:prstGeom>
          <a:noFill/>
        </p:spPr>
        <p:txBody>
          <a:bodyPr wrap="square" rtlCol="0">
            <a:spAutoFit/>
          </a:bodyPr>
          <a:lstStyle/>
          <a:p>
            <a:pPr defTabSz="685800"/>
            <a:r>
              <a:rPr lang="zh-CN" altLang="en-US" sz="2000" b="1" dirty="0">
                <a:latin typeface="华文仿宋" panose="02010600040101010101" pitchFamily="2" charset="-122"/>
                <a:ea typeface="华文仿宋" panose="02010600040101010101" pitchFamily="2" charset="-122"/>
              </a:rPr>
              <a:t>结构复杂，开发成本更高</a:t>
            </a:r>
            <a:endParaRPr lang="en-US" altLang="zh-CN" sz="2000" b="1" dirty="0">
              <a:latin typeface="华文仿宋" panose="02010600040101010101" pitchFamily="2" charset="-122"/>
              <a:ea typeface="华文仿宋" panose="02010600040101010101" pitchFamily="2" charset="-122"/>
            </a:endParaRPr>
          </a:p>
          <a:p>
            <a:pPr defTabSz="685800"/>
            <a:endParaRPr lang="en-US" altLang="zh-CN" sz="2000" b="1" dirty="0">
              <a:latin typeface="华文仿宋" panose="02010600040101010101" pitchFamily="2" charset="-122"/>
              <a:ea typeface="华文仿宋" panose="02010600040101010101" pitchFamily="2" charset="-122"/>
            </a:endParaRPr>
          </a:p>
          <a:p>
            <a:pPr defTabSz="685800"/>
            <a:r>
              <a:rPr lang="zh-CN" altLang="en-US" sz="2000" b="1" dirty="0">
                <a:latin typeface="华文仿宋" panose="02010600040101010101" pitchFamily="2" charset="-122"/>
                <a:ea typeface="华文仿宋" panose="02010600040101010101" pitchFamily="2" charset="-122"/>
              </a:rPr>
              <a:t>低并发量需要更多的计算资源，硬件成本更高</a:t>
            </a:r>
            <a:endParaRPr lang="en-US" altLang="zh-CN" sz="2000" b="1" dirty="0">
              <a:latin typeface="华文仿宋" panose="02010600040101010101" pitchFamily="2" charset="-122"/>
              <a:ea typeface="华文仿宋" panose="02010600040101010101" pitchFamily="2" charset="-122"/>
            </a:endParaRPr>
          </a:p>
          <a:p>
            <a:pPr defTabSz="685800"/>
            <a:endParaRPr lang="en-US" altLang="zh-CN" sz="2000" b="1" dirty="0">
              <a:latin typeface="华文仿宋" panose="02010600040101010101" pitchFamily="2" charset="-122"/>
              <a:ea typeface="华文仿宋" panose="02010600040101010101" pitchFamily="2" charset="-122"/>
            </a:endParaRPr>
          </a:p>
          <a:p>
            <a:pPr defTabSz="685800"/>
            <a:r>
              <a:rPr lang="zh-CN" altLang="en-US" sz="2000" b="1" dirty="0">
                <a:latin typeface="华文仿宋" panose="02010600040101010101" pitchFamily="2" charset="-122"/>
                <a:ea typeface="华文仿宋" panose="02010600040101010101" pitchFamily="2" charset="-122"/>
              </a:rPr>
              <a:t>高并发量下，可以对单个服务进行伸缩，硬件成本更低。</a:t>
            </a:r>
            <a:endParaRPr lang="en-US" altLang="zh-CN" sz="2000" b="1" dirty="0">
              <a:latin typeface="华文仿宋" panose="02010600040101010101" pitchFamily="2" charset="-122"/>
              <a:ea typeface="华文仿宋" panose="02010600040101010101" pitchFamily="2" charset="-122"/>
            </a:endParaRPr>
          </a:p>
        </p:txBody>
      </p:sp>
      <p:sp>
        <p:nvSpPr>
          <p:cNvPr id="14" name="文本框 13"/>
          <p:cNvSpPr txBox="1"/>
          <p:nvPr/>
        </p:nvSpPr>
        <p:spPr>
          <a:xfrm>
            <a:off x="3211611" y="1380697"/>
            <a:ext cx="2085296" cy="461665"/>
          </a:xfrm>
          <a:prstGeom prst="rect">
            <a:avLst/>
          </a:prstGeom>
          <a:noFill/>
          <a:ln>
            <a:noFill/>
          </a:ln>
        </p:spPr>
        <p:txBody>
          <a:bodyPr wrap="square" rtlCol="0">
            <a:spAutoFit/>
          </a:bodyPr>
          <a:lstStyle/>
          <a:p>
            <a:pPr defTabSz="685800"/>
            <a:r>
              <a:rPr lang="zh-CN" altLang="en-US" sz="2400" dirty="0">
                <a:solidFill>
                  <a:prstClr val="white"/>
                </a:solidFill>
              </a:rPr>
              <a:t>安全性</a:t>
            </a:r>
          </a:p>
        </p:txBody>
      </p:sp>
      <p:sp>
        <p:nvSpPr>
          <p:cNvPr id="15" name="矩形 14"/>
          <p:cNvSpPr/>
          <p:nvPr/>
        </p:nvSpPr>
        <p:spPr>
          <a:xfrm>
            <a:off x="6703089" y="1395185"/>
            <a:ext cx="2837100" cy="463904"/>
          </a:xfrm>
          <a:prstGeom prst="rect">
            <a:avLst/>
          </a:prstGeom>
          <a:solidFill>
            <a:srgbClr val="D28C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16" name="文本框 15"/>
          <p:cNvSpPr txBox="1"/>
          <p:nvPr/>
        </p:nvSpPr>
        <p:spPr>
          <a:xfrm>
            <a:off x="7713588" y="1380697"/>
            <a:ext cx="2257734" cy="461665"/>
          </a:xfrm>
          <a:prstGeom prst="rect">
            <a:avLst/>
          </a:prstGeom>
          <a:noFill/>
          <a:ln>
            <a:noFill/>
          </a:ln>
        </p:spPr>
        <p:txBody>
          <a:bodyPr wrap="square" rtlCol="0">
            <a:spAutoFit/>
          </a:bodyPr>
          <a:lstStyle/>
          <a:p>
            <a:pPr defTabSz="685800"/>
            <a:r>
              <a:rPr lang="zh-CN" altLang="en-US" sz="2400" dirty="0">
                <a:solidFill>
                  <a:prstClr val="white"/>
                </a:solidFill>
              </a:rPr>
              <a:t>成本</a:t>
            </a:r>
          </a:p>
        </p:txBody>
      </p:sp>
      <p:sp>
        <p:nvSpPr>
          <p:cNvPr id="21" name="文本占位符 1">
            <a:extLst>
              <a:ext uri="{FF2B5EF4-FFF2-40B4-BE49-F238E27FC236}">
                <a16:creationId xmlns:a16="http://schemas.microsoft.com/office/drawing/2014/main" id="{CBE49864-F35D-4C50-A709-970AA923F0CC}"/>
              </a:ext>
            </a:extLst>
          </p:cNvPr>
          <p:cNvSpPr txBox="1">
            <a:spLocks/>
          </p:cNvSpPr>
          <p:nvPr/>
        </p:nvSpPr>
        <p:spPr>
          <a:xfrm>
            <a:off x="-942798" y="2655416"/>
            <a:ext cx="4452997" cy="36240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1"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en-US" altLang="zh-CN" dirty="0">
                <a:latin typeface="Century Gothic" panose="020B0502020202020204"/>
              </a:rPr>
              <a:t>CS</a:t>
            </a:r>
            <a:r>
              <a:rPr kumimoji="1" lang="zh-CN" altLang="en-US" dirty="0">
                <a:latin typeface="Century Gothic" panose="020B0502020202020204"/>
              </a:rPr>
              <a:t>架构</a:t>
            </a:r>
            <a:endParaRPr kumimoji="1" lang="en-US" altLang="zh-CN" dirty="0">
              <a:latin typeface="Century Gothic" panose="020B0502020202020204"/>
            </a:endParaRPr>
          </a:p>
        </p:txBody>
      </p:sp>
      <p:sp>
        <p:nvSpPr>
          <p:cNvPr id="23" name="文本占位符 1">
            <a:extLst>
              <a:ext uri="{FF2B5EF4-FFF2-40B4-BE49-F238E27FC236}">
                <a16:creationId xmlns:a16="http://schemas.microsoft.com/office/drawing/2014/main" id="{2590A28C-47B8-48A4-B9B0-94E78F8165DA}"/>
              </a:ext>
            </a:extLst>
          </p:cNvPr>
          <p:cNvSpPr txBox="1">
            <a:spLocks/>
          </p:cNvSpPr>
          <p:nvPr/>
        </p:nvSpPr>
        <p:spPr>
          <a:xfrm>
            <a:off x="-807717" y="5116018"/>
            <a:ext cx="4452997" cy="36240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1"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dirty="0">
                <a:latin typeface="Century Gothic" panose="020B0502020202020204"/>
              </a:rPr>
              <a:t>微服务架构</a:t>
            </a:r>
            <a:endParaRPr kumimoji="1" lang="en-US" altLang="zh-CN" dirty="0">
              <a:latin typeface="Century Gothic" panose="020B0502020202020204"/>
            </a:endParaRPr>
          </a:p>
        </p:txBody>
      </p:sp>
    </p:spTree>
    <p:extLst>
      <p:ext uri="{BB962C8B-B14F-4D97-AF65-F5344CB8AC3E}">
        <p14:creationId xmlns:p14="http://schemas.microsoft.com/office/powerpoint/2010/main" val="171728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348932" y="352566"/>
            <a:ext cx="5149215" cy="497189"/>
          </a:xfrm>
        </p:spPr>
        <p:txBody>
          <a:bodyPr/>
          <a:lstStyle/>
          <a:p>
            <a:pPr algn="ctr"/>
            <a:r>
              <a:rPr kumimoji="1" lang="zh-CN" altLang="en-US" sz="2800" dirty="0">
                <a:latin typeface="Century Gothic" panose="020B0502020202020204"/>
              </a:rPr>
              <a:t>对比总结</a:t>
            </a:r>
            <a:endParaRPr kumimoji="1" lang="en-US" sz="2800" dirty="0">
              <a:latin typeface="Century Gothic" panose="020B0502020202020204"/>
            </a:endParaRPr>
          </a:p>
        </p:txBody>
      </p:sp>
      <p:sp>
        <p:nvSpPr>
          <p:cNvPr id="3" name="文本框 2">
            <a:extLst>
              <a:ext uri="{FF2B5EF4-FFF2-40B4-BE49-F238E27FC236}">
                <a16:creationId xmlns:a16="http://schemas.microsoft.com/office/drawing/2014/main" id="{0526AC21-51B9-40BD-932E-BCB2FA353FD1}"/>
              </a:ext>
            </a:extLst>
          </p:cNvPr>
          <p:cNvSpPr txBox="1"/>
          <p:nvPr/>
        </p:nvSpPr>
        <p:spPr>
          <a:xfrm>
            <a:off x="237067" y="2286000"/>
            <a:ext cx="4859866" cy="1908215"/>
          </a:xfrm>
          <a:prstGeom prst="rect">
            <a:avLst/>
          </a:prstGeom>
          <a:noFill/>
        </p:spPr>
        <p:txBody>
          <a:bodyPr wrap="square" rtlCol="0">
            <a:spAutoFit/>
          </a:bodyPr>
          <a:lstStyle/>
          <a:p>
            <a:r>
              <a:rPr lang="en-US" altLang="zh-CN" sz="2000" b="1" dirty="0">
                <a:latin typeface="+mn-ea"/>
                <a:cs typeface="Calibri" panose="020F0502020204030204" pitchFamily="34" charset="0"/>
              </a:rPr>
              <a:t>CS</a:t>
            </a:r>
            <a:r>
              <a:rPr lang="zh-CN" altLang="en-US" sz="2000" b="1" dirty="0">
                <a:latin typeface="+mn-ea"/>
              </a:rPr>
              <a:t>架构：</a:t>
            </a:r>
            <a:endParaRPr lang="en-US" altLang="zh-CN" sz="2000" b="1" dirty="0">
              <a:latin typeface="+mn-ea"/>
            </a:endParaRPr>
          </a:p>
          <a:p>
            <a:endParaRPr lang="en-US" altLang="zh-CN" dirty="0"/>
          </a:p>
          <a:p>
            <a:r>
              <a:rPr lang="en-US" altLang="zh-CN" sz="1600" b="1" dirty="0">
                <a:latin typeface="华文中宋" panose="02010600040101010101" pitchFamily="2" charset="-122"/>
                <a:ea typeface="华文中宋" panose="02010600040101010101" pitchFamily="2" charset="-122"/>
              </a:rPr>
              <a:t>    </a:t>
            </a:r>
            <a:r>
              <a:rPr lang="en-US" altLang="zh-CN" sz="1600" b="1" dirty="0">
                <a:latin typeface="华文仿宋" panose="02010600040101010101" pitchFamily="2" charset="-122"/>
                <a:ea typeface="华文仿宋" panose="02010600040101010101" pitchFamily="2" charset="-122"/>
              </a:rPr>
              <a:t>-CS</a:t>
            </a:r>
            <a:r>
              <a:rPr lang="zh-CN" altLang="en-US" sz="1600" b="1" dirty="0">
                <a:latin typeface="华文仿宋" panose="02010600040101010101" pitchFamily="2" charset="-122"/>
                <a:ea typeface="华文仿宋" panose="02010600040101010101" pitchFamily="2" charset="-122"/>
              </a:rPr>
              <a:t>架构更适合中小型系统的开发，在低并发的场景下拥有更高的性能</a:t>
            </a:r>
            <a:endParaRPr lang="en-US" altLang="zh-CN" sz="1600" b="1" dirty="0">
              <a:latin typeface="华文仿宋" panose="02010600040101010101" pitchFamily="2" charset="-122"/>
              <a:ea typeface="华文仿宋" panose="02010600040101010101" pitchFamily="2" charset="-122"/>
            </a:endParaRPr>
          </a:p>
          <a:p>
            <a:endParaRPr lang="en-US" altLang="zh-CN" sz="1600" b="1" dirty="0">
              <a:latin typeface="华文仿宋" panose="02010600040101010101" pitchFamily="2" charset="-122"/>
              <a:ea typeface="华文仿宋" panose="02010600040101010101" pitchFamily="2" charset="-122"/>
            </a:endParaRPr>
          </a:p>
          <a:p>
            <a:r>
              <a:rPr lang="en-US" altLang="zh-CN" sz="1600" b="1" dirty="0">
                <a:latin typeface="华文仿宋" panose="02010600040101010101" pitchFamily="2" charset="-122"/>
                <a:ea typeface="华文仿宋" panose="02010600040101010101" pitchFamily="2" charset="-122"/>
              </a:rPr>
              <a:t>    -</a:t>
            </a:r>
            <a:r>
              <a:rPr lang="zh-CN" altLang="en-US" sz="1600" b="1" dirty="0">
                <a:latin typeface="华文仿宋" panose="02010600040101010101" pitchFamily="2" charset="-122"/>
                <a:ea typeface="华文仿宋" panose="02010600040101010101" pitchFamily="2" charset="-122"/>
              </a:rPr>
              <a:t>复杂度低，前期开发成本较小，但后期维护成本更高</a:t>
            </a:r>
          </a:p>
        </p:txBody>
      </p:sp>
      <p:sp>
        <p:nvSpPr>
          <p:cNvPr id="11" name="文本框 10">
            <a:extLst>
              <a:ext uri="{FF2B5EF4-FFF2-40B4-BE49-F238E27FC236}">
                <a16:creationId xmlns:a16="http://schemas.microsoft.com/office/drawing/2014/main" id="{C5AFDCB2-704B-476B-B44D-CAE63D809C95}"/>
              </a:ext>
            </a:extLst>
          </p:cNvPr>
          <p:cNvSpPr txBox="1"/>
          <p:nvPr/>
        </p:nvSpPr>
        <p:spPr>
          <a:xfrm>
            <a:off x="237067" y="4443331"/>
            <a:ext cx="4859866" cy="1969770"/>
          </a:xfrm>
          <a:prstGeom prst="rect">
            <a:avLst/>
          </a:prstGeom>
          <a:noFill/>
        </p:spPr>
        <p:txBody>
          <a:bodyPr wrap="square" rtlCol="0">
            <a:spAutoFit/>
          </a:bodyPr>
          <a:lstStyle/>
          <a:p>
            <a:r>
              <a:rPr lang="zh-CN" altLang="en-US" sz="2000" b="1" dirty="0">
                <a:latin typeface="+mn-ea"/>
              </a:rPr>
              <a:t>微服务架构：</a:t>
            </a:r>
            <a:endParaRPr lang="en-US" altLang="zh-CN" sz="2000" b="1" dirty="0">
              <a:latin typeface="+mn-ea"/>
            </a:endParaRPr>
          </a:p>
          <a:p>
            <a:endParaRPr lang="en-US" altLang="zh-CN" sz="2000" b="1" dirty="0">
              <a:latin typeface="华文中宋" panose="02010600040101010101" pitchFamily="2" charset="-122"/>
              <a:ea typeface="华文中宋" panose="02010600040101010101" pitchFamily="2" charset="-122"/>
            </a:endParaRPr>
          </a:p>
          <a:p>
            <a:r>
              <a:rPr lang="en-US" altLang="zh-CN" b="1" dirty="0">
                <a:latin typeface="华文仿宋" panose="02010600040101010101" pitchFamily="2" charset="-122"/>
                <a:ea typeface="华文仿宋" panose="02010600040101010101" pitchFamily="2" charset="-122"/>
              </a:rPr>
              <a:t>   </a:t>
            </a:r>
            <a:r>
              <a:rPr lang="en-US" altLang="zh-CN" sz="1600" b="1" dirty="0">
                <a:latin typeface="华文仿宋" panose="02010600040101010101" pitchFamily="2" charset="-122"/>
                <a:ea typeface="华文仿宋" panose="02010600040101010101" pitchFamily="2" charset="-122"/>
              </a:rPr>
              <a:t> -</a:t>
            </a:r>
            <a:r>
              <a:rPr lang="zh-CN" altLang="en-US" sz="1600" b="1" dirty="0">
                <a:latin typeface="华文仿宋" panose="02010600040101010101" pitchFamily="2" charset="-122"/>
                <a:ea typeface="华文仿宋" panose="02010600040101010101" pitchFamily="2" charset="-122"/>
              </a:rPr>
              <a:t>微服务架构更适合大型系统的开发，在高并发场景下拥有更高的性能</a:t>
            </a:r>
            <a:endParaRPr lang="en-US" altLang="zh-CN" sz="1600" b="1" dirty="0">
              <a:latin typeface="华文仿宋" panose="02010600040101010101" pitchFamily="2" charset="-122"/>
              <a:ea typeface="华文仿宋" panose="02010600040101010101" pitchFamily="2" charset="-122"/>
            </a:endParaRPr>
          </a:p>
          <a:p>
            <a:endParaRPr lang="en-US" altLang="zh-CN" sz="1600" b="1" dirty="0">
              <a:latin typeface="华文仿宋" panose="02010600040101010101" pitchFamily="2" charset="-122"/>
              <a:ea typeface="华文仿宋" panose="02010600040101010101" pitchFamily="2" charset="-122"/>
            </a:endParaRPr>
          </a:p>
          <a:p>
            <a:r>
              <a:rPr lang="en-US" altLang="zh-CN" sz="1600" b="1" dirty="0">
                <a:latin typeface="华文仿宋" panose="02010600040101010101" pitchFamily="2" charset="-122"/>
                <a:ea typeface="华文仿宋" panose="02010600040101010101" pitchFamily="2" charset="-122"/>
              </a:rPr>
              <a:t>    -</a:t>
            </a:r>
            <a:r>
              <a:rPr lang="zh-CN" altLang="en-US" sz="1600" b="1" dirty="0">
                <a:latin typeface="华文仿宋" panose="02010600040101010101" pitchFamily="2" charset="-122"/>
                <a:ea typeface="华文仿宋" panose="02010600040101010101" pitchFamily="2" charset="-122"/>
              </a:rPr>
              <a:t>复杂度高，前期开发成本昂贵，但是后期维护成本低，而且拥有更好的可伸缩性和可扩展性</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29200" y="1543050"/>
            <a:ext cx="6648450" cy="3810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722356" y="-609401"/>
            <a:ext cx="4610100" cy="7786747"/>
          </a:xfrm>
          <a:prstGeom prst="rect">
            <a:avLst/>
          </a:prstGeom>
          <a:noFill/>
        </p:spPr>
        <p:txBody>
          <a:bodyPr wrap="square" rtlCol="0">
            <a:spAutoFit/>
          </a:bodyPr>
          <a:lstStyle/>
          <a:p>
            <a:r>
              <a:rPr lang="en-US" altLang="zh-CN" sz="50000" dirty="0">
                <a:solidFill>
                  <a:schemeClr val="bg1"/>
                </a:solidFill>
              </a:rPr>
              <a:t>5</a:t>
            </a:r>
            <a:endParaRPr lang="zh-CN" altLang="en-US" sz="50000" dirty="0">
              <a:solidFill>
                <a:schemeClr val="bg1"/>
              </a:solidFill>
            </a:endParaRPr>
          </a:p>
        </p:txBody>
      </p:sp>
      <p:sp>
        <p:nvSpPr>
          <p:cNvPr id="4" name="矩形 3"/>
          <p:cNvSpPr/>
          <p:nvPr/>
        </p:nvSpPr>
        <p:spPr>
          <a:xfrm>
            <a:off x="6096000" y="2877675"/>
            <a:ext cx="5314271" cy="812593"/>
          </a:xfrm>
          <a:prstGeom prst="rect">
            <a:avLst/>
          </a:prstGeom>
        </p:spPr>
        <p:txBody>
          <a:bodyPr wrap="none" lIns="91438" tIns="45719" rIns="91438" bIns="45719">
            <a:spAutoFit/>
          </a:bodyPr>
          <a:lstStyle/>
          <a:p>
            <a:pPr>
              <a:lnSpc>
                <a:spcPct val="130000"/>
              </a:lnSpc>
            </a:pPr>
            <a:r>
              <a:rPr kumimoji="1" lang="zh-CN" altLang="en-US" sz="4000" b="1" dirty="0">
                <a:solidFill>
                  <a:srgbClr val="FFFFFF"/>
                </a:solidFill>
                <a:latin typeface="Century Gothic" panose="020B0502020202020204"/>
                <a:ea typeface="微软雅黑" panose="020B0503020204020204" pitchFamily="34" charset="-122"/>
              </a:rPr>
              <a:t>分布式微服务架构设计</a:t>
            </a:r>
            <a:endParaRPr kumimoji="1" lang="en-US" altLang="zh-CN" sz="4000" b="1" dirty="0">
              <a:solidFill>
                <a:srgbClr val="FFFFFF"/>
              </a:solidFill>
              <a:latin typeface="Century Gothic" panose="020B0502020202020204"/>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05632" y="379640"/>
            <a:ext cx="4307854" cy="362404"/>
          </a:xfrm>
        </p:spPr>
        <p:txBody>
          <a:bodyPr/>
          <a:lstStyle/>
          <a:p>
            <a:pPr algn="ctr"/>
            <a:r>
              <a:rPr kumimoji="1" lang="zh-CN" altLang="en-US" dirty="0">
                <a:latin typeface="Century Gothic" panose="020B0502020202020204"/>
              </a:rPr>
              <a:t>分布式微服务架构总览</a:t>
            </a:r>
            <a:endParaRPr kumimoji="1" lang="en-US" altLang="zh-CN" dirty="0">
              <a:latin typeface="Century Gothic" panose="020B0502020202020204"/>
            </a:endParaRPr>
          </a:p>
        </p:txBody>
      </p:sp>
      <p:sp>
        <p:nvSpPr>
          <p:cNvPr id="16" name="文本占位符 1">
            <a:extLst>
              <a:ext uri="{FF2B5EF4-FFF2-40B4-BE49-F238E27FC236}">
                <a16:creationId xmlns:a16="http://schemas.microsoft.com/office/drawing/2014/main" id="{776C59F4-1D8A-4DD7-9315-A6A2A6FDC6A5}"/>
              </a:ext>
            </a:extLst>
          </p:cNvPr>
          <p:cNvSpPr txBox="1">
            <a:spLocks/>
          </p:cNvSpPr>
          <p:nvPr/>
        </p:nvSpPr>
        <p:spPr>
          <a:xfrm>
            <a:off x="789645" y="703202"/>
            <a:ext cx="1930401" cy="38235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1"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dirty="0">
                <a:latin typeface="Century Gothic" panose="020B0502020202020204"/>
              </a:rPr>
              <a:t>服务过程</a:t>
            </a:r>
            <a:endParaRPr kumimoji="1" lang="en-US" altLang="zh-CN" dirty="0">
              <a:latin typeface="Century Gothic" panose="020B0502020202020204"/>
            </a:endParaRPr>
          </a:p>
        </p:txBody>
      </p:sp>
      <p:sp>
        <p:nvSpPr>
          <p:cNvPr id="17" name="任意多边形 12">
            <a:extLst>
              <a:ext uri="{FF2B5EF4-FFF2-40B4-BE49-F238E27FC236}">
                <a16:creationId xmlns:a16="http://schemas.microsoft.com/office/drawing/2014/main" id="{8107BD6B-A47C-465E-B4DE-501D5E2A0E0E}"/>
              </a:ext>
            </a:extLst>
          </p:cNvPr>
          <p:cNvSpPr>
            <a:spLocks noChangeArrowheads="1"/>
          </p:cNvSpPr>
          <p:nvPr/>
        </p:nvSpPr>
        <p:spPr bwMode="auto">
          <a:xfrm flipH="1">
            <a:off x="912813" y="1371600"/>
            <a:ext cx="46037" cy="5165725"/>
          </a:xfrm>
          <a:custGeom>
            <a:avLst/>
            <a:gdLst>
              <a:gd name="T0" fmla="*/ 0 w 45720"/>
              <a:gd name="T1" fmla="*/ 0 h 4781550"/>
              <a:gd name="T2" fmla="*/ 0 w 45720"/>
              <a:gd name="T3" fmla="*/ 1809796 h 4781550"/>
              <a:gd name="T4" fmla="*/ 0 60000 65536"/>
              <a:gd name="T5" fmla="*/ 0 60000 65536"/>
              <a:gd name="T6" fmla="*/ 0 w 45720"/>
              <a:gd name="T7" fmla="*/ 0 h 4781550"/>
              <a:gd name="T8" fmla="*/ 45720 w 45720"/>
              <a:gd name="T9" fmla="*/ 4781550 h 4781550"/>
            </a:gdLst>
            <a:ahLst/>
            <a:cxnLst>
              <a:cxn ang="T4">
                <a:pos x="T0" y="T1"/>
              </a:cxn>
              <a:cxn ang="T5">
                <a:pos x="T2" y="T3"/>
              </a:cxn>
            </a:cxnLst>
            <a:rect l="T6" t="T7" r="T8" b="T9"/>
            <a:pathLst>
              <a:path w="45720" h="4781550">
                <a:moveTo>
                  <a:pt x="0" y="0"/>
                </a:moveTo>
                <a:lnTo>
                  <a:pt x="0" y="4781550"/>
                </a:lnTo>
              </a:path>
            </a:pathLst>
          </a:custGeom>
          <a:noFill/>
          <a:ln w="12700" cap="flat" cmpd="sng">
            <a:solidFill>
              <a:srgbClr val="43404D"/>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8" name="椭圆 13">
            <a:extLst>
              <a:ext uri="{FF2B5EF4-FFF2-40B4-BE49-F238E27FC236}">
                <a16:creationId xmlns:a16="http://schemas.microsoft.com/office/drawing/2014/main" id="{58253461-F7A1-44A2-951D-1799ADF237BD}"/>
              </a:ext>
            </a:extLst>
          </p:cNvPr>
          <p:cNvSpPr>
            <a:spLocks noChangeArrowheads="1"/>
          </p:cNvSpPr>
          <p:nvPr/>
        </p:nvSpPr>
        <p:spPr bwMode="auto">
          <a:xfrm>
            <a:off x="836613" y="2355850"/>
            <a:ext cx="247650" cy="247650"/>
          </a:xfrm>
          <a:prstGeom prst="ellipse">
            <a:avLst/>
          </a:prstGeom>
          <a:solidFill>
            <a:schemeClr val="accent6">
              <a:lumMod val="60000"/>
              <a:lumOff val="40000"/>
            </a:schemeClr>
          </a:solidFill>
          <a:ln>
            <a:noFill/>
          </a:ln>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800">
              <a:solidFill>
                <a:schemeClr val="accent2">
                  <a:lumMod val="40000"/>
                  <a:lumOff val="60000"/>
                </a:schemeClr>
              </a:solidFill>
              <a:latin typeface="宋体" panose="02010600030101010101" pitchFamily="2" charset="-122"/>
              <a:sym typeface="宋体" panose="02010600030101010101" pitchFamily="2" charset="-122"/>
            </a:endParaRPr>
          </a:p>
        </p:txBody>
      </p:sp>
      <p:sp>
        <p:nvSpPr>
          <p:cNvPr id="19" name="椭圆 13">
            <a:extLst>
              <a:ext uri="{FF2B5EF4-FFF2-40B4-BE49-F238E27FC236}">
                <a16:creationId xmlns:a16="http://schemas.microsoft.com/office/drawing/2014/main" id="{8F3F7973-A6A1-45DE-B4E7-6233D063C80A}"/>
              </a:ext>
            </a:extLst>
          </p:cNvPr>
          <p:cNvSpPr>
            <a:spLocks noChangeArrowheads="1"/>
          </p:cNvSpPr>
          <p:nvPr/>
        </p:nvSpPr>
        <p:spPr bwMode="auto">
          <a:xfrm>
            <a:off x="836613" y="2962275"/>
            <a:ext cx="247650" cy="247650"/>
          </a:xfrm>
          <a:prstGeom prst="ellipse">
            <a:avLst/>
          </a:prstGeom>
          <a:solidFill>
            <a:schemeClr val="accent6">
              <a:lumMod val="60000"/>
              <a:lumOff val="40000"/>
            </a:schemeClr>
          </a:solidFill>
          <a:ln>
            <a:noFill/>
          </a:ln>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800">
              <a:solidFill>
                <a:schemeClr val="accent2">
                  <a:lumMod val="40000"/>
                  <a:lumOff val="60000"/>
                </a:schemeClr>
              </a:solidFill>
              <a:latin typeface="宋体" panose="02010600030101010101" pitchFamily="2" charset="-122"/>
              <a:sym typeface="宋体" panose="02010600030101010101" pitchFamily="2" charset="-122"/>
            </a:endParaRPr>
          </a:p>
        </p:txBody>
      </p:sp>
      <p:sp>
        <p:nvSpPr>
          <p:cNvPr id="20" name="椭圆 13">
            <a:extLst>
              <a:ext uri="{FF2B5EF4-FFF2-40B4-BE49-F238E27FC236}">
                <a16:creationId xmlns:a16="http://schemas.microsoft.com/office/drawing/2014/main" id="{CF00124C-31F1-4CD1-B4E8-A6726A63CF2C}"/>
              </a:ext>
            </a:extLst>
          </p:cNvPr>
          <p:cNvSpPr>
            <a:spLocks noChangeArrowheads="1"/>
          </p:cNvSpPr>
          <p:nvPr/>
        </p:nvSpPr>
        <p:spPr bwMode="auto">
          <a:xfrm>
            <a:off x="836613" y="3648075"/>
            <a:ext cx="247650" cy="247650"/>
          </a:xfrm>
          <a:prstGeom prst="ellipse">
            <a:avLst/>
          </a:prstGeom>
          <a:solidFill>
            <a:schemeClr val="accent6">
              <a:lumMod val="60000"/>
              <a:lumOff val="40000"/>
            </a:schemeClr>
          </a:solidFill>
          <a:ln>
            <a:noFill/>
          </a:ln>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800">
              <a:solidFill>
                <a:schemeClr val="accent2">
                  <a:lumMod val="40000"/>
                  <a:lumOff val="60000"/>
                </a:schemeClr>
              </a:solidFill>
              <a:latin typeface="宋体" panose="02010600030101010101" pitchFamily="2" charset="-122"/>
              <a:sym typeface="宋体" panose="02010600030101010101" pitchFamily="2" charset="-122"/>
            </a:endParaRPr>
          </a:p>
        </p:txBody>
      </p:sp>
      <p:sp>
        <p:nvSpPr>
          <p:cNvPr id="21" name="椭圆 13">
            <a:extLst>
              <a:ext uri="{FF2B5EF4-FFF2-40B4-BE49-F238E27FC236}">
                <a16:creationId xmlns:a16="http://schemas.microsoft.com/office/drawing/2014/main" id="{F86C615D-7366-4D55-B545-E0688869D6BC}"/>
              </a:ext>
            </a:extLst>
          </p:cNvPr>
          <p:cNvSpPr>
            <a:spLocks noChangeArrowheads="1"/>
          </p:cNvSpPr>
          <p:nvPr/>
        </p:nvSpPr>
        <p:spPr bwMode="auto">
          <a:xfrm>
            <a:off x="836613" y="4456113"/>
            <a:ext cx="247650" cy="247650"/>
          </a:xfrm>
          <a:prstGeom prst="ellipse">
            <a:avLst/>
          </a:prstGeom>
          <a:solidFill>
            <a:schemeClr val="accent6">
              <a:lumMod val="60000"/>
              <a:lumOff val="40000"/>
            </a:schemeClr>
          </a:solidFill>
          <a:ln>
            <a:noFill/>
          </a:ln>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800">
              <a:solidFill>
                <a:schemeClr val="accent2">
                  <a:lumMod val="40000"/>
                  <a:lumOff val="60000"/>
                </a:schemeClr>
              </a:solidFill>
              <a:latin typeface="宋体" panose="02010600030101010101" pitchFamily="2" charset="-122"/>
              <a:sym typeface="宋体" panose="02010600030101010101" pitchFamily="2" charset="-122"/>
            </a:endParaRPr>
          </a:p>
        </p:txBody>
      </p:sp>
      <p:sp>
        <p:nvSpPr>
          <p:cNvPr id="22" name="椭圆 13">
            <a:extLst>
              <a:ext uri="{FF2B5EF4-FFF2-40B4-BE49-F238E27FC236}">
                <a16:creationId xmlns:a16="http://schemas.microsoft.com/office/drawing/2014/main" id="{FD3A8157-55FF-4082-973A-1B1D59FC66CD}"/>
              </a:ext>
            </a:extLst>
          </p:cNvPr>
          <p:cNvSpPr>
            <a:spLocks noChangeArrowheads="1"/>
          </p:cNvSpPr>
          <p:nvPr/>
        </p:nvSpPr>
        <p:spPr bwMode="auto">
          <a:xfrm>
            <a:off x="838200" y="5237163"/>
            <a:ext cx="247650" cy="247650"/>
          </a:xfrm>
          <a:prstGeom prst="ellipse">
            <a:avLst/>
          </a:prstGeom>
          <a:solidFill>
            <a:schemeClr val="accent6">
              <a:lumMod val="60000"/>
              <a:lumOff val="40000"/>
            </a:schemeClr>
          </a:solidFill>
          <a:ln>
            <a:noFill/>
          </a:ln>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800">
              <a:solidFill>
                <a:schemeClr val="accent2">
                  <a:lumMod val="40000"/>
                  <a:lumOff val="60000"/>
                </a:schemeClr>
              </a:solidFill>
              <a:latin typeface="宋体" panose="02010600030101010101" pitchFamily="2" charset="-122"/>
              <a:sym typeface="宋体" panose="02010600030101010101" pitchFamily="2" charset="-122"/>
            </a:endParaRPr>
          </a:p>
        </p:txBody>
      </p:sp>
      <p:sp>
        <p:nvSpPr>
          <p:cNvPr id="23" name="椭圆 13">
            <a:extLst>
              <a:ext uri="{FF2B5EF4-FFF2-40B4-BE49-F238E27FC236}">
                <a16:creationId xmlns:a16="http://schemas.microsoft.com/office/drawing/2014/main" id="{6E9309D4-A907-4C2C-A678-B7E7356BD9C2}"/>
              </a:ext>
            </a:extLst>
          </p:cNvPr>
          <p:cNvSpPr>
            <a:spLocks noChangeArrowheads="1"/>
          </p:cNvSpPr>
          <p:nvPr/>
        </p:nvSpPr>
        <p:spPr bwMode="auto">
          <a:xfrm>
            <a:off x="687388" y="6045200"/>
            <a:ext cx="530225" cy="530225"/>
          </a:xfrm>
          <a:prstGeom prst="ellipse">
            <a:avLst/>
          </a:prstGeom>
          <a:solidFill>
            <a:schemeClr val="accent6">
              <a:lumMod val="60000"/>
              <a:lumOff val="40000"/>
            </a:schemeClr>
          </a:solidFill>
          <a:ln>
            <a:noFill/>
          </a:ln>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800">
              <a:solidFill>
                <a:schemeClr val="accent2">
                  <a:lumMod val="40000"/>
                  <a:lumOff val="60000"/>
                </a:schemeClr>
              </a:solidFill>
              <a:latin typeface="宋体" panose="02010600030101010101" pitchFamily="2" charset="-122"/>
              <a:sym typeface="宋体" panose="02010600030101010101" pitchFamily="2" charset="-122"/>
            </a:endParaRPr>
          </a:p>
        </p:txBody>
      </p:sp>
      <p:sp>
        <p:nvSpPr>
          <p:cNvPr id="24" name="椭圆 13">
            <a:extLst>
              <a:ext uri="{FF2B5EF4-FFF2-40B4-BE49-F238E27FC236}">
                <a16:creationId xmlns:a16="http://schemas.microsoft.com/office/drawing/2014/main" id="{A57C1196-7F3E-4FC3-89B7-0463E537F8C2}"/>
              </a:ext>
            </a:extLst>
          </p:cNvPr>
          <p:cNvSpPr>
            <a:spLocks noChangeArrowheads="1"/>
          </p:cNvSpPr>
          <p:nvPr/>
        </p:nvSpPr>
        <p:spPr bwMode="auto">
          <a:xfrm>
            <a:off x="693738" y="1314450"/>
            <a:ext cx="530225" cy="530225"/>
          </a:xfrm>
          <a:prstGeom prst="ellipse">
            <a:avLst/>
          </a:prstGeom>
          <a:solidFill>
            <a:schemeClr val="accent6">
              <a:lumMod val="60000"/>
              <a:lumOff val="40000"/>
            </a:schemeClr>
          </a:solidFill>
          <a:ln>
            <a:noFill/>
          </a:ln>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800">
              <a:solidFill>
                <a:schemeClr val="accent2">
                  <a:lumMod val="40000"/>
                  <a:lumOff val="60000"/>
                </a:schemeClr>
              </a:solidFill>
              <a:latin typeface="宋体" panose="02010600030101010101" pitchFamily="2" charset="-122"/>
              <a:sym typeface="宋体" panose="02010600030101010101" pitchFamily="2" charset="-122"/>
            </a:endParaRPr>
          </a:p>
        </p:txBody>
      </p:sp>
      <p:sp>
        <p:nvSpPr>
          <p:cNvPr id="33" name="矩形 16">
            <a:extLst>
              <a:ext uri="{FF2B5EF4-FFF2-40B4-BE49-F238E27FC236}">
                <a16:creationId xmlns:a16="http://schemas.microsoft.com/office/drawing/2014/main" id="{EE8855A5-BB04-422B-BAAA-8CF14351D61A}"/>
              </a:ext>
            </a:extLst>
          </p:cNvPr>
          <p:cNvSpPr>
            <a:spLocks noChangeArrowheads="1"/>
          </p:cNvSpPr>
          <p:nvPr/>
        </p:nvSpPr>
        <p:spPr bwMode="auto">
          <a:xfrm>
            <a:off x="1481936" y="1251995"/>
            <a:ext cx="1865868" cy="577447"/>
          </a:xfrm>
          <a:prstGeom prst="rect">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000" b="1" dirty="0">
                <a:solidFill>
                  <a:srgbClr val="FFF6E7"/>
                </a:solidFill>
                <a:latin typeface="微软雅黑" panose="020B0503020204020204" pitchFamily="34" charset="-122"/>
                <a:ea typeface="微软雅黑" panose="020B0503020204020204" pitchFamily="34" charset="-122"/>
                <a:sym typeface="宋体" panose="02010600030101010101" pitchFamily="2" charset="-122"/>
              </a:rPr>
              <a:t>用户进行操作</a:t>
            </a:r>
            <a:endParaRPr lang="zh-CN" altLang="zh-CN" sz="2000" b="1" dirty="0">
              <a:solidFill>
                <a:srgbClr val="FFF6E7"/>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4" name="等腰三角形 18">
            <a:extLst>
              <a:ext uri="{FF2B5EF4-FFF2-40B4-BE49-F238E27FC236}">
                <a16:creationId xmlns:a16="http://schemas.microsoft.com/office/drawing/2014/main" id="{72CB4FE5-85F5-49BE-B160-64526971EA7E}"/>
              </a:ext>
            </a:extLst>
          </p:cNvPr>
          <p:cNvSpPr>
            <a:spLocks noChangeArrowheads="1"/>
          </p:cNvSpPr>
          <p:nvPr/>
        </p:nvSpPr>
        <p:spPr bwMode="auto">
          <a:xfrm rot="16200000">
            <a:off x="1196530" y="1423662"/>
            <a:ext cx="347238" cy="269088"/>
          </a:xfrm>
          <a:prstGeom prst="triangle">
            <a:avLst>
              <a:gd name="adj" fmla="val 50000"/>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000">
              <a:solidFill>
                <a:srgbClr val="FFFFFF"/>
              </a:solidFill>
              <a:latin typeface="宋体" panose="02010600030101010101" pitchFamily="2" charset="-122"/>
              <a:sym typeface="宋体" panose="02010600030101010101" pitchFamily="2" charset="-122"/>
            </a:endParaRPr>
          </a:p>
        </p:txBody>
      </p:sp>
      <p:grpSp>
        <p:nvGrpSpPr>
          <p:cNvPr id="35" name="组合 329">
            <a:extLst>
              <a:ext uri="{FF2B5EF4-FFF2-40B4-BE49-F238E27FC236}">
                <a16:creationId xmlns:a16="http://schemas.microsoft.com/office/drawing/2014/main" id="{09AA7A0D-4B17-453B-B554-981B85BB2741}"/>
              </a:ext>
            </a:extLst>
          </p:cNvPr>
          <p:cNvGrpSpPr>
            <a:grpSpLocks/>
          </p:cNvGrpSpPr>
          <p:nvPr/>
        </p:nvGrpSpPr>
        <p:grpSpPr bwMode="auto">
          <a:xfrm>
            <a:off x="1141235" y="2146915"/>
            <a:ext cx="2532661" cy="524474"/>
            <a:chOff x="0" y="72004"/>
            <a:chExt cx="1784031" cy="624073"/>
          </a:xfrm>
        </p:grpSpPr>
        <p:grpSp>
          <p:nvGrpSpPr>
            <p:cNvPr id="36" name="组合 330">
              <a:extLst>
                <a:ext uri="{FF2B5EF4-FFF2-40B4-BE49-F238E27FC236}">
                  <a16:creationId xmlns:a16="http://schemas.microsoft.com/office/drawing/2014/main" id="{18C51A60-5307-4A91-848B-9836126C5E6C}"/>
                </a:ext>
              </a:extLst>
            </p:cNvPr>
            <p:cNvGrpSpPr>
              <a:grpSpLocks/>
            </p:cNvGrpSpPr>
            <p:nvPr/>
          </p:nvGrpSpPr>
          <p:grpSpPr bwMode="auto">
            <a:xfrm>
              <a:off x="0" y="72004"/>
              <a:ext cx="1784031" cy="624073"/>
              <a:chOff x="0" y="-11759"/>
              <a:chExt cx="1784031" cy="624073"/>
            </a:xfrm>
          </p:grpSpPr>
          <p:sp>
            <p:nvSpPr>
              <p:cNvPr id="38" name="矩形 332">
                <a:extLst>
                  <a:ext uri="{FF2B5EF4-FFF2-40B4-BE49-F238E27FC236}">
                    <a16:creationId xmlns:a16="http://schemas.microsoft.com/office/drawing/2014/main" id="{1E5332E8-5798-4393-8705-2459D68440B7}"/>
                  </a:ext>
                </a:extLst>
              </p:cNvPr>
              <p:cNvSpPr>
                <a:spLocks noChangeArrowheads="1"/>
              </p:cNvSpPr>
              <p:nvPr/>
            </p:nvSpPr>
            <p:spPr bwMode="auto">
              <a:xfrm>
                <a:off x="183552" y="-11759"/>
                <a:ext cx="1600479" cy="624073"/>
              </a:xfrm>
              <a:prstGeom prst="rect">
                <a:avLst/>
              </a:prstGeom>
              <a:solidFill>
                <a:srgbClr val="F58D7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9" name="等腰三角形 333">
                <a:extLst>
                  <a:ext uri="{FF2B5EF4-FFF2-40B4-BE49-F238E27FC236}">
                    <a16:creationId xmlns:a16="http://schemas.microsoft.com/office/drawing/2014/main" id="{39C788F7-D12C-4BDE-8CCC-0C9A8170DC63}"/>
                  </a:ext>
                </a:extLst>
              </p:cNvPr>
              <p:cNvSpPr>
                <a:spLocks noChangeArrowheads="1"/>
              </p:cNvSpPr>
              <p:nvPr/>
            </p:nvSpPr>
            <p:spPr bwMode="auto">
              <a:xfrm rot="-5400000">
                <a:off x="-32927" y="249597"/>
                <a:ext cx="248191" cy="182337"/>
              </a:xfrm>
              <a:prstGeom prst="triangle">
                <a:avLst>
                  <a:gd name="adj" fmla="val 50000"/>
                </a:avLst>
              </a:prstGeom>
              <a:solidFill>
                <a:srgbClr val="F58D7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37" name="文本框 331">
              <a:extLst>
                <a:ext uri="{FF2B5EF4-FFF2-40B4-BE49-F238E27FC236}">
                  <a16:creationId xmlns:a16="http://schemas.microsoft.com/office/drawing/2014/main" id="{D24AD02B-1B2C-4B1D-9E81-FC8BD394F49D}"/>
                </a:ext>
              </a:extLst>
            </p:cNvPr>
            <p:cNvSpPr>
              <a:spLocks noChangeArrowheads="1"/>
            </p:cNvSpPr>
            <p:nvPr/>
          </p:nvSpPr>
          <p:spPr bwMode="auto">
            <a:xfrm>
              <a:off x="267325" y="175439"/>
              <a:ext cx="1448647" cy="40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6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浏览器发起网络请求</a:t>
              </a:r>
            </a:p>
          </p:txBody>
        </p:sp>
      </p:grpSp>
      <p:pic>
        <p:nvPicPr>
          <p:cNvPr id="41" name="图片 40">
            <a:extLst>
              <a:ext uri="{FF2B5EF4-FFF2-40B4-BE49-F238E27FC236}">
                <a16:creationId xmlns:a16="http://schemas.microsoft.com/office/drawing/2014/main" id="{A8695C3A-54C2-460C-9408-B4920FEC6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5791" y="1307051"/>
            <a:ext cx="8376409" cy="4682465"/>
          </a:xfrm>
          <a:prstGeom prst="rect">
            <a:avLst/>
          </a:prstGeom>
        </p:spPr>
      </p:pic>
      <p:grpSp>
        <p:nvGrpSpPr>
          <p:cNvPr id="43" name="组合 329">
            <a:extLst>
              <a:ext uri="{FF2B5EF4-FFF2-40B4-BE49-F238E27FC236}">
                <a16:creationId xmlns:a16="http://schemas.microsoft.com/office/drawing/2014/main" id="{44E99B99-CC52-43E3-A415-34354F5C06BC}"/>
              </a:ext>
            </a:extLst>
          </p:cNvPr>
          <p:cNvGrpSpPr>
            <a:grpSpLocks/>
          </p:cNvGrpSpPr>
          <p:nvPr/>
        </p:nvGrpSpPr>
        <p:grpSpPr bwMode="auto">
          <a:xfrm>
            <a:off x="1165224" y="2798298"/>
            <a:ext cx="2484479" cy="524939"/>
            <a:chOff x="0" y="83061"/>
            <a:chExt cx="1760409" cy="792106"/>
          </a:xfrm>
        </p:grpSpPr>
        <p:grpSp>
          <p:nvGrpSpPr>
            <p:cNvPr id="44" name="组合 330">
              <a:extLst>
                <a:ext uri="{FF2B5EF4-FFF2-40B4-BE49-F238E27FC236}">
                  <a16:creationId xmlns:a16="http://schemas.microsoft.com/office/drawing/2014/main" id="{8A6D282D-954C-45FA-8CD5-3CAFF3B9FBF2}"/>
                </a:ext>
              </a:extLst>
            </p:cNvPr>
            <p:cNvGrpSpPr>
              <a:grpSpLocks/>
            </p:cNvGrpSpPr>
            <p:nvPr/>
          </p:nvGrpSpPr>
          <p:grpSpPr bwMode="auto">
            <a:xfrm>
              <a:off x="0" y="83061"/>
              <a:ext cx="1760409" cy="624073"/>
              <a:chOff x="0" y="-702"/>
              <a:chExt cx="1760409" cy="624073"/>
            </a:xfrm>
          </p:grpSpPr>
          <p:sp>
            <p:nvSpPr>
              <p:cNvPr id="46" name="矩形 332">
                <a:extLst>
                  <a:ext uri="{FF2B5EF4-FFF2-40B4-BE49-F238E27FC236}">
                    <a16:creationId xmlns:a16="http://schemas.microsoft.com/office/drawing/2014/main" id="{0E9DDB25-A5D1-40C6-BBFB-874D6D02047B}"/>
                  </a:ext>
                </a:extLst>
              </p:cNvPr>
              <p:cNvSpPr>
                <a:spLocks noChangeArrowheads="1"/>
              </p:cNvSpPr>
              <p:nvPr/>
            </p:nvSpPr>
            <p:spPr bwMode="auto">
              <a:xfrm>
                <a:off x="159929" y="-702"/>
                <a:ext cx="1600480" cy="624073"/>
              </a:xfrm>
              <a:prstGeom prst="rect">
                <a:avLst/>
              </a:prstGeom>
              <a:solidFill>
                <a:srgbClr val="F58D7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47" name="等腰三角形 333">
                <a:extLst>
                  <a:ext uri="{FF2B5EF4-FFF2-40B4-BE49-F238E27FC236}">
                    <a16:creationId xmlns:a16="http://schemas.microsoft.com/office/drawing/2014/main" id="{ABCF8AA4-B196-408D-BEDB-42276FD183E9}"/>
                  </a:ext>
                </a:extLst>
              </p:cNvPr>
              <p:cNvSpPr>
                <a:spLocks noChangeArrowheads="1"/>
              </p:cNvSpPr>
              <p:nvPr/>
            </p:nvSpPr>
            <p:spPr bwMode="auto">
              <a:xfrm rot="-5400000">
                <a:off x="-32927" y="249597"/>
                <a:ext cx="248191" cy="182337"/>
              </a:xfrm>
              <a:prstGeom prst="triangle">
                <a:avLst>
                  <a:gd name="adj" fmla="val 50000"/>
                </a:avLst>
              </a:prstGeom>
              <a:solidFill>
                <a:srgbClr val="F58D7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5" name="文本框 331">
              <a:extLst>
                <a:ext uri="{FF2B5EF4-FFF2-40B4-BE49-F238E27FC236}">
                  <a16:creationId xmlns:a16="http://schemas.microsoft.com/office/drawing/2014/main" id="{F59F163F-256D-4304-AF00-359B6DAAC144}"/>
                </a:ext>
              </a:extLst>
            </p:cNvPr>
            <p:cNvSpPr>
              <a:spLocks noChangeArrowheads="1"/>
            </p:cNvSpPr>
            <p:nvPr/>
          </p:nvSpPr>
          <p:spPr bwMode="auto">
            <a:xfrm>
              <a:off x="261715" y="178546"/>
              <a:ext cx="1451258" cy="696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API</a:t>
              </a:r>
              <a:r>
                <a:rPr lang="zh-CN" altLang="en-US" sz="16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网关解析请求</a:t>
              </a:r>
            </a:p>
          </p:txBody>
        </p:sp>
      </p:grpSp>
      <p:grpSp>
        <p:nvGrpSpPr>
          <p:cNvPr id="48" name="组合 329">
            <a:extLst>
              <a:ext uri="{FF2B5EF4-FFF2-40B4-BE49-F238E27FC236}">
                <a16:creationId xmlns:a16="http://schemas.microsoft.com/office/drawing/2014/main" id="{37ED3065-259E-4705-9AE6-AA40F02D67EF}"/>
              </a:ext>
            </a:extLst>
          </p:cNvPr>
          <p:cNvGrpSpPr>
            <a:grpSpLocks/>
          </p:cNvGrpSpPr>
          <p:nvPr/>
        </p:nvGrpSpPr>
        <p:grpSpPr bwMode="auto">
          <a:xfrm>
            <a:off x="1160463" y="3297069"/>
            <a:ext cx="2513433" cy="789181"/>
            <a:chOff x="-33114" y="39968"/>
            <a:chExt cx="1762052" cy="638309"/>
          </a:xfrm>
        </p:grpSpPr>
        <p:grpSp>
          <p:nvGrpSpPr>
            <p:cNvPr id="49" name="组合 330">
              <a:extLst>
                <a:ext uri="{FF2B5EF4-FFF2-40B4-BE49-F238E27FC236}">
                  <a16:creationId xmlns:a16="http://schemas.microsoft.com/office/drawing/2014/main" id="{884D5D4C-3A9D-4C29-8C83-1C396BAA9DBA}"/>
                </a:ext>
              </a:extLst>
            </p:cNvPr>
            <p:cNvGrpSpPr>
              <a:grpSpLocks/>
            </p:cNvGrpSpPr>
            <p:nvPr/>
          </p:nvGrpSpPr>
          <p:grpSpPr bwMode="auto">
            <a:xfrm>
              <a:off x="-33114" y="39968"/>
              <a:ext cx="1762052" cy="624073"/>
              <a:chOff x="-33114" y="-43795"/>
              <a:chExt cx="1762052" cy="624073"/>
            </a:xfrm>
          </p:grpSpPr>
          <p:sp>
            <p:nvSpPr>
              <p:cNvPr id="51" name="矩形 332">
                <a:extLst>
                  <a:ext uri="{FF2B5EF4-FFF2-40B4-BE49-F238E27FC236}">
                    <a16:creationId xmlns:a16="http://schemas.microsoft.com/office/drawing/2014/main" id="{C7109436-A51F-4B8A-B97C-EB76DE445A3B}"/>
                  </a:ext>
                </a:extLst>
              </p:cNvPr>
              <p:cNvSpPr>
                <a:spLocks noChangeArrowheads="1"/>
              </p:cNvSpPr>
              <p:nvPr/>
            </p:nvSpPr>
            <p:spPr bwMode="auto">
              <a:xfrm>
                <a:off x="128458" y="-43795"/>
                <a:ext cx="1600480" cy="624073"/>
              </a:xfrm>
              <a:prstGeom prst="rect">
                <a:avLst/>
              </a:prstGeom>
              <a:solidFill>
                <a:srgbClr val="F58D7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2" name="等腰三角形 333">
                <a:extLst>
                  <a:ext uri="{FF2B5EF4-FFF2-40B4-BE49-F238E27FC236}">
                    <a16:creationId xmlns:a16="http://schemas.microsoft.com/office/drawing/2014/main" id="{C9969D1A-4C48-4124-842A-4A866FB77C12}"/>
                  </a:ext>
                </a:extLst>
              </p:cNvPr>
              <p:cNvSpPr>
                <a:spLocks noChangeArrowheads="1"/>
              </p:cNvSpPr>
              <p:nvPr/>
            </p:nvSpPr>
            <p:spPr bwMode="auto">
              <a:xfrm rot="16200000">
                <a:off x="-5568" y="183900"/>
                <a:ext cx="118523" cy="173616"/>
              </a:xfrm>
              <a:prstGeom prst="triangle">
                <a:avLst>
                  <a:gd name="adj" fmla="val 50000"/>
                </a:avLst>
              </a:prstGeom>
              <a:solidFill>
                <a:srgbClr val="F58D7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50" name="文本框 331">
              <a:extLst>
                <a:ext uri="{FF2B5EF4-FFF2-40B4-BE49-F238E27FC236}">
                  <a16:creationId xmlns:a16="http://schemas.microsoft.com/office/drawing/2014/main" id="{C70C02E6-4831-4311-A4EE-EA2461D37577}"/>
                </a:ext>
              </a:extLst>
            </p:cNvPr>
            <p:cNvSpPr>
              <a:spLocks noChangeArrowheads="1"/>
            </p:cNvSpPr>
            <p:nvPr/>
          </p:nvSpPr>
          <p:spPr bwMode="auto">
            <a:xfrm>
              <a:off x="239585" y="143661"/>
              <a:ext cx="1415037" cy="53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6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向注册集群查询服务地址</a:t>
              </a:r>
            </a:p>
          </p:txBody>
        </p:sp>
      </p:grpSp>
      <p:grpSp>
        <p:nvGrpSpPr>
          <p:cNvPr id="58" name="组合 329">
            <a:extLst>
              <a:ext uri="{FF2B5EF4-FFF2-40B4-BE49-F238E27FC236}">
                <a16:creationId xmlns:a16="http://schemas.microsoft.com/office/drawing/2014/main" id="{E58E8D02-87F4-45CD-B373-438FA791B114}"/>
              </a:ext>
            </a:extLst>
          </p:cNvPr>
          <p:cNvGrpSpPr>
            <a:grpSpLocks/>
          </p:cNvGrpSpPr>
          <p:nvPr/>
        </p:nvGrpSpPr>
        <p:grpSpPr bwMode="auto">
          <a:xfrm>
            <a:off x="1160463" y="4207786"/>
            <a:ext cx="2489240" cy="1048521"/>
            <a:chOff x="0" y="83763"/>
            <a:chExt cx="1752328" cy="797236"/>
          </a:xfrm>
        </p:grpSpPr>
        <p:grpSp>
          <p:nvGrpSpPr>
            <p:cNvPr id="59" name="组合 330">
              <a:extLst>
                <a:ext uri="{FF2B5EF4-FFF2-40B4-BE49-F238E27FC236}">
                  <a16:creationId xmlns:a16="http://schemas.microsoft.com/office/drawing/2014/main" id="{5B815867-2E9E-4836-8F35-3ECAC18F86B8}"/>
                </a:ext>
              </a:extLst>
            </p:cNvPr>
            <p:cNvGrpSpPr>
              <a:grpSpLocks/>
            </p:cNvGrpSpPr>
            <p:nvPr/>
          </p:nvGrpSpPr>
          <p:grpSpPr bwMode="auto">
            <a:xfrm>
              <a:off x="0" y="83763"/>
              <a:ext cx="1752328" cy="624073"/>
              <a:chOff x="0" y="0"/>
              <a:chExt cx="1752328" cy="624073"/>
            </a:xfrm>
          </p:grpSpPr>
          <p:sp>
            <p:nvSpPr>
              <p:cNvPr id="61" name="矩形 332">
                <a:extLst>
                  <a:ext uri="{FF2B5EF4-FFF2-40B4-BE49-F238E27FC236}">
                    <a16:creationId xmlns:a16="http://schemas.microsoft.com/office/drawing/2014/main" id="{215FB6D8-FF03-487D-94FE-62BFEEAEE7A6}"/>
                  </a:ext>
                </a:extLst>
              </p:cNvPr>
              <p:cNvSpPr>
                <a:spLocks noChangeArrowheads="1"/>
              </p:cNvSpPr>
              <p:nvPr/>
            </p:nvSpPr>
            <p:spPr bwMode="auto">
              <a:xfrm>
                <a:off x="151848" y="0"/>
                <a:ext cx="1600480" cy="624073"/>
              </a:xfrm>
              <a:prstGeom prst="rect">
                <a:avLst/>
              </a:prstGeom>
              <a:solidFill>
                <a:srgbClr val="F58D7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62" name="等腰三角形 333">
                <a:extLst>
                  <a:ext uri="{FF2B5EF4-FFF2-40B4-BE49-F238E27FC236}">
                    <a16:creationId xmlns:a16="http://schemas.microsoft.com/office/drawing/2014/main" id="{00A1691D-8363-4E4B-99C7-4682CE0816F1}"/>
                  </a:ext>
                </a:extLst>
              </p:cNvPr>
              <p:cNvSpPr>
                <a:spLocks noChangeArrowheads="1"/>
              </p:cNvSpPr>
              <p:nvPr/>
            </p:nvSpPr>
            <p:spPr bwMode="auto">
              <a:xfrm rot="-5400000">
                <a:off x="-32927" y="249597"/>
                <a:ext cx="248191" cy="182337"/>
              </a:xfrm>
              <a:prstGeom prst="triangle">
                <a:avLst>
                  <a:gd name="adj" fmla="val 50000"/>
                </a:avLst>
              </a:prstGeom>
              <a:solidFill>
                <a:srgbClr val="F58D7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60" name="文本框 331">
              <a:extLst>
                <a:ext uri="{FF2B5EF4-FFF2-40B4-BE49-F238E27FC236}">
                  <a16:creationId xmlns:a16="http://schemas.microsoft.com/office/drawing/2014/main" id="{C17FF9CC-C624-4D31-B13A-CE27597A5F9F}"/>
                </a:ext>
              </a:extLst>
            </p:cNvPr>
            <p:cNvSpPr>
              <a:spLocks noChangeArrowheads="1"/>
            </p:cNvSpPr>
            <p:nvPr/>
          </p:nvSpPr>
          <p:spPr bwMode="auto">
            <a:xfrm>
              <a:off x="253619" y="184378"/>
              <a:ext cx="1451258" cy="696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6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对服务集群进行</a:t>
              </a:r>
              <a:r>
                <a:rPr lang="en-US" altLang="zh-CN" sz="16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RPC</a:t>
              </a:r>
              <a:r>
                <a:rPr lang="zh-CN" altLang="en-US" sz="16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调用</a:t>
              </a:r>
            </a:p>
          </p:txBody>
        </p:sp>
      </p:grpSp>
      <p:grpSp>
        <p:nvGrpSpPr>
          <p:cNvPr id="63" name="组合 329">
            <a:extLst>
              <a:ext uri="{FF2B5EF4-FFF2-40B4-BE49-F238E27FC236}">
                <a16:creationId xmlns:a16="http://schemas.microsoft.com/office/drawing/2014/main" id="{157C21C2-2F36-4FA4-A199-6E3539848983}"/>
              </a:ext>
            </a:extLst>
          </p:cNvPr>
          <p:cNvGrpSpPr>
            <a:grpSpLocks/>
          </p:cNvGrpSpPr>
          <p:nvPr/>
        </p:nvGrpSpPr>
        <p:grpSpPr bwMode="auto">
          <a:xfrm>
            <a:off x="1165225" y="5092700"/>
            <a:ext cx="2484478" cy="952500"/>
            <a:chOff x="0" y="83762"/>
            <a:chExt cx="1752328" cy="825256"/>
          </a:xfrm>
        </p:grpSpPr>
        <p:grpSp>
          <p:nvGrpSpPr>
            <p:cNvPr id="64" name="组合 330">
              <a:extLst>
                <a:ext uri="{FF2B5EF4-FFF2-40B4-BE49-F238E27FC236}">
                  <a16:creationId xmlns:a16="http://schemas.microsoft.com/office/drawing/2014/main" id="{9A6E654F-3857-4282-93C7-0E2F6FB7AD33}"/>
                </a:ext>
              </a:extLst>
            </p:cNvPr>
            <p:cNvGrpSpPr>
              <a:grpSpLocks/>
            </p:cNvGrpSpPr>
            <p:nvPr/>
          </p:nvGrpSpPr>
          <p:grpSpPr bwMode="auto">
            <a:xfrm>
              <a:off x="0" y="83762"/>
              <a:ext cx="1752328" cy="624073"/>
              <a:chOff x="0" y="-1"/>
              <a:chExt cx="1752328" cy="624073"/>
            </a:xfrm>
          </p:grpSpPr>
          <p:sp>
            <p:nvSpPr>
              <p:cNvPr id="66" name="矩形 332">
                <a:extLst>
                  <a:ext uri="{FF2B5EF4-FFF2-40B4-BE49-F238E27FC236}">
                    <a16:creationId xmlns:a16="http://schemas.microsoft.com/office/drawing/2014/main" id="{8C829324-9B53-4F9C-8BE7-882121E90E3E}"/>
                  </a:ext>
                </a:extLst>
              </p:cNvPr>
              <p:cNvSpPr>
                <a:spLocks noChangeArrowheads="1"/>
              </p:cNvSpPr>
              <p:nvPr/>
            </p:nvSpPr>
            <p:spPr bwMode="auto">
              <a:xfrm>
                <a:off x="151848" y="-1"/>
                <a:ext cx="1600480" cy="624073"/>
              </a:xfrm>
              <a:prstGeom prst="rect">
                <a:avLst/>
              </a:prstGeom>
              <a:solidFill>
                <a:srgbClr val="F58D7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7" name="等腰三角形 333">
                <a:extLst>
                  <a:ext uri="{FF2B5EF4-FFF2-40B4-BE49-F238E27FC236}">
                    <a16:creationId xmlns:a16="http://schemas.microsoft.com/office/drawing/2014/main" id="{2A4D52D3-73F1-4A9E-BD2F-9BF374EF1A87}"/>
                  </a:ext>
                </a:extLst>
              </p:cNvPr>
              <p:cNvSpPr>
                <a:spLocks noChangeArrowheads="1"/>
              </p:cNvSpPr>
              <p:nvPr/>
            </p:nvSpPr>
            <p:spPr bwMode="auto">
              <a:xfrm rot="-5400000">
                <a:off x="-32927" y="249597"/>
                <a:ext cx="248191" cy="182337"/>
              </a:xfrm>
              <a:prstGeom prst="triangle">
                <a:avLst>
                  <a:gd name="adj" fmla="val 50000"/>
                </a:avLst>
              </a:prstGeom>
              <a:solidFill>
                <a:srgbClr val="F58D7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65" name="文本框 331">
              <a:extLst>
                <a:ext uri="{FF2B5EF4-FFF2-40B4-BE49-F238E27FC236}">
                  <a16:creationId xmlns:a16="http://schemas.microsoft.com/office/drawing/2014/main" id="{644D8823-9679-4E9D-9F16-94F8EB1F1375}"/>
                </a:ext>
              </a:extLst>
            </p:cNvPr>
            <p:cNvSpPr>
              <a:spLocks noChangeArrowheads="1"/>
            </p:cNvSpPr>
            <p:nvPr/>
          </p:nvSpPr>
          <p:spPr bwMode="auto">
            <a:xfrm>
              <a:off x="252075" y="226868"/>
              <a:ext cx="1423289" cy="68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6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服务集群处理服务</a:t>
              </a:r>
            </a:p>
          </p:txBody>
        </p:sp>
      </p:grpSp>
      <p:grpSp>
        <p:nvGrpSpPr>
          <p:cNvPr id="68" name="组合 20">
            <a:extLst>
              <a:ext uri="{FF2B5EF4-FFF2-40B4-BE49-F238E27FC236}">
                <a16:creationId xmlns:a16="http://schemas.microsoft.com/office/drawing/2014/main" id="{FA4E8F2D-1284-41D8-93AA-CB22F72A8E39}"/>
              </a:ext>
            </a:extLst>
          </p:cNvPr>
          <p:cNvGrpSpPr>
            <a:grpSpLocks/>
          </p:cNvGrpSpPr>
          <p:nvPr/>
        </p:nvGrpSpPr>
        <p:grpSpPr bwMode="auto">
          <a:xfrm>
            <a:off x="1291476" y="5903959"/>
            <a:ext cx="2255915" cy="635600"/>
            <a:chOff x="-30489" y="98454"/>
            <a:chExt cx="1828408" cy="668552"/>
          </a:xfrm>
        </p:grpSpPr>
        <p:grpSp>
          <p:nvGrpSpPr>
            <p:cNvPr id="69" name="组合 19">
              <a:extLst>
                <a:ext uri="{FF2B5EF4-FFF2-40B4-BE49-F238E27FC236}">
                  <a16:creationId xmlns:a16="http://schemas.microsoft.com/office/drawing/2014/main" id="{9438B73D-C390-4012-B90B-6057E2C405FE}"/>
                </a:ext>
              </a:extLst>
            </p:cNvPr>
            <p:cNvGrpSpPr>
              <a:grpSpLocks/>
            </p:cNvGrpSpPr>
            <p:nvPr/>
          </p:nvGrpSpPr>
          <p:grpSpPr bwMode="auto">
            <a:xfrm>
              <a:off x="-30489" y="98454"/>
              <a:ext cx="1791439" cy="624073"/>
              <a:chOff x="-30489" y="14691"/>
              <a:chExt cx="1791439" cy="624073"/>
            </a:xfrm>
          </p:grpSpPr>
          <p:sp>
            <p:nvSpPr>
              <p:cNvPr id="71" name="矩形 16">
                <a:extLst>
                  <a:ext uri="{FF2B5EF4-FFF2-40B4-BE49-F238E27FC236}">
                    <a16:creationId xmlns:a16="http://schemas.microsoft.com/office/drawing/2014/main" id="{226B80AB-8CB1-4CAC-931F-DF644EED909E}"/>
                  </a:ext>
                </a:extLst>
              </p:cNvPr>
              <p:cNvSpPr>
                <a:spLocks noChangeArrowheads="1"/>
              </p:cNvSpPr>
              <p:nvPr/>
            </p:nvSpPr>
            <p:spPr bwMode="auto">
              <a:xfrm>
                <a:off x="160470" y="14691"/>
                <a:ext cx="1600480" cy="624073"/>
              </a:xfrm>
              <a:prstGeom prst="rect">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2" name="等腰三角形 18">
                <a:extLst>
                  <a:ext uri="{FF2B5EF4-FFF2-40B4-BE49-F238E27FC236}">
                    <a16:creationId xmlns:a16="http://schemas.microsoft.com/office/drawing/2014/main" id="{32ED14E1-95B0-497A-A897-A81ADB2997FF}"/>
                  </a:ext>
                </a:extLst>
              </p:cNvPr>
              <p:cNvSpPr>
                <a:spLocks noChangeArrowheads="1"/>
              </p:cNvSpPr>
              <p:nvPr/>
            </p:nvSpPr>
            <p:spPr bwMode="auto">
              <a:xfrm rot="-5400000">
                <a:off x="-45468" y="231551"/>
                <a:ext cx="248191" cy="218234"/>
              </a:xfrm>
              <a:prstGeom prst="triangle">
                <a:avLst>
                  <a:gd name="adj" fmla="val 52417"/>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70" name="文本框 328">
              <a:extLst>
                <a:ext uri="{FF2B5EF4-FFF2-40B4-BE49-F238E27FC236}">
                  <a16:creationId xmlns:a16="http://schemas.microsoft.com/office/drawing/2014/main" id="{9A3F8144-A749-4B6E-B73E-3BB896D06E91}"/>
                </a:ext>
              </a:extLst>
            </p:cNvPr>
            <p:cNvSpPr>
              <a:spLocks noChangeArrowheads="1"/>
            </p:cNvSpPr>
            <p:nvPr/>
          </p:nvSpPr>
          <p:spPr bwMode="auto">
            <a:xfrm>
              <a:off x="210453" y="202539"/>
              <a:ext cx="1587466" cy="564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业务处理完毕</a:t>
              </a:r>
              <a:endParaRPr lang="en-US" altLang="zh-CN" sz="20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8" name="文本占位符 1">
            <a:extLst>
              <a:ext uri="{FF2B5EF4-FFF2-40B4-BE49-F238E27FC236}">
                <a16:creationId xmlns:a16="http://schemas.microsoft.com/office/drawing/2014/main" id="{8547D47E-4150-40A6-9F59-F2CD6F94C7A4}"/>
              </a:ext>
            </a:extLst>
          </p:cNvPr>
          <p:cNvSpPr txBox="1">
            <a:spLocks/>
          </p:cNvSpPr>
          <p:nvPr/>
        </p:nvSpPr>
        <p:spPr>
          <a:xfrm>
            <a:off x="9199072" y="643838"/>
            <a:ext cx="1930401" cy="38235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1"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dirty="0">
                <a:latin typeface="Century Gothic" panose="020B0502020202020204"/>
              </a:rPr>
              <a:t>架构视图</a:t>
            </a:r>
            <a:endParaRPr kumimoji="1" lang="en-US" altLang="zh-CN" dirty="0">
              <a:latin typeface="Century Gothic" panose="020B0502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05632" y="379640"/>
            <a:ext cx="4452997" cy="362404"/>
          </a:xfrm>
        </p:spPr>
        <p:txBody>
          <a:bodyPr/>
          <a:lstStyle/>
          <a:p>
            <a:pPr algn="ctr"/>
            <a:r>
              <a:rPr kumimoji="1" lang="en-US" altLang="zh-CN" dirty="0">
                <a:latin typeface="Century Gothic" panose="020B0502020202020204"/>
              </a:rPr>
              <a:t>API</a:t>
            </a:r>
            <a:r>
              <a:rPr kumimoji="1" lang="zh-CN" altLang="en-US" dirty="0">
                <a:latin typeface="Century Gothic" panose="020B0502020202020204"/>
              </a:rPr>
              <a:t>网关模块</a:t>
            </a:r>
            <a:endParaRPr kumimoji="1" lang="en-US" altLang="zh-CN" dirty="0">
              <a:latin typeface="Century Gothic" panose="020B0502020202020204"/>
            </a:endParaRPr>
          </a:p>
        </p:txBody>
      </p:sp>
      <p:sp>
        <p:nvSpPr>
          <p:cNvPr id="3" name="矩形 2"/>
          <p:cNvSpPr/>
          <p:nvPr/>
        </p:nvSpPr>
        <p:spPr>
          <a:xfrm>
            <a:off x="2299517" y="1784798"/>
            <a:ext cx="2837100" cy="463904"/>
          </a:xfrm>
          <a:prstGeom prst="rect">
            <a:avLst/>
          </a:prstGeom>
          <a:solidFill>
            <a:srgbClr val="AC6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微软雅黑"/>
              <a:cs typeface="+mn-cs"/>
            </a:endParaRPr>
          </a:p>
        </p:txBody>
      </p:sp>
      <p:sp>
        <p:nvSpPr>
          <p:cNvPr id="4" name="文本框 3"/>
          <p:cNvSpPr txBox="1"/>
          <p:nvPr/>
        </p:nvSpPr>
        <p:spPr>
          <a:xfrm>
            <a:off x="4793125" y="3513241"/>
            <a:ext cx="2478010" cy="76944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prstClr val="black">
                    <a:lumMod val="75000"/>
                    <a:lumOff val="25000"/>
                  </a:prstClr>
                </a:solidFill>
                <a:effectLst/>
                <a:uLnTx/>
                <a:uFillTx/>
                <a:latin typeface="幼圆" panose="02010509060101010101" pitchFamily="49" charset="-122"/>
                <a:ea typeface="幼圆" panose="02010509060101010101" pitchFamily="49" charset="-122"/>
              </a:rPr>
              <a:t>质量属性</a:t>
            </a:r>
          </a:p>
        </p:txBody>
      </p:sp>
      <p:cxnSp>
        <p:nvCxnSpPr>
          <p:cNvPr id="5" name="直接连接符 4"/>
          <p:cNvCxnSpPr/>
          <p:nvPr/>
        </p:nvCxnSpPr>
        <p:spPr>
          <a:xfrm>
            <a:off x="1679128" y="3932533"/>
            <a:ext cx="2998299" cy="0"/>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7096683" y="3932533"/>
            <a:ext cx="2998299" cy="0"/>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grpSp>
        <p:nvGrpSpPr>
          <p:cNvPr id="7" name="组合 6"/>
          <p:cNvGrpSpPr/>
          <p:nvPr/>
        </p:nvGrpSpPr>
        <p:grpSpPr>
          <a:xfrm rot="5400000" flipV="1">
            <a:off x="3689170" y="3964641"/>
            <a:ext cx="4690775" cy="0"/>
            <a:chOff x="1548927" y="2053391"/>
            <a:chExt cx="6455356" cy="0"/>
          </a:xfrm>
        </p:grpSpPr>
        <p:cxnSp>
          <p:nvCxnSpPr>
            <p:cNvPr id="8" name="直接连接符 7"/>
            <p:cNvCxnSpPr/>
            <p:nvPr/>
          </p:nvCxnSpPr>
          <p:spPr>
            <a:xfrm rot="5400000" flipV="1">
              <a:off x="2538779" y="1063539"/>
              <a:ext cx="0" cy="1979703"/>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rot="5400000" flipV="1">
              <a:off x="6970247" y="1019354"/>
              <a:ext cx="0" cy="2068073"/>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grpSp>
      <p:sp>
        <p:nvSpPr>
          <p:cNvPr id="10" name="文本框 9"/>
          <p:cNvSpPr txBox="1"/>
          <p:nvPr/>
        </p:nvSpPr>
        <p:spPr>
          <a:xfrm>
            <a:off x="2185080" y="2432581"/>
            <a:ext cx="3358622" cy="1015663"/>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rPr>
              <a:t>对服务的监控</a:t>
            </a:r>
            <a:endParaRPr kumimoji="0" lang="en-US" altLang="zh-CN" sz="1600" b="1"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对不可用服务的发现和解决</a:t>
            </a:r>
            <a:endParaRPr kumimoji="0" lang="en-US" altLang="zh-CN" sz="1400" b="1"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rPr>
              <a:t>故障快速恢复</a:t>
            </a:r>
            <a:endParaRPr kumimoji="0" lang="en-US" altLang="zh-CN" sz="1600" b="1"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保持和服务注册模块的连通</a:t>
            </a:r>
            <a:endParaRPr kumimoji="0" lang="en-US" altLang="zh-CN" sz="1400" b="1"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endParaRPr>
          </a:p>
        </p:txBody>
      </p:sp>
      <p:sp>
        <p:nvSpPr>
          <p:cNvPr id="11" name="文本框 10"/>
          <p:cNvSpPr txBox="1"/>
          <p:nvPr/>
        </p:nvSpPr>
        <p:spPr>
          <a:xfrm>
            <a:off x="6739278" y="2446717"/>
            <a:ext cx="3358622" cy="1015663"/>
          </a:xfrm>
          <a:prstGeom prst="rect">
            <a:avLst/>
          </a:prstGeom>
          <a:noFill/>
        </p:spPr>
        <p:txBody>
          <a:bodyPr wrap="square" rtlCol="0">
            <a:spAutoFit/>
          </a:bodyPr>
          <a:lstStyle/>
          <a:p>
            <a:pPr defTabSz="685800"/>
            <a:r>
              <a:rPr lang="zh-CN" altLang="en-US" sz="1600" b="1" dirty="0">
                <a:solidFill>
                  <a:prstClr val="black"/>
                </a:solidFill>
                <a:latin typeface="华文仿宋" panose="02010600040101010101" pitchFamily="2" charset="-122"/>
                <a:ea typeface="华文仿宋" panose="02010600040101010101" pitchFamily="2" charset="-122"/>
              </a:rPr>
              <a:t>有效抵御攻击</a:t>
            </a:r>
            <a:endParaRPr lang="en-US" altLang="zh-CN" sz="1600" b="1" dirty="0">
              <a:solidFill>
                <a:prstClr val="black"/>
              </a:solidFill>
              <a:latin typeface="华文仿宋" panose="02010600040101010101" pitchFamily="2" charset="-122"/>
              <a:ea typeface="华文仿宋" panose="02010600040101010101" pitchFamily="2" charset="-122"/>
            </a:endParaRPr>
          </a:p>
          <a:p>
            <a:pPr defTabSz="685800"/>
            <a:r>
              <a:rPr lang="en-US" altLang="zh-CN" sz="1600" b="1" dirty="0">
                <a:solidFill>
                  <a:prstClr val="black"/>
                </a:solidFill>
                <a:latin typeface="华文仿宋" panose="02010600040101010101" pitchFamily="2" charset="-122"/>
                <a:ea typeface="华文仿宋" panose="02010600040101010101" pitchFamily="2" charset="-122"/>
              </a:rPr>
              <a:t>	</a:t>
            </a:r>
            <a:r>
              <a:rPr lang="en-US" altLang="zh-CN" sz="1400" b="1" dirty="0">
                <a:solidFill>
                  <a:prstClr val="black"/>
                </a:solidFill>
                <a:latin typeface="华文仿宋" panose="02010600040101010101" pitchFamily="2" charset="-122"/>
                <a:ea typeface="华文仿宋" panose="02010600040101010101" pitchFamily="2" charset="-122"/>
              </a:rPr>
              <a:t>-</a:t>
            </a:r>
            <a:r>
              <a:rPr lang="zh-CN" altLang="en-US" sz="1400" b="1" dirty="0">
                <a:solidFill>
                  <a:prstClr val="black"/>
                </a:solidFill>
                <a:latin typeface="华文仿宋" panose="02010600040101010101" pitchFamily="2" charset="-122"/>
                <a:ea typeface="华文仿宋" panose="02010600040101010101" pitchFamily="2" charset="-122"/>
              </a:rPr>
              <a:t>进行身份认证</a:t>
            </a:r>
            <a:endParaRPr lang="en-US" altLang="zh-CN" sz="1400" b="1" dirty="0">
              <a:solidFill>
                <a:prstClr val="black"/>
              </a:solidFill>
              <a:latin typeface="华文仿宋" panose="02010600040101010101" pitchFamily="2" charset="-122"/>
              <a:ea typeface="华文仿宋" panose="02010600040101010101" pitchFamily="2" charset="-122"/>
            </a:endParaRPr>
          </a:p>
          <a:p>
            <a:pPr defTabSz="685800"/>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设置访问权限</a:t>
            </a:r>
            <a:endParaRPr lang="en-US" altLang="zh-CN" sz="1400" b="1" dirty="0">
              <a:solidFill>
                <a:prstClr val="black"/>
              </a:solidFill>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p>
        </p:txBody>
      </p:sp>
      <p:sp>
        <p:nvSpPr>
          <p:cNvPr id="12" name="文本框 11"/>
          <p:cNvSpPr txBox="1"/>
          <p:nvPr/>
        </p:nvSpPr>
        <p:spPr>
          <a:xfrm>
            <a:off x="2185080" y="5294363"/>
            <a:ext cx="3358622" cy="1015663"/>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600" b="1" dirty="0">
                <a:solidFill>
                  <a:prstClr val="black"/>
                </a:solidFill>
                <a:latin typeface="华文仿宋" panose="02010600040101010101" pitchFamily="2" charset="-122"/>
                <a:ea typeface="华文仿宋" panose="02010600040101010101" pitchFamily="2" charset="-122"/>
              </a:rPr>
              <a:t>服务的负载均衡</a:t>
            </a:r>
            <a:endParaRPr lang="en-US" altLang="zh-CN" sz="1600" b="1" dirty="0">
              <a:solidFill>
                <a:prstClr val="black"/>
              </a:solidFill>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负载均衡模式</a:t>
            </a:r>
            <a:endParaRPr lang="en-US" altLang="zh-CN" sz="1400" b="1" dirty="0">
              <a:solidFill>
                <a:prstClr val="black"/>
              </a:solidFill>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600" b="1" dirty="0">
                <a:solidFill>
                  <a:prstClr val="black"/>
                </a:solidFill>
                <a:latin typeface="华文仿宋" panose="02010600040101010101" pitchFamily="2" charset="-122"/>
                <a:ea typeface="华文仿宋" panose="02010600040101010101" pitchFamily="2" charset="-122"/>
              </a:rPr>
              <a:t>设置缓存</a:t>
            </a:r>
            <a:endParaRPr lang="en-US" altLang="zh-CN" sz="1600" b="1" dirty="0">
              <a:solidFill>
                <a:prstClr val="black"/>
              </a:solidFill>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缓存机制</a:t>
            </a:r>
            <a:endParaRPr lang="en-US" altLang="zh-CN" sz="1400" b="1" dirty="0">
              <a:solidFill>
                <a:prstClr val="black"/>
              </a:solidFill>
              <a:latin typeface="华文仿宋" panose="02010600040101010101" pitchFamily="2" charset="-122"/>
              <a:ea typeface="华文仿宋" panose="02010600040101010101" pitchFamily="2" charset="-122"/>
            </a:endParaRPr>
          </a:p>
        </p:txBody>
      </p:sp>
      <p:sp>
        <p:nvSpPr>
          <p:cNvPr id="14" name="文本框 13"/>
          <p:cNvSpPr txBox="1"/>
          <p:nvPr/>
        </p:nvSpPr>
        <p:spPr>
          <a:xfrm>
            <a:off x="3129424" y="1784798"/>
            <a:ext cx="2322455" cy="461665"/>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可用性</a:t>
            </a:r>
          </a:p>
        </p:txBody>
      </p:sp>
      <p:sp>
        <p:nvSpPr>
          <p:cNvPr id="15" name="矩形 14"/>
          <p:cNvSpPr/>
          <p:nvPr/>
        </p:nvSpPr>
        <p:spPr>
          <a:xfrm>
            <a:off x="6832429" y="1784798"/>
            <a:ext cx="2837100" cy="463904"/>
          </a:xfrm>
          <a:prstGeom prst="rect">
            <a:avLst/>
          </a:prstGeom>
          <a:solidFill>
            <a:srgbClr val="D28C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微软雅黑"/>
              <a:cs typeface="+mn-cs"/>
            </a:endParaRPr>
          </a:p>
        </p:txBody>
      </p:sp>
      <p:sp>
        <p:nvSpPr>
          <p:cNvPr id="16" name="文本框 15"/>
          <p:cNvSpPr txBox="1"/>
          <p:nvPr/>
        </p:nvSpPr>
        <p:spPr>
          <a:xfrm>
            <a:off x="7782802" y="1784798"/>
            <a:ext cx="2257734" cy="461665"/>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安全性</a:t>
            </a:r>
          </a:p>
        </p:txBody>
      </p:sp>
      <p:sp>
        <p:nvSpPr>
          <p:cNvPr id="17" name="矩形 16"/>
          <p:cNvSpPr/>
          <p:nvPr/>
        </p:nvSpPr>
        <p:spPr>
          <a:xfrm>
            <a:off x="2299517" y="4466021"/>
            <a:ext cx="2837100" cy="463904"/>
          </a:xfrm>
          <a:prstGeom prst="rect">
            <a:avLst/>
          </a:prstGeom>
          <a:solidFill>
            <a:srgbClr val="534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微软雅黑"/>
              <a:cs typeface="+mn-cs"/>
            </a:endParaRPr>
          </a:p>
        </p:txBody>
      </p:sp>
      <p:sp>
        <p:nvSpPr>
          <p:cNvPr id="18" name="文本框 17"/>
          <p:cNvSpPr txBox="1"/>
          <p:nvPr/>
        </p:nvSpPr>
        <p:spPr>
          <a:xfrm>
            <a:off x="3179500" y="4466021"/>
            <a:ext cx="2381223" cy="461665"/>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性能</a:t>
            </a:r>
          </a:p>
        </p:txBody>
      </p:sp>
    </p:spTree>
    <p:extLst>
      <p:ext uri="{BB962C8B-B14F-4D97-AF65-F5344CB8AC3E}">
        <p14:creationId xmlns:p14="http://schemas.microsoft.com/office/powerpoint/2010/main" val="8296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05632" y="379640"/>
            <a:ext cx="4278825" cy="362404"/>
          </a:xfrm>
        </p:spPr>
        <p:txBody>
          <a:bodyPr/>
          <a:lstStyle/>
          <a:p>
            <a:pPr algn="ctr"/>
            <a:r>
              <a:rPr kumimoji="1" lang="en-US" altLang="zh-CN" dirty="0">
                <a:latin typeface="Century Gothic" panose="020B0502020202020204"/>
              </a:rPr>
              <a:t>API</a:t>
            </a:r>
            <a:r>
              <a:rPr kumimoji="1" lang="zh-CN" altLang="en-US" dirty="0">
                <a:latin typeface="Century Gothic" panose="020B0502020202020204"/>
              </a:rPr>
              <a:t>网关模块</a:t>
            </a:r>
            <a:endParaRPr kumimoji="1" lang="en-US" altLang="zh-CN" dirty="0">
              <a:latin typeface="Century Gothic" panose="020B0502020202020204"/>
            </a:endParaRPr>
          </a:p>
          <a:p>
            <a:pPr algn="ctr"/>
            <a:r>
              <a:rPr kumimoji="1" lang="zh-CN" altLang="en-US" dirty="0">
                <a:latin typeface="Century Gothic" panose="020B0502020202020204"/>
              </a:rPr>
              <a:t>     </a:t>
            </a:r>
            <a:endParaRPr kumimoji="1" lang="en-US" altLang="zh-CN" dirty="0">
              <a:latin typeface="Century Gothic" panose="020B0502020202020204"/>
            </a:endParaRPr>
          </a:p>
        </p:txBody>
      </p:sp>
      <p:sp>
        <p:nvSpPr>
          <p:cNvPr id="24" name="椭圆 78">
            <a:extLst>
              <a:ext uri="{FF2B5EF4-FFF2-40B4-BE49-F238E27FC236}">
                <a16:creationId xmlns:a16="http://schemas.microsoft.com/office/drawing/2014/main" id="{C488AD11-6EC4-4A76-8FB3-1ACD87F1FA0D}"/>
              </a:ext>
            </a:extLst>
          </p:cNvPr>
          <p:cNvSpPr>
            <a:spLocks noChangeArrowheads="1"/>
          </p:cNvSpPr>
          <p:nvPr/>
        </p:nvSpPr>
        <p:spPr bwMode="auto">
          <a:xfrm>
            <a:off x="663575" y="1733550"/>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 name="文本框 26">
            <a:extLst>
              <a:ext uri="{FF2B5EF4-FFF2-40B4-BE49-F238E27FC236}">
                <a16:creationId xmlns:a16="http://schemas.microsoft.com/office/drawing/2014/main" id="{3EAEDDAC-712A-4FF5-94CC-84BF3217E6F6}"/>
              </a:ext>
            </a:extLst>
          </p:cNvPr>
          <p:cNvSpPr txBox="1"/>
          <p:nvPr/>
        </p:nvSpPr>
        <p:spPr>
          <a:xfrm>
            <a:off x="1027642" y="1524684"/>
            <a:ext cx="2637232" cy="646331"/>
          </a:xfrm>
          <a:prstGeom prst="rect">
            <a:avLst/>
          </a:prstGeom>
          <a:noFill/>
        </p:spPr>
        <p:txBody>
          <a:bodyPr wrap="square" rtlCol="0">
            <a:spAutoFit/>
          </a:bodyPr>
          <a:lstStyle/>
          <a:p>
            <a:r>
              <a:rPr lang="zh-CN" altLang="en-US" dirty="0"/>
              <a:t>一定量的请求失效，说明服务是不可用的</a:t>
            </a:r>
          </a:p>
        </p:txBody>
      </p:sp>
      <p:sp>
        <p:nvSpPr>
          <p:cNvPr id="28" name="椭圆 78">
            <a:extLst>
              <a:ext uri="{FF2B5EF4-FFF2-40B4-BE49-F238E27FC236}">
                <a16:creationId xmlns:a16="http://schemas.microsoft.com/office/drawing/2014/main" id="{D58206D8-682E-423C-9534-C404E1C75E89}"/>
              </a:ext>
            </a:extLst>
          </p:cNvPr>
          <p:cNvSpPr>
            <a:spLocks noChangeArrowheads="1"/>
          </p:cNvSpPr>
          <p:nvPr/>
        </p:nvSpPr>
        <p:spPr bwMode="auto">
          <a:xfrm>
            <a:off x="663575" y="2472267"/>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9" name="椭圆 78">
            <a:extLst>
              <a:ext uri="{FF2B5EF4-FFF2-40B4-BE49-F238E27FC236}">
                <a16:creationId xmlns:a16="http://schemas.microsoft.com/office/drawing/2014/main" id="{147000A7-0D07-434C-B85A-96250B5B02D5}"/>
              </a:ext>
            </a:extLst>
          </p:cNvPr>
          <p:cNvSpPr>
            <a:spLocks noChangeArrowheads="1"/>
          </p:cNvSpPr>
          <p:nvPr/>
        </p:nvSpPr>
        <p:spPr bwMode="auto">
          <a:xfrm>
            <a:off x="663575" y="3210984"/>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 name="椭圆 78">
            <a:extLst>
              <a:ext uri="{FF2B5EF4-FFF2-40B4-BE49-F238E27FC236}">
                <a16:creationId xmlns:a16="http://schemas.microsoft.com/office/drawing/2014/main" id="{E20C5598-D6C8-4CF9-9B8A-A098B99A3271}"/>
              </a:ext>
            </a:extLst>
          </p:cNvPr>
          <p:cNvSpPr>
            <a:spLocks noChangeArrowheads="1"/>
          </p:cNvSpPr>
          <p:nvPr/>
        </p:nvSpPr>
        <p:spPr bwMode="auto">
          <a:xfrm>
            <a:off x="663575" y="3949701"/>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1" name="椭圆 78">
            <a:extLst>
              <a:ext uri="{FF2B5EF4-FFF2-40B4-BE49-F238E27FC236}">
                <a16:creationId xmlns:a16="http://schemas.microsoft.com/office/drawing/2014/main" id="{80E543AB-11BF-4CEC-98C2-5FE7A747FDE8}"/>
              </a:ext>
            </a:extLst>
          </p:cNvPr>
          <p:cNvSpPr>
            <a:spLocks noChangeArrowheads="1"/>
          </p:cNvSpPr>
          <p:nvPr/>
        </p:nvSpPr>
        <p:spPr bwMode="auto">
          <a:xfrm>
            <a:off x="663575" y="4689334"/>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2" name="椭圆 78">
            <a:extLst>
              <a:ext uri="{FF2B5EF4-FFF2-40B4-BE49-F238E27FC236}">
                <a16:creationId xmlns:a16="http://schemas.microsoft.com/office/drawing/2014/main" id="{F7D83151-F6DB-44C2-A6F9-74E63D6F91DC}"/>
              </a:ext>
            </a:extLst>
          </p:cNvPr>
          <p:cNvSpPr>
            <a:spLocks noChangeArrowheads="1"/>
          </p:cNvSpPr>
          <p:nvPr/>
        </p:nvSpPr>
        <p:spPr bwMode="auto">
          <a:xfrm>
            <a:off x="663575" y="5428967"/>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5" name="文本框 34">
            <a:extLst>
              <a:ext uri="{FF2B5EF4-FFF2-40B4-BE49-F238E27FC236}">
                <a16:creationId xmlns:a16="http://schemas.microsoft.com/office/drawing/2014/main" id="{4E8BE076-71AF-4B16-8A18-67B8922B80CA}"/>
              </a:ext>
            </a:extLst>
          </p:cNvPr>
          <p:cNvSpPr txBox="1"/>
          <p:nvPr/>
        </p:nvSpPr>
        <p:spPr>
          <a:xfrm>
            <a:off x="1020167" y="2154019"/>
            <a:ext cx="2637232" cy="923330"/>
          </a:xfrm>
          <a:prstGeom prst="rect">
            <a:avLst/>
          </a:prstGeom>
          <a:noFill/>
        </p:spPr>
        <p:txBody>
          <a:bodyPr wrap="square" rtlCol="0">
            <a:spAutoFit/>
          </a:bodyPr>
          <a:lstStyle/>
          <a:p>
            <a:r>
              <a:rPr lang="zh-CN" altLang="en-US" dirty="0"/>
              <a:t>在尝试一定次数没有效果时返回缓存的结果或者返回错误信息</a:t>
            </a:r>
          </a:p>
        </p:txBody>
      </p:sp>
      <p:sp>
        <p:nvSpPr>
          <p:cNvPr id="36" name="文本框 35">
            <a:extLst>
              <a:ext uri="{FF2B5EF4-FFF2-40B4-BE49-F238E27FC236}">
                <a16:creationId xmlns:a16="http://schemas.microsoft.com/office/drawing/2014/main" id="{499A51FC-78BB-4566-828E-180806600C8C}"/>
              </a:ext>
            </a:extLst>
          </p:cNvPr>
          <p:cNvSpPr txBox="1"/>
          <p:nvPr/>
        </p:nvSpPr>
        <p:spPr>
          <a:xfrm>
            <a:off x="1027642" y="3090385"/>
            <a:ext cx="2637232" cy="646331"/>
          </a:xfrm>
          <a:prstGeom prst="rect">
            <a:avLst/>
          </a:prstGeom>
          <a:noFill/>
        </p:spPr>
        <p:txBody>
          <a:bodyPr wrap="square" rtlCol="0">
            <a:spAutoFit/>
          </a:bodyPr>
          <a:lstStyle/>
          <a:p>
            <a:r>
              <a:rPr lang="zh-CN" altLang="en-US" dirty="0"/>
              <a:t>使用</a:t>
            </a:r>
            <a:r>
              <a:rPr lang="en-US" altLang="zh-CN" dirty="0"/>
              <a:t>heartbeat</a:t>
            </a:r>
            <a:r>
              <a:rPr lang="zh-CN" altLang="en-US" dirty="0"/>
              <a:t>方式和服务注册模块保持联系</a:t>
            </a:r>
          </a:p>
        </p:txBody>
      </p:sp>
      <p:sp>
        <p:nvSpPr>
          <p:cNvPr id="37" name="文本框 36">
            <a:extLst>
              <a:ext uri="{FF2B5EF4-FFF2-40B4-BE49-F238E27FC236}">
                <a16:creationId xmlns:a16="http://schemas.microsoft.com/office/drawing/2014/main" id="{B9762F01-D247-437B-A3BC-EED663FC1FC2}"/>
              </a:ext>
            </a:extLst>
          </p:cNvPr>
          <p:cNvSpPr txBox="1"/>
          <p:nvPr/>
        </p:nvSpPr>
        <p:spPr>
          <a:xfrm>
            <a:off x="1027642" y="3884366"/>
            <a:ext cx="2637232" cy="369332"/>
          </a:xfrm>
          <a:prstGeom prst="rect">
            <a:avLst/>
          </a:prstGeom>
          <a:noFill/>
        </p:spPr>
        <p:txBody>
          <a:bodyPr wrap="square" rtlCol="0">
            <a:spAutoFit/>
          </a:bodyPr>
          <a:lstStyle/>
          <a:p>
            <a:r>
              <a:rPr lang="zh-CN" altLang="en-US" dirty="0"/>
              <a:t>主动刷新缓存</a:t>
            </a:r>
          </a:p>
        </p:txBody>
      </p:sp>
      <p:sp>
        <p:nvSpPr>
          <p:cNvPr id="38" name="文本框 37">
            <a:extLst>
              <a:ext uri="{FF2B5EF4-FFF2-40B4-BE49-F238E27FC236}">
                <a16:creationId xmlns:a16="http://schemas.microsoft.com/office/drawing/2014/main" id="{D726B632-8239-4FB5-AE61-116FE57C32F3}"/>
              </a:ext>
            </a:extLst>
          </p:cNvPr>
          <p:cNvSpPr txBox="1"/>
          <p:nvPr/>
        </p:nvSpPr>
        <p:spPr>
          <a:xfrm>
            <a:off x="1027642" y="4401348"/>
            <a:ext cx="2637232" cy="923330"/>
          </a:xfrm>
          <a:prstGeom prst="rect">
            <a:avLst/>
          </a:prstGeom>
          <a:noFill/>
        </p:spPr>
        <p:txBody>
          <a:bodyPr wrap="square" rtlCol="0">
            <a:spAutoFit/>
          </a:bodyPr>
          <a:lstStyle/>
          <a:p>
            <a:r>
              <a:rPr lang="zh-CN" altLang="en-US" dirty="0"/>
              <a:t>对能供访问并修改系统数据的人员进行授权和鉴定</a:t>
            </a:r>
          </a:p>
        </p:txBody>
      </p:sp>
      <p:sp>
        <p:nvSpPr>
          <p:cNvPr id="39" name="文本框 38">
            <a:extLst>
              <a:ext uri="{FF2B5EF4-FFF2-40B4-BE49-F238E27FC236}">
                <a16:creationId xmlns:a16="http://schemas.microsoft.com/office/drawing/2014/main" id="{C593D267-0BBC-41E9-9580-04F7BC90B2C4}"/>
              </a:ext>
            </a:extLst>
          </p:cNvPr>
          <p:cNvSpPr txBox="1"/>
          <p:nvPr/>
        </p:nvSpPr>
        <p:spPr>
          <a:xfrm>
            <a:off x="1006971" y="5297269"/>
            <a:ext cx="2637232" cy="646331"/>
          </a:xfrm>
          <a:prstGeom prst="rect">
            <a:avLst/>
          </a:prstGeom>
          <a:noFill/>
        </p:spPr>
        <p:txBody>
          <a:bodyPr wrap="square" rtlCol="0">
            <a:spAutoFit/>
          </a:bodyPr>
          <a:lstStyle/>
          <a:p>
            <a:r>
              <a:rPr lang="zh-CN" altLang="en-US" dirty="0"/>
              <a:t>当收到攻击时，要收回对敏感资源的访问权限</a:t>
            </a:r>
          </a:p>
        </p:txBody>
      </p:sp>
      <p:pic>
        <p:nvPicPr>
          <p:cNvPr id="42" name="图片 41">
            <a:extLst>
              <a:ext uri="{FF2B5EF4-FFF2-40B4-BE49-F238E27FC236}">
                <a16:creationId xmlns:a16="http://schemas.microsoft.com/office/drawing/2014/main" id="{56DE3923-268F-4EC0-9469-7FF0F29B4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203" y="1077900"/>
            <a:ext cx="8308897" cy="540550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56715" y="791521"/>
            <a:ext cx="3358533" cy="923330"/>
          </a:xfrm>
          <a:prstGeom prst="rect">
            <a:avLst/>
          </a:prstGeom>
          <a:noFill/>
        </p:spPr>
        <p:txBody>
          <a:bodyPr wrap="square" rtlCol="0">
            <a:spAutoFit/>
          </a:bodyPr>
          <a:lstStyle/>
          <a:p>
            <a:r>
              <a:rPr lang="en-US" altLang="zh-CN" sz="5400" b="1" dirty="0">
                <a:solidFill>
                  <a:schemeClr val="bg1"/>
                </a:solidFill>
              </a:rPr>
              <a:t>CONTENTS</a:t>
            </a:r>
            <a:endParaRPr lang="zh-CN" altLang="en-US" sz="5400" b="1" dirty="0">
              <a:solidFill>
                <a:schemeClr val="bg1"/>
              </a:solidFill>
            </a:endParaRPr>
          </a:p>
        </p:txBody>
      </p:sp>
      <p:grpSp>
        <p:nvGrpSpPr>
          <p:cNvPr id="17" name="组合 16">
            <a:extLst>
              <a:ext uri="{FF2B5EF4-FFF2-40B4-BE49-F238E27FC236}">
                <a16:creationId xmlns:a16="http://schemas.microsoft.com/office/drawing/2014/main" id="{AD7F53B0-78EE-4029-9AE1-AFB8BCCE52F5}"/>
              </a:ext>
            </a:extLst>
          </p:cNvPr>
          <p:cNvGrpSpPr/>
          <p:nvPr/>
        </p:nvGrpSpPr>
        <p:grpSpPr>
          <a:xfrm>
            <a:off x="7119991" y="2355215"/>
            <a:ext cx="4040050" cy="1004570"/>
            <a:chOff x="6932992" y="4157720"/>
            <a:chExt cx="4040050" cy="1004570"/>
          </a:xfrm>
        </p:grpSpPr>
        <p:sp>
          <p:nvSpPr>
            <p:cNvPr id="7" name="椭圆 6"/>
            <p:cNvSpPr/>
            <p:nvPr/>
          </p:nvSpPr>
          <p:spPr>
            <a:xfrm>
              <a:off x="6932992" y="4221855"/>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4</a:t>
              </a:r>
              <a:endParaRPr lang="zh-CN" altLang="en-US" sz="2800" b="1" dirty="0"/>
            </a:p>
          </p:txBody>
        </p:sp>
        <p:sp>
          <p:nvSpPr>
            <p:cNvPr id="8" name="文本框 7"/>
            <p:cNvSpPr txBox="1"/>
            <p:nvPr/>
          </p:nvSpPr>
          <p:spPr>
            <a:xfrm>
              <a:off x="8031370" y="4157720"/>
              <a:ext cx="2941672" cy="1004570"/>
            </a:xfrm>
            <a:prstGeom prst="rect">
              <a:avLst/>
            </a:prstGeom>
            <a:noFill/>
          </p:spPr>
          <p:txBody>
            <a:bodyPr wrap="square" rtlCol="0">
              <a:spAutoFit/>
            </a:bodyPr>
            <a:lstStyle/>
            <a:p>
              <a:pPr>
                <a:lnSpc>
                  <a:spcPct val="130000"/>
                </a:lnSpc>
              </a:pPr>
              <a:r>
                <a:rPr kumimoji="1" lang="zh-CN" altLang="en-US" sz="2400" b="1" dirty="0">
                  <a:solidFill>
                    <a:srgbClr val="FFFFFF"/>
                  </a:solidFill>
                  <a:latin typeface="Century Gothic" panose="020B0502020202020204"/>
                  <a:ea typeface="微软雅黑" panose="020B0503020204020204" pitchFamily="34" charset="-122"/>
                </a:rPr>
                <a:t>微服务架构和</a:t>
              </a:r>
              <a:r>
                <a:rPr kumimoji="1" lang="en-US" altLang="zh-CN" sz="2400" b="1" dirty="0">
                  <a:solidFill>
                    <a:srgbClr val="FFFFFF"/>
                  </a:solidFill>
                  <a:latin typeface="Century Gothic" panose="020B0502020202020204"/>
                  <a:ea typeface="微软雅黑" panose="020B0503020204020204" pitchFamily="34" charset="-122"/>
                </a:rPr>
                <a:t>C/S</a:t>
              </a:r>
              <a:r>
                <a:rPr kumimoji="1" lang="zh-CN" altLang="en-US" sz="2400" b="1" dirty="0">
                  <a:solidFill>
                    <a:srgbClr val="FFFFFF"/>
                  </a:solidFill>
                  <a:latin typeface="Century Gothic" panose="020B0502020202020204"/>
                  <a:ea typeface="微软雅黑" panose="020B0503020204020204" pitchFamily="34" charset="-122"/>
                </a:rPr>
                <a:t>架构对比</a:t>
              </a:r>
              <a:endParaRPr kumimoji="1" lang="en-US" altLang="zh-CN" sz="2400" b="1" dirty="0">
                <a:solidFill>
                  <a:srgbClr val="FFFFFF"/>
                </a:solidFill>
                <a:latin typeface="Century Gothic" panose="020B0502020202020204"/>
                <a:ea typeface="微软雅黑" panose="020B0503020204020204" pitchFamily="34" charset="-122"/>
              </a:endParaRPr>
            </a:p>
          </p:txBody>
        </p:sp>
      </p:grpSp>
      <p:grpSp>
        <p:nvGrpSpPr>
          <p:cNvPr id="14" name="组合 13">
            <a:extLst>
              <a:ext uri="{FF2B5EF4-FFF2-40B4-BE49-F238E27FC236}">
                <a16:creationId xmlns:a16="http://schemas.microsoft.com/office/drawing/2014/main" id="{A64E602D-FDD5-4EA8-BB14-214E93CBA1ED}"/>
              </a:ext>
            </a:extLst>
          </p:cNvPr>
          <p:cNvGrpSpPr/>
          <p:nvPr/>
        </p:nvGrpSpPr>
        <p:grpSpPr>
          <a:xfrm>
            <a:off x="1031961" y="2419350"/>
            <a:ext cx="4040050" cy="876300"/>
            <a:chOff x="1031961" y="2419350"/>
            <a:chExt cx="4040050" cy="876300"/>
          </a:xfrm>
        </p:grpSpPr>
        <p:sp>
          <p:nvSpPr>
            <p:cNvPr id="3" name="椭圆 2"/>
            <p:cNvSpPr/>
            <p:nvPr/>
          </p:nvSpPr>
          <p:spPr>
            <a:xfrm>
              <a:off x="1031961" y="2419350"/>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1</a:t>
              </a:r>
              <a:endParaRPr lang="zh-CN" altLang="en-US" sz="2800" b="1" dirty="0"/>
            </a:p>
          </p:txBody>
        </p:sp>
        <p:sp>
          <p:nvSpPr>
            <p:cNvPr id="11" name="文本框 10">
              <a:extLst>
                <a:ext uri="{FF2B5EF4-FFF2-40B4-BE49-F238E27FC236}">
                  <a16:creationId xmlns:a16="http://schemas.microsoft.com/office/drawing/2014/main" id="{595ADB71-7EBA-47BF-8B12-2B00BFFB59A9}"/>
                </a:ext>
              </a:extLst>
            </p:cNvPr>
            <p:cNvSpPr txBox="1"/>
            <p:nvPr/>
          </p:nvSpPr>
          <p:spPr>
            <a:xfrm>
              <a:off x="2130339" y="2630150"/>
              <a:ext cx="2941672"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团队介绍</a:t>
              </a:r>
            </a:p>
          </p:txBody>
        </p:sp>
      </p:grpSp>
      <p:grpSp>
        <p:nvGrpSpPr>
          <p:cNvPr id="15" name="组合 14">
            <a:extLst>
              <a:ext uri="{FF2B5EF4-FFF2-40B4-BE49-F238E27FC236}">
                <a16:creationId xmlns:a16="http://schemas.microsoft.com/office/drawing/2014/main" id="{3A893070-B739-4FC9-A9F3-AC5C6A45A5FB}"/>
              </a:ext>
            </a:extLst>
          </p:cNvPr>
          <p:cNvGrpSpPr/>
          <p:nvPr/>
        </p:nvGrpSpPr>
        <p:grpSpPr>
          <a:xfrm>
            <a:off x="1031961" y="3562351"/>
            <a:ext cx="4040050" cy="1040617"/>
            <a:chOff x="6932992" y="2419350"/>
            <a:chExt cx="4040050" cy="1040617"/>
          </a:xfrm>
        </p:grpSpPr>
        <p:sp>
          <p:nvSpPr>
            <p:cNvPr id="5" name="椭圆 4"/>
            <p:cNvSpPr/>
            <p:nvPr/>
          </p:nvSpPr>
          <p:spPr>
            <a:xfrm>
              <a:off x="6932992" y="2419350"/>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2</a:t>
              </a:r>
              <a:endParaRPr lang="zh-CN" altLang="en-US" sz="2800" b="1" dirty="0"/>
            </a:p>
          </p:txBody>
        </p:sp>
        <p:sp>
          <p:nvSpPr>
            <p:cNvPr id="6" name="文本框 5"/>
            <p:cNvSpPr txBox="1"/>
            <p:nvPr/>
          </p:nvSpPr>
          <p:spPr>
            <a:xfrm>
              <a:off x="8031370" y="2630022"/>
              <a:ext cx="2941672" cy="829945"/>
            </a:xfrm>
            <a:prstGeom prst="rect">
              <a:avLst/>
            </a:prstGeom>
            <a:noFill/>
          </p:spPr>
          <p:txBody>
            <a:bodyPr wrap="square" rtlCol="0">
              <a:spAutoFit/>
            </a:bodyPr>
            <a:lstStyle/>
            <a:p>
              <a:endParaRPr lang="en-US" altLang="zh-CN" sz="2400" b="1" dirty="0">
                <a:solidFill>
                  <a:schemeClr val="bg1"/>
                </a:solidFill>
                <a:latin typeface="微软雅黑" panose="020B0503020204020204" pitchFamily="34" charset="-122"/>
                <a:ea typeface="微软雅黑" panose="020B0503020204020204" pitchFamily="34" charset="-122"/>
              </a:endParaRPr>
            </a:p>
            <a:p>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0ACA1E6F-CFFE-41CF-9FB5-02A2D1744FCF}"/>
                </a:ext>
              </a:extLst>
            </p:cNvPr>
            <p:cNvSpPr txBox="1"/>
            <p:nvPr/>
          </p:nvSpPr>
          <p:spPr>
            <a:xfrm>
              <a:off x="8031370" y="2630150"/>
              <a:ext cx="2941672"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系统介绍</a:t>
              </a:r>
            </a:p>
          </p:txBody>
        </p:sp>
      </p:grpSp>
      <p:grpSp>
        <p:nvGrpSpPr>
          <p:cNvPr id="16" name="组合 15">
            <a:extLst>
              <a:ext uri="{FF2B5EF4-FFF2-40B4-BE49-F238E27FC236}">
                <a16:creationId xmlns:a16="http://schemas.microsoft.com/office/drawing/2014/main" id="{9C517CB4-9733-4570-A462-375CC59DFA56}"/>
              </a:ext>
            </a:extLst>
          </p:cNvPr>
          <p:cNvGrpSpPr/>
          <p:nvPr/>
        </p:nvGrpSpPr>
        <p:grpSpPr>
          <a:xfrm>
            <a:off x="1031961" y="4705352"/>
            <a:ext cx="4040050" cy="1041669"/>
            <a:chOff x="1031961" y="4221855"/>
            <a:chExt cx="4040050" cy="1041669"/>
          </a:xfrm>
        </p:grpSpPr>
        <p:sp>
          <p:nvSpPr>
            <p:cNvPr id="9" name="椭圆 8"/>
            <p:cNvSpPr/>
            <p:nvPr/>
          </p:nvSpPr>
          <p:spPr>
            <a:xfrm>
              <a:off x="1031961" y="4221855"/>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3</a:t>
              </a:r>
              <a:endParaRPr lang="zh-CN" altLang="en-US" sz="2800" b="1" dirty="0"/>
            </a:p>
          </p:txBody>
        </p:sp>
        <p:sp>
          <p:nvSpPr>
            <p:cNvPr id="13" name="文本框 12">
              <a:extLst>
                <a:ext uri="{FF2B5EF4-FFF2-40B4-BE49-F238E27FC236}">
                  <a16:creationId xmlns:a16="http://schemas.microsoft.com/office/drawing/2014/main" id="{46A74E80-DF0F-44BB-A7DB-7A6100C804C6}"/>
                </a:ext>
              </a:extLst>
            </p:cNvPr>
            <p:cNvSpPr txBox="1"/>
            <p:nvPr/>
          </p:nvSpPr>
          <p:spPr>
            <a:xfrm>
              <a:off x="2130339" y="4432527"/>
              <a:ext cx="2941672" cy="830997"/>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关键质量属性及关键场景</a:t>
              </a:r>
            </a:p>
          </p:txBody>
        </p:sp>
      </p:grpSp>
      <p:grpSp>
        <p:nvGrpSpPr>
          <p:cNvPr id="18" name="组合 17">
            <a:extLst>
              <a:ext uri="{FF2B5EF4-FFF2-40B4-BE49-F238E27FC236}">
                <a16:creationId xmlns:a16="http://schemas.microsoft.com/office/drawing/2014/main" id="{21AD4F0D-90D1-4A40-93B0-098019A26C25}"/>
              </a:ext>
            </a:extLst>
          </p:cNvPr>
          <p:cNvGrpSpPr/>
          <p:nvPr/>
        </p:nvGrpSpPr>
        <p:grpSpPr>
          <a:xfrm>
            <a:off x="7119991" y="3506130"/>
            <a:ext cx="4040050" cy="876300"/>
            <a:chOff x="6932992" y="4221855"/>
            <a:chExt cx="4040050" cy="876300"/>
          </a:xfrm>
        </p:grpSpPr>
        <p:sp>
          <p:nvSpPr>
            <p:cNvPr id="19" name="椭圆 18">
              <a:extLst>
                <a:ext uri="{FF2B5EF4-FFF2-40B4-BE49-F238E27FC236}">
                  <a16:creationId xmlns:a16="http://schemas.microsoft.com/office/drawing/2014/main" id="{A7A906EC-99DC-489F-AC62-364B663868D5}"/>
                </a:ext>
              </a:extLst>
            </p:cNvPr>
            <p:cNvSpPr/>
            <p:nvPr/>
          </p:nvSpPr>
          <p:spPr>
            <a:xfrm>
              <a:off x="6932992" y="4221855"/>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5</a:t>
              </a:r>
              <a:endParaRPr lang="zh-CN" altLang="en-US" sz="2800" b="1" dirty="0"/>
            </a:p>
          </p:txBody>
        </p:sp>
        <p:sp>
          <p:nvSpPr>
            <p:cNvPr id="20" name="文本框 19">
              <a:extLst>
                <a:ext uri="{FF2B5EF4-FFF2-40B4-BE49-F238E27FC236}">
                  <a16:creationId xmlns:a16="http://schemas.microsoft.com/office/drawing/2014/main" id="{52D40061-CF82-4D38-9E75-0E27A898529A}"/>
                </a:ext>
              </a:extLst>
            </p:cNvPr>
            <p:cNvSpPr txBox="1"/>
            <p:nvPr/>
          </p:nvSpPr>
          <p:spPr>
            <a:xfrm>
              <a:off x="8031370" y="4244506"/>
              <a:ext cx="2941672" cy="830997"/>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分布式微服务架构设计</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05632" y="379640"/>
            <a:ext cx="4452997" cy="362404"/>
          </a:xfrm>
        </p:spPr>
        <p:txBody>
          <a:bodyPr/>
          <a:lstStyle/>
          <a:p>
            <a:pPr algn="ctr"/>
            <a:r>
              <a:rPr kumimoji="1" lang="zh-CN" altLang="en-US" dirty="0">
                <a:latin typeface="Century Gothic" panose="020B0502020202020204"/>
              </a:rPr>
              <a:t>注册集群</a:t>
            </a:r>
            <a:endParaRPr kumimoji="1" lang="en-US" altLang="zh-CN" dirty="0">
              <a:latin typeface="Century Gothic" panose="020B0502020202020204"/>
            </a:endParaRPr>
          </a:p>
        </p:txBody>
      </p:sp>
      <p:sp>
        <p:nvSpPr>
          <p:cNvPr id="3" name="矩形 2"/>
          <p:cNvSpPr/>
          <p:nvPr/>
        </p:nvSpPr>
        <p:spPr>
          <a:xfrm>
            <a:off x="2299517" y="1784798"/>
            <a:ext cx="2837100" cy="463904"/>
          </a:xfrm>
          <a:prstGeom prst="rect">
            <a:avLst/>
          </a:prstGeom>
          <a:solidFill>
            <a:srgbClr val="AC6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微软雅黑"/>
              <a:cs typeface="+mn-cs"/>
            </a:endParaRPr>
          </a:p>
        </p:txBody>
      </p:sp>
      <p:sp>
        <p:nvSpPr>
          <p:cNvPr id="4" name="文本框 3"/>
          <p:cNvSpPr txBox="1"/>
          <p:nvPr/>
        </p:nvSpPr>
        <p:spPr>
          <a:xfrm>
            <a:off x="4701260" y="3489733"/>
            <a:ext cx="2441694" cy="769441"/>
          </a:xfrm>
          <a:prstGeom prst="rect">
            <a:avLst/>
          </a:prstGeom>
          <a:noFill/>
        </p:spPr>
        <p:txBody>
          <a:bodyPr wrap="none" rtlCol="0">
            <a:spAutoFit/>
          </a:bodyPr>
          <a:lstStyle/>
          <a:p>
            <a:pPr defTabSz="685800"/>
            <a:r>
              <a:rPr lang="zh-CN" altLang="en-US" sz="4400" dirty="0">
                <a:solidFill>
                  <a:prstClr val="black">
                    <a:lumMod val="75000"/>
                    <a:lumOff val="25000"/>
                  </a:prstClr>
                </a:solidFill>
                <a:latin typeface="幼圆" panose="02010509060101010101" pitchFamily="49" charset="-122"/>
                <a:ea typeface="幼圆" panose="02010509060101010101" pitchFamily="49" charset="-122"/>
              </a:rPr>
              <a:t>质量属性</a:t>
            </a:r>
          </a:p>
        </p:txBody>
      </p:sp>
      <p:cxnSp>
        <p:nvCxnSpPr>
          <p:cNvPr id="5" name="直接连接符 4"/>
          <p:cNvCxnSpPr/>
          <p:nvPr/>
        </p:nvCxnSpPr>
        <p:spPr>
          <a:xfrm>
            <a:off x="1679128" y="3932533"/>
            <a:ext cx="2998299" cy="0"/>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7096683" y="3932533"/>
            <a:ext cx="2998299" cy="0"/>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grpSp>
        <p:nvGrpSpPr>
          <p:cNvPr id="7" name="组合 6"/>
          <p:cNvGrpSpPr/>
          <p:nvPr/>
        </p:nvGrpSpPr>
        <p:grpSpPr>
          <a:xfrm rot="5400000" flipV="1">
            <a:off x="3689170" y="3964641"/>
            <a:ext cx="4690775" cy="0"/>
            <a:chOff x="1548927" y="2053391"/>
            <a:chExt cx="6455356" cy="0"/>
          </a:xfrm>
        </p:grpSpPr>
        <p:cxnSp>
          <p:nvCxnSpPr>
            <p:cNvPr id="8" name="直接连接符 7"/>
            <p:cNvCxnSpPr/>
            <p:nvPr/>
          </p:nvCxnSpPr>
          <p:spPr>
            <a:xfrm rot="5400000" flipV="1">
              <a:off x="2538779" y="1063539"/>
              <a:ext cx="0" cy="1979703"/>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rot="5400000" flipV="1">
              <a:off x="6970247" y="1019354"/>
              <a:ext cx="0" cy="2068073"/>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grpSp>
      <p:sp>
        <p:nvSpPr>
          <p:cNvPr id="10" name="文本框 9"/>
          <p:cNvSpPr txBox="1"/>
          <p:nvPr/>
        </p:nvSpPr>
        <p:spPr>
          <a:xfrm>
            <a:off x="2185080" y="2432581"/>
            <a:ext cx="3358622" cy="55399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rPr>
              <a:t>服务节点的架构</a:t>
            </a:r>
            <a:endParaRPr kumimoji="0" lang="en-US" altLang="zh-CN" sz="1600" b="1"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服务节点的通信</a:t>
            </a:r>
            <a:endParaRPr kumimoji="0" lang="en-US" altLang="zh-CN" sz="1400" b="1"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endParaRPr>
          </a:p>
        </p:txBody>
      </p:sp>
      <p:sp>
        <p:nvSpPr>
          <p:cNvPr id="11" name="文本框 10"/>
          <p:cNvSpPr txBox="1"/>
          <p:nvPr/>
        </p:nvSpPr>
        <p:spPr>
          <a:xfrm>
            <a:off x="6736360" y="2432581"/>
            <a:ext cx="3358622" cy="738664"/>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600" b="1" dirty="0">
                <a:solidFill>
                  <a:prstClr val="black"/>
                </a:solidFill>
                <a:latin typeface="华文仿宋" panose="02010600040101010101" pitchFamily="2" charset="-122"/>
                <a:ea typeface="华文仿宋" panose="02010600040101010101" pitchFamily="2" charset="-122"/>
              </a:rPr>
              <a:t>服务更新能力</a:t>
            </a:r>
            <a:endParaRPr lang="en-US" altLang="zh-CN" sz="1600" b="1" dirty="0">
              <a:solidFill>
                <a:prstClr val="black"/>
              </a:solidFill>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注册节点的同步能力</a:t>
            </a:r>
            <a:endParaRPr lang="en-US" altLang="zh-CN" sz="1400" b="1" dirty="0">
              <a:solidFill>
                <a:prstClr val="black"/>
              </a:solidFill>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p>
        </p:txBody>
      </p:sp>
      <p:sp>
        <p:nvSpPr>
          <p:cNvPr id="14" name="文本框 13"/>
          <p:cNvSpPr txBox="1"/>
          <p:nvPr/>
        </p:nvSpPr>
        <p:spPr>
          <a:xfrm>
            <a:off x="3051321" y="1784798"/>
            <a:ext cx="2085296" cy="461665"/>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2400" dirty="0">
                <a:solidFill>
                  <a:prstClr val="white"/>
                </a:solidFill>
                <a:latin typeface="Calibri"/>
                <a:ea typeface="微软雅黑"/>
              </a:rPr>
              <a:t>可维护性</a:t>
            </a:r>
            <a:endParaRPr kumimoji="0" lang="zh-CN" altLang="en-US" sz="24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15" name="矩形 14"/>
          <p:cNvSpPr/>
          <p:nvPr/>
        </p:nvSpPr>
        <p:spPr>
          <a:xfrm>
            <a:off x="6832429" y="1784798"/>
            <a:ext cx="2837100" cy="463904"/>
          </a:xfrm>
          <a:prstGeom prst="rect">
            <a:avLst/>
          </a:prstGeom>
          <a:solidFill>
            <a:srgbClr val="D28C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微软雅黑"/>
              <a:cs typeface="+mn-cs"/>
            </a:endParaRPr>
          </a:p>
        </p:txBody>
      </p:sp>
      <p:sp>
        <p:nvSpPr>
          <p:cNvPr id="16" name="文本框 15"/>
          <p:cNvSpPr txBox="1"/>
          <p:nvPr/>
        </p:nvSpPr>
        <p:spPr>
          <a:xfrm>
            <a:off x="7719859" y="1784798"/>
            <a:ext cx="2257734" cy="461665"/>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可靠性</a:t>
            </a:r>
          </a:p>
        </p:txBody>
      </p:sp>
      <p:sp>
        <p:nvSpPr>
          <p:cNvPr id="17" name="矩形 16"/>
          <p:cNvSpPr/>
          <p:nvPr/>
        </p:nvSpPr>
        <p:spPr>
          <a:xfrm>
            <a:off x="2299517" y="4466021"/>
            <a:ext cx="2837100" cy="463904"/>
          </a:xfrm>
          <a:prstGeom prst="rect">
            <a:avLst/>
          </a:prstGeom>
          <a:solidFill>
            <a:srgbClr val="534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微软雅黑"/>
              <a:cs typeface="+mn-cs"/>
            </a:endParaRPr>
          </a:p>
        </p:txBody>
      </p:sp>
      <p:sp>
        <p:nvSpPr>
          <p:cNvPr id="18" name="文本框 17"/>
          <p:cNvSpPr txBox="1"/>
          <p:nvPr/>
        </p:nvSpPr>
        <p:spPr>
          <a:xfrm>
            <a:off x="3281220" y="4468593"/>
            <a:ext cx="2381223" cy="461665"/>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性能</a:t>
            </a:r>
          </a:p>
        </p:txBody>
      </p:sp>
      <p:sp>
        <p:nvSpPr>
          <p:cNvPr id="20" name="文本框 19"/>
          <p:cNvSpPr txBox="1"/>
          <p:nvPr/>
        </p:nvSpPr>
        <p:spPr>
          <a:xfrm>
            <a:off x="6829117" y="4466021"/>
            <a:ext cx="1781484" cy="523220"/>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Calibri"/>
                <a:ea typeface="微软雅黑"/>
                <a:cs typeface="+mn-cs"/>
              </a:rPr>
              <a:t>HREATS</a:t>
            </a:r>
            <a:endParaRPr kumimoji="0" lang="zh-CN" altLang="en-US" sz="2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19" name="文本框 18">
            <a:extLst>
              <a:ext uri="{FF2B5EF4-FFF2-40B4-BE49-F238E27FC236}">
                <a16:creationId xmlns:a16="http://schemas.microsoft.com/office/drawing/2014/main" id="{7A64C0E5-83F0-4DFB-B409-268C62DF8426}"/>
              </a:ext>
            </a:extLst>
          </p:cNvPr>
          <p:cNvSpPr txBox="1"/>
          <p:nvPr/>
        </p:nvSpPr>
        <p:spPr>
          <a:xfrm>
            <a:off x="2138107" y="5143149"/>
            <a:ext cx="3358622" cy="769441"/>
          </a:xfrm>
          <a:prstGeom prst="rect">
            <a:avLst/>
          </a:prstGeom>
          <a:noFill/>
        </p:spPr>
        <p:txBody>
          <a:bodyPr wrap="square" rtlCol="0">
            <a:spAutoFit/>
          </a:bodyPr>
          <a:lstStyle/>
          <a:p>
            <a:pPr defTabSz="685800"/>
            <a:r>
              <a:rPr lang="zh-CN" altLang="en-US" sz="1600" b="1" dirty="0">
                <a:solidFill>
                  <a:prstClr val="black"/>
                </a:solidFill>
                <a:latin typeface="华文仿宋" panose="02010600040101010101" pitchFamily="2" charset="-122"/>
                <a:ea typeface="华文仿宋" panose="02010600040101010101" pitchFamily="2" charset="-122"/>
              </a:rPr>
              <a:t>服务分发能力</a:t>
            </a:r>
            <a:endParaRPr lang="en-US" altLang="zh-CN" sz="1600" b="1" dirty="0">
              <a:solidFill>
                <a:prstClr val="black"/>
              </a:solidFill>
              <a:latin typeface="华文仿宋" panose="02010600040101010101" pitchFamily="2" charset="-122"/>
              <a:ea typeface="华文仿宋" panose="02010600040101010101" pitchFamily="2" charset="-122"/>
            </a:endParaRPr>
          </a:p>
          <a:p>
            <a:pPr defTabSz="685800"/>
            <a:r>
              <a:rPr lang="en-US" altLang="zh-CN" sz="1600" b="1" dirty="0">
                <a:solidFill>
                  <a:prstClr val="black"/>
                </a:solidFill>
                <a:latin typeface="华文仿宋" panose="02010600040101010101" pitchFamily="2" charset="-122"/>
                <a:ea typeface="华文仿宋" panose="02010600040101010101" pitchFamily="2" charset="-122"/>
              </a:rPr>
              <a:t>	</a:t>
            </a:r>
            <a:r>
              <a:rPr lang="en-US" altLang="zh-CN" sz="1400" b="1" dirty="0">
                <a:solidFill>
                  <a:prstClr val="black"/>
                </a:solidFill>
                <a:latin typeface="华文仿宋" panose="02010600040101010101" pitchFamily="2" charset="-122"/>
                <a:ea typeface="华文仿宋" panose="02010600040101010101" pitchFamily="2" charset="-122"/>
              </a:rPr>
              <a:t>-</a:t>
            </a:r>
            <a:r>
              <a:rPr lang="zh-CN" altLang="en-US" sz="1400" b="1" dirty="0">
                <a:solidFill>
                  <a:prstClr val="black"/>
                </a:solidFill>
                <a:latin typeface="华文仿宋" panose="02010600040101010101" pitchFamily="2" charset="-122"/>
                <a:ea typeface="华文仿宋" panose="02010600040101010101" pitchFamily="2" charset="-122"/>
              </a:rPr>
              <a:t>服务分发的负载均衡</a:t>
            </a:r>
            <a:endParaRPr lang="en-US" altLang="zh-CN" sz="1400" b="1" dirty="0">
              <a:solidFill>
                <a:prstClr val="black"/>
              </a:solidFill>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矩形 21">
            <a:extLst>
              <a:ext uri="{FF2B5EF4-FFF2-40B4-BE49-F238E27FC236}">
                <a16:creationId xmlns:a16="http://schemas.microsoft.com/office/drawing/2014/main" id="{A1561C4C-9B08-410F-A33C-B65480F20E8D}"/>
              </a:ext>
            </a:extLst>
          </p:cNvPr>
          <p:cNvSpPr/>
          <p:nvPr/>
        </p:nvSpPr>
        <p:spPr>
          <a:xfrm>
            <a:off x="6840079" y="4466021"/>
            <a:ext cx="2837100" cy="463904"/>
          </a:xfrm>
          <a:prstGeom prst="rect">
            <a:avLst/>
          </a:prstGeom>
          <a:solidFill>
            <a:srgbClr val="534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2400" dirty="0">
                <a:solidFill>
                  <a:prstClr val="white"/>
                </a:solidFill>
                <a:latin typeface="Calibri"/>
                <a:ea typeface="微软雅黑"/>
              </a:rPr>
              <a:t>可修改性</a:t>
            </a:r>
            <a:endParaRPr kumimoji="0" lang="zh-CN" altLang="en-US" sz="24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23" name="文本框 22">
            <a:extLst>
              <a:ext uri="{FF2B5EF4-FFF2-40B4-BE49-F238E27FC236}">
                <a16:creationId xmlns:a16="http://schemas.microsoft.com/office/drawing/2014/main" id="{C494CFDF-AE98-4F93-B6C0-73E936814028}"/>
              </a:ext>
            </a:extLst>
          </p:cNvPr>
          <p:cNvSpPr txBox="1"/>
          <p:nvPr/>
        </p:nvSpPr>
        <p:spPr>
          <a:xfrm>
            <a:off x="6780946" y="5112777"/>
            <a:ext cx="3358622" cy="76944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600" b="1" dirty="0">
                <a:solidFill>
                  <a:prstClr val="black"/>
                </a:solidFill>
                <a:latin typeface="华文仿宋" panose="02010600040101010101" pitchFamily="2" charset="-122"/>
                <a:ea typeface="华文仿宋" panose="02010600040101010101" pitchFamily="2" charset="-122"/>
              </a:rPr>
              <a:t>修改服务节点对系统的影响</a:t>
            </a:r>
            <a:endParaRPr lang="en-US" altLang="zh-CN" sz="1600" b="1" dirty="0">
              <a:solidFill>
                <a:prstClr val="black"/>
              </a:solidFill>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服务注册表的构建能力</a:t>
            </a:r>
            <a:endParaRPr lang="en-US" altLang="zh-CN" sz="1400" b="1" dirty="0">
              <a:solidFill>
                <a:prstClr val="black"/>
              </a:solidFill>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服务节点的部署能力</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p>
        </p:txBody>
      </p:sp>
    </p:spTree>
    <p:extLst>
      <p:ext uri="{BB962C8B-B14F-4D97-AF65-F5344CB8AC3E}">
        <p14:creationId xmlns:p14="http://schemas.microsoft.com/office/powerpoint/2010/main" val="1559795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05632" y="379640"/>
            <a:ext cx="4278825" cy="362404"/>
          </a:xfrm>
        </p:spPr>
        <p:txBody>
          <a:bodyPr/>
          <a:lstStyle/>
          <a:p>
            <a:pPr algn="ctr"/>
            <a:r>
              <a:rPr kumimoji="1" lang="zh-CN" altLang="en-US" dirty="0">
                <a:latin typeface="Century Gothic" panose="020B0502020202020204"/>
              </a:rPr>
              <a:t>注册集群     </a:t>
            </a:r>
            <a:endParaRPr kumimoji="1" lang="en-US" altLang="zh-CN" dirty="0">
              <a:latin typeface="Century Gothic" panose="020B0502020202020204"/>
            </a:endParaRPr>
          </a:p>
        </p:txBody>
      </p:sp>
      <p:sp>
        <p:nvSpPr>
          <p:cNvPr id="24" name="椭圆 78">
            <a:extLst>
              <a:ext uri="{FF2B5EF4-FFF2-40B4-BE49-F238E27FC236}">
                <a16:creationId xmlns:a16="http://schemas.microsoft.com/office/drawing/2014/main" id="{C488AD11-6EC4-4A76-8FB3-1ACD87F1FA0D}"/>
              </a:ext>
            </a:extLst>
          </p:cNvPr>
          <p:cNvSpPr>
            <a:spLocks noChangeArrowheads="1"/>
          </p:cNvSpPr>
          <p:nvPr/>
        </p:nvSpPr>
        <p:spPr bwMode="auto">
          <a:xfrm>
            <a:off x="663575" y="1733550"/>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 name="文本框 26">
            <a:extLst>
              <a:ext uri="{FF2B5EF4-FFF2-40B4-BE49-F238E27FC236}">
                <a16:creationId xmlns:a16="http://schemas.microsoft.com/office/drawing/2014/main" id="{3EAEDDAC-712A-4FF5-94CC-84BF3217E6F6}"/>
              </a:ext>
            </a:extLst>
          </p:cNvPr>
          <p:cNvSpPr txBox="1"/>
          <p:nvPr/>
        </p:nvSpPr>
        <p:spPr>
          <a:xfrm>
            <a:off x="1027642" y="1524684"/>
            <a:ext cx="2637232" cy="646331"/>
          </a:xfrm>
          <a:prstGeom prst="rect">
            <a:avLst/>
          </a:prstGeom>
          <a:noFill/>
        </p:spPr>
        <p:txBody>
          <a:bodyPr wrap="square" rtlCol="0">
            <a:spAutoFit/>
          </a:bodyPr>
          <a:lstStyle/>
          <a:p>
            <a:r>
              <a:rPr lang="zh-CN" altLang="en-US" dirty="0"/>
              <a:t>使用</a:t>
            </a:r>
            <a:r>
              <a:rPr lang="en-US" altLang="zh-CN" dirty="0" err="1"/>
              <a:t>Ngnix</a:t>
            </a:r>
            <a:r>
              <a:rPr lang="zh-CN" altLang="en-US" dirty="0"/>
              <a:t>等软件处理请求分发</a:t>
            </a:r>
          </a:p>
        </p:txBody>
      </p:sp>
      <p:sp>
        <p:nvSpPr>
          <p:cNvPr id="28" name="椭圆 78">
            <a:extLst>
              <a:ext uri="{FF2B5EF4-FFF2-40B4-BE49-F238E27FC236}">
                <a16:creationId xmlns:a16="http://schemas.microsoft.com/office/drawing/2014/main" id="{D58206D8-682E-423C-9534-C404E1C75E89}"/>
              </a:ext>
            </a:extLst>
          </p:cNvPr>
          <p:cNvSpPr>
            <a:spLocks noChangeArrowheads="1"/>
          </p:cNvSpPr>
          <p:nvPr/>
        </p:nvSpPr>
        <p:spPr bwMode="auto">
          <a:xfrm>
            <a:off x="663575" y="2472267"/>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9" name="椭圆 78">
            <a:extLst>
              <a:ext uri="{FF2B5EF4-FFF2-40B4-BE49-F238E27FC236}">
                <a16:creationId xmlns:a16="http://schemas.microsoft.com/office/drawing/2014/main" id="{147000A7-0D07-434C-B85A-96250B5B02D5}"/>
              </a:ext>
            </a:extLst>
          </p:cNvPr>
          <p:cNvSpPr>
            <a:spLocks noChangeArrowheads="1"/>
          </p:cNvSpPr>
          <p:nvPr/>
        </p:nvSpPr>
        <p:spPr bwMode="auto">
          <a:xfrm>
            <a:off x="663575" y="3210984"/>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 name="椭圆 78">
            <a:extLst>
              <a:ext uri="{FF2B5EF4-FFF2-40B4-BE49-F238E27FC236}">
                <a16:creationId xmlns:a16="http://schemas.microsoft.com/office/drawing/2014/main" id="{E20C5598-D6C8-4CF9-9B8A-A098B99A3271}"/>
              </a:ext>
            </a:extLst>
          </p:cNvPr>
          <p:cNvSpPr>
            <a:spLocks noChangeArrowheads="1"/>
          </p:cNvSpPr>
          <p:nvPr/>
        </p:nvSpPr>
        <p:spPr bwMode="auto">
          <a:xfrm>
            <a:off x="663575" y="3949701"/>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1" name="椭圆 78">
            <a:extLst>
              <a:ext uri="{FF2B5EF4-FFF2-40B4-BE49-F238E27FC236}">
                <a16:creationId xmlns:a16="http://schemas.microsoft.com/office/drawing/2014/main" id="{80E543AB-11BF-4CEC-98C2-5FE7A747FDE8}"/>
              </a:ext>
            </a:extLst>
          </p:cNvPr>
          <p:cNvSpPr>
            <a:spLocks noChangeArrowheads="1"/>
          </p:cNvSpPr>
          <p:nvPr/>
        </p:nvSpPr>
        <p:spPr bwMode="auto">
          <a:xfrm>
            <a:off x="663575" y="4689334"/>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2" name="椭圆 78">
            <a:extLst>
              <a:ext uri="{FF2B5EF4-FFF2-40B4-BE49-F238E27FC236}">
                <a16:creationId xmlns:a16="http://schemas.microsoft.com/office/drawing/2014/main" id="{F7D83151-F6DB-44C2-A6F9-74E63D6F91DC}"/>
              </a:ext>
            </a:extLst>
          </p:cNvPr>
          <p:cNvSpPr>
            <a:spLocks noChangeArrowheads="1"/>
          </p:cNvSpPr>
          <p:nvPr/>
        </p:nvSpPr>
        <p:spPr bwMode="auto">
          <a:xfrm>
            <a:off x="663575" y="5428967"/>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5" name="文本框 34">
            <a:extLst>
              <a:ext uri="{FF2B5EF4-FFF2-40B4-BE49-F238E27FC236}">
                <a16:creationId xmlns:a16="http://schemas.microsoft.com/office/drawing/2014/main" id="{4E8BE076-71AF-4B16-8A18-67B8922B80CA}"/>
              </a:ext>
            </a:extLst>
          </p:cNvPr>
          <p:cNvSpPr txBox="1"/>
          <p:nvPr/>
        </p:nvSpPr>
        <p:spPr>
          <a:xfrm>
            <a:off x="1020167" y="2154019"/>
            <a:ext cx="2637232" cy="646331"/>
          </a:xfrm>
          <a:prstGeom prst="rect">
            <a:avLst/>
          </a:prstGeom>
          <a:noFill/>
        </p:spPr>
        <p:txBody>
          <a:bodyPr wrap="square" rtlCol="0">
            <a:spAutoFit/>
          </a:bodyPr>
          <a:lstStyle/>
          <a:p>
            <a:r>
              <a:rPr lang="zh-CN" altLang="en-US" dirty="0"/>
              <a:t>在客户端存储和维护服务端清单</a:t>
            </a:r>
          </a:p>
        </p:txBody>
      </p:sp>
      <p:sp>
        <p:nvSpPr>
          <p:cNvPr id="36" name="文本框 35">
            <a:extLst>
              <a:ext uri="{FF2B5EF4-FFF2-40B4-BE49-F238E27FC236}">
                <a16:creationId xmlns:a16="http://schemas.microsoft.com/office/drawing/2014/main" id="{499A51FC-78BB-4566-828E-180806600C8C}"/>
              </a:ext>
            </a:extLst>
          </p:cNvPr>
          <p:cNvSpPr txBox="1"/>
          <p:nvPr/>
        </p:nvSpPr>
        <p:spPr>
          <a:xfrm>
            <a:off x="1027642" y="3090385"/>
            <a:ext cx="2637232" cy="646331"/>
          </a:xfrm>
          <a:prstGeom prst="rect">
            <a:avLst/>
          </a:prstGeom>
          <a:noFill/>
        </p:spPr>
        <p:txBody>
          <a:bodyPr wrap="square" rtlCol="0">
            <a:spAutoFit/>
          </a:bodyPr>
          <a:lstStyle/>
          <a:p>
            <a:r>
              <a:rPr lang="en-US" altLang="zh-CN" dirty="0" err="1"/>
              <a:t>Zab</a:t>
            </a:r>
            <a:r>
              <a:rPr lang="zh-CN" altLang="en-US" dirty="0"/>
              <a:t>协议栈模式</a:t>
            </a:r>
            <a:r>
              <a:rPr lang="en-US" altLang="zh-CN" dirty="0"/>
              <a:t>(</a:t>
            </a:r>
            <a:r>
              <a:rPr lang="zh-CN" altLang="en-US" dirty="0"/>
              <a:t>注册节点的同步</a:t>
            </a:r>
            <a:r>
              <a:rPr lang="en-US" altLang="zh-CN" dirty="0"/>
              <a:t>)</a:t>
            </a:r>
            <a:endParaRPr lang="zh-CN" altLang="en-US" dirty="0"/>
          </a:p>
        </p:txBody>
      </p:sp>
      <p:sp>
        <p:nvSpPr>
          <p:cNvPr id="37" name="文本框 36">
            <a:extLst>
              <a:ext uri="{FF2B5EF4-FFF2-40B4-BE49-F238E27FC236}">
                <a16:creationId xmlns:a16="http://schemas.microsoft.com/office/drawing/2014/main" id="{B9762F01-D247-437B-A3BC-EED663FC1FC2}"/>
              </a:ext>
            </a:extLst>
          </p:cNvPr>
          <p:cNvSpPr txBox="1"/>
          <p:nvPr/>
        </p:nvSpPr>
        <p:spPr>
          <a:xfrm>
            <a:off x="1027642" y="3884366"/>
            <a:ext cx="2637232" cy="646331"/>
          </a:xfrm>
          <a:prstGeom prst="rect">
            <a:avLst/>
          </a:prstGeom>
          <a:noFill/>
        </p:spPr>
        <p:txBody>
          <a:bodyPr wrap="square" rtlCol="0">
            <a:spAutoFit/>
          </a:bodyPr>
          <a:lstStyle/>
          <a:p>
            <a:r>
              <a:rPr lang="en-US" altLang="zh-CN" dirty="0"/>
              <a:t>Restful API</a:t>
            </a:r>
            <a:r>
              <a:rPr lang="zh-CN" altLang="en-US" dirty="0"/>
              <a:t>进行服务节点间的通信</a:t>
            </a:r>
            <a:endParaRPr lang="en-US" altLang="zh-CN" dirty="0"/>
          </a:p>
        </p:txBody>
      </p:sp>
      <p:sp>
        <p:nvSpPr>
          <p:cNvPr id="38" name="文本框 37">
            <a:extLst>
              <a:ext uri="{FF2B5EF4-FFF2-40B4-BE49-F238E27FC236}">
                <a16:creationId xmlns:a16="http://schemas.microsoft.com/office/drawing/2014/main" id="{D726B632-8239-4FB5-AE61-116FE57C32F3}"/>
              </a:ext>
            </a:extLst>
          </p:cNvPr>
          <p:cNvSpPr txBox="1"/>
          <p:nvPr/>
        </p:nvSpPr>
        <p:spPr>
          <a:xfrm>
            <a:off x="1006971" y="4590817"/>
            <a:ext cx="2637232" cy="646331"/>
          </a:xfrm>
          <a:prstGeom prst="rect">
            <a:avLst/>
          </a:prstGeom>
          <a:noFill/>
        </p:spPr>
        <p:txBody>
          <a:bodyPr wrap="square" rtlCol="0">
            <a:spAutoFit/>
          </a:bodyPr>
          <a:lstStyle/>
          <a:p>
            <a:r>
              <a:rPr lang="zh-CN" altLang="en-US" dirty="0"/>
              <a:t>业务服务器定时更新注册表</a:t>
            </a:r>
          </a:p>
        </p:txBody>
      </p:sp>
      <p:sp>
        <p:nvSpPr>
          <p:cNvPr id="39" name="文本框 38">
            <a:extLst>
              <a:ext uri="{FF2B5EF4-FFF2-40B4-BE49-F238E27FC236}">
                <a16:creationId xmlns:a16="http://schemas.microsoft.com/office/drawing/2014/main" id="{C593D267-0BBC-41E9-9580-04F7BC90B2C4}"/>
              </a:ext>
            </a:extLst>
          </p:cNvPr>
          <p:cNvSpPr txBox="1"/>
          <p:nvPr/>
        </p:nvSpPr>
        <p:spPr>
          <a:xfrm>
            <a:off x="1006971" y="5297269"/>
            <a:ext cx="2637232" cy="646331"/>
          </a:xfrm>
          <a:prstGeom prst="rect">
            <a:avLst/>
          </a:prstGeom>
          <a:noFill/>
        </p:spPr>
        <p:txBody>
          <a:bodyPr wrap="square" rtlCol="0">
            <a:spAutoFit/>
          </a:bodyPr>
          <a:lstStyle/>
          <a:p>
            <a:r>
              <a:rPr lang="en-US" altLang="zh-CN" dirty="0" err="1"/>
              <a:t>Zab</a:t>
            </a:r>
            <a:r>
              <a:rPr lang="zh-CN" altLang="en-US" dirty="0"/>
              <a:t>协议栈模式</a:t>
            </a:r>
            <a:r>
              <a:rPr lang="en-US" altLang="zh-CN" dirty="0"/>
              <a:t>(</a:t>
            </a:r>
            <a:r>
              <a:rPr lang="zh-CN" altLang="en-US" dirty="0"/>
              <a:t>服务节点的部署能力</a:t>
            </a:r>
            <a:r>
              <a:rPr lang="en-US" altLang="zh-CN" dirty="0"/>
              <a:t>)</a:t>
            </a:r>
            <a:endParaRPr lang="zh-CN" altLang="en-US" dirty="0"/>
          </a:p>
        </p:txBody>
      </p:sp>
      <p:pic>
        <p:nvPicPr>
          <p:cNvPr id="4" name="图片 3">
            <a:extLst>
              <a:ext uri="{FF2B5EF4-FFF2-40B4-BE49-F238E27FC236}">
                <a16:creationId xmlns:a16="http://schemas.microsoft.com/office/drawing/2014/main" id="{FB45D74B-A657-4271-BB3E-55B5CB649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7124" y="1195768"/>
            <a:ext cx="8644876" cy="5377195"/>
          </a:xfrm>
          <a:prstGeom prst="rect">
            <a:avLst/>
          </a:prstGeom>
        </p:spPr>
      </p:pic>
    </p:spTree>
    <p:extLst>
      <p:ext uri="{BB962C8B-B14F-4D97-AF65-F5344CB8AC3E}">
        <p14:creationId xmlns:p14="http://schemas.microsoft.com/office/powerpoint/2010/main" val="3109733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05632" y="379640"/>
            <a:ext cx="4452997" cy="362404"/>
          </a:xfrm>
        </p:spPr>
        <p:txBody>
          <a:bodyPr/>
          <a:lstStyle/>
          <a:p>
            <a:pPr algn="ctr"/>
            <a:r>
              <a:rPr kumimoji="1" lang="zh-CN" altLang="en-US" dirty="0">
                <a:latin typeface="Century Gothic" panose="020B0502020202020204"/>
              </a:rPr>
              <a:t>通信机制模块</a:t>
            </a:r>
            <a:endParaRPr kumimoji="1" lang="en-US" altLang="zh-CN" dirty="0">
              <a:latin typeface="Century Gothic" panose="020B0502020202020204"/>
            </a:endParaRPr>
          </a:p>
        </p:txBody>
      </p:sp>
      <p:sp>
        <p:nvSpPr>
          <p:cNvPr id="3" name="矩形 2"/>
          <p:cNvSpPr/>
          <p:nvPr/>
        </p:nvSpPr>
        <p:spPr>
          <a:xfrm>
            <a:off x="2299517" y="1784798"/>
            <a:ext cx="2837100" cy="463904"/>
          </a:xfrm>
          <a:prstGeom prst="rect">
            <a:avLst/>
          </a:prstGeom>
          <a:solidFill>
            <a:srgbClr val="AC6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微软雅黑"/>
              <a:cs typeface="+mn-cs"/>
            </a:endParaRPr>
          </a:p>
        </p:txBody>
      </p:sp>
      <p:sp>
        <p:nvSpPr>
          <p:cNvPr id="4" name="文本框 3"/>
          <p:cNvSpPr txBox="1"/>
          <p:nvPr/>
        </p:nvSpPr>
        <p:spPr>
          <a:xfrm>
            <a:off x="4811283" y="3498766"/>
            <a:ext cx="2441694" cy="76944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4400" dirty="0">
                <a:solidFill>
                  <a:prstClr val="black">
                    <a:lumMod val="75000"/>
                    <a:lumOff val="25000"/>
                  </a:prstClr>
                </a:solidFill>
                <a:latin typeface="幼圆" panose="02010509060101010101" pitchFamily="49" charset="-122"/>
                <a:ea typeface="幼圆" panose="02010509060101010101" pitchFamily="49" charset="-122"/>
              </a:rPr>
              <a:t>质量属性</a:t>
            </a:r>
          </a:p>
        </p:txBody>
      </p:sp>
      <p:cxnSp>
        <p:nvCxnSpPr>
          <p:cNvPr id="5" name="直接连接符 4"/>
          <p:cNvCxnSpPr/>
          <p:nvPr/>
        </p:nvCxnSpPr>
        <p:spPr>
          <a:xfrm>
            <a:off x="1679128" y="3932533"/>
            <a:ext cx="2998299" cy="0"/>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7096683" y="3932533"/>
            <a:ext cx="2998299" cy="0"/>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grpSp>
        <p:nvGrpSpPr>
          <p:cNvPr id="7" name="组合 6"/>
          <p:cNvGrpSpPr/>
          <p:nvPr/>
        </p:nvGrpSpPr>
        <p:grpSpPr>
          <a:xfrm rot="5400000" flipV="1">
            <a:off x="3689170" y="3964641"/>
            <a:ext cx="4690775" cy="0"/>
            <a:chOff x="1548927" y="2053391"/>
            <a:chExt cx="6455356" cy="0"/>
          </a:xfrm>
        </p:grpSpPr>
        <p:cxnSp>
          <p:nvCxnSpPr>
            <p:cNvPr id="8" name="直接连接符 7"/>
            <p:cNvCxnSpPr/>
            <p:nvPr/>
          </p:nvCxnSpPr>
          <p:spPr>
            <a:xfrm rot="5400000" flipV="1">
              <a:off x="2538779" y="1063539"/>
              <a:ext cx="0" cy="1979703"/>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rot="5400000" flipV="1">
              <a:off x="6970247" y="1019354"/>
              <a:ext cx="0" cy="2068073"/>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grpSp>
      <p:sp>
        <p:nvSpPr>
          <p:cNvPr id="10" name="文本框 9"/>
          <p:cNvSpPr txBox="1"/>
          <p:nvPr/>
        </p:nvSpPr>
        <p:spPr>
          <a:xfrm>
            <a:off x="2185080" y="2432581"/>
            <a:ext cx="3358622" cy="55399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rPr>
              <a:t>检测连接状态</a:t>
            </a:r>
            <a:endParaRPr kumimoji="0" lang="en-US" altLang="zh-CN" sz="1600" b="1"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检测通信有效性</a:t>
            </a:r>
            <a:endParaRPr kumimoji="0" lang="en-US" altLang="zh-CN" sz="1400" b="1"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endParaRPr>
          </a:p>
        </p:txBody>
      </p:sp>
      <p:sp>
        <p:nvSpPr>
          <p:cNvPr id="11" name="文本框 10"/>
          <p:cNvSpPr txBox="1"/>
          <p:nvPr/>
        </p:nvSpPr>
        <p:spPr>
          <a:xfrm>
            <a:off x="6648298" y="2499817"/>
            <a:ext cx="3358622" cy="55399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600" b="1" dirty="0">
                <a:solidFill>
                  <a:prstClr val="black"/>
                </a:solidFill>
                <a:latin typeface="华文仿宋" panose="02010600040101010101" pitchFamily="2" charset="-122"/>
                <a:ea typeface="华文仿宋" panose="02010600040101010101" pitchFamily="2" charset="-122"/>
              </a:rPr>
              <a:t>保证数据完整性</a:t>
            </a:r>
            <a:endParaRPr lang="en-US" altLang="zh-CN" sz="1600" b="1" dirty="0">
              <a:solidFill>
                <a:prstClr val="black"/>
              </a:solidFill>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数据校验</a:t>
            </a:r>
            <a:r>
              <a:rPr lang="en-US" altLang="zh-CN" sz="1400" b="1" dirty="0">
                <a:solidFill>
                  <a:prstClr val="black"/>
                </a:solidFill>
                <a:latin typeface="华文仿宋" panose="02010600040101010101" pitchFamily="2" charset="-122"/>
                <a:ea typeface="华文仿宋" panose="02010600040101010101" pitchFamily="2" charset="-122"/>
              </a:rPr>
              <a:t>	</a:t>
            </a:r>
          </a:p>
        </p:txBody>
      </p:sp>
      <p:sp>
        <p:nvSpPr>
          <p:cNvPr id="14" name="文本框 13"/>
          <p:cNvSpPr txBox="1"/>
          <p:nvPr/>
        </p:nvSpPr>
        <p:spPr>
          <a:xfrm>
            <a:off x="3151390" y="1770863"/>
            <a:ext cx="2085296" cy="461665"/>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2400" dirty="0">
                <a:solidFill>
                  <a:prstClr val="white"/>
                </a:solidFill>
                <a:latin typeface="Calibri"/>
                <a:ea typeface="微软雅黑"/>
              </a:rPr>
              <a:t>可用性</a:t>
            </a:r>
            <a:endParaRPr kumimoji="0" lang="zh-CN" altLang="en-US" sz="24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15" name="矩形 14"/>
          <p:cNvSpPr/>
          <p:nvPr/>
        </p:nvSpPr>
        <p:spPr>
          <a:xfrm>
            <a:off x="6832429" y="1784798"/>
            <a:ext cx="2837100" cy="463904"/>
          </a:xfrm>
          <a:prstGeom prst="rect">
            <a:avLst/>
          </a:prstGeom>
          <a:solidFill>
            <a:srgbClr val="D28C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微软雅黑"/>
              <a:cs typeface="+mn-cs"/>
            </a:endParaRPr>
          </a:p>
        </p:txBody>
      </p:sp>
      <p:sp>
        <p:nvSpPr>
          <p:cNvPr id="16" name="文本框 15"/>
          <p:cNvSpPr txBox="1"/>
          <p:nvPr/>
        </p:nvSpPr>
        <p:spPr>
          <a:xfrm>
            <a:off x="7721916" y="1787037"/>
            <a:ext cx="2257734" cy="461665"/>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可靠性</a:t>
            </a:r>
          </a:p>
        </p:txBody>
      </p:sp>
      <p:sp>
        <p:nvSpPr>
          <p:cNvPr id="17" name="矩形 16"/>
          <p:cNvSpPr/>
          <p:nvPr/>
        </p:nvSpPr>
        <p:spPr>
          <a:xfrm>
            <a:off x="2299517" y="4466021"/>
            <a:ext cx="2837100" cy="463904"/>
          </a:xfrm>
          <a:prstGeom prst="rect">
            <a:avLst/>
          </a:prstGeom>
          <a:solidFill>
            <a:srgbClr val="534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微软雅黑"/>
              <a:cs typeface="+mn-cs"/>
            </a:endParaRPr>
          </a:p>
        </p:txBody>
      </p:sp>
      <p:sp>
        <p:nvSpPr>
          <p:cNvPr id="18" name="文本框 17"/>
          <p:cNvSpPr txBox="1"/>
          <p:nvPr/>
        </p:nvSpPr>
        <p:spPr>
          <a:xfrm>
            <a:off x="3155739" y="4451059"/>
            <a:ext cx="2381223" cy="461665"/>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安全性</a:t>
            </a:r>
          </a:p>
        </p:txBody>
      </p:sp>
      <p:sp>
        <p:nvSpPr>
          <p:cNvPr id="20" name="文本框 19"/>
          <p:cNvSpPr txBox="1"/>
          <p:nvPr/>
        </p:nvSpPr>
        <p:spPr>
          <a:xfrm>
            <a:off x="6829117" y="4466021"/>
            <a:ext cx="1781484" cy="523220"/>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Calibri"/>
                <a:ea typeface="微软雅黑"/>
                <a:cs typeface="+mn-cs"/>
              </a:rPr>
              <a:t>HREATS</a:t>
            </a:r>
            <a:endParaRPr kumimoji="0" lang="zh-CN" altLang="en-US" sz="2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19" name="文本框 18">
            <a:extLst>
              <a:ext uri="{FF2B5EF4-FFF2-40B4-BE49-F238E27FC236}">
                <a16:creationId xmlns:a16="http://schemas.microsoft.com/office/drawing/2014/main" id="{7A64C0E5-83F0-4DFB-B409-268C62DF8426}"/>
              </a:ext>
            </a:extLst>
          </p:cNvPr>
          <p:cNvSpPr txBox="1"/>
          <p:nvPr/>
        </p:nvSpPr>
        <p:spPr>
          <a:xfrm>
            <a:off x="2126321" y="5060691"/>
            <a:ext cx="3358622" cy="55399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600" b="1" dirty="0">
                <a:solidFill>
                  <a:prstClr val="black"/>
                </a:solidFill>
                <a:latin typeface="华文仿宋" panose="02010600040101010101" pitchFamily="2" charset="-122"/>
                <a:ea typeface="华文仿宋" panose="02010600040101010101" pitchFamily="2" charset="-122"/>
              </a:rPr>
              <a:t>网络传输安全</a:t>
            </a:r>
            <a:endParaRPr lang="en-US" altLang="zh-CN" sz="1600" b="1" dirty="0">
              <a:solidFill>
                <a:prstClr val="black"/>
              </a:solidFill>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信息加密</a:t>
            </a:r>
            <a:endParaRPr lang="en-US" altLang="zh-CN" sz="1400" b="1" dirty="0">
              <a:solidFill>
                <a:prstClr val="black"/>
              </a:solidFill>
              <a:latin typeface="华文仿宋" panose="02010600040101010101" pitchFamily="2" charset="-122"/>
              <a:ea typeface="华文仿宋" panose="02010600040101010101" pitchFamily="2" charset="-122"/>
            </a:endParaRPr>
          </a:p>
        </p:txBody>
      </p:sp>
      <p:sp>
        <p:nvSpPr>
          <p:cNvPr id="22" name="矩形 21">
            <a:extLst>
              <a:ext uri="{FF2B5EF4-FFF2-40B4-BE49-F238E27FC236}">
                <a16:creationId xmlns:a16="http://schemas.microsoft.com/office/drawing/2014/main" id="{A1561C4C-9B08-410F-A33C-B65480F20E8D}"/>
              </a:ext>
            </a:extLst>
          </p:cNvPr>
          <p:cNvSpPr/>
          <p:nvPr/>
        </p:nvSpPr>
        <p:spPr>
          <a:xfrm>
            <a:off x="6825154" y="4466021"/>
            <a:ext cx="2837100" cy="463904"/>
          </a:xfrm>
          <a:prstGeom prst="rect">
            <a:avLst/>
          </a:prstGeom>
          <a:solidFill>
            <a:srgbClr val="534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2400" dirty="0">
                <a:solidFill>
                  <a:prstClr val="white"/>
                </a:solidFill>
                <a:latin typeface="Calibri"/>
                <a:ea typeface="微软雅黑"/>
              </a:rPr>
              <a:t>性能</a:t>
            </a:r>
            <a:endParaRPr kumimoji="0" lang="zh-CN" altLang="en-US" sz="24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23" name="文本框 22">
            <a:extLst>
              <a:ext uri="{FF2B5EF4-FFF2-40B4-BE49-F238E27FC236}">
                <a16:creationId xmlns:a16="http://schemas.microsoft.com/office/drawing/2014/main" id="{C494CFDF-AE98-4F93-B6C0-73E936814028}"/>
              </a:ext>
            </a:extLst>
          </p:cNvPr>
          <p:cNvSpPr txBox="1"/>
          <p:nvPr/>
        </p:nvSpPr>
        <p:spPr>
          <a:xfrm>
            <a:off x="6780946" y="5112777"/>
            <a:ext cx="3358622" cy="584775"/>
          </a:xfrm>
          <a:prstGeom prst="rect">
            <a:avLst/>
          </a:prstGeom>
          <a:noFill/>
        </p:spPr>
        <p:txBody>
          <a:bodyPr wrap="square" rtlCol="0">
            <a:spAutoFit/>
          </a:bodyPr>
          <a:lstStyle/>
          <a:p>
            <a:pPr defTabSz="685800"/>
            <a:r>
              <a:rPr lang="zh-CN" altLang="en-US" sz="1600" b="1" dirty="0">
                <a:solidFill>
                  <a:prstClr val="black"/>
                </a:solidFill>
                <a:latin typeface="华文仿宋" panose="02010600040101010101" pitchFamily="2" charset="-122"/>
                <a:ea typeface="华文仿宋" panose="02010600040101010101" pitchFamily="2" charset="-122"/>
              </a:rPr>
              <a:t>控制资源请求</a:t>
            </a:r>
            <a:endParaRPr lang="en-US" altLang="zh-CN" sz="1600" b="1" dirty="0">
              <a:solidFill>
                <a:prstClr val="black"/>
              </a:solidFill>
              <a:latin typeface="华文仿宋" panose="02010600040101010101" pitchFamily="2" charset="-122"/>
              <a:ea typeface="华文仿宋" panose="02010600040101010101" pitchFamily="2" charset="-122"/>
            </a:endParaRPr>
          </a:p>
          <a:p>
            <a:pPr defTabSz="685800"/>
            <a:r>
              <a:rPr lang="en-US" altLang="zh-CN" sz="1600" b="1" dirty="0">
                <a:solidFill>
                  <a:prstClr val="black"/>
                </a:solidFill>
                <a:latin typeface="华文仿宋" panose="02010600040101010101" pitchFamily="2" charset="-122"/>
                <a:ea typeface="华文仿宋" panose="02010600040101010101" pitchFamily="2" charset="-122"/>
              </a:rPr>
              <a:t>	</a:t>
            </a:r>
            <a:r>
              <a:rPr lang="en-US" altLang="zh-CN" sz="1400" b="1" dirty="0">
                <a:solidFill>
                  <a:prstClr val="black"/>
                </a:solidFill>
                <a:latin typeface="华文仿宋" panose="02010600040101010101" pitchFamily="2" charset="-122"/>
                <a:ea typeface="华文仿宋" panose="02010600040101010101" pitchFamily="2" charset="-122"/>
              </a:rPr>
              <a:t>-</a:t>
            </a:r>
            <a:r>
              <a:rPr lang="zh-CN" altLang="en-US" sz="1400" b="1" dirty="0">
                <a:solidFill>
                  <a:prstClr val="black"/>
                </a:solidFill>
                <a:latin typeface="华文仿宋" panose="02010600040101010101" pitchFamily="2" charset="-122"/>
                <a:ea typeface="华文仿宋" panose="02010600040101010101" pitchFamily="2" charset="-122"/>
              </a:rPr>
              <a:t>设置任务优先级</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p>
        </p:txBody>
      </p:sp>
    </p:spTree>
    <p:extLst>
      <p:ext uri="{BB962C8B-B14F-4D97-AF65-F5344CB8AC3E}">
        <p14:creationId xmlns:p14="http://schemas.microsoft.com/office/powerpoint/2010/main" val="967650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05632" y="379640"/>
            <a:ext cx="4278825" cy="362404"/>
          </a:xfrm>
        </p:spPr>
        <p:txBody>
          <a:bodyPr/>
          <a:lstStyle/>
          <a:p>
            <a:pPr algn="ctr"/>
            <a:r>
              <a:rPr kumimoji="1" lang="zh-CN" altLang="en-US" dirty="0">
                <a:latin typeface="Century Gothic" panose="020B0502020202020204"/>
              </a:rPr>
              <a:t>通信机制模块</a:t>
            </a:r>
            <a:endParaRPr kumimoji="1" lang="en-US" altLang="zh-CN" dirty="0">
              <a:latin typeface="Century Gothic" panose="020B0502020202020204"/>
            </a:endParaRPr>
          </a:p>
        </p:txBody>
      </p:sp>
      <p:sp>
        <p:nvSpPr>
          <p:cNvPr id="24" name="椭圆 78">
            <a:extLst>
              <a:ext uri="{FF2B5EF4-FFF2-40B4-BE49-F238E27FC236}">
                <a16:creationId xmlns:a16="http://schemas.microsoft.com/office/drawing/2014/main" id="{C488AD11-6EC4-4A76-8FB3-1ACD87F1FA0D}"/>
              </a:ext>
            </a:extLst>
          </p:cNvPr>
          <p:cNvSpPr>
            <a:spLocks noChangeArrowheads="1"/>
          </p:cNvSpPr>
          <p:nvPr/>
        </p:nvSpPr>
        <p:spPr bwMode="auto">
          <a:xfrm>
            <a:off x="663575" y="1733550"/>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 name="文本框 26">
            <a:extLst>
              <a:ext uri="{FF2B5EF4-FFF2-40B4-BE49-F238E27FC236}">
                <a16:creationId xmlns:a16="http://schemas.microsoft.com/office/drawing/2014/main" id="{3EAEDDAC-712A-4FF5-94CC-84BF3217E6F6}"/>
              </a:ext>
            </a:extLst>
          </p:cNvPr>
          <p:cNvSpPr txBox="1"/>
          <p:nvPr/>
        </p:nvSpPr>
        <p:spPr>
          <a:xfrm>
            <a:off x="1027642" y="1663184"/>
            <a:ext cx="2637232" cy="369332"/>
          </a:xfrm>
          <a:prstGeom prst="rect">
            <a:avLst/>
          </a:prstGeom>
          <a:noFill/>
        </p:spPr>
        <p:txBody>
          <a:bodyPr wrap="square" rtlCol="0">
            <a:spAutoFit/>
          </a:bodyPr>
          <a:lstStyle/>
          <a:p>
            <a:r>
              <a:rPr lang="zh-CN" altLang="en-US" dirty="0"/>
              <a:t>使用优先队列处理请求</a:t>
            </a:r>
          </a:p>
        </p:txBody>
      </p:sp>
      <p:sp>
        <p:nvSpPr>
          <p:cNvPr id="28" name="椭圆 78">
            <a:extLst>
              <a:ext uri="{FF2B5EF4-FFF2-40B4-BE49-F238E27FC236}">
                <a16:creationId xmlns:a16="http://schemas.microsoft.com/office/drawing/2014/main" id="{D58206D8-682E-423C-9534-C404E1C75E89}"/>
              </a:ext>
            </a:extLst>
          </p:cNvPr>
          <p:cNvSpPr>
            <a:spLocks noChangeArrowheads="1"/>
          </p:cNvSpPr>
          <p:nvPr/>
        </p:nvSpPr>
        <p:spPr bwMode="auto">
          <a:xfrm>
            <a:off x="663575" y="2472267"/>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9" name="椭圆 78">
            <a:extLst>
              <a:ext uri="{FF2B5EF4-FFF2-40B4-BE49-F238E27FC236}">
                <a16:creationId xmlns:a16="http://schemas.microsoft.com/office/drawing/2014/main" id="{147000A7-0D07-434C-B85A-96250B5B02D5}"/>
              </a:ext>
            </a:extLst>
          </p:cNvPr>
          <p:cNvSpPr>
            <a:spLocks noChangeArrowheads="1"/>
          </p:cNvSpPr>
          <p:nvPr/>
        </p:nvSpPr>
        <p:spPr bwMode="auto">
          <a:xfrm>
            <a:off x="663575" y="3210984"/>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 name="椭圆 78">
            <a:extLst>
              <a:ext uri="{FF2B5EF4-FFF2-40B4-BE49-F238E27FC236}">
                <a16:creationId xmlns:a16="http://schemas.microsoft.com/office/drawing/2014/main" id="{E20C5598-D6C8-4CF9-9B8A-A098B99A3271}"/>
              </a:ext>
            </a:extLst>
          </p:cNvPr>
          <p:cNvSpPr>
            <a:spLocks noChangeArrowheads="1"/>
          </p:cNvSpPr>
          <p:nvPr/>
        </p:nvSpPr>
        <p:spPr bwMode="auto">
          <a:xfrm>
            <a:off x="663575" y="4093231"/>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5" name="文本框 34">
            <a:extLst>
              <a:ext uri="{FF2B5EF4-FFF2-40B4-BE49-F238E27FC236}">
                <a16:creationId xmlns:a16="http://schemas.microsoft.com/office/drawing/2014/main" id="{4E8BE076-71AF-4B16-8A18-67B8922B80CA}"/>
              </a:ext>
            </a:extLst>
          </p:cNvPr>
          <p:cNvSpPr txBox="1"/>
          <p:nvPr/>
        </p:nvSpPr>
        <p:spPr>
          <a:xfrm>
            <a:off x="1027642" y="2287766"/>
            <a:ext cx="2637232" cy="646331"/>
          </a:xfrm>
          <a:prstGeom prst="rect">
            <a:avLst/>
          </a:prstGeom>
          <a:noFill/>
        </p:spPr>
        <p:txBody>
          <a:bodyPr wrap="square" rtlCol="0">
            <a:spAutoFit/>
          </a:bodyPr>
          <a:lstStyle/>
          <a:p>
            <a:r>
              <a:rPr lang="zh-CN" altLang="en-US" dirty="0"/>
              <a:t>心跳检测来检测通信有效性</a:t>
            </a:r>
          </a:p>
        </p:txBody>
      </p:sp>
      <p:sp>
        <p:nvSpPr>
          <p:cNvPr id="36" name="文本框 35">
            <a:extLst>
              <a:ext uri="{FF2B5EF4-FFF2-40B4-BE49-F238E27FC236}">
                <a16:creationId xmlns:a16="http://schemas.microsoft.com/office/drawing/2014/main" id="{499A51FC-78BB-4566-828E-180806600C8C}"/>
              </a:ext>
            </a:extLst>
          </p:cNvPr>
          <p:cNvSpPr txBox="1"/>
          <p:nvPr/>
        </p:nvSpPr>
        <p:spPr>
          <a:xfrm>
            <a:off x="1027642" y="3116418"/>
            <a:ext cx="2637232" cy="646331"/>
          </a:xfrm>
          <a:prstGeom prst="rect">
            <a:avLst/>
          </a:prstGeom>
          <a:noFill/>
        </p:spPr>
        <p:txBody>
          <a:bodyPr wrap="square" rtlCol="0">
            <a:spAutoFit/>
          </a:bodyPr>
          <a:lstStyle/>
          <a:p>
            <a:r>
              <a:rPr lang="zh-CN" altLang="en-US" dirty="0"/>
              <a:t>奇偶校验对数据进行验证</a:t>
            </a:r>
          </a:p>
        </p:txBody>
      </p:sp>
      <p:sp>
        <p:nvSpPr>
          <p:cNvPr id="37" name="文本框 36">
            <a:extLst>
              <a:ext uri="{FF2B5EF4-FFF2-40B4-BE49-F238E27FC236}">
                <a16:creationId xmlns:a16="http://schemas.microsoft.com/office/drawing/2014/main" id="{B9762F01-D247-437B-A3BC-EED663FC1FC2}"/>
              </a:ext>
            </a:extLst>
          </p:cNvPr>
          <p:cNvSpPr txBox="1"/>
          <p:nvPr/>
        </p:nvSpPr>
        <p:spPr>
          <a:xfrm>
            <a:off x="1027642" y="3884366"/>
            <a:ext cx="2637232" cy="646331"/>
          </a:xfrm>
          <a:prstGeom prst="rect">
            <a:avLst/>
          </a:prstGeom>
          <a:noFill/>
        </p:spPr>
        <p:txBody>
          <a:bodyPr wrap="square" rtlCol="0">
            <a:spAutoFit/>
          </a:bodyPr>
          <a:lstStyle/>
          <a:p>
            <a:r>
              <a:rPr lang="zh-CN" altLang="en-US" dirty="0"/>
              <a:t>使用</a:t>
            </a:r>
            <a:r>
              <a:rPr lang="en-US" altLang="zh-CN" dirty="0"/>
              <a:t>SSL/TLS</a:t>
            </a:r>
            <a:r>
              <a:rPr lang="zh-CN" altLang="en-US" dirty="0"/>
              <a:t>对信息进行加密</a:t>
            </a:r>
          </a:p>
        </p:txBody>
      </p:sp>
      <p:pic>
        <p:nvPicPr>
          <p:cNvPr id="5" name="图片 4">
            <a:extLst>
              <a:ext uri="{FF2B5EF4-FFF2-40B4-BE49-F238E27FC236}">
                <a16:creationId xmlns:a16="http://schemas.microsoft.com/office/drawing/2014/main" id="{79DC7F72-F51E-4568-B0C9-F8F38CED3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2067" y="1221350"/>
            <a:ext cx="8931124" cy="4111966"/>
          </a:xfrm>
          <a:prstGeom prst="rect">
            <a:avLst/>
          </a:prstGeom>
        </p:spPr>
      </p:pic>
    </p:spTree>
    <p:extLst>
      <p:ext uri="{BB962C8B-B14F-4D97-AF65-F5344CB8AC3E}">
        <p14:creationId xmlns:p14="http://schemas.microsoft.com/office/powerpoint/2010/main" val="3560849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05632" y="379640"/>
            <a:ext cx="4452997" cy="362404"/>
          </a:xfrm>
        </p:spPr>
        <p:txBody>
          <a:bodyPr/>
          <a:lstStyle/>
          <a:p>
            <a:pPr algn="ctr"/>
            <a:r>
              <a:rPr kumimoji="1" lang="zh-CN" altLang="en-US" dirty="0">
                <a:latin typeface="Century Gothic" panose="020B0502020202020204"/>
              </a:rPr>
              <a:t>数据存储模块</a:t>
            </a:r>
            <a:endParaRPr kumimoji="1" lang="en-US" altLang="zh-CN" dirty="0">
              <a:latin typeface="Century Gothic" panose="020B0502020202020204"/>
            </a:endParaRPr>
          </a:p>
        </p:txBody>
      </p:sp>
      <p:sp>
        <p:nvSpPr>
          <p:cNvPr id="3" name="矩形 2"/>
          <p:cNvSpPr/>
          <p:nvPr/>
        </p:nvSpPr>
        <p:spPr>
          <a:xfrm>
            <a:off x="2299517" y="1784798"/>
            <a:ext cx="2837100" cy="463904"/>
          </a:xfrm>
          <a:prstGeom prst="rect">
            <a:avLst/>
          </a:prstGeom>
          <a:solidFill>
            <a:srgbClr val="AC6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微软雅黑"/>
              <a:cs typeface="+mn-cs"/>
            </a:endParaRPr>
          </a:p>
        </p:txBody>
      </p:sp>
      <p:sp>
        <p:nvSpPr>
          <p:cNvPr id="4" name="文本框 3"/>
          <p:cNvSpPr txBox="1"/>
          <p:nvPr/>
        </p:nvSpPr>
        <p:spPr>
          <a:xfrm>
            <a:off x="4811283" y="3483223"/>
            <a:ext cx="2441694" cy="76944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4400" dirty="0">
                <a:solidFill>
                  <a:prstClr val="black">
                    <a:lumMod val="75000"/>
                    <a:lumOff val="25000"/>
                  </a:prstClr>
                </a:solidFill>
                <a:latin typeface="幼圆" panose="02010509060101010101" pitchFamily="49" charset="-122"/>
                <a:ea typeface="幼圆" panose="02010509060101010101" pitchFamily="49" charset="-122"/>
              </a:rPr>
              <a:t>质量属性</a:t>
            </a:r>
          </a:p>
        </p:txBody>
      </p:sp>
      <p:cxnSp>
        <p:nvCxnSpPr>
          <p:cNvPr id="5" name="直接连接符 4"/>
          <p:cNvCxnSpPr/>
          <p:nvPr/>
        </p:nvCxnSpPr>
        <p:spPr>
          <a:xfrm>
            <a:off x="1679128" y="3932533"/>
            <a:ext cx="2998299" cy="0"/>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7096683" y="3932533"/>
            <a:ext cx="2998299" cy="0"/>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grpSp>
        <p:nvGrpSpPr>
          <p:cNvPr id="7" name="组合 6"/>
          <p:cNvGrpSpPr/>
          <p:nvPr/>
        </p:nvGrpSpPr>
        <p:grpSpPr>
          <a:xfrm rot="5400000" flipV="1">
            <a:off x="3689170" y="3964641"/>
            <a:ext cx="4690775" cy="0"/>
            <a:chOff x="1548927" y="2053391"/>
            <a:chExt cx="6455356" cy="0"/>
          </a:xfrm>
        </p:grpSpPr>
        <p:cxnSp>
          <p:nvCxnSpPr>
            <p:cNvPr id="8" name="直接连接符 7"/>
            <p:cNvCxnSpPr/>
            <p:nvPr/>
          </p:nvCxnSpPr>
          <p:spPr>
            <a:xfrm rot="5400000" flipV="1">
              <a:off x="2538779" y="1063539"/>
              <a:ext cx="0" cy="1979703"/>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rot="5400000" flipV="1">
              <a:off x="6970247" y="1019354"/>
              <a:ext cx="0" cy="2068073"/>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grpSp>
      <p:sp>
        <p:nvSpPr>
          <p:cNvPr id="10" name="文本框 9"/>
          <p:cNvSpPr txBox="1"/>
          <p:nvPr/>
        </p:nvSpPr>
        <p:spPr>
          <a:xfrm>
            <a:off x="2226965" y="2488071"/>
            <a:ext cx="3358622" cy="55399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600" b="1" dirty="0">
                <a:solidFill>
                  <a:prstClr val="black"/>
                </a:solidFill>
                <a:latin typeface="华文仿宋" panose="02010600040101010101" pitchFamily="2" charset="-122"/>
                <a:ea typeface="华文仿宋" panose="02010600040101010101" pitchFamily="2" charset="-122"/>
              </a:rPr>
              <a:t>错误处理</a:t>
            </a:r>
            <a:endParaRPr lang="en-US" altLang="zh-CN" sz="1600" b="1" dirty="0">
              <a:solidFill>
                <a:prstClr val="black"/>
              </a:solidFill>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rPr>
              <a:t>	-</a:t>
            </a:r>
            <a:r>
              <a:rPr kumimoji="0" lang="zh-CN" altLang="en-US" sz="1400" b="1"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rPr>
              <a:t>数据库宕机恢复</a:t>
            </a:r>
            <a:endParaRPr kumimoji="0" lang="en-US" altLang="zh-CN" sz="1400" b="1" i="0" u="none" strike="noStrike" kern="1200" cap="none" spc="0" normalizeH="0" baseline="0" noProof="0" dirty="0">
              <a:ln>
                <a:noFill/>
              </a:ln>
              <a:solidFill>
                <a:prstClr val="black"/>
              </a:solidFill>
              <a:effectLst/>
              <a:uLnTx/>
              <a:uFillTx/>
              <a:latin typeface="华文仿宋" panose="02010600040101010101" pitchFamily="2" charset="-122"/>
              <a:ea typeface="华文仿宋" panose="02010600040101010101" pitchFamily="2" charset="-122"/>
            </a:endParaRPr>
          </a:p>
        </p:txBody>
      </p:sp>
      <p:sp>
        <p:nvSpPr>
          <p:cNvPr id="11" name="文本框 10"/>
          <p:cNvSpPr txBox="1"/>
          <p:nvPr/>
        </p:nvSpPr>
        <p:spPr>
          <a:xfrm>
            <a:off x="6736360" y="2432581"/>
            <a:ext cx="3358622" cy="76944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600" b="1" dirty="0">
                <a:solidFill>
                  <a:prstClr val="black"/>
                </a:solidFill>
                <a:latin typeface="华文仿宋" panose="02010600040101010101" pitchFamily="2" charset="-122"/>
                <a:ea typeface="华文仿宋" panose="02010600040101010101" pitchFamily="2" charset="-122"/>
              </a:rPr>
              <a:t>数据备份</a:t>
            </a:r>
            <a:endParaRPr lang="en-US" altLang="zh-CN" sz="1600" b="1" dirty="0">
              <a:solidFill>
                <a:prstClr val="black"/>
              </a:solidFill>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数据库备份</a:t>
            </a:r>
            <a:endParaRPr lang="en-US" altLang="zh-CN" sz="1400" b="1" dirty="0">
              <a:solidFill>
                <a:prstClr val="black"/>
              </a:solidFill>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文件系统备份</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p>
        </p:txBody>
      </p:sp>
      <p:sp>
        <p:nvSpPr>
          <p:cNvPr id="14" name="文本框 13"/>
          <p:cNvSpPr txBox="1"/>
          <p:nvPr/>
        </p:nvSpPr>
        <p:spPr>
          <a:xfrm>
            <a:off x="2643870" y="1787143"/>
            <a:ext cx="2085296" cy="461665"/>
          </a:xfrm>
          <a:prstGeom prst="rect">
            <a:avLst/>
          </a:prstGeom>
          <a:noFill/>
          <a:ln>
            <a:noFill/>
          </a:ln>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2400" dirty="0">
                <a:solidFill>
                  <a:prstClr val="white"/>
                </a:solidFill>
                <a:latin typeface="Calibri"/>
                <a:ea typeface="微软雅黑"/>
              </a:rPr>
              <a:t>可用性</a:t>
            </a:r>
            <a:endParaRPr kumimoji="0" lang="zh-CN" altLang="en-US" sz="24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15" name="矩形 14"/>
          <p:cNvSpPr/>
          <p:nvPr/>
        </p:nvSpPr>
        <p:spPr>
          <a:xfrm>
            <a:off x="6832429" y="1784798"/>
            <a:ext cx="2837100" cy="463904"/>
          </a:xfrm>
          <a:prstGeom prst="rect">
            <a:avLst/>
          </a:prstGeom>
          <a:solidFill>
            <a:srgbClr val="D28C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微软雅黑"/>
              <a:cs typeface="+mn-cs"/>
            </a:endParaRPr>
          </a:p>
        </p:txBody>
      </p:sp>
      <p:sp>
        <p:nvSpPr>
          <p:cNvPr id="16" name="文本框 15"/>
          <p:cNvSpPr txBox="1"/>
          <p:nvPr/>
        </p:nvSpPr>
        <p:spPr>
          <a:xfrm>
            <a:off x="7722409" y="1784798"/>
            <a:ext cx="2257734" cy="461665"/>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可靠性</a:t>
            </a:r>
          </a:p>
        </p:txBody>
      </p:sp>
      <p:sp>
        <p:nvSpPr>
          <p:cNvPr id="17" name="矩形 16"/>
          <p:cNvSpPr/>
          <p:nvPr/>
        </p:nvSpPr>
        <p:spPr>
          <a:xfrm>
            <a:off x="2299517" y="4466021"/>
            <a:ext cx="2837100" cy="463904"/>
          </a:xfrm>
          <a:prstGeom prst="rect">
            <a:avLst/>
          </a:prstGeom>
          <a:solidFill>
            <a:srgbClr val="534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微软雅黑"/>
              <a:cs typeface="+mn-cs"/>
            </a:endParaRPr>
          </a:p>
        </p:txBody>
      </p:sp>
      <p:sp>
        <p:nvSpPr>
          <p:cNvPr id="18" name="文本框 17"/>
          <p:cNvSpPr txBox="1"/>
          <p:nvPr/>
        </p:nvSpPr>
        <p:spPr>
          <a:xfrm>
            <a:off x="2906946" y="4458065"/>
            <a:ext cx="2381223" cy="461665"/>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可移植性</a:t>
            </a:r>
          </a:p>
        </p:txBody>
      </p:sp>
      <p:sp>
        <p:nvSpPr>
          <p:cNvPr id="20" name="文本框 19"/>
          <p:cNvSpPr txBox="1"/>
          <p:nvPr/>
        </p:nvSpPr>
        <p:spPr>
          <a:xfrm>
            <a:off x="6829117" y="4466021"/>
            <a:ext cx="1781484" cy="523220"/>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Calibri"/>
                <a:ea typeface="微软雅黑"/>
                <a:cs typeface="+mn-cs"/>
              </a:rPr>
              <a:t>HREATS</a:t>
            </a:r>
            <a:endParaRPr kumimoji="0" lang="zh-CN" altLang="en-US" sz="2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19" name="文本框 18">
            <a:extLst>
              <a:ext uri="{FF2B5EF4-FFF2-40B4-BE49-F238E27FC236}">
                <a16:creationId xmlns:a16="http://schemas.microsoft.com/office/drawing/2014/main" id="{7A64C0E5-83F0-4DFB-B409-268C62DF8426}"/>
              </a:ext>
            </a:extLst>
          </p:cNvPr>
          <p:cNvSpPr txBox="1"/>
          <p:nvPr/>
        </p:nvSpPr>
        <p:spPr>
          <a:xfrm>
            <a:off x="2126321" y="5060691"/>
            <a:ext cx="3358622" cy="55399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600" b="1" dirty="0">
                <a:solidFill>
                  <a:prstClr val="black"/>
                </a:solidFill>
                <a:latin typeface="华文仿宋" panose="02010600040101010101" pitchFamily="2" charset="-122"/>
                <a:ea typeface="华文仿宋" panose="02010600040101010101" pitchFamily="2" charset="-122"/>
              </a:rPr>
              <a:t>对外接口实现</a:t>
            </a:r>
            <a:endParaRPr lang="en-US" altLang="zh-CN" sz="1600" b="1" dirty="0">
              <a:solidFill>
                <a:prstClr val="black"/>
              </a:solidFill>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数据库操作</a:t>
            </a:r>
            <a:endParaRPr lang="en-US" altLang="zh-CN" sz="1400" b="1" dirty="0">
              <a:solidFill>
                <a:prstClr val="black"/>
              </a:solidFill>
              <a:latin typeface="华文仿宋" panose="02010600040101010101" pitchFamily="2" charset="-122"/>
              <a:ea typeface="华文仿宋" panose="02010600040101010101" pitchFamily="2" charset="-122"/>
            </a:endParaRPr>
          </a:p>
        </p:txBody>
      </p:sp>
      <p:sp>
        <p:nvSpPr>
          <p:cNvPr id="22" name="矩形 21">
            <a:extLst>
              <a:ext uri="{FF2B5EF4-FFF2-40B4-BE49-F238E27FC236}">
                <a16:creationId xmlns:a16="http://schemas.microsoft.com/office/drawing/2014/main" id="{A1561C4C-9B08-410F-A33C-B65480F20E8D}"/>
              </a:ext>
            </a:extLst>
          </p:cNvPr>
          <p:cNvSpPr/>
          <p:nvPr/>
        </p:nvSpPr>
        <p:spPr>
          <a:xfrm>
            <a:off x="6825154" y="4466021"/>
            <a:ext cx="2837100" cy="463904"/>
          </a:xfrm>
          <a:prstGeom prst="rect">
            <a:avLst/>
          </a:prstGeom>
          <a:solidFill>
            <a:srgbClr val="534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2400" dirty="0">
                <a:solidFill>
                  <a:prstClr val="white"/>
                </a:solidFill>
                <a:latin typeface="Calibri"/>
                <a:ea typeface="微软雅黑"/>
              </a:rPr>
              <a:t>性能</a:t>
            </a:r>
            <a:endParaRPr kumimoji="0" lang="zh-CN" altLang="en-US" sz="24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23" name="文本框 22">
            <a:extLst>
              <a:ext uri="{FF2B5EF4-FFF2-40B4-BE49-F238E27FC236}">
                <a16:creationId xmlns:a16="http://schemas.microsoft.com/office/drawing/2014/main" id="{C494CFDF-AE98-4F93-B6C0-73E936814028}"/>
              </a:ext>
            </a:extLst>
          </p:cNvPr>
          <p:cNvSpPr txBox="1"/>
          <p:nvPr/>
        </p:nvSpPr>
        <p:spPr>
          <a:xfrm>
            <a:off x="6780946" y="5112777"/>
            <a:ext cx="3358622" cy="98488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600" b="1" dirty="0">
                <a:solidFill>
                  <a:prstClr val="black"/>
                </a:solidFill>
                <a:latin typeface="华文仿宋" panose="02010600040101010101" pitchFamily="2" charset="-122"/>
                <a:ea typeface="华文仿宋" panose="02010600040101010101" pitchFamily="2" charset="-122"/>
              </a:rPr>
              <a:t>静态资源存储</a:t>
            </a:r>
            <a:endParaRPr lang="en-US" altLang="zh-CN" sz="1600" b="1" dirty="0">
              <a:solidFill>
                <a:prstClr val="black"/>
              </a:solidFill>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图片存储</a:t>
            </a:r>
            <a:endParaRPr lang="en-US" altLang="zh-CN" sz="1400" b="1" dirty="0">
              <a:solidFill>
                <a:prstClr val="black"/>
              </a:solidFill>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文字存储</a:t>
            </a:r>
            <a:endParaRPr lang="en-US" altLang="zh-CN" sz="1400" b="1" dirty="0">
              <a:solidFill>
                <a:prstClr val="black"/>
              </a:solidFill>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视频存储</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p>
        </p:txBody>
      </p:sp>
    </p:spTree>
    <p:extLst>
      <p:ext uri="{BB962C8B-B14F-4D97-AF65-F5344CB8AC3E}">
        <p14:creationId xmlns:p14="http://schemas.microsoft.com/office/powerpoint/2010/main" val="1851488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05632" y="379640"/>
            <a:ext cx="4278825" cy="362404"/>
          </a:xfrm>
        </p:spPr>
        <p:txBody>
          <a:bodyPr/>
          <a:lstStyle/>
          <a:p>
            <a:pPr algn="ctr"/>
            <a:r>
              <a:rPr kumimoji="1" lang="zh-CN" altLang="en-US" dirty="0">
                <a:latin typeface="Century Gothic" panose="020B0502020202020204"/>
              </a:rPr>
              <a:t>数据存储模块</a:t>
            </a:r>
            <a:endParaRPr kumimoji="1" lang="en-US" altLang="zh-CN" dirty="0">
              <a:latin typeface="Century Gothic" panose="020B0502020202020204"/>
            </a:endParaRPr>
          </a:p>
        </p:txBody>
      </p:sp>
      <p:sp>
        <p:nvSpPr>
          <p:cNvPr id="24" name="椭圆 78">
            <a:extLst>
              <a:ext uri="{FF2B5EF4-FFF2-40B4-BE49-F238E27FC236}">
                <a16:creationId xmlns:a16="http://schemas.microsoft.com/office/drawing/2014/main" id="{C488AD11-6EC4-4A76-8FB3-1ACD87F1FA0D}"/>
              </a:ext>
            </a:extLst>
          </p:cNvPr>
          <p:cNvSpPr>
            <a:spLocks noChangeArrowheads="1"/>
          </p:cNvSpPr>
          <p:nvPr/>
        </p:nvSpPr>
        <p:spPr bwMode="auto">
          <a:xfrm>
            <a:off x="663575" y="1733550"/>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 name="文本框 26">
            <a:extLst>
              <a:ext uri="{FF2B5EF4-FFF2-40B4-BE49-F238E27FC236}">
                <a16:creationId xmlns:a16="http://schemas.microsoft.com/office/drawing/2014/main" id="{3EAEDDAC-712A-4FF5-94CC-84BF3217E6F6}"/>
              </a:ext>
            </a:extLst>
          </p:cNvPr>
          <p:cNvSpPr txBox="1"/>
          <p:nvPr/>
        </p:nvSpPr>
        <p:spPr>
          <a:xfrm>
            <a:off x="1027642" y="1524684"/>
            <a:ext cx="2637232" cy="369332"/>
          </a:xfrm>
          <a:prstGeom prst="rect">
            <a:avLst/>
          </a:prstGeom>
          <a:noFill/>
        </p:spPr>
        <p:txBody>
          <a:bodyPr wrap="square" rtlCol="0">
            <a:spAutoFit/>
          </a:bodyPr>
          <a:lstStyle/>
          <a:p>
            <a:r>
              <a:rPr lang="zh-CN" altLang="en-US" dirty="0"/>
              <a:t>数据库实时备份</a:t>
            </a:r>
          </a:p>
        </p:txBody>
      </p:sp>
      <p:sp>
        <p:nvSpPr>
          <p:cNvPr id="28" name="椭圆 78">
            <a:extLst>
              <a:ext uri="{FF2B5EF4-FFF2-40B4-BE49-F238E27FC236}">
                <a16:creationId xmlns:a16="http://schemas.microsoft.com/office/drawing/2014/main" id="{D58206D8-682E-423C-9534-C404E1C75E89}"/>
              </a:ext>
            </a:extLst>
          </p:cNvPr>
          <p:cNvSpPr>
            <a:spLocks noChangeArrowheads="1"/>
          </p:cNvSpPr>
          <p:nvPr/>
        </p:nvSpPr>
        <p:spPr bwMode="auto">
          <a:xfrm>
            <a:off x="663575" y="2472267"/>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9" name="椭圆 78">
            <a:extLst>
              <a:ext uri="{FF2B5EF4-FFF2-40B4-BE49-F238E27FC236}">
                <a16:creationId xmlns:a16="http://schemas.microsoft.com/office/drawing/2014/main" id="{147000A7-0D07-434C-B85A-96250B5B02D5}"/>
              </a:ext>
            </a:extLst>
          </p:cNvPr>
          <p:cNvSpPr>
            <a:spLocks noChangeArrowheads="1"/>
          </p:cNvSpPr>
          <p:nvPr/>
        </p:nvSpPr>
        <p:spPr bwMode="auto">
          <a:xfrm>
            <a:off x="663575" y="3210984"/>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 name="椭圆 78">
            <a:extLst>
              <a:ext uri="{FF2B5EF4-FFF2-40B4-BE49-F238E27FC236}">
                <a16:creationId xmlns:a16="http://schemas.microsoft.com/office/drawing/2014/main" id="{E20C5598-D6C8-4CF9-9B8A-A098B99A3271}"/>
              </a:ext>
            </a:extLst>
          </p:cNvPr>
          <p:cNvSpPr>
            <a:spLocks noChangeArrowheads="1"/>
          </p:cNvSpPr>
          <p:nvPr/>
        </p:nvSpPr>
        <p:spPr bwMode="auto">
          <a:xfrm>
            <a:off x="663575" y="3949701"/>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5" name="文本框 34">
            <a:extLst>
              <a:ext uri="{FF2B5EF4-FFF2-40B4-BE49-F238E27FC236}">
                <a16:creationId xmlns:a16="http://schemas.microsoft.com/office/drawing/2014/main" id="{4E8BE076-71AF-4B16-8A18-67B8922B80CA}"/>
              </a:ext>
            </a:extLst>
          </p:cNvPr>
          <p:cNvSpPr txBox="1"/>
          <p:nvPr/>
        </p:nvSpPr>
        <p:spPr>
          <a:xfrm>
            <a:off x="1020167" y="2154019"/>
            <a:ext cx="2637232" cy="646331"/>
          </a:xfrm>
          <a:prstGeom prst="rect">
            <a:avLst/>
          </a:prstGeom>
          <a:noFill/>
        </p:spPr>
        <p:txBody>
          <a:bodyPr wrap="square" rtlCol="0">
            <a:spAutoFit/>
          </a:bodyPr>
          <a:lstStyle/>
          <a:p>
            <a:r>
              <a:rPr lang="zh-CN" altLang="en-US" dirty="0"/>
              <a:t>文件系统固定时间间隔进行备份</a:t>
            </a:r>
          </a:p>
        </p:txBody>
      </p:sp>
      <p:sp>
        <p:nvSpPr>
          <p:cNvPr id="36" name="文本框 35">
            <a:extLst>
              <a:ext uri="{FF2B5EF4-FFF2-40B4-BE49-F238E27FC236}">
                <a16:creationId xmlns:a16="http://schemas.microsoft.com/office/drawing/2014/main" id="{499A51FC-78BB-4566-828E-180806600C8C}"/>
              </a:ext>
            </a:extLst>
          </p:cNvPr>
          <p:cNvSpPr txBox="1"/>
          <p:nvPr/>
        </p:nvSpPr>
        <p:spPr>
          <a:xfrm>
            <a:off x="1027642" y="3090385"/>
            <a:ext cx="2637232" cy="369332"/>
          </a:xfrm>
          <a:prstGeom prst="rect">
            <a:avLst/>
          </a:prstGeom>
          <a:noFill/>
        </p:spPr>
        <p:txBody>
          <a:bodyPr wrap="square" rtlCol="0">
            <a:spAutoFit/>
          </a:bodyPr>
          <a:lstStyle/>
          <a:p>
            <a:r>
              <a:rPr lang="zh-CN" altLang="en-US" dirty="0"/>
              <a:t>使用文件系统存储图片</a:t>
            </a:r>
          </a:p>
        </p:txBody>
      </p:sp>
      <p:sp>
        <p:nvSpPr>
          <p:cNvPr id="37" name="文本框 36">
            <a:extLst>
              <a:ext uri="{FF2B5EF4-FFF2-40B4-BE49-F238E27FC236}">
                <a16:creationId xmlns:a16="http://schemas.microsoft.com/office/drawing/2014/main" id="{B9762F01-D247-437B-A3BC-EED663FC1FC2}"/>
              </a:ext>
            </a:extLst>
          </p:cNvPr>
          <p:cNvSpPr txBox="1"/>
          <p:nvPr/>
        </p:nvSpPr>
        <p:spPr>
          <a:xfrm>
            <a:off x="1027642" y="3884366"/>
            <a:ext cx="2637232" cy="646331"/>
          </a:xfrm>
          <a:prstGeom prst="rect">
            <a:avLst/>
          </a:prstGeom>
          <a:noFill/>
        </p:spPr>
        <p:txBody>
          <a:bodyPr wrap="square" rtlCol="0">
            <a:spAutoFit/>
          </a:bodyPr>
          <a:lstStyle/>
          <a:p>
            <a:r>
              <a:rPr lang="zh-CN" altLang="en-US" dirty="0"/>
              <a:t>使用文件系统存储大段文本</a:t>
            </a:r>
          </a:p>
        </p:txBody>
      </p:sp>
      <p:pic>
        <p:nvPicPr>
          <p:cNvPr id="5" name="图片 4">
            <a:extLst>
              <a:ext uri="{FF2B5EF4-FFF2-40B4-BE49-F238E27FC236}">
                <a16:creationId xmlns:a16="http://schemas.microsoft.com/office/drawing/2014/main" id="{79DC7F72-F51E-4568-B0C9-F8F38CED3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2067" y="1221350"/>
            <a:ext cx="8931124" cy="4111966"/>
          </a:xfrm>
          <a:prstGeom prst="rect">
            <a:avLst/>
          </a:prstGeom>
        </p:spPr>
      </p:pic>
      <p:sp>
        <p:nvSpPr>
          <p:cNvPr id="12" name="椭圆 78">
            <a:extLst>
              <a:ext uri="{FF2B5EF4-FFF2-40B4-BE49-F238E27FC236}">
                <a16:creationId xmlns:a16="http://schemas.microsoft.com/office/drawing/2014/main" id="{8DD452DA-3B09-4591-92C3-213E66BE9BB5}"/>
              </a:ext>
            </a:extLst>
          </p:cNvPr>
          <p:cNvSpPr>
            <a:spLocks noChangeArrowheads="1"/>
          </p:cNvSpPr>
          <p:nvPr/>
        </p:nvSpPr>
        <p:spPr bwMode="auto">
          <a:xfrm>
            <a:off x="663575" y="4688418"/>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3" name="文本框 12">
            <a:extLst>
              <a:ext uri="{FF2B5EF4-FFF2-40B4-BE49-F238E27FC236}">
                <a16:creationId xmlns:a16="http://schemas.microsoft.com/office/drawing/2014/main" id="{B6C0BA3F-8854-4C87-AF63-CFC1DBC54EF7}"/>
              </a:ext>
            </a:extLst>
          </p:cNvPr>
          <p:cNvSpPr txBox="1"/>
          <p:nvPr/>
        </p:nvSpPr>
        <p:spPr>
          <a:xfrm>
            <a:off x="1020167" y="4594882"/>
            <a:ext cx="2637232" cy="646331"/>
          </a:xfrm>
          <a:prstGeom prst="rect">
            <a:avLst/>
          </a:prstGeom>
          <a:noFill/>
        </p:spPr>
        <p:txBody>
          <a:bodyPr wrap="square" rtlCol="0">
            <a:spAutoFit/>
          </a:bodyPr>
          <a:lstStyle/>
          <a:p>
            <a:r>
              <a:rPr lang="zh-CN" altLang="en-US" dirty="0"/>
              <a:t>使用文件系统存储视频文件</a:t>
            </a:r>
          </a:p>
        </p:txBody>
      </p:sp>
      <p:sp>
        <p:nvSpPr>
          <p:cNvPr id="14" name="椭圆 78">
            <a:extLst>
              <a:ext uri="{FF2B5EF4-FFF2-40B4-BE49-F238E27FC236}">
                <a16:creationId xmlns:a16="http://schemas.microsoft.com/office/drawing/2014/main" id="{D49CC5DA-647D-4F60-BACB-D4ACFA243198}"/>
              </a:ext>
            </a:extLst>
          </p:cNvPr>
          <p:cNvSpPr>
            <a:spLocks noChangeArrowheads="1"/>
          </p:cNvSpPr>
          <p:nvPr/>
        </p:nvSpPr>
        <p:spPr bwMode="auto">
          <a:xfrm>
            <a:off x="663575" y="5421014"/>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 name="文本框 14">
            <a:extLst>
              <a:ext uri="{FF2B5EF4-FFF2-40B4-BE49-F238E27FC236}">
                <a16:creationId xmlns:a16="http://schemas.microsoft.com/office/drawing/2014/main" id="{B19C1732-EA2B-4F5C-9646-9531C212C1AB}"/>
              </a:ext>
            </a:extLst>
          </p:cNvPr>
          <p:cNvSpPr txBox="1"/>
          <p:nvPr/>
        </p:nvSpPr>
        <p:spPr>
          <a:xfrm>
            <a:off x="1020167" y="5287781"/>
            <a:ext cx="2637232" cy="369332"/>
          </a:xfrm>
          <a:prstGeom prst="rect">
            <a:avLst/>
          </a:prstGeom>
          <a:noFill/>
        </p:spPr>
        <p:txBody>
          <a:bodyPr wrap="square" rtlCol="0">
            <a:spAutoFit/>
          </a:bodyPr>
          <a:lstStyle/>
          <a:p>
            <a:r>
              <a:rPr lang="zh-CN" altLang="en-US" dirty="0"/>
              <a:t>动态生成</a:t>
            </a:r>
            <a:r>
              <a:rPr lang="en-US" altLang="zh-CN" dirty="0"/>
              <a:t>SQL</a:t>
            </a:r>
            <a:r>
              <a:rPr lang="zh-CN" altLang="en-US" dirty="0"/>
              <a:t>语句</a:t>
            </a:r>
          </a:p>
        </p:txBody>
      </p:sp>
      <p:sp>
        <p:nvSpPr>
          <p:cNvPr id="16" name="椭圆 78">
            <a:extLst>
              <a:ext uri="{FF2B5EF4-FFF2-40B4-BE49-F238E27FC236}">
                <a16:creationId xmlns:a16="http://schemas.microsoft.com/office/drawing/2014/main" id="{CA0637CE-C7B8-46AB-BA72-B3B646B947A8}"/>
              </a:ext>
            </a:extLst>
          </p:cNvPr>
          <p:cNvSpPr>
            <a:spLocks noChangeArrowheads="1"/>
          </p:cNvSpPr>
          <p:nvPr/>
        </p:nvSpPr>
        <p:spPr bwMode="auto">
          <a:xfrm>
            <a:off x="663575" y="6039310"/>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 name="文本框 16">
            <a:extLst>
              <a:ext uri="{FF2B5EF4-FFF2-40B4-BE49-F238E27FC236}">
                <a16:creationId xmlns:a16="http://schemas.microsoft.com/office/drawing/2014/main" id="{09563615-6940-4319-98AD-57297A99ACB3}"/>
              </a:ext>
            </a:extLst>
          </p:cNvPr>
          <p:cNvSpPr txBox="1"/>
          <p:nvPr/>
        </p:nvSpPr>
        <p:spPr>
          <a:xfrm>
            <a:off x="1020167" y="6007046"/>
            <a:ext cx="2637232" cy="646331"/>
          </a:xfrm>
          <a:prstGeom prst="rect">
            <a:avLst/>
          </a:prstGeom>
          <a:noFill/>
        </p:spPr>
        <p:txBody>
          <a:bodyPr wrap="square" rtlCol="0">
            <a:spAutoFit/>
          </a:bodyPr>
          <a:lstStyle/>
          <a:p>
            <a:r>
              <a:rPr lang="zh-CN" altLang="en-US" dirty="0"/>
              <a:t>固定时间监控数据库状态</a:t>
            </a:r>
          </a:p>
        </p:txBody>
      </p:sp>
    </p:spTree>
    <p:extLst>
      <p:ext uri="{BB962C8B-B14F-4D97-AF65-F5344CB8AC3E}">
        <p14:creationId xmlns:p14="http://schemas.microsoft.com/office/powerpoint/2010/main" val="2492825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05632" y="379640"/>
            <a:ext cx="4452997" cy="362404"/>
          </a:xfrm>
        </p:spPr>
        <p:txBody>
          <a:bodyPr/>
          <a:lstStyle/>
          <a:p>
            <a:pPr algn="ctr"/>
            <a:r>
              <a:rPr kumimoji="1" lang="zh-CN" altLang="en-US" dirty="0">
                <a:latin typeface="Century Gothic" panose="020B0502020202020204"/>
              </a:rPr>
              <a:t>服务集群</a:t>
            </a:r>
            <a:endParaRPr kumimoji="1" lang="en-US" altLang="zh-CN" dirty="0">
              <a:latin typeface="Century Gothic" panose="020B0502020202020204"/>
            </a:endParaRPr>
          </a:p>
        </p:txBody>
      </p:sp>
      <p:sp>
        <p:nvSpPr>
          <p:cNvPr id="3" name="矩形 2"/>
          <p:cNvSpPr/>
          <p:nvPr/>
        </p:nvSpPr>
        <p:spPr>
          <a:xfrm>
            <a:off x="2299517" y="1784798"/>
            <a:ext cx="2837100" cy="463904"/>
          </a:xfrm>
          <a:prstGeom prst="rect">
            <a:avLst/>
          </a:prstGeom>
          <a:solidFill>
            <a:srgbClr val="AC6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微软雅黑"/>
              <a:cs typeface="+mn-cs"/>
            </a:endParaRPr>
          </a:p>
        </p:txBody>
      </p:sp>
      <p:sp>
        <p:nvSpPr>
          <p:cNvPr id="4" name="文本框 3"/>
          <p:cNvSpPr txBox="1"/>
          <p:nvPr/>
        </p:nvSpPr>
        <p:spPr>
          <a:xfrm>
            <a:off x="4811283" y="3342103"/>
            <a:ext cx="2441694" cy="76944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4400" dirty="0">
                <a:solidFill>
                  <a:prstClr val="black">
                    <a:lumMod val="75000"/>
                    <a:lumOff val="25000"/>
                  </a:prstClr>
                </a:solidFill>
                <a:latin typeface="幼圆" panose="02010509060101010101" pitchFamily="49" charset="-122"/>
                <a:ea typeface="幼圆" panose="02010509060101010101" pitchFamily="49" charset="-122"/>
              </a:rPr>
              <a:t>质量属性</a:t>
            </a:r>
          </a:p>
        </p:txBody>
      </p:sp>
      <p:cxnSp>
        <p:nvCxnSpPr>
          <p:cNvPr id="5" name="直接连接符 4"/>
          <p:cNvCxnSpPr/>
          <p:nvPr/>
        </p:nvCxnSpPr>
        <p:spPr>
          <a:xfrm>
            <a:off x="1679128" y="3932533"/>
            <a:ext cx="2998299" cy="0"/>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7423238" y="3932533"/>
            <a:ext cx="2998299" cy="0"/>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6032130" y="1903555"/>
            <a:ext cx="0" cy="1438548"/>
          </a:xfrm>
          <a:prstGeom prst="line">
            <a:avLst/>
          </a:prstGeom>
          <a:ln>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2296204" y="2441623"/>
            <a:ext cx="3358622" cy="76944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600" b="1" dirty="0">
                <a:solidFill>
                  <a:prstClr val="black"/>
                </a:solidFill>
                <a:latin typeface="华文仿宋" panose="02010600040101010101" pitchFamily="2" charset="-122"/>
                <a:ea typeface="华文仿宋" panose="02010600040101010101" pitchFamily="2" charset="-122"/>
              </a:rPr>
              <a:t>业务处理能力</a:t>
            </a:r>
            <a:endParaRPr lang="en-US" altLang="zh-CN" sz="1600" b="1" dirty="0">
              <a:solidFill>
                <a:prstClr val="black"/>
              </a:solidFill>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数据读取</a:t>
            </a:r>
            <a:endParaRPr lang="en-US" altLang="zh-CN" sz="1400" b="1" dirty="0">
              <a:solidFill>
                <a:prstClr val="black"/>
              </a:solidFill>
              <a:latin typeface="华文仿宋" panose="02010600040101010101" pitchFamily="2" charset="-122"/>
              <a:ea typeface="华文仿宋" panose="02010600040101010101" pitchFamily="2"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数据计算</a:t>
            </a:r>
            <a:endParaRPr lang="en-US" altLang="zh-CN" sz="1400" b="1" dirty="0">
              <a:solidFill>
                <a:prstClr val="black"/>
              </a:solidFill>
              <a:latin typeface="华文仿宋" panose="02010600040101010101" pitchFamily="2" charset="-122"/>
              <a:ea typeface="华文仿宋" panose="02010600040101010101" pitchFamily="2" charset="-122"/>
            </a:endParaRPr>
          </a:p>
        </p:txBody>
      </p:sp>
      <p:sp>
        <p:nvSpPr>
          <p:cNvPr id="11" name="文本框 10"/>
          <p:cNvSpPr txBox="1"/>
          <p:nvPr/>
        </p:nvSpPr>
        <p:spPr>
          <a:xfrm>
            <a:off x="6736360" y="2432581"/>
            <a:ext cx="3358622" cy="984885"/>
          </a:xfrm>
          <a:prstGeom prst="rect">
            <a:avLst/>
          </a:prstGeom>
          <a:noFill/>
        </p:spPr>
        <p:txBody>
          <a:bodyPr wrap="square" rtlCol="0">
            <a:spAutoFit/>
          </a:bodyPr>
          <a:lstStyle/>
          <a:p>
            <a:pPr defTabSz="685800">
              <a:defRPr/>
            </a:pPr>
            <a:r>
              <a:rPr lang="zh-CN" altLang="en-US" sz="1600" b="1" dirty="0">
                <a:solidFill>
                  <a:prstClr val="black"/>
                </a:solidFill>
                <a:latin typeface="华文仿宋" panose="02010600040101010101" pitchFamily="2" charset="-122"/>
                <a:ea typeface="华文仿宋" panose="02010600040101010101" pitchFamily="2" charset="-122"/>
              </a:rPr>
              <a:t>服务器宕机处理</a:t>
            </a:r>
            <a:endParaRPr lang="en-US" altLang="zh-CN" sz="1600" b="1" dirty="0">
              <a:solidFill>
                <a:prstClr val="black"/>
              </a:solidFill>
              <a:latin typeface="华文仿宋" panose="02010600040101010101" pitchFamily="2" charset="-122"/>
              <a:ea typeface="华文仿宋" panose="02010600040101010101" pitchFamily="2" charset="-122"/>
            </a:endParaRPr>
          </a:p>
          <a:p>
            <a:pPr defTabSz="685800">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服务器备份</a:t>
            </a:r>
            <a:endParaRPr lang="en-US" altLang="zh-CN" sz="1400" b="1" dirty="0">
              <a:solidFill>
                <a:prstClr val="black"/>
              </a:solidFill>
              <a:latin typeface="华文仿宋" panose="02010600040101010101" pitchFamily="2" charset="-122"/>
              <a:ea typeface="华文仿宋" panose="02010600040101010101" pitchFamily="2" charset="-122"/>
            </a:endParaRPr>
          </a:p>
          <a:p>
            <a:pPr defTabSz="685800">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服务器状态监控</a:t>
            </a:r>
            <a:endParaRPr lang="en-US" altLang="zh-CN" sz="1400" b="1" dirty="0">
              <a:solidFill>
                <a:prstClr val="black"/>
              </a:solidFill>
              <a:latin typeface="华文仿宋" panose="02010600040101010101" pitchFamily="2" charset="-122"/>
              <a:ea typeface="华文仿宋" panose="02010600040101010101" pitchFamily="2" charset="-122"/>
            </a:endParaRPr>
          </a:p>
          <a:p>
            <a:pPr defTabSz="685800">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服务器恢复</a:t>
            </a:r>
            <a:endParaRPr lang="en-US" altLang="zh-CN" sz="1400" b="1" dirty="0">
              <a:solidFill>
                <a:prstClr val="black"/>
              </a:solidFill>
              <a:latin typeface="华文仿宋" panose="02010600040101010101" pitchFamily="2" charset="-122"/>
              <a:ea typeface="华文仿宋" panose="02010600040101010101" pitchFamily="2" charset="-122"/>
            </a:endParaRPr>
          </a:p>
        </p:txBody>
      </p:sp>
      <p:sp>
        <p:nvSpPr>
          <p:cNvPr id="14" name="文本框 13"/>
          <p:cNvSpPr txBox="1"/>
          <p:nvPr/>
        </p:nvSpPr>
        <p:spPr>
          <a:xfrm>
            <a:off x="3326240" y="1769299"/>
            <a:ext cx="2085296" cy="461665"/>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2400" dirty="0">
                <a:solidFill>
                  <a:prstClr val="white"/>
                </a:solidFill>
                <a:latin typeface="Calibri"/>
                <a:ea typeface="微软雅黑"/>
              </a:rPr>
              <a:t>性能</a:t>
            </a:r>
            <a:endParaRPr kumimoji="0" lang="zh-CN" altLang="en-US" sz="24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15" name="矩形 14"/>
          <p:cNvSpPr/>
          <p:nvPr/>
        </p:nvSpPr>
        <p:spPr>
          <a:xfrm>
            <a:off x="6832429" y="1784798"/>
            <a:ext cx="2837100" cy="463904"/>
          </a:xfrm>
          <a:prstGeom prst="rect">
            <a:avLst/>
          </a:prstGeom>
          <a:solidFill>
            <a:srgbClr val="D28C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微软雅黑"/>
              <a:cs typeface="+mn-cs"/>
            </a:endParaRPr>
          </a:p>
        </p:txBody>
      </p:sp>
      <p:sp>
        <p:nvSpPr>
          <p:cNvPr id="16" name="文本框 15"/>
          <p:cNvSpPr txBox="1"/>
          <p:nvPr/>
        </p:nvSpPr>
        <p:spPr>
          <a:xfrm>
            <a:off x="7837248" y="1787037"/>
            <a:ext cx="2257734" cy="461665"/>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可用性</a:t>
            </a:r>
          </a:p>
        </p:txBody>
      </p:sp>
      <p:sp>
        <p:nvSpPr>
          <p:cNvPr id="17" name="矩形 16"/>
          <p:cNvSpPr/>
          <p:nvPr/>
        </p:nvSpPr>
        <p:spPr>
          <a:xfrm>
            <a:off x="4586138" y="4689186"/>
            <a:ext cx="2837100" cy="463904"/>
          </a:xfrm>
          <a:prstGeom prst="rect">
            <a:avLst/>
          </a:prstGeom>
          <a:solidFill>
            <a:srgbClr val="534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微软雅黑"/>
              <a:cs typeface="+mn-cs"/>
            </a:endParaRPr>
          </a:p>
        </p:txBody>
      </p:sp>
      <p:sp>
        <p:nvSpPr>
          <p:cNvPr id="18" name="文本框 17"/>
          <p:cNvSpPr txBox="1"/>
          <p:nvPr/>
        </p:nvSpPr>
        <p:spPr>
          <a:xfrm>
            <a:off x="5456025" y="4701974"/>
            <a:ext cx="2381223" cy="461665"/>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安全性</a:t>
            </a:r>
          </a:p>
        </p:txBody>
      </p:sp>
      <p:sp>
        <p:nvSpPr>
          <p:cNvPr id="19" name="文本框 18">
            <a:extLst>
              <a:ext uri="{FF2B5EF4-FFF2-40B4-BE49-F238E27FC236}">
                <a16:creationId xmlns:a16="http://schemas.microsoft.com/office/drawing/2014/main" id="{7A64C0E5-83F0-4DFB-B409-268C62DF8426}"/>
              </a:ext>
            </a:extLst>
          </p:cNvPr>
          <p:cNvSpPr txBox="1"/>
          <p:nvPr/>
        </p:nvSpPr>
        <p:spPr>
          <a:xfrm>
            <a:off x="4582825" y="5346206"/>
            <a:ext cx="3358622" cy="1015663"/>
          </a:xfrm>
          <a:prstGeom prst="rect">
            <a:avLst/>
          </a:prstGeom>
          <a:noFill/>
        </p:spPr>
        <p:txBody>
          <a:bodyPr wrap="square" rtlCol="0">
            <a:spAutoFit/>
          </a:bodyPr>
          <a:lstStyle/>
          <a:p>
            <a:pPr defTabSz="685800">
              <a:defRPr/>
            </a:pPr>
            <a:r>
              <a:rPr lang="zh-CN" altLang="en-US" sz="1600" b="1" dirty="0">
                <a:solidFill>
                  <a:prstClr val="black"/>
                </a:solidFill>
                <a:latin typeface="华文仿宋" panose="02010600040101010101" pitchFamily="2" charset="-122"/>
                <a:ea typeface="华文仿宋" panose="02010600040101010101" pitchFamily="2" charset="-122"/>
              </a:rPr>
              <a:t>用户认证</a:t>
            </a:r>
            <a:endParaRPr lang="en-US" altLang="zh-CN" sz="1600" b="1" dirty="0">
              <a:solidFill>
                <a:prstClr val="black"/>
              </a:solidFill>
              <a:latin typeface="华文仿宋" panose="02010600040101010101" pitchFamily="2" charset="-122"/>
              <a:ea typeface="华文仿宋" panose="02010600040101010101" pitchFamily="2" charset="-122"/>
            </a:endParaRPr>
          </a:p>
          <a:p>
            <a:pPr defTabSz="685800">
              <a:defRPr/>
            </a:pPr>
            <a:r>
              <a:rPr lang="en-US" altLang="zh-CN" sz="1600" b="1" dirty="0">
                <a:solidFill>
                  <a:prstClr val="black"/>
                </a:solidFill>
                <a:latin typeface="华文仿宋" panose="02010600040101010101" pitchFamily="2" charset="-122"/>
                <a:ea typeface="华文仿宋" panose="02010600040101010101" pitchFamily="2" charset="-122"/>
              </a:rPr>
              <a:t>	</a:t>
            </a:r>
            <a:r>
              <a:rPr lang="en-US" altLang="zh-CN" sz="1400" b="1" dirty="0">
                <a:solidFill>
                  <a:prstClr val="black"/>
                </a:solidFill>
                <a:latin typeface="华文仿宋" panose="02010600040101010101" pitchFamily="2" charset="-122"/>
                <a:ea typeface="华文仿宋" panose="02010600040101010101" pitchFamily="2" charset="-122"/>
              </a:rPr>
              <a:t>-</a:t>
            </a:r>
            <a:r>
              <a:rPr lang="zh-CN" altLang="en-US" sz="1400" b="1" dirty="0">
                <a:solidFill>
                  <a:prstClr val="black"/>
                </a:solidFill>
                <a:latin typeface="华文仿宋" panose="02010600040101010101" pitchFamily="2" charset="-122"/>
                <a:ea typeface="华文仿宋" panose="02010600040101010101" pitchFamily="2" charset="-122"/>
              </a:rPr>
              <a:t>授权识别</a:t>
            </a:r>
            <a:endParaRPr lang="en-US" altLang="zh-CN" sz="1400" b="1" dirty="0">
              <a:solidFill>
                <a:prstClr val="black"/>
              </a:solidFill>
              <a:latin typeface="华文仿宋" panose="02010600040101010101" pitchFamily="2" charset="-122"/>
              <a:ea typeface="华文仿宋" panose="02010600040101010101" pitchFamily="2" charset="-122"/>
            </a:endParaRPr>
          </a:p>
          <a:p>
            <a:pPr defTabSz="685800">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权限拒绝处理</a:t>
            </a:r>
            <a:endParaRPr lang="en-US" altLang="zh-CN" sz="1400" b="1" dirty="0">
              <a:solidFill>
                <a:prstClr val="black"/>
              </a:solidFill>
              <a:latin typeface="华文仿宋" panose="02010600040101010101" pitchFamily="2" charset="-122"/>
              <a:ea typeface="华文仿宋" panose="02010600040101010101" pitchFamily="2" charset="-122"/>
            </a:endParaRPr>
          </a:p>
          <a:p>
            <a:pPr defTabSz="685800">
              <a:defRPr/>
            </a:pPr>
            <a:r>
              <a:rPr lang="en-US" altLang="zh-CN" sz="1400" b="1" dirty="0">
                <a:solidFill>
                  <a:prstClr val="black"/>
                </a:solidFill>
                <a:latin typeface="华文仿宋" panose="02010600040101010101" pitchFamily="2" charset="-122"/>
                <a:ea typeface="华文仿宋" panose="02010600040101010101" pitchFamily="2" charset="-122"/>
              </a:rPr>
              <a:t>	-</a:t>
            </a:r>
            <a:r>
              <a:rPr lang="zh-CN" altLang="en-US" sz="1400" b="1" dirty="0">
                <a:solidFill>
                  <a:prstClr val="black"/>
                </a:solidFill>
                <a:latin typeface="华文仿宋" panose="02010600040101010101" pitchFamily="2" charset="-122"/>
                <a:ea typeface="华文仿宋" panose="02010600040101010101" pitchFamily="2" charset="-122"/>
              </a:rPr>
              <a:t>限制介接入数量</a:t>
            </a:r>
            <a:endParaRPr lang="en-US" altLang="zh-CN" sz="1400" b="1" dirty="0">
              <a:solidFill>
                <a:prstClr val="black"/>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854486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05632" y="379640"/>
            <a:ext cx="4278825" cy="362404"/>
          </a:xfrm>
        </p:spPr>
        <p:txBody>
          <a:bodyPr/>
          <a:lstStyle/>
          <a:p>
            <a:pPr algn="ctr"/>
            <a:r>
              <a:rPr kumimoji="1" lang="zh-CN" altLang="en-US" dirty="0">
                <a:latin typeface="Century Gothic" panose="020B0502020202020204"/>
              </a:rPr>
              <a:t>数据存储模块</a:t>
            </a:r>
            <a:endParaRPr kumimoji="1" lang="en-US" altLang="zh-CN" dirty="0">
              <a:latin typeface="Century Gothic" panose="020B0502020202020204"/>
            </a:endParaRPr>
          </a:p>
        </p:txBody>
      </p:sp>
      <p:sp>
        <p:nvSpPr>
          <p:cNvPr id="24" name="椭圆 78">
            <a:extLst>
              <a:ext uri="{FF2B5EF4-FFF2-40B4-BE49-F238E27FC236}">
                <a16:creationId xmlns:a16="http://schemas.microsoft.com/office/drawing/2014/main" id="{C488AD11-6EC4-4A76-8FB3-1ACD87F1FA0D}"/>
              </a:ext>
            </a:extLst>
          </p:cNvPr>
          <p:cNvSpPr>
            <a:spLocks noChangeArrowheads="1"/>
          </p:cNvSpPr>
          <p:nvPr/>
        </p:nvSpPr>
        <p:spPr bwMode="auto">
          <a:xfrm>
            <a:off x="663575" y="1472685"/>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 name="文本框 26">
            <a:extLst>
              <a:ext uri="{FF2B5EF4-FFF2-40B4-BE49-F238E27FC236}">
                <a16:creationId xmlns:a16="http://schemas.microsoft.com/office/drawing/2014/main" id="{3EAEDDAC-712A-4FF5-94CC-84BF3217E6F6}"/>
              </a:ext>
            </a:extLst>
          </p:cNvPr>
          <p:cNvSpPr txBox="1"/>
          <p:nvPr/>
        </p:nvSpPr>
        <p:spPr>
          <a:xfrm>
            <a:off x="1020167" y="1402319"/>
            <a:ext cx="2637232" cy="369332"/>
          </a:xfrm>
          <a:prstGeom prst="rect">
            <a:avLst/>
          </a:prstGeom>
          <a:noFill/>
        </p:spPr>
        <p:txBody>
          <a:bodyPr wrap="square" rtlCol="0">
            <a:spAutoFit/>
          </a:bodyPr>
          <a:lstStyle/>
          <a:p>
            <a:r>
              <a:rPr lang="zh-CN" altLang="en-US" dirty="0"/>
              <a:t>增加数据检索节点</a:t>
            </a:r>
          </a:p>
        </p:txBody>
      </p:sp>
      <p:sp>
        <p:nvSpPr>
          <p:cNvPr id="28" name="椭圆 78">
            <a:extLst>
              <a:ext uri="{FF2B5EF4-FFF2-40B4-BE49-F238E27FC236}">
                <a16:creationId xmlns:a16="http://schemas.microsoft.com/office/drawing/2014/main" id="{D58206D8-682E-423C-9534-C404E1C75E89}"/>
              </a:ext>
            </a:extLst>
          </p:cNvPr>
          <p:cNvSpPr>
            <a:spLocks noChangeArrowheads="1"/>
          </p:cNvSpPr>
          <p:nvPr/>
        </p:nvSpPr>
        <p:spPr bwMode="auto">
          <a:xfrm>
            <a:off x="667347" y="2090981"/>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9" name="椭圆 78">
            <a:extLst>
              <a:ext uri="{FF2B5EF4-FFF2-40B4-BE49-F238E27FC236}">
                <a16:creationId xmlns:a16="http://schemas.microsoft.com/office/drawing/2014/main" id="{147000A7-0D07-434C-B85A-96250B5B02D5}"/>
              </a:ext>
            </a:extLst>
          </p:cNvPr>
          <p:cNvSpPr>
            <a:spLocks noChangeArrowheads="1"/>
          </p:cNvSpPr>
          <p:nvPr/>
        </p:nvSpPr>
        <p:spPr bwMode="auto">
          <a:xfrm>
            <a:off x="663575" y="2702983"/>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 name="椭圆 78">
            <a:extLst>
              <a:ext uri="{FF2B5EF4-FFF2-40B4-BE49-F238E27FC236}">
                <a16:creationId xmlns:a16="http://schemas.microsoft.com/office/drawing/2014/main" id="{E20C5598-D6C8-4CF9-9B8A-A098B99A3271}"/>
              </a:ext>
            </a:extLst>
          </p:cNvPr>
          <p:cNvSpPr>
            <a:spLocks noChangeArrowheads="1"/>
          </p:cNvSpPr>
          <p:nvPr/>
        </p:nvSpPr>
        <p:spPr bwMode="auto">
          <a:xfrm>
            <a:off x="663575" y="3314700"/>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5" name="文本框 34">
            <a:extLst>
              <a:ext uri="{FF2B5EF4-FFF2-40B4-BE49-F238E27FC236}">
                <a16:creationId xmlns:a16="http://schemas.microsoft.com/office/drawing/2014/main" id="{4E8BE076-71AF-4B16-8A18-67B8922B80CA}"/>
              </a:ext>
            </a:extLst>
          </p:cNvPr>
          <p:cNvSpPr txBox="1"/>
          <p:nvPr/>
        </p:nvSpPr>
        <p:spPr>
          <a:xfrm>
            <a:off x="1020167" y="2020615"/>
            <a:ext cx="2637232" cy="369332"/>
          </a:xfrm>
          <a:prstGeom prst="rect">
            <a:avLst/>
          </a:prstGeom>
          <a:noFill/>
        </p:spPr>
        <p:txBody>
          <a:bodyPr wrap="square" rtlCol="0">
            <a:spAutoFit/>
          </a:bodyPr>
          <a:lstStyle/>
          <a:p>
            <a:r>
              <a:rPr lang="zh-CN" altLang="en-US" dirty="0"/>
              <a:t>增加数据计算服务节点</a:t>
            </a:r>
          </a:p>
        </p:txBody>
      </p:sp>
      <p:sp>
        <p:nvSpPr>
          <p:cNvPr id="36" name="文本框 35">
            <a:extLst>
              <a:ext uri="{FF2B5EF4-FFF2-40B4-BE49-F238E27FC236}">
                <a16:creationId xmlns:a16="http://schemas.microsoft.com/office/drawing/2014/main" id="{499A51FC-78BB-4566-828E-180806600C8C}"/>
              </a:ext>
            </a:extLst>
          </p:cNvPr>
          <p:cNvSpPr txBox="1"/>
          <p:nvPr/>
        </p:nvSpPr>
        <p:spPr>
          <a:xfrm>
            <a:off x="1020167" y="2580383"/>
            <a:ext cx="2637232" cy="646331"/>
          </a:xfrm>
          <a:prstGeom prst="rect">
            <a:avLst/>
          </a:prstGeom>
          <a:noFill/>
        </p:spPr>
        <p:txBody>
          <a:bodyPr wrap="square" rtlCol="0">
            <a:spAutoFit/>
          </a:bodyPr>
          <a:lstStyle/>
          <a:p>
            <a:r>
              <a:rPr lang="zh-CN" altLang="en-US" dirty="0"/>
              <a:t>使用双机双工模式进行服务器备份</a:t>
            </a:r>
          </a:p>
        </p:txBody>
      </p:sp>
      <p:sp>
        <p:nvSpPr>
          <p:cNvPr id="37" name="文本框 36">
            <a:extLst>
              <a:ext uri="{FF2B5EF4-FFF2-40B4-BE49-F238E27FC236}">
                <a16:creationId xmlns:a16="http://schemas.microsoft.com/office/drawing/2014/main" id="{B9762F01-D247-437B-A3BC-EED663FC1FC2}"/>
              </a:ext>
            </a:extLst>
          </p:cNvPr>
          <p:cNvSpPr txBox="1"/>
          <p:nvPr/>
        </p:nvSpPr>
        <p:spPr>
          <a:xfrm>
            <a:off x="1020167" y="3226714"/>
            <a:ext cx="2637232" cy="646331"/>
          </a:xfrm>
          <a:prstGeom prst="rect">
            <a:avLst/>
          </a:prstGeom>
          <a:noFill/>
        </p:spPr>
        <p:txBody>
          <a:bodyPr wrap="square" rtlCol="0">
            <a:spAutoFit/>
          </a:bodyPr>
          <a:lstStyle/>
          <a:p>
            <a:r>
              <a:rPr lang="zh-CN" altLang="en-US" dirty="0"/>
              <a:t>使用</a:t>
            </a:r>
            <a:r>
              <a:rPr lang="en-US" altLang="zh-CN" dirty="0"/>
              <a:t>Ping/Echo</a:t>
            </a:r>
            <a:r>
              <a:rPr lang="zh-CN" altLang="en-US" dirty="0"/>
              <a:t>模式进行服务器状态监控</a:t>
            </a:r>
          </a:p>
        </p:txBody>
      </p:sp>
      <p:sp>
        <p:nvSpPr>
          <p:cNvPr id="12" name="椭圆 78">
            <a:extLst>
              <a:ext uri="{FF2B5EF4-FFF2-40B4-BE49-F238E27FC236}">
                <a16:creationId xmlns:a16="http://schemas.microsoft.com/office/drawing/2014/main" id="{8DD452DA-3B09-4591-92C3-213E66BE9BB5}"/>
              </a:ext>
            </a:extLst>
          </p:cNvPr>
          <p:cNvSpPr>
            <a:spLocks noChangeArrowheads="1"/>
          </p:cNvSpPr>
          <p:nvPr/>
        </p:nvSpPr>
        <p:spPr bwMode="auto">
          <a:xfrm>
            <a:off x="663575" y="3926417"/>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3" name="文本框 12">
            <a:extLst>
              <a:ext uri="{FF2B5EF4-FFF2-40B4-BE49-F238E27FC236}">
                <a16:creationId xmlns:a16="http://schemas.microsoft.com/office/drawing/2014/main" id="{B6C0BA3F-8854-4C87-AF63-CFC1DBC54EF7}"/>
              </a:ext>
            </a:extLst>
          </p:cNvPr>
          <p:cNvSpPr txBox="1"/>
          <p:nvPr/>
        </p:nvSpPr>
        <p:spPr>
          <a:xfrm>
            <a:off x="1020167" y="3900214"/>
            <a:ext cx="2637232" cy="923330"/>
          </a:xfrm>
          <a:prstGeom prst="rect">
            <a:avLst/>
          </a:prstGeom>
          <a:noFill/>
        </p:spPr>
        <p:txBody>
          <a:bodyPr wrap="square" rtlCol="0">
            <a:spAutoFit/>
          </a:bodyPr>
          <a:lstStyle/>
          <a:p>
            <a:r>
              <a:rPr lang="zh-CN" altLang="en-US" dirty="0"/>
              <a:t>在服务器宕机是设置</a:t>
            </a:r>
            <a:r>
              <a:rPr lang="en-US" altLang="zh-CN" dirty="0"/>
              <a:t>checkpoint</a:t>
            </a:r>
            <a:r>
              <a:rPr lang="zh-CN" altLang="en-US" dirty="0"/>
              <a:t>，等待手动启动</a:t>
            </a:r>
          </a:p>
        </p:txBody>
      </p:sp>
      <p:sp>
        <p:nvSpPr>
          <p:cNvPr id="14" name="椭圆 78">
            <a:extLst>
              <a:ext uri="{FF2B5EF4-FFF2-40B4-BE49-F238E27FC236}">
                <a16:creationId xmlns:a16="http://schemas.microsoft.com/office/drawing/2014/main" id="{D49CC5DA-647D-4F60-BACB-D4ACFA243198}"/>
              </a:ext>
            </a:extLst>
          </p:cNvPr>
          <p:cNvSpPr>
            <a:spLocks noChangeArrowheads="1"/>
          </p:cNvSpPr>
          <p:nvPr/>
        </p:nvSpPr>
        <p:spPr bwMode="auto">
          <a:xfrm>
            <a:off x="663575" y="5036436"/>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 name="文本框 14">
            <a:extLst>
              <a:ext uri="{FF2B5EF4-FFF2-40B4-BE49-F238E27FC236}">
                <a16:creationId xmlns:a16="http://schemas.microsoft.com/office/drawing/2014/main" id="{B19C1732-EA2B-4F5C-9646-9531C212C1AB}"/>
              </a:ext>
            </a:extLst>
          </p:cNvPr>
          <p:cNvSpPr txBox="1"/>
          <p:nvPr/>
        </p:nvSpPr>
        <p:spPr>
          <a:xfrm>
            <a:off x="1020167" y="4863503"/>
            <a:ext cx="2637232" cy="646331"/>
          </a:xfrm>
          <a:prstGeom prst="rect">
            <a:avLst/>
          </a:prstGeom>
          <a:noFill/>
        </p:spPr>
        <p:txBody>
          <a:bodyPr wrap="square" rtlCol="0">
            <a:spAutoFit/>
          </a:bodyPr>
          <a:lstStyle/>
          <a:p>
            <a:r>
              <a:rPr lang="zh-CN" altLang="en-US" dirty="0"/>
              <a:t>基于</a:t>
            </a:r>
            <a:r>
              <a:rPr lang="en-US" altLang="zh-CN" dirty="0"/>
              <a:t>token</a:t>
            </a:r>
            <a:r>
              <a:rPr lang="zh-CN" altLang="en-US" dirty="0"/>
              <a:t>对用户进行认证</a:t>
            </a:r>
          </a:p>
        </p:txBody>
      </p:sp>
      <p:sp>
        <p:nvSpPr>
          <p:cNvPr id="16" name="椭圆 78">
            <a:extLst>
              <a:ext uri="{FF2B5EF4-FFF2-40B4-BE49-F238E27FC236}">
                <a16:creationId xmlns:a16="http://schemas.microsoft.com/office/drawing/2014/main" id="{CA0637CE-C7B8-46AB-BA72-B3B646B947A8}"/>
              </a:ext>
            </a:extLst>
          </p:cNvPr>
          <p:cNvSpPr>
            <a:spLocks noChangeArrowheads="1"/>
          </p:cNvSpPr>
          <p:nvPr/>
        </p:nvSpPr>
        <p:spPr bwMode="auto">
          <a:xfrm>
            <a:off x="663575" y="5700541"/>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7" name="文本框 16">
            <a:extLst>
              <a:ext uri="{FF2B5EF4-FFF2-40B4-BE49-F238E27FC236}">
                <a16:creationId xmlns:a16="http://schemas.microsoft.com/office/drawing/2014/main" id="{09563615-6940-4319-98AD-57297A99ACB3}"/>
              </a:ext>
            </a:extLst>
          </p:cNvPr>
          <p:cNvSpPr txBox="1"/>
          <p:nvPr/>
        </p:nvSpPr>
        <p:spPr>
          <a:xfrm>
            <a:off x="1020167" y="5569072"/>
            <a:ext cx="2637232" cy="646331"/>
          </a:xfrm>
          <a:prstGeom prst="rect">
            <a:avLst/>
          </a:prstGeom>
          <a:noFill/>
        </p:spPr>
        <p:txBody>
          <a:bodyPr wrap="square" rtlCol="0">
            <a:spAutoFit/>
          </a:bodyPr>
          <a:lstStyle/>
          <a:p>
            <a:r>
              <a:rPr lang="zh-CN" altLang="en-US" dirty="0"/>
              <a:t>限制接口每秒的请求数来限制接入</a:t>
            </a:r>
          </a:p>
        </p:txBody>
      </p:sp>
      <p:sp>
        <p:nvSpPr>
          <p:cNvPr id="18" name="椭圆 78">
            <a:extLst>
              <a:ext uri="{FF2B5EF4-FFF2-40B4-BE49-F238E27FC236}">
                <a16:creationId xmlns:a16="http://schemas.microsoft.com/office/drawing/2014/main" id="{5724AD55-EA9F-4823-B1BC-1479B6650A44}"/>
              </a:ext>
            </a:extLst>
          </p:cNvPr>
          <p:cNvSpPr>
            <a:spLocks noChangeArrowheads="1"/>
          </p:cNvSpPr>
          <p:nvPr/>
        </p:nvSpPr>
        <p:spPr bwMode="auto">
          <a:xfrm>
            <a:off x="663575" y="6349927"/>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9" name="文本框 18">
            <a:extLst>
              <a:ext uri="{FF2B5EF4-FFF2-40B4-BE49-F238E27FC236}">
                <a16:creationId xmlns:a16="http://schemas.microsoft.com/office/drawing/2014/main" id="{6E837405-6BAE-4B35-A65A-6FF962B53F46}"/>
              </a:ext>
            </a:extLst>
          </p:cNvPr>
          <p:cNvSpPr txBox="1"/>
          <p:nvPr/>
        </p:nvSpPr>
        <p:spPr>
          <a:xfrm>
            <a:off x="1020167" y="6151026"/>
            <a:ext cx="2637232" cy="646331"/>
          </a:xfrm>
          <a:prstGeom prst="rect">
            <a:avLst/>
          </a:prstGeom>
          <a:noFill/>
        </p:spPr>
        <p:txBody>
          <a:bodyPr wrap="square" rtlCol="0">
            <a:spAutoFit/>
          </a:bodyPr>
          <a:lstStyle/>
          <a:p>
            <a:r>
              <a:rPr lang="zh-CN" altLang="en-US" dirty="0"/>
              <a:t>使用访问能力表对访问权限进行控制</a:t>
            </a:r>
          </a:p>
        </p:txBody>
      </p:sp>
      <p:pic>
        <p:nvPicPr>
          <p:cNvPr id="4" name="图片 3">
            <a:extLst>
              <a:ext uri="{FF2B5EF4-FFF2-40B4-BE49-F238E27FC236}">
                <a16:creationId xmlns:a16="http://schemas.microsoft.com/office/drawing/2014/main" id="{045BA43F-D8E3-4EBA-A6F0-26DBC6CCA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8128" y="2046697"/>
            <a:ext cx="7819739" cy="4104329"/>
          </a:xfrm>
          <a:prstGeom prst="rect">
            <a:avLst/>
          </a:prstGeom>
        </p:spPr>
      </p:pic>
    </p:spTree>
    <p:extLst>
      <p:ext uri="{BB962C8B-B14F-4D97-AF65-F5344CB8AC3E}">
        <p14:creationId xmlns:p14="http://schemas.microsoft.com/office/powerpoint/2010/main" val="553873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694152">
            <a:off x="4115694" y="1440335"/>
            <a:ext cx="3992076" cy="3992076"/>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694152">
            <a:off x="4370140" y="1694780"/>
            <a:ext cx="3483185" cy="3483185"/>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648751" y="2374545"/>
            <a:ext cx="5285801" cy="2123654"/>
          </a:xfrm>
          <a:prstGeom prst="rect">
            <a:avLst/>
          </a:prstGeom>
          <a:noFill/>
        </p:spPr>
        <p:txBody>
          <a:bodyPr wrap="square" lIns="91436" tIns="45718" rIns="91436" bIns="45718" rtlCol="0">
            <a:spAutoFit/>
          </a:bodyPr>
          <a:lstStyle/>
          <a:p>
            <a:pPr algn="ctr"/>
            <a:r>
              <a:rPr kumimoji="1" lang="en-US" altLang="zh-CN" sz="6600" b="1" dirty="0">
                <a:solidFill>
                  <a:schemeClr val="bg1"/>
                </a:solidFill>
              </a:rPr>
              <a:t>THANK</a:t>
            </a:r>
          </a:p>
          <a:p>
            <a:pPr algn="ctr"/>
            <a:r>
              <a:rPr kumimoji="1" lang="en-US" altLang="zh-CN" sz="6600" b="1" dirty="0">
                <a:solidFill>
                  <a:schemeClr val="bg1"/>
                </a:solidFill>
              </a:rPr>
              <a:t>YOU!</a:t>
            </a:r>
            <a:endParaRPr kumimoji="1" lang="zh-CN" altLang="en-US" sz="6600" b="1" dirty="0">
              <a:solidFill>
                <a:schemeClr val="bg1"/>
              </a:solidFill>
            </a:endParaRPr>
          </a:p>
        </p:txBody>
      </p:sp>
      <p:sp>
        <p:nvSpPr>
          <p:cNvPr id="6" name="矩形 5"/>
          <p:cNvSpPr/>
          <p:nvPr/>
        </p:nvSpPr>
        <p:spPr>
          <a:xfrm>
            <a:off x="3288912" y="1866900"/>
            <a:ext cx="5645640" cy="31813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00400" y="-609401"/>
            <a:ext cx="4610100" cy="7786747"/>
          </a:xfrm>
          <a:prstGeom prst="rect">
            <a:avLst/>
          </a:prstGeom>
          <a:noFill/>
        </p:spPr>
        <p:txBody>
          <a:bodyPr wrap="square" rtlCol="0">
            <a:spAutoFit/>
          </a:bodyPr>
          <a:lstStyle/>
          <a:p>
            <a:r>
              <a:rPr lang="en-US" altLang="zh-CN" sz="50000" dirty="0">
                <a:solidFill>
                  <a:schemeClr val="bg1"/>
                </a:solidFill>
              </a:rPr>
              <a:t>1</a:t>
            </a:r>
            <a:endParaRPr lang="zh-CN" altLang="en-US" sz="50000" dirty="0">
              <a:solidFill>
                <a:schemeClr val="bg1"/>
              </a:solidFill>
            </a:endParaRPr>
          </a:p>
        </p:txBody>
      </p:sp>
      <p:sp>
        <p:nvSpPr>
          <p:cNvPr id="4" name="矩形 3"/>
          <p:cNvSpPr/>
          <p:nvPr/>
        </p:nvSpPr>
        <p:spPr>
          <a:xfrm>
            <a:off x="6133225" y="1843510"/>
            <a:ext cx="308610" cy="890270"/>
          </a:xfrm>
          <a:prstGeom prst="rect">
            <a:avLst/>
          </a:prstGeom>
        </p:spPr>
        <p:txBody>
          <a:bodyPr wrap="none" lIns="91438" tIns="45719" rIns="91438" bIns="45719">
            <a:spAutoFit/>
          </a:bodyPr>
          <a:lstStyle/>
          <a:p>
            <a:pPr>
              <a:lnSpc>
                <a:spcPct val="130000"/>
              </a:lnSpc>
            </a:pPr>
            <a:endParaRPr kumimoji="1" lang="zh-CN" altLang="en-US" sz="4000" b="1" dirty="0">
              <a:solidFill>
                <a:srgbClr val="FFFFFF"/>
              </a:solidFill>
              <a:latin typeface="Century Gothic" panose="020B0502020202020204"/>
              <a:ea typeface="微软雅黑" panose="020B0503020204020204" pitchFamily="34" charset="-122"/>
            </a:endParaRPr>
          </a:p>
        </p:txBody>
      </p:sp>
      <p:sp>
        <p:nvSpPr>
          <p:cNvPr id="6" name="矩形 5">
            <a:extLst>
              <a:ext uri="{FF2B5EF4-FFF2-40B4-BE49-F238E27FC236}">
                <a16:creationId xmlns:a16="http://schemas.microsoft.com/office/drawing/2014/main" id="{F0340945-1A1C-4FDC-AA73-23E597E736E1}"/>
              </a:ext>
            </a:extLst>
          </p:cNvPr>
          <p:cNvSpPr/>
          <p:nvPr/>
        </p:nvSpPr>
        <p:spPr>
          <a:xfrm>
            <a:off x="5029200" y="1543050"/>
            <a:ext cx="6648450" cy="3810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F1D610B-DAD6-4101-B075-69BA2C999623}"/>
              </a:ext>
            </a:extLst>
          </p:cNvPr>
          <p:cNvSpPr/>
          <p:nvPr/>
        </p:nvSpPr>
        <p:spPr>
          <a:xfrm>
            <a:off x="6441835" y="2877675"/>
            <a:ext cx="2236506" cy="812593"/>
          </a:xfrm>
          <a:prstGeom prst="rect">
            <a:avLst/>
          </a:prstGeom>
        </p:spPr>
        <p:txBody>
          <a:bodyPr wrap="none" lIns="91438" tIns="45719" rIns="91438" bIns="45719">
            <a:spAutoFit/>
          </a:bodyPr>
          <a:lstStyle/>
          <a:p>
            <a:pPr>
              <a:lnSpc>
                <a:spcPct val="130000"/>
              </a:lnSpc>
            </a:pPr>
            <a:r>
              <a:rPr kumimoji="1" lang="zh-CN" altLang="en-US" sz="4000" b="1" dirty="0">
                <a:solidFill>
                  <a:srgbClr val="FFFFFF"/>
                </a:solidFill>
                <a:latin typeface="Century Gothic" panose="020B0502020202020204"/>
                <a:ea typeface="微软雅黑" panose="020B0503020204020204" pitchFamily="34" charset="-122"/>
              </a:rPr>
              <a:t>团队介绍</a:t>
            </a:r>
            <a:endParaRPr kumimoji="1" lang="en-US" altLang="zh-CN" sz="4000" b="1" dirty="0">
              <a:solidFill>
                <a:srgbClr val="FFFFFF"/>
              </a:solidFill>
              <a:latin typeface="Century Gothic" panose="020B0502020202020204"/>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05632" y="379639"/>
            <a:ext cx="4160732" cy="648969"/>
          </a:xfrm>
        </p:spPr>
        <p:txBody>
          <a:bodyPr/>
          <a:lstStyle/>
          <a:p>
            <a:pPr algn="ctr"/>
            <a:r>
              <a:rPr kumimoji="1" lang="zh-CN" altLang="en-US" dirty="0">
                <a:latin typeface="Century Gothic" panose="020B0502020202020204"/>
              </a:rPr>
              <a:t>团队成员</a:t>
            </a:r>
            <a:endParaRPr kumimoji="1" lang="en-US" sz="1200" dirty="0">
              <a:latin typeface="Century Gothic" panose="020B0502020202020204"/>
            </a:endParaRPr>
          </a:p>
        </p:txBody>
      </p:sp>
      <p:grpSp>
        <p:nvGrpSpPr>
          <p:cNvPr id="40" name="组合 39">
            <a:extLst>
              <a:ext uri="{FF2B5EF4-FFF2-40B4-BE49-F238E27FC236}">
                <a16:creationId xmlns:a16="http://schemas.microsoft.com/office/drawing/2014/main" id="{08662B07-EF2D-48AE-B944-75519DB400E6}"/>
              </a:ext>
            </a:extLst>
          </p:cNvPr>
          <p:cNvGrpSpPr/>
          <p:nvPr/>
        </p:nvGrpSpPr>
        <p:grpSpPr>
          <a:xfrm>
            <a:off x="3134161" y="1918452"/>
            <a:ext cx="5510885" cy="2699675"/>
            <a:chOff x="3134161" y="1918452"/>
            <a:chExt cx="5510885" cy="2699675"/>
          </a:xfrm>
        </p:grpSpPr>
        <p:grpSp>
          <p:nvGrpSpPr>
            <p:cNvPr id="38" name="组合 37">
              <a:extLst>
                <a:ext uri="{FF2B5EF4-FFF2-40B4-BE49-F238E27FC236}">
                  <a16:creationId xmlns:a16="http://schemas.microsoft.com/office/drawing/2014/main" id="{B8B8042A-3B9E-45AF-942D-4101DF6AD394}"/>
                </a:ext>
              </a:extLst>
            </p:cNvPr>
            <p:cNvGrpSpPr/>
            <p:nvPr/>
          </p:nvGrpSpPr>
          <p:grpSpPr>
            <a:xfrm>
              <a:off x="3134161" y="1918452"/>
              <a:ext cx="1342942" cy="2696045"/>
              <a:chOff x="2006827" y="1922082"/>
              <a:chExt cx="1342942" cy="2696045"/>
            </a:xfrm>
          </p:grpSpPr>
          <p:grpSp>
            <p:nvGrpSpPr>
              <p:cNvPr id="32" name="组合 31">
                <a:extLst>
                  <a:ext uri="{FF2B5EF4-FFF2-40B4-BE49-F238E27FC236}">
                    <a16:creationId xmlns:a16="http://schemas.microsoft.com/office/drawing/2014/main" id="{035D4544-9296-4B5E-8CBF-D89805329BF8}"/>
                  </a:ext>
                </a:extLst>
              </p:cNvPr>
              <p:cNvGrpSpPr/>
              <p:nvPr/>
            </p:nvGrpSpPr>
            <p:grpSpPr>
              <a:xfrm>
                <a:off x="2006827" y="2646328"/>
                <a:ext cx="1336592" cy="461663"/>
                <a:chOff x="2006827" y="3812698"/>
                <a:chExt cx="1336592" cy="461663"/>
              </a:xfrm>
            </p:grpSpPr>
            <p:sp>
              <p:nvSpPr>
                <p:cNvPr id="6" name="文本框 5"/>
                <p:cNvSpPr txBox="1"/>
                <p:nvPr/>
              </p:nvSpPr>
              <p:spPr>
                <a:xfrm>
                  <a:off x="2235427" y="3812698"/>
                  <a:ext cx="1107992" cy="461663"/>
                </a:xfrm>
                <a:prstGeom prst="rect">
                  <a:avLst/>
                </a:prstGeom>
                <a:noFill/>
              </p:spPr>
              <p:txBody>
                <a:bodyPr wrap="none" lIns="91438" tIns="45719" rIns="91438" bIns="45719" rtlCol="0">
                  <a:spAutoFit/>
                </a:bodyPr>
                <a:lstStyle/>
                <a:p>
                  <a:pPr defTabSz="913765">
                    <a:defRPr/>
                  </a:pPr>
                  <a:r>
                    <a:rPr lang="zh-CN" altLang="en-US" sz="2400" b="1" kern="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rPr>
                    <a:t>吉宇哲</a:t>
                  </a:r>
                  <a:endParaRPr lang="en-US" sz="2400" b="1" kern="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椭圆 55">
                  <a:extLst>
                    <a:ext uri="{FF2B5EF4-FFF2-40B4-BE49-F238E27FC236}">
                      <a16:creationId xmlns:a16="http://schemas.microsoft.com/office/drawing/2014/main" id="{15180FE9-E57D-4BE7-A457-8EEFECEDB102}"/>
                    </a:ext>
                  </a:extLst>
                </p:cNvPr>
                <p:cNvSpPr>
                  <a:spLocks noChangeArrowheads="1"/>
                </p:cNvSpPr>
                <p:nvPr/>
              </p:nvSpPr>
              <p:spPr bwMode="auto">
                <a:xfrm>
                  <a:off x="2006827" y="3932295"/>
                  <a:ext cx="228600" cy="228600"/>
                </a:xfrm>
                <a:prstGeom prst="ellipse">
                  <a:avLst/>
                </a:prstGeom>
                <a:solidFill>
                  <a:srgbClr val="F58D7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3" name="组合 2">
                <a:extLst>
                  <a:ext uri="{FF2B5EF4-FFF2-40B4-BE49-F238E27FC236}">
                    <a16:creationId xmlns:a16="http://schemas.microsoft.com/office/drawing/2014/main" id="{26A14F4A-F317-428C-BB5E-17202F3222BF}"/>
                  </a:ext>
                </a:extLst>
              </p:cNvPr>
              <p:cNvGrpSpPr/>
              <p:nvPr/>
            </p:nvGrpSpPr>
            <p:grpSpPr>
              <a:xfrm>
                <a:off x="2013177" y="4156464"/>
                <a:ext cx="1336592" cy="461663"/>
                <a:chOff x="2013177" y="5003800"/>
                <a:chExt cx="1336592" cy="461663"/>
              </a:xfrm>
            </p:grpSpPr>
            <p:sp>
              <p:nvSpPr>
                <p:cNvPr id="10" name="文本框 9"/>
                <p:cNvSpPr txBox="1"/>
                <p:nvPr/>
              </p:nvSpPr>
              <p:spPr>
                <a:xfrm>
                  <a:off x="2241777" y="5003800"/>
                  <a:ext cx="1107992" cy="461663"/>
                </a:xfrm>
                <a:prstGeom prst="rect">
                  <a:avLst/>
                </a:prstGeom>
                <a:noFill/>
              </p:spPr>
              <p:txBody>
                <a:bodyPr wrap="none" lIns="91438" tIns="45719" rIns="91438" bIns="45719" rtlCol="0">
                  <a:spAutoFit/>
                </a:bodyPr>
                <a:lstStyle/>
                <a:p>
                  <a:pPr defTabSz="913765">
                    <a:defRPr/>
                  </a:pPr>
                  <a:r>
                    <a:rPr lang="zh-CN" altLang="en-US" sz="2400" b="1" kern="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rPr>
                    <a:t>连远翔</a:t>
                  </a:r>
                  <a:endParaRPr lang="en-US" sz="2400" b="1" kern="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椭圆 56">
                  <a:extLst>
                    <a:ext uri="{FF2B5EF4-FFF2-40B4-BE49-F238E27FC236}">
                      <a16:creationId xmlns:a16="http://schemas.microsoft.com/office/drawing/2014/main" id="{F599D190-ABEE-438E-B9ED-D00BBFD251EE}"/>
                    </a:ext>
                  </a:extLst>
                </p:cNvPr>
                <p:cNvSpPr>
                  <a:spLocks noChangeArrowheads="1"/>
                </p:cNvSpPr>
                <p:nvPr/>
              </p:nvSpPr>
              <p:spPr bwMode="auto">
                <a:xfrm>
                  <a:off x="2013177" y="5121633"/>
                  <a:ext cx="228600" cy="228600"/>
                </a:xfrm>
                <a:prstGeom prst="ellipse">
                  <a:avLst/>
                </a:prstGeom>
                <a:solidFill>
                  <a:srgbClr val="A37F67"/>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800">
                    <a:solidFill>
                      <a:schemeClr val="accent2">
                        <a:lumMod val="40000"/>
                        <a:lumOff val="60000"/>
                      </a:schemeClr>
                    </a:solidFill>
                    <a:latin typeface="宋体" panose="02010600030101010101" pitchFamily="2" charset="-122"/>
                    <a:sym typeface="宋体" panose="02010600030101010101" pitchFamily="2" charset="-122"/>
                  </a:endParaRPr>
                </a:p>
              </p:txBody>
            </p:sp>
          </p:grpSp>
          <p:grpSp>
            <p:nvGrpSpPr>
              <p:cNvPr id="31" name="组合 30">
                <a:extLst>
                  <a:ext uri="{FF2B5EF4-FFF2-40B4-BE49-F238E27FC236}">
                    <a16:creationId xmlns:a16="http://schemas.microsoft.com/office/drawing/2014/main" id="{2961392C-512F-48ED-8F97-E43D334D914E}"/>
                  </a:ext>
                </a:extLst>
              </p:cNvPr>
              <p:cNvGrpSpPr/>
              <p:nvPr/>
            </p:nvGrpSpPr>
            <p:grpSpPr>
              <a:xfrm>
                <a:off x="2013177" y="3401813"/>
                <a:ext cx="1336592" cy="461663"/>
                <a:chOff x="2013177" y="4410432"/>
                <a:chExt cx="1336592" cy="461663"/>
              </a:xfrm>
            </p:grpSpPr>
            <p:sp>
              <p:nvSpPr>
                <p:cNvPr id="8" name="文本框 7"/>
                <p:cNvSpPr txBox="1"/>
                <p:nvPr/>
              </p:nvSpPr>
              <p:spPr>
                <a:xfrm>
                  <a:off x="2241777" y="4410432"/>
                  <a:ext cx="1107992" cy="461663"/>
                </a:xfrm>
                <a:prstGeom prst="rect">
                  <a:avLst/>
                </a:prstGeom>
                <a:noFill/>
              </p:spPr>
              <p:txBody>
                <a:bodyPr wrap="none" lIns="91438" tIns="45719" rIns="91438" bIns="45719" rtlCol="0">
                  <a:spAutoFit/>
                </a:bodyPr>
                <a:lstStyle/>
                <a:p>
                  <a:pPr defTabSz="913765">
                    <a:defRPr/>
                  </a:pPr>
                  <a:r>
                    <a:rPr lang="zh-CN" altLang="en-US" sz="2400" b="1" kern="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rPr>
                    <a:t>赖健明</a:t>
                  </a:r>
                  <a:endParaRPr lang="en-US" sz="2400" b="1" kern="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椭圆 77">
                  <a:extLst>
                    <a:ext uri="{FF2B5EF4-FFF2-40B4-BE49-F238E27FC236}">
                      <a16:creationId xmlns:a16="http://schemas.microsoft.com/office/drawing/2014/main" id="{492CCF44-F931-43FA-83BD-8CC1D8D9E2DA}"/>
                    </a:ext>
                  </a:extLst>
                </p:cNvPr>
                <p:cNvSpPr>
                  <a:spLocks noChangeArrowheads="1"/>
                </p:cNvSpPr>
                <p:nvPr/>
              </p:nvSpPr>
              <p:spPr bwMode="auto">
                <a:xfrm>
                  <a:off x="2013177" y="4526964"/>
                  <a:ext cx="228600" cy="228600"/>
                </a:xfrm>
                <a:prstGeom prst="ellipse">
                  <a:avLst/>
                </a:prstGeom>
                <a:solidFill>
                  <a:srgbClr val="FFDD6C"/>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33" name="组合 32">
                <a:extLst>
                  <a:ext uri="{FF2B5EF4-FFF2-40B4-BE49-F238E27FC236}">
                    <a16:creationId xmlns:a16="http://schemas.microsoft.com/office/drawing/2014/main" id="{721440AB-8BCD-482E-A4F3-6A57081CA69F}"/>
                  </a:ext>
                </a:extLst>
              </p:cNvPr>
              <p:cNvGrpSpPr/>
              <p:nvPr/>
            </p:nvGrpSpPr>
            <p:grpSpPr>
              <a:xfrm>
                <a:off x="2006827" y="1922082"/>
                <a:ext cx="1102724" cy="461663"/>
                <a:chOff x="2024290" y="3338927"/>
                <a:chExt cx="1102724" cy="461663"/>
              </a:xfrm>
            </p:grpSpPr>
            <p:sp>
              <p:nvSpPr>
                <p:cNvPr id="4" name="文本框 3"/>
                <p:cNvSpPr txBox="1"/>
                <p:nvPr/>
              </p:nvSpPr>
              <p:spPr>
                <a:xfrm>
                  <a:off x="2235427" y="3338927"/>
                  <a:ext cx="891587" cy="461663"/>
                </a:xfrm>
                <a:prstGeom prst="rect">
                  <a:avLst/>
                </a:prstGeom>
                <a:noFill/>
              </p:spPr>
              <p:txBody>
                <a:bodyPr wrap="none" lIns="91438" tIns="45719" rIns="91438" bIns="45719" rtlCol="0">
                  <a:spAutoFit/>
                </a:bodyPr>
                <a:lstStyle/>
                <a:p>
                  <a:pPr defTabSz="913765">
                    <a:defRPr/>
                  </a:pPr>
                  <a:r>
                    <a:rPr lang="zh-CN" altLang="en-US" sz="2400" b="1" kern="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rPr>
                    <a:t>陈骁</a:t>
                  </a:r>
                  <a:r>
                    <a:rPr lang="en-US" sz="2400" b="1" kern="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rPr>
                    <a:t> </a:t>
                  </a:r>
                </a:p>
              </p:txBody>
            </p:sp>
            <p:sp>
              <p:nvSpPr>
                <p:cNvPr id="15" name="椭圆 78">
                  <a:extLst>
                    <a:ext uri="{FF2B5EF4-FFF2-40B4-BE49-F238E27FC236}">
                      <a16:creationId xmlns:a16="http://schemas.microsoft.com/office/drawing/2014/main" id="{7E6C2D6C-72FD-47BA-92E0-3201ACEDB38F}"/>
                    </a:ext>
                  </a:extLst>
                </p:cNvPr>
                <p:cNvSpPr>
                  <a:spLocks noChangeArrowheads="1"/>
                </p:cNvSpPr>
                <p:nvPr/>
              </p:nvSpPr>
              <p:spPr bwMode="auto">
                <a:xfrm>
                  <a:off x="2024290" y="3451829"/>
                  <a:ext cx="228600" cy="228600"/>
                </a:xfrm>
                <a:prstGeom prst="ellipse">
                  <a:avLst/>
                </a:prstGeom>
                <a:solidFill>
                  <a:srgbClr val="A1BD7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grpSp>
          <p:nvGrpSpPr>
            <p:cNvPr id="39" name="组合 38">
              <a:extLst>
                <a:ext uri="{FF2B5EF4-FFF2-40B4-BE49-F238E27FC236}">
                  <a16:creationId xmlns:a16="http://schemas.microsoft.com/office/drawing/2014/main" id="{1D71FFED-C6FA-4A69-BC81-3B62CA110466}"/>
                </a:ext>
              </a:extLst>
            </p:cNvPr>
            <p:cNvGrpSpPr/>
            <p:nvPr/>
          </p:nvGrpSpPr>
          <p:grpSpPr>
            <a:xfrm>
              <a:off x="7287682" y="1918452"/>
              <a:ext cx="1357364" cy="2699675"/>
              <a:chOff x="6854434" y="1918452"/>
              <a:chExt cx="1357364" cy="2699675"/>
            </a:xfrm>
          </p:grpSpPr>
          <p:grpSp>
            <p:nvGrpSpPr>
              <p:cNvPr id="34" name="组合 33">
                <a:extLst>
                  <a:ext uri="{FF2B5EF4-FFF2-40B4-BE49-F238E27FC236}">
                    <a16:creationId xmlns:a16="http://schemas.microsoft.com/office/drawing/2014/main" id="{14CE55BF-8121-4F81-BCAE-7E8B139F1210}"/>
                  </a:ext>
                </a:extLst>
              </p:cNvPr>
              <p:cNvGrpSpPr/>
              <p:nvPr/>
            </p:nvGrpSpPr>
            <p:grpSpPr>
              <a:xfrm>
                <a:off x="6860557" y="1918452"/>
                <a:ext cx="1336592" cy="461663"/>
                <a:chOff x="6860557" y="1918452"/>
                <a:chExt cx="1336592" cy="461663"/>
              </a:xfrm>
            </p:grpSpPr>
            <p:sp>
              <p:nvSpPr>
                <p:cNvPr id="17" name="椭圆 77">
                  <a:extLst>
                    <a:ext uri="{FF2B5EF4-FFF2-40B4-BE49-F238E27FC236}">
                      <a16:creationId xmlns:a16="http://schemas.microsoft.com/office/drawing/2014/main" id="{6DC17ECD-CC5A-4F9D-BC5D-BC08565D0C23}"/>
                    </a:ext>
                  </a:extLst>
                </p:cNvPr>
                <p:cNvSpPr>
                  <a:spLocks noChangeArrowheads="1"/>
                </p:cNvSpPr>
                <p:nvPr/>
              </p:nvSpPr>
              <p:spPr bwMode="auto">
                <a:xfrm>
                  <a:off x="6860557" y="2034984"/>
                  <a:ext cx="228600" cy="228600"/>
                </a:xfrm>
                <a:prstGeom prst="ellipse">
                  <a:avLst/>
                </a:prstGeom>
                <a:solidFill>
                  <a:schemeClr val="accent1">
                    <a:lumMod val="60000"/>
                    <a:lumOff val="40000"/>
                  </a:schemeClr>
                </a:solidFill>
                <a:ln>
                  <a:noFill/>
                </a:ln>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6" name="文本框 25">
                  <a:extLst>
                    <a:ext uri="{FF2B5EF4-FFF2-40B4-BE49-F238E27FC236}">
                      <a16:creationId xmlns:a16="http://schemas.microsoft.com/office/drawing/2014/main" id="{AB576D3E-E8EF-4E8A-8D1C-CBA5E192DAAB}"/>
                    </a:ext>
                  </a:extLst>
                </p:cNvPr>
                <p:cNvSpPr txBox="1"/>
                <p:nvPr/>
              </p:nvSpPr>
              <p:spPr>
                <a:xfrm>
                  <a:off x="7089157" y="1918452"/>
                  <a:ext cx="1107992" cy="461663"/>
                </a:xfrm>
                <a:prstGeom prst="rect">
                  <a:avLst/>
                </a:prstGeom>
                <a:noFill/>
              </p:spPr>
              <p:txBody>
                <a:bodyPr wrap="none" lIns="91438" tIns="45719" rIns="91438" bIns="45719" rtlCol="0">
                  <a:spAutoFit/>
                </a:bodyPr>
                <a:lstStyle/>
                <a:p>
                  <a:pPr defTabSz="913765">
                    <a:defRPr/>
                  </a:pPr>
                  <a:r>
                    <a:rPr lang="zh-CN" altLang="en-US" sz="2400" b="1" kern="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rPr>
                    <a:t>何天行</a:t>
                  </a:r>
                  <a:endParaRPr lang="en-US" sz="2400" b="1" kern="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6" name="组合 35">
                <a:extLst>
                  <a:ext uri="{FF2B5EF4-FFF2-40B4-BE49-F238E27FC236}">
                    <a16:creationId xmlns:a16="http://schemas.microsoft.com/office/drawing/2014/main" id="{8CDC65D8-847F-43EF-AEAC-7205F2A6FBEB}"/>
                  </a:ext>
                </a:extLst>
              </p:cNvPr>
              <p:cNvGrpSpPr/>
              <p:nvPr/>
            </p:nvGrpSpPr>
            <p:grpSpPr>
              <a:xfrm>
                <a:off x="6854434" y="3401813"/>
                <a:ext cx="1336592" cy="461663"/>
                <a:chOff x="6854434" y="3401813"/>
                <a:chExt cx="1336592" cy="461663"/>
              </a:xfrm>
            </p:grpSpPr>
            <p:sp>
              <p:nvSpPr>
                <p:cNvPr id="18" name="椭圆 56">
                  <a:extLst>
                    <a:ext uri="{FF2B5EF4-FFF2-40B4-BE49-F238E27FC236}">
                      <a16:creationId xmlns:a16="http://schemas.microsoft.com/office/drawing/2014/main" id="{0852980F-5B15-4E90-8269-07B51C604633}"/>
                    </a:ext>
                  </a:extLst>
                </p:cNvPr>
                <p:cNvSpPr>
                  <a:spLocks noChangeArrowheads="1"/>
                </p:cNvSpPr>
                <p:nvPr/>
              </p:nvSpPr>
              <p:spPr bwMode="auto">
                <a:xfrm>
                  <a:off x="6854434" y="3518344"/>
                  <a:ext cx="228600" cy="228600"/>
                </a:xfrm>
                <a:prstGeom prst="ellipse">
                  <a:avLst/>
                </a:prstGeom>
                <a:solidFill>
                  <a:schemeClr val="bg1">
                    <a:lumMod val="85000"/>
                  </a:schemeClr>
                </a:solidFill>
                <a:ln>
                  <a:noFill/>
                </a:ln>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8" name="文本框 27">
                  <a:extLst>
                    <a:ext uri="{FF2B5EF4-FFF2-40B4-BE49-F238E27FC236}">
                      <a16:creationId xmlns:a16="http://schemas.microsoft.com/office/drawing/2014/main" id="{6C95A2AF-949C-4472-9BF8-0EF764742223}"/>
                    </a:ext>
                  </a:extLst>
                </p:cNvPr>
                <p:cNvSpPr txBox="1"/>
                <p:nvPr/>
              </p:nvSpPr>
              <p:spPr>
                <a:xfrm>
                  <a:off x="7083034" y="3401813"/>
                  <a:ext cx="1107992" cy="461663"/>
                </a:xfrm>
                <a:prstGeom prst="rect">
                  <a:avLst/>
                </a:prstGeom>
                <a:noFill/>
              </p:spPr>
              <p:txBody>
                <a:bodyPr wrap="none" lIns="91438" tIns="45719" rIns="91438" bIns="45719" rtlCol="0">
                  <a:spAutoFit/>
                </a:bodyPr>
                <a:lstStyle/>
                <a:p>
                  <a:pPr defTabSz="913765">
                    <a:defRPr/>
                  </a:pPr>
                  <a:r>
                    <a:rPr lang="zh-CN" altLang="en-US" sz="2400" b="1" kern="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rPr>
                    <a:t>乐盛捷</a:t>
                  </a:r>
                  <a:endParaRPr lang="en-US" sz="2400" b="1" kern="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5" name="组合 34">
                <a:extLst>
                  <a:ext uri="{FF2B5EF4-FFF2-40B4-BE49-F238E27FC236}">
                    <a16:creationId xmlns:a16="http://schemas.microsoft.com/office/drawing/2014/main" id="{6312B4E5-72F0-49E0-B5A8-1B1C09246E70}"/>
                  </a:ext>
                </a:extLst>
              </p:cNvPr>
              <p:cNvGrpSpPr/>
              <p:nvPr/>
            </p:nvGrpSpPr>
            <p:grpSpPr>
              <a:xfrm>
                <a:off x="6868206" y="2646328"/>
                <a:ext cx="1343592" cy="461663"/>
                <a:chOff x="6868206" y="2646328"/>
                <a:chExt cx="1343592" cy="461663"/>
              </a:xfrm>
            </p:grpSpPr>
            <p:sp>
              <p:nvSpPr>
                <p:cNvPr id="16" name="椭圆 56">
                  <a:extLst>
                    <a:ext uri="{FF2B5EF4-FFF2-40B4-BE49-F238E27FC236}">
                      <a16:creationId xmlns:a16="http://schemas.microsoft.com/office/drawing/2014/main" id="{2063207A-9F0B-4C8C-A313-E51FEEBABB66}"/>
                    </a:ext>
                  </a:extLst>
                </p:cNvPr>
                <p:cNvSpPr>
                  <a:spLocks noChangeArrowheads="1"/>
                </p:cNvSpPr>
                <p:nvPr/>
              </p:nvSpPr>
              <p:spPr bwMode="auto">
                <a:xfrm>
                  <a:off x="6868206" y="2762859"/>
                  <a:ext cx="228600" cy="228600"/>
                </a:xfrm>
                <a:prstGeom prst="ellipse">
                  <a:avLst/>
                </a:prstGeom>
                <a:solidFill>
                  <a:schemeClr val="bg2">
                    <a:lumMod val="50000"/>
                  </a:schemeClr>
                </a:solidFill>
                <a:ln>
                  <a:noFill/>
                </a:ln>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9" name="文本框 28">
                  <a:extLst>
                    <a:ext uri="{FF2B5EF4-FFF2-40B4-BE49-F238E27FC236}">
                      <a16:creationId xmlns:a16="http://schemas.microsoft.com/office/drawing/2014/main" id="{ED75DC4D-CA35-4814-8E10-BEB2B4D1D409}"/>
                    </a:ext>
                  </a:extLst>
                </p:cNvPr>
                <p:cNvSpPr txBox="1"/>
                <p:nvPr/>
              </p:nvSpPr>
              <p:spPr>
                <a:xfrm>
                  <a:off x="7103806" y="2646328"/>
                  <a:ext cx="1107992" cy="461663"/>
                </a:xfrm>
                <a:prstGeom prst="rect">
                  <a:avLst/>
                </a:prstGeom>
                <a:noFill/>
              </p:spPr>
              <p:txBody>
                <a:bodyPr wrap="none" lIns="91438" tIns="45719" rIns="91438" bIns="45719" rtlCol="0">
                  <a:spAutoFit/>
                </a:bodyPr>
                <a:lstStyle/>
                <a:p>
                  <a:pPr defTabSz="913765">
                    <a:defRPr/>
                  </a:pPr>
                  <a:r>
                    <a:rPr lang="zh-CN" altLang="en-US" sz="2400" b="1" kern="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rPr>
                    <a:t>胡本霖</a:t>
                  </a:r>
                  <a:endParaRPr lang="en-US" sz="2400" b="1" kern="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7" name="组合 36">
                <a:extLst>
                  <a:ext uri="{FF2B5EF4-FFF2-40B4-BE49-F238E27FC236}">
                    <a16:creationId xmlns:a16="http://schemas.microsoft.com/office/drawing/2014/main" id="{0EFE910C-2E45-4D19-81B9-6841C1214B8C}"/>
                  </a:ext>
                </a:extLst>
              </p:cNvPr>
              <p:cNvGrpSpPr/>
              <p:nvPr/>
            </p:nvGrpSpPr>
            <p:grpSpPr>
              <a:xfrm>
                <a:off x="6854434" y="4156464"/>
                <a:ext cx="1042587" cy="461663"/>
                <a:chOff x="6854434" y="4156464"/>
                <a:chExt cx="1042587" cy="461663"/>
              </a:xfrm>
            </p:grpSpPr>
            <p:sp>
              <p:nvSpPr>
                <p:cNvPr id="27" name="文本框 26">
                  <a:extLst>
                    <a:ext uri="{FF2B5EF4-FFF2-40B4-BE49-F238E27FC236}">
                      <a16:creationId xmlns:a16="http://schemas.microsoft.com/office/drawing/2014/main" id="{3F905B9A-CC61-43A3-9EF8-06BA0FE101A5}"/>
                    </a:ext>
                  </a:extLst>
                </p:cNvPr>
                <p:cNvSpPr txBox="1"/>
                <p:nvPr/>
              </p:nvSpPr>
              <p:spPr>
                <a:xfrm>
                  <a:off x="7096806" y="4156464"/>
                  <a:ext cx="800215" cy="461663"/>
                </a:xfrm>
                <a:prstGeom prst="rect">
                  <a:avLst/>
                </a:prstGeom>
                <a:noFill/>
              </p:spPr>
              <p:txBody>
                <a:bodyPr wrap="none" lIns="91438" tIns="45719" rIns="91438" bIns="45719" rtlCol="0">
                  <a:spAutoFit/>
                </a:bodyPr>
                <a:lstStyle/>
                <a:p>
                  <a:pPr defTabSz="913765">
                    <a:defRPr/>
                  </a:pPr>
                  <a:r>
                    <a:rPr lang="zh-CN" altLang="en-US" sz="2400" b="1" kern="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rPr>
                    <a:t>雷诚</a:t>
                  </a:r>
                  <a:endParaRPr lang="en-US" sz="2400" b="1" kern="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椭圆 56">
                  <a:extLst>
                    <a:ext uri="{FF2B5EF4-FFF2-40B4-BE49-F238E27FC236}">
                      <a16:creationId xmlns:a16="http://schemas.microsoft.com/office/drawing/2014/main" id="{852F8AAE-5DC6-4DBB-B75B-67145C81CE3B}"/>
                    </a:ext>
                  </a:extLst>
                </p:cNvPr>
                <p:cNvSpPr>
                  <a:spLocks noChangeArrowheads="1"/>
                </p:cNvSpPr>
                <p:nvPr/>
              </p:nvSpPr>
              <p:spPr bwMode="auto">
                <a:xfrm>
                  <a:off x="6854434" y="4274297"/>
                  <a:ext cx="228600" cy="228600"/>
                </a:xfrm>
                <a:prstGeom prst="ellipse">
                  <a:avLst/>
                </a:prstGeom>
                <a:solidFill>
                  <a:schemeClr val="tx1">
                    <a:lumMod val="95000"/>
                    <a:lumOff val="5000"/>
                  </a:schemeClr>
                </a:solidFill>
                <a:ln>
                  <a:noFill/>
                </a:ln>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800">
                    <a:solidFill>
                      <a:srgbClr val="FFFFFF"/>
                    </a:solidFill>
                    <a:latin typeface="宋体" panose="02010600030101010101" pitchFamily="2" charset="-122"/>
                    <a:sym typeface="宋体" panose="02010600030101010101" pitchFamily="2" charset="-122"/>
                  </a:endParaRPr>
                </a:p>
              </p:txBody>
            </p:sp>
          </p:grpSp>
        </p:grpSp>
      </p:grpSp>
    </p:spTree>
    <p:extLst>
      <p:ext uri="{BB962C8B-B14F-4D97-AF65-F5344CB8AC3E}">
        <p14:creationId xmlns:p14="http://schemas.microsoft.com/office/powerpoint/2010/main" val="34985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29200" y="1543050"/>
            <a:ext cx="6648450" cy="3810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722356" y="-609401"/>
            <a:ext cx="4610100" cy="7786747"/>
          </a:xfrm>
          <a:prstGeom prst="rect">
            <a:avLst/>
          </a:prstGeom>
          <a:noFill/>
        </p:spPr>
        <p:txBody>
          <a:bodyPr wrap="square" rtlCol="0">
            <a:spAutoFit/>
          </a:bodyPr>
          <a:lstStyle/>
          <a:p>
            <a:r>
              <a:rPr lang="en-US" altLang="zh-CN" sz="50000" dirty="0">
                <a:solidFill>
                  <a:schemeClr val="bg1"/>
                </a:solidFill>
              </a:rPr>
              <a:t>2</a:t>
            </a:r>
            <a:endParaRPr lang="zh-CN" altLang="en-US" sz="50000" dirty="0">
              <a:solidFill>
                <a:schemeClr val="bg1"/>
              </a:solidFill>
            </a:endParaRPr>
          </a:p>
        </p:txBody>
      </p:sp>
      <p:sp>
        <p:nvSpPr>
          <p:cNvPr id="4" name="矩形 3"/>
          <p:cNvSpPr/>
          <p:nvPr/>
        </p:nvSpPr>
        <p:spPr>
          <a:xfrm>
            <a:off x="6096000" y="3041753"/>
            <a:ext cx="2236506" cy="812593"/>
          </a:xfrm>
          <a:prstGeom prst="rect">
            <a:avLst/>
          </a:prstGeom>
        </p:spPr>
        <p:txBody>
          <a:bodyPr wrap="none" lIns="91438" tIns="45719" rIns="91438" bIns="45719">
            <a:spAutoFit/>
          </a:bodyPr>
          <a:lstStyle/>
          <a:p>
            <a:pPr>
              <a:lnSpc>
                <a:spcPct val="130000"/>
              </a:lnSpc>
            </a:pPr>
            <a:r>
              <a:rPr kumimoji="1" lang="zh-CN" altLang="en-US" sz="4000" b="1" dirty="0">
                <a:solidFill>
                  <a:srgbClr val="FFFFFF"/>
                </a:solidFill>
                <a:latin typeface="Century Gothic" panose="020B0502020202020204"/>
                <a:ea typeface="微软雅黑" panose="020B0503020204020204" pitchFamily="34" charset="-122"/>
              </a:rPr>
              <a:t>系统介绍</a:t>
            </a:r>
            <a:endParaRPr kumimoji="1" lang="en-US" altLang="zh-CN" sz="4000" b="1" dirty="0">
              <a:solidFill>
                <a:srgbClr val="FFFFFF"/>
              </a:solidFill>
              <a:latin typeface="Century Gothic" panose="020B0502020202020204"/>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670498" y="512287"/>
            <a:ext cx="4365911" cy="665383"/>
          </a:xfrm>
        </p:spPr>
        <p:txBody>
          <a:bodyPr/>
          <a:lstStyle/>
          <a:p>
            <a:pPr algn="ctr"/>
            <a:r>
              <a:rPr kumimoji="1" lang="zh-CN" altLang="en-US" dirty="0">
                <a:solidFill>
                  <a:schemeClr val="bg1"/>
                </a:solidFill>
                <a:latin typeface="Century Gothic" panose="020B0502020202020204"/>
              </a:rPr>
              <a:t>系统介绍</a:t>
            </a:r>
            <a:endParaRPr kumimoji="1" lang="en-US" altLang="zh-CN" dirty="0">
              <a:solidFill>
                <a:schemeClr val="bg1"/>
              </a:solidFill>
              <a:latin typeface="Century Gothic" panose="020B0502020202020204"/>
            </a:endParaRPr>
          </a:p>
        </p:txBody>
      </p:sp>
      <p:cxnSp>
        <p:nvCxnSpPr>
          <p:cNvPr id="3" name="直接连接符 2"/>
          <p:cNvCxnSpPr>
            <a:endCxn id="7" idx="2"/>
          </p:cNvCxnSpPr>
          <p:nvPr/>
        </p:nvCxnSpPr>
        <p:spPr>
          <a:xfrm>
            <a:off x="359226" y="2922637"/>
            <a:ext cx="846073" cy="1"/>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805632" y="2309055"/>
            <a:ext cx="1227166" cy="1227166"/>
          </a:xfrm>
          <a:prstGeom prst="ellipse">
            <a:avLst/>
          </a:prstGeom>
          <a:noFill/>
          <a:ln w="57150">
            <a:solidFill>
              <a:srgbClr val="FDDAB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椭圆 4"/>
          <p:cNvSpPr/>
          <p:nvPr/>
        </p:nvSpPr>
        <p:spPr>
          <a:xfrm>
            <a:off x="9252959" y="2309055"/>
            <a:ext cx="1227166" cy="1227166"/>
          </a:xfrm>
          <a:prstGeom prst="ellipse">
            <a:avLst/>
          </a:prstGeom>
          <a:noFill/>
          <a:ln w="57150">
            <a:solidFill>
              <a:srgbClr val="FDDAB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椭圆 5"/>
          <p:cNvSpPr/>
          <p:nvPr/>
        </p:nvSpPr>
        <p:spPr>
          <a:xfrm>
            <a:off x="6621909" y="2309055"/>
            <a:ext cx="1227166" cy="1227166"/>
          </a:xfrm>
          <a:prstGeom prst="ellipse">
            <a:avLst/>
          </a:prstGeom>
          <a:noFill/>
          <a:ln w="57150">
            <a:solidFill>
              <a:srgbClr val="FDDAB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6"/>
          <p:cNvSpPr/>
          <p:nvPr/>
        </p:nvSpPr>
        <p:spPr>
          <a:xfrm>
            <a:off x="1205299" y="2309055"/>
            <a:ext cx="1227166" cy="1227166"/>
          </a:xfrm>
          <a:prstGeom prst="ellipse">
            <a:avLst/>
          </a:prstGeom>
          <a:noFill/>
          <a:ln w="57150">
            <a:solidFill>
              <a:srgbClr val="FDDAB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矩形 55"/>
          <p:cNvSpPr/>
          <p:nvPr/>
        </p:nvSpPr>
        <p:spPr>
          <a:xfrm>
            <a:off x="1104267" y="4300836"/>
            <a:ext cx="2532399" cy="738664"/>
          </a:xfrm>
          <a:prstGeom prst="rect">
            <a:avLst/>
          </a:prstGeom>
        </p:spPr>
        <p:txBody>
          <a:bodyPr wrap="square">
            <a:spAutoFit/>
          </a:bodyPr>
          <a:lstStyle/>
          <a:p>
            <a:r>
              <a:rPr lang="zh-CN" altLang="en-US" sz="1400" b="1" dirty="0">
                <a:solidFill>
                  <a:schemeClr val="bg1"/>
                </a:solidFill>
                <a:latin typeface="华文仿宋" panose="02010600040101010101" pitchFamily="2" charset="-122"/>
                <a:ea typeface="华文仿宋" panose="02010600040101010101" pitchFamily="2" charset="-122"/>
              </a:rPr>
              <a:t>用户可以在平台上选择影院或电影查看上映，然后对电影进行选票的操作</a:t>
            </a:r>
          </a:p>
        </p:txBody>
      </p:sp>
      <p:sp>
        <p:nvSpPr>
          <p:cNvPr id="9" name="矩形 39"/>
          <p:cNvSpPr/>
          <p:nvPr/>
        </p:nvSpPr>
        <p:spPr>
          <a:xfrm>
            <a:off x="1205299" y="3782879"/>
            <a:ext cx="1389289" cy="400110"/>
          </a:xfrm>
          <a:prstGeom prst="rect">
            <a:avLst/>
          </a:prstGeom>
          <a:solidFill>
            <a:srgbClr val="534544"/>
          </a:solidFill>
        </p:spPr>
        <p:txBody>
          <a:bodyPr wrap="square">
            <a:spAutoFit/>
          </a:bodyPr>
          <a:lstStyle/>
          <a:p>
            <a:r>
              <a:rPr lang="zh-CN" altLang="en-US" sz="2000" b="1" dirty="0">
                <a:solidFill>
                  <a:schemeClr val="bg1"/>
                </a:solidFill>
                <a:ea typeface="Hiragino Sans GB W3" panose="020B0300000000000000" pitchFamily="34" charset="-122"/>
                <a:sym typeface="News Gothic MT" charset="0"/>
              </a:rPr>
              <a:t>用户购票</a:t>
            </a:r>
            <a:endParaRPr lang="zh-CN" altLang="zh-CN" sz="2000" b="1" dirty="0">
              <a:solidFill>
                <a:schemeClr val="bg1"/>
              </a:solidFill>
              <a:ea typeface="Hiragino Sans GB W3" panose="020B0300000000000000" pitchFamily="34" charset="-122"/>
            </a:endParaRPr>
          </a:p>
        </p:txBody>
      </p:sp>
      <p:sp>
        <p:nvSpPr>
          <p:cNvPr id="11" name="矩形 55"/>
          <p:cNvSpPr/>
          <p:nvPr/>
        </p:nvSpPr>
        <p:spPr>
          <a:xfrm>
            <a:off x="3805632" y="4259155"/>
            <a:ext cx="2532399" cy="593111"/>
          </a:xfrm>
          <a:prstGeom prst="rect">
            <a:avLst/>
          </a:prstGeom>
        </p:spPr>
        <p:txBody>
          <a:bodyPr wrap="square">
            <a:spAutoFit/>
          </a:bodyPr>
          <a:lstStyle/>
          <a:p>
            <a:pPr>
              <a:lnSpc>
                <a:spcPct val="120000"/>
              </a:lnSpc>
            </a:pPr>
            <a:r>
              <a:rPr lang="zh-CN" altLang="en-US" sz="1400" b="1" dirty="0">
                <a:solidFill>
                  <a:schemeClr val="bg1"/>
                </a:solidFill>
                <a:latin typeface="华文仿宋" panose="02010600040101010101" pitchFamily="2" charset="-122"/>
                <a:ea typeface="华文仿宋" panose="02010600040101010101" pitchFamily="2" charset="-122"/>
              </a:rPr>
              <a:t>用户可以在观影完成后对电影进行评分和评论操作</a:t>
            </a:r>
          </a:p>
        </p:txBody>
      </p:sp>
      <p:sp>
        <p:nvSpPr>
          <p:cNvPr id="12" name="矩形 39"/>
          <p:cNvSpPr/>
          <p:nvPr/>
        </p:nvSpPr>
        <p:spPr>
          <a:xfrm>
            <a:off x="3911039" y="3782879"/>
            <a:ext cx="1389289" cy="400110"/>
          </a:xfrm>
          <a:prstGeom prst="rect">
            <a:avLst/>
          </a:prstGeom>
          <a:solidFill>
            <a:srgbClr val="534544"/>
          </a:solidFill>
        </p:spPr>
        <p:txBody>
          <a:bodyPr wrap="square">
            <a:spAutoFit/>
          </a:bodyPr>
          <a:lstStyle/>
          <a:p>
            <a:r>
              <a:rPr lang="zh-CN" altLang="en-US" sz="2000" b="1" dirty="0">
                <a:solidFill>
                  <a:schemeClr val="bg1"/>
                </a:solidFill>
                <a:ea typeface="Hiragino Sans GB W3" panose="020B0300000000000000" pitchFamily="34" charset="-122"/>
                <a:sym typeface="News Gothic MT" charset="0"/>
              </a:rPr>
              <a:t>发表评论</a:t>
            </a:r>
            <a:endParaRPr lang="zh-CN" altLang="zh-CN" sz="2000" b="1" dirty="0">
              <a:solidFill>
                <a:schemeClr val="bg1"/>
              </a:solidFill>
              <a:ea typeface="Hiragino Sans GB W3" panose="020B0300000000000000" pitchFamily="34" charset="-122"/>
            </a:endParaRPr>
          </a:p>
        </p:txBody>
      </p:sp>
      <p:sp>
        <p:nvSpPr>
          <p:cNvPr id="14" name="矩形 55"/>
          <p:cNvSpPr/>
          <p:nvPr/>
        </p:nvSpPr>
        <p:spPr>
          <a:xfrm>
            <a:off x="6533116" y="4259155"/>
            <a:ext cx="2532399" cy="1111843"/>
          </a:xfrm>
          <a:prstGeom prst="rect">
            <a:avLst/>
          </a:prstGeom>
        </p:spPr>
        <p:txBody>
          <a:bodyPr wrap="square">
            <a:spAutoFit/>
          </a:bodyPr>
          <a:lstStyle/>
          <a:p>
            <a:pPr>
              <a:lnSpc>
                <a:spcPct val="120000"/>
              </a:lnSpc>
            </a:pPr>
            <a:r>
              <a:rPr lang="zh-CN" altLang="en-US" sz="1400" b="1" dirty="0">
                <a:solidFill>
                  <a:schemeClr val="bg1"/>
                </a:solidFill>
                <a:latin typeface="华文仿宋" panose="02010600040101010101" pitchFamily="2" charset="-122"/>
                <a:ea typeface="华文仿宋" panose="02010600040101010101" pitchFamily="2" charset="-122"/>
              </a:rPr>
              <a:t>用户可以看到其他用户的评分和评论，并可以对其他用户的评论进行评论、或者“顶</a:t>
            </a:r>
            <a:r>
              <a:rPr lang="en-US" altLang="zh-CN" sz="1400" b="1" dirty="0">
                <a:solidFill>
                  <a:schemeClr val="bg1"/>
                </a:solidFill>
                <a:latin typeface="华文仿宋" panose="02010600040101010101" pitchFamily="2" charset="-122"/>
                <a:ea typeface="华文仿宋" panose="02010600040101010101" pitchFamily="2" charset="-122"/>
              </a:rPr>
              <a:t>/</a:t>
            </a:r>
            <a:r>
              <a:rPr lang="zh-CN" altLang="en-US" sz="1400" b="1" dirty="0">
                <a:solidFill>
                  <a:schemeClr val="bg1"/>
                </a:solidFill>
                <a:latin typeface="华文仿宋" panose="02010600040101010101" pitchFamily="2" charset="-122"/>
                <a:ea typeface="华文仿宋" panose="02010600040101010101" pitchFamily="2" charset="-122"/>
              </a:rPr>
              <a:t>踩”操作</a:t>
            </a:r>
          </a:p>
        </p:txBody>
      </p:sp>
      <p:sp>
        <p:nvSpPr>
          <p:cNvPr id="15" name="矩形 39"/>
          <p:cNvSpPr/>
          <p:nvPr/>
        </p:nvSpPr>
        <p:spPr>
          <a:xfrm>
            <a:off x="6621909" y="3782879"/>
            <a:ext cx="1389289" cy="400110"/>
          </a:xfrm>
          <a:prstGeom prst="rect">
            <a:avLst/>
          </a:prstGeom>
          <a:solidFill>
            <a:srgbClr val="534544"/>
          </a:solidFill>
        </p:spPr>
        <p:txBody>
          <a:bodyPr wrap="square">
            <a:spAutoFit/>
          </a:bodyPr>
          <a:lstStyle/>
          <a:p>
            <a:r>
              <a:rPr lang="zh-CN" altLang="en-US" sz="2000" b="1" dirty="0">
                <a:solidFill>
                  <a:schemeClr val="bg1"/>
                </a:solidFill>
                <a:ea typeface="Hiragino Sans GB W3" panose="020B0300000000000000" pitchFamily="34" charset="-122"/>
              </a:rPr>
              <a:t>回复评论</a:t>
            </a:r>
            <a:endParaRPr lang="zh-CN" altLang="zh-CN" sz="2000" b="1" dirty="0">
              <a:solidFill>
                <a:schemeClr val="bg1"/>
              </a:solidFill>
              <a:ea typeface="Hiragino Sans GB W3" panose="020B0300000000000000" pitchFamily="34" charset="-122"/>
            </a:endParaRPr>
          </a:p>
        </p:txBody>
      </p:sp>
      <p:sp>
        <p:nvSpPr>
          <p:cNvPr id="17" name="矩形 55"/>
          <p:cNvSpPr/>
          <p:nvPr/>
        </p:nvSpPr>
        <p:spPr>
          <a:xfrm>
            <a:off x="9187821" y="4259155"/>
            <a:ext cx="2532399" cy="738664"/>
          </a:xfrm>
          <a:prstGeom prst="rect">
            <a:avLst/>
          </a:prstGeom>
        </p:spPr>
        <p:txBody>
          <a:bodyPr wrap="square">
            <a:spAutoFit/>
          </a:bodyPr>
          <a:lstStyle/>
          <a:p>
            <a:r>
              <a:rPr lang="zh-CN" altLang="en-US" sz="1400" b="1" dirty="0">
                <a:solidFill>
                  <a:schemeClr val="bg1"/>
                </a:solidFill>
                <a:latin typeface="华文仿宋" panose="02010600040101010101" pitchFamily="2" charset="-122"/>
                <a:ea typeface="华文仿宋" panose="02010600040101010101" pitchFamily="2" charset="-122"/>
              </a:rPr>
              <a:t>用户可以设置个⼈信息，包括昵称、手机号、密码、感兴趣电影类型等信息</a:t>
            </a:r>
          </a:p>
        </p:txBody>
      </p:sp>
      <p:sp>
        <p:nvSpPr>
          <p:cNvPr id="18" name="矩形 39"/>
          <p:cNvSpPr/>
          <p:nvPr/>
        </p:nvSpPr>
        <p:spPr>
          <a:xfrm>
            <a:off x="9284583" y="3782879"/>
            <a:ext cx="1446964" cy="400110"/>
          </a:xfrm>
          <a:prstGeom prst="rect">
            <a:avLst/>
          </a:prstGeom>
          <a:solidFill>
            <a:srgbClr val="534544"/>
          </a:solidFill>
        </p:spPr>
        <p:txBody>
          <a:bodyPr wrap="square">
            <a:spAutoFit/>
          </a:bodyPr>
          <a:lstStyle/>
          <a:p>
            <a:r>
              <a:rPr lang="zh-CN" altLang="en-US" sz="2000" b="1" dirty="0">
                <a:solidFill>
                  <a:schemeClr val="bg1"/>
                </a:solidFill>
                <a:ea typeface="Hiragino Sans GB W3" panose="020B0300000000000000" pitchFamily="34" charset="-122"/>
                <a:sym typeface="News Gothic MT" charset="0"/>
              </a:rPr>
              <a:t>账户管理</a:t>
            </a:r>
            <a:endParaRPr lang="zh-CN" altLang="zh-CN" sz="2000" b="1" dirty="0">
              <a:solidFill>
                <a:schemeClr val="bg1"/>
              </a:solidFill>
              <a:ea typeface="Hiragino Sans GB W3" panose="020B0300000000000000" pitchFamily="34" charset="-122"/>
            </a:endParaRPr>
          </a:p>
        </p:txBody>
      </p:sp>
      <p:cxnSp>
        <p:nvCxnSpPr>
          <p:cNvPr id="20" name="直接连接符 19"/>
          <p:cNvCxnSpPr>
            <a:endCxn id="4" idx="2"/>
          </p:cNvCxnSpPr>
          <p:nvPr/>
        </p:nvCxnSpPr>
        <p:spPr>
          <a:xfrm>
            <a:off x="2473150" y="2922637"/>
            <a:ext cx="1332482" cy="1"/>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6" idx="2"/>
          </p:cNvCxnSpPr>
          <p:nvPr/>
        </p:nvCxnSpPr>
        <p:spPr>
          <a:xfrm>
            <a:off x="5084999" y="2922637"/>
            <a:ext cx="1536910" cy="1"/>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5" idx="2"/>
          </p:cNvCxnSpPr>
          <p:nvPr/>
        </p:nvCxnSpPr>
        <p:spPr>
          <a:xfrm>
            <a:off x="7885051" y="2922637"/>
            <a:ext cx="1367908" cy="1"/>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480125" y="2922637"/>
            <a:ext cx="1240095" cy="0"/>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Freeform 5"/>
          <p:cNvSpPr/>
          <p:nvPr/>
        </p:nvSpPr>
        <p:spPr bwMode="auto">
          <a:xfrm>
            <a:off x="1493514" y="2608599"/>
            <a:ext cx="604624" cy="573297"/>
          </a:xfrm>
          <a:custGeom>
            <a:avLst/>
            <a:gdLst>
              <a:gd name="T0" fmla="*/ 772 w 772"/>
              <a:gd name="T1" fmla="*/ 592 h 732"/>
              <a:gd name="T2" fmla="*/ 770 w 772"/>
              <a:gd name="T3" fmla="*/ 574 h 732"/>
              <a:gd name="T4" fmla="*/ 762 w 772"/>
              <a:gd name="T5" fmla="*/ 560 h 732"/>
              <a:gd name="T6" fmla="*/ 750 w 772"/>
              <a:gd name="T7" fmla="*/ 548 h 732"/>
              <a:gd name="T8" fmla="*/ 734 w 772"/>
              <a:gd name="T9" fmla="*/ 540 h 732"/>
              <a:gd name="T10" fmla="*/ 500 w 772"/>
              <a:gd name="T11" fmla="*/ 466 h 732"/>
              <a:gd name="T12" fmla="*/ 534 w 772"/>
              <a:gd name="T13" fmla="*/ 416 h 732"/>
              <a:gd name="T14" fmla="*/ 560 w 772"/>
              <a:gd name="T15" fmla="*/ 356 h 732"/>
              <a:gd name="T16" fmla="*/ 576 w 772"/>
              <a:gd name="T17" fmla="*/ 290 h 732"/>
              <a:gd name="T18" fmla="*/ 582 w 772"/>
              <a:gd name="T19" fmla="*/ 222 h 732"/>
              <a:gd name="T20" fmla="*/ 580 w 772"/>
              <a:gd name="T21" fmla="*/ 198 h 732"/>
              <a:gd name="T22" fmla="*/ 574 w 772"/>
              <a:gd name="T23" fmla="*/ 152 h 732"/>
              <a:gd name="T24" fmla="*/ 560 w 772"/>
              <a:gd name="T25" fmla="*/ 112 h 732"/>
              <a:gd name="T26" fmla="*/ 540 w 772"/>
              <a:gd name="T27" fmla="*/ 76 h 732"/>
              <a:gd name="T28" fmla="*/ 516 w 772"/>
              <a:gd name="T29" fmla="*/ 48 h 732"/>
              <a:gd name="T30" fmla="*/ 484 w 772"/>
              <a:gd name="T31" fmla="*/ 24 h 732"/>
              <a:gd name="T32" fmla="*/ 448 w 772"/>
              <a:gd name="T33" fmla="*/ 10 h 732"/>
              <a:gd name="T34" fmla="*/ 408 w 772"/>
              <a:gd name="T35" fmla="*/ 2 h 732"/>
              <a:gd name="T36" fmla="*/ 386 w 772"/>
              <a:gd name="T37" fmla="*/ 0 h 732"/>
              <a:gd name="T38" fmla="*/ 344 w 772"/>
              <a:gd name="T39" fmla="*/ 4 h 732"/>
              <a:gd name="T40" fmla="*/ 306 w 772"/>
              <a:gd name="T41" fmla="*/ 16 h 732"/>
              <a:gd name="T42" fmla="*/ 272 w 772"/>
              <a:gd name="T43" fmla="*/ 36 h 732"/>
              <a:gd name="T44" fmla="*/ 244 w 772"/>
              <a:gd name="T45" fmla="*/ 60 h 732"/>
              <a:gd name="T46" fmla="*/ 222 w 772"/>
              <a:gd name="T47" fmla="*/ 92 h 732"/>
              <a:gd name="T48" fmla="*/ 204 w 772"/>
              <a:gd name="T49" fmla="*/ 130 h 732"/>
              <a:gd name="T50" fmla="*/ 194 w 772"/>
              <a:gd name="T51" fmla="*/ 174 h 732"/>
              <a:gd name="T52" fmla="*/ 190 w 772"/>
              <a:gd name="T53" fmla="*/ 222 h 732"/>
              <a:gd name="T54" fmla="*/ 192 w 772"/>
              <a:gd name="T55" fmla="*/ 256 h 732"/>
              <a:gd name="T56" fmla="*/ 204 w 772"/>
              <a:gd name="T57" fmla="*/ 322 h 732"/>
              <a:gd name="T58" fmla="*/ 224 w 772"/>
              <a:gd name="T59" fmla="*/ 386 h 732"/>
              <a:gd name="T60" fmla="*/ 254 w 772"/>
              <a:gd name="T61" fmla="*/ 442 h 732"/>
              <a:gd name="T62" fmla="*/ 38 w 772"/>
              <a:gd name="T63" fmla="*/ 540 h 732"/>
              <a:gd name="T64" fmla="*/ 30 w 772"/>
              <a:gd name="T65" fmla="*/ 542 h 732"/>
              <a:gd name="T66" fmla="*/ 16 w 772"/>
              <a:gd name="T67" fmla="*/ 552 h 732"/>
              <a:gd name="T68" fmla="*/ 6 w 772"/>
              <a:gd name="T69" fmla="*/ 566 h 732"/>
              <a:gd name="T70" fmla="*/ 0 w 772"/>
              <a:gd name="T71" fmla="*/ 584 h 732"/>
              <a:gd name="T72" fmla="*/ 0 w 772"/>
              <a:gd name="T73" fmla="*/ 676 h 732"/>
              <a:gd name="T74" fmla="*/ 0 w 772"/>
              <a:gd name="T75" fmla="*/ 688 h 732"/>
              <a:gd name="T76" fmla="*/ 10 w 772"/>
              <a:gd name="T77" fmla="*/ 708 h 732"/>
              <a:gd name="T78" fmla="*/ 24 w 772"/>
              <a:gd name="T79" fmla="*/ 722 h 732"/>
              <a:gd name="T80" fmla="*/ 44 w 772"/>
              <a:gd name="T81" fmla="*/ 730 h 732"/>
              <a:gd name="T82" fmla="*/ 718 w 772"/>
              <a:gd name="T83" fmla="*/ 732 h 732"/>
              <a:gd name="T84" fmla="*/ 728 w 772"/>
              <a:gd name="T85" fmla="*/ 730 h 732"/>
              <a:gd name="T86" fmla="*/ 748 w 772"/>
              <a:gd name="T87" fmla="*/ 722 h 732"/>
              <a:gd name="T88" fmla="*/ 764 w 772"/>
              <a:gd name="T89" fmla="*/ 708 h 732"/>
              <a:gd name="T90" fmla="*/ 772 w 772"/>
              <a:gd name="T91" fmla="*/ 688 h 732"/>
              <a:gd name="T92" fmla="*/ 772 w 772"/>
              <a:gd name="T93" fmla="*/ 676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2" h="732">
                <a:moveTo>
                  <a:pt x="772" y="592"/>
                </a:moveTo>
                <a:lnTo>
                  <a:pt x="772" y="592"/>
                </a:lnTo>
                <a:lnTo>
                  <a:pt x="772" y="584"/>
                </a:lnTo>
                <a:lnTo>
                  <a:pt x="770" y="574"/>
                </a:lnTo>
                <a:lnTo>
                  <a:pt x="766" y="566"/>
                </a:lnTo>
                <a:lnTo>
                  <a:pt x="762" y="560"/>
                </a:lnTo>
                <a:lnTo>
                  <a:pt x="756" y="552"/>
                </a:lnTo>
                <a:lnTo>
                  <a:pt x="750" y="548"/>
                </a:lnTo>
                <a:lnTo>
                  <a:pt x="742" y="542"/>
                </a:lnTo>
                <a:lnTo>
                  <a:pt x="734" y="540"/>
                </a:lnTo>
                <a:lnTo>
                  <a:pt x="500" y="466"/>
                </a:lnTo>
                <a:lnTo>
                  <a:pt x="500" y="466"/>
                </a:lnTo>
                <a:lnTo>
                  <a:pt x="518" y="442"/>
                </a:lnTo>
                <a:lnTo>
                  <a:pt x="534" y="416"/>
                </a:lnTo>
                <a:lnTo>
                  <a:pt x="548" y="386"/>
                </a:lnTo>
                <a:lnTo>
                  <a:pt x="560" y="356"/>
                </a:lnTo>
                <a:lnTo>
                  <a:pt x="570" y="322"/>
                </a:lnTo>
                <a:lnTo>
                  <a:pt x="576" y="290"/>
                </a:lnTo>
                <a:lnTo>
                  <a:pt x="580" y="256"/>
                </a:lnTo>
                <a:lnTo>
                  <a:pt x="582" y="222"/>
                </a:lnTo>
                <a:lnTo>
                  <a:pt x="582" y="222"/>
                </a:lnTo>
                <a:lnTo>
                  <a:pt x="580" y="198"/>
                </a:lnTo>
                <a:lnTo>
                  <a:pt x="578" y="174"/>
                </a:lnTo>
                <a:lnTo>
                  <a:pt x="574" y="152"/>
                </a:lnTo>
                <a:lnTo>
                  <a:pt x="568" y="130"/>
                </a:lnTo>
                <a:lnTo>
                  <a:pt x="560" y="112"/>
                </a:lnTo>
                <a:lnTo>
                  <a:pt x="552" y="92"/>
                </a:lnTo>
                <a:lnTo>
                  <a:pt x="540" y="76"/>
                </a:lnTo>
                <a:lnTo>
                  <a:pt x="528" y="60"/>
                </a:lnTo>
                <a:lnTo>
                  <a:pt x="516" y="48"/>
                </a:lnTo>
                <a:lnTo>
                  <a:pt x="500" y="36"/>
                </a:lnTo>
                <a:lnTo>
                  <a:pt x="484" y="24"/>
                </a:lnTo>
                <a:lnTo>
                  <a:pt x="466" y="16"/>
                </a:lnTo>
                <a:lnTo>
                  <a:pt x="448" y="10"/>
                </a:lnTo>
                <a:lnTo>
                  <a:pt x="428" y="4"/>
                </a:lnTo>
                <a:lnTo>
                  <a:pt x="408" y="2"/>
                </a:lnTo>
                <a:lnTo>
                  <a:pt x="386" y="0"/>
                </a:lnTo>
                <a:lnTo>
                  <a:pt x="386" y="0"/>
                </a:lnTo>
                <a:lnTo>
                  <a:pt x="364" y="2"/>
                </a:lnTo>
                <a:lnTo>
                  <a:pt x="344" y="4"/>
                </a:lnTo>
                <a:lnTo>
                  <a:pt x="324" y="10"/>
                </a:lnTo>
                <a:lnTo>
                  <a:pt x="306" y="16"/>
                </a:lnTo>
                <a:lnTo>
                  <a:pt x="288" y="24"/>
                </a:lnTo>
                <a:lnTo>
                  <a:pt x="272" y="36"/>
                </a:lnTo>
                <a:lnTo>
                  <a:pt x="258" y="48"/>
                </a:lnTo>
                <a:lnTo>
                  <a:pt x="244" y="60"/>
                </a:lnTo>
                <a:lnTo>
                  <a:pt x="232" y="76"/>
                </a:lnTo>
                <a:lnTo>
                  <a:pt x="222" y="92"/>
                </a:lnTo>
                <a:lnTo>
                  <a:pt x="212" y="112"/>
                </a:lnTo>
                <a:lnTo>
                  <a:pt x="204" y="130"/>
                </a:lnTo>
                <a:lnTo>
                  <a:pt x="198" y="152"/>
                </a:lnTo>
                <a:lnTo>
                  <a:pt x="194" y="174"/>
                </a:lnTo>
                <a:lnTo>
                  <a:pt x="192" y="198"/>
                </a:lnTo>
                <a:lnTo>
                  <a:pt x="190" y="222"/>
                </a:lnTo>
                <a:lnTo>
                  <a:pt x="190" y="222"/>
                </a:lnTo>
                <a:lnTo>
                  <a:pt x="192" y="256"/>
                </a:lnTo>
                <a:lnTo>
                  <a:pt x="196" y="290"/>
                </a:lnTo>
                <a:lnTo>
                  <a:pt x="204" y="322"/>
                </a:lnTo>
                <a:lnTo>
                  <a:pt x="212" y="356"/>
                </a:lnTo>
                <a:lnTo>
                  <a:pt x="224" y="386"/>
                </a:lnTo>
                <a:lnTo>
                  <a:pt x="238" y="416"/>
                </a:lnTo>
                <a:lnTo>
                  <a:pt x="254" y="442"/>
                </a:lnTo>
                <a:lnTo>
                  <a:pt x="272" y="466"/>
                </a:lnTo>
                <a:lnTo>
                  <a:pt x="38" y="540"/>
                </a:lnTo>
                <a:lnTo>
                  <a:pt x="38" y="540"/>
                </a:lnTo>
                <a:lnTo>
                  <a:pt x="30" y="542"/>
                </a:lnTo>
                <a:lnTo>
                  <a:pt x="22" y="548"/>
                </a:lnTo>
                <a:lnTo>
                  <a:pt x="16" y="552"/>
                </a:lnTo>
                <a:lnTo>
                  <a:pt x="10" y="560"/>
                </a:lnTo>
                <a:lnTo>
                  <a:pt x="6" y="566"/>
                </a:lnTo>
                <a:lnTo>
                  <a:pt x="2" y="574"/>
                </a:lnTo>
                <a:lnTo>
                  <a:pt x="0" y="584"/>
                </a:lnTo>
                <a:lnTo>
                  <a:pt x="0" y="592"/>
                </a:lnTo>
                <a:lnTo>
                  <a:pt x="0" y="676"/>
                </a:lnTo>
                <a:lnTo>
                  <a:pt x="0" y="676"/>
                </a:lnTo>
                <a:lnTo>
                  <a:pt x="0" y="688"/>
                </a:lnTo>
                <a:lnTo>
                  <a:pt x="4" y="698"/>
                </a:lnTo>
                <a:lnTo>
                  <a:pt x="10" y="708"/>
                </a:lnTo>
                <a:lnTo>
                  <a:pt x="16" y="716"/>
                </a:lnTo>
                <a:lnTo>
                  <a:pt x="24" y="722"/>
                </a:lnTo>
                <a:lnTo>
                  <a:pt x="34" y="728"/>
                </a:lnTo>
                <a:lnTo>
                  <a:pt x="44" y="730"/>
                </a:lnTo>
                <a:lnTo>
                  <a:pt x="56" y="732"/>
                </a:lnTo>
                <a:lnTo>
                  <a:pt x="718" y="732"/>
                </a:lnTo>
                <a:lnTo>
                  <a:pt x="718" y="732"/>
                </a:lnTo>
                <a:lnTo>
                  <a:pt x="728" y="730"/>
                </a:lnTo>
                <a:lnTo>
                  <a:pt x="740" y="728"/>
                </a:lnTo>
                <a:lnTo>
                  <a:pt x="748" y="722"/>
                </a:lnTo>
                <a:lnTo>
                  <a:pt x="756" y="716"/>
                </a:lnTo>
                <a:lnTo>
                  <a:pt x="764" y="708"/>
                </a:lnTo>
                <a:lnTo>
                  <a:pt x="768" y="698"/>
                </a:lnTo>
                <a:lnTo>
                  <a:pt x="772" y="688"/>
                </a:lnTo>
                <a:lnTo>
                  <a:pt x="772" y="676"/>
                </a:lnTo>
                <a:lnTo>
                  <a:pt x="772" y="676"/>
                </a:lnTo>
                <a:lnTo>
                  <a:pt x="772" y="592"/>
                </a:lnTo>
                <a:close/>
              </a:path>
            </a:pathLst>
          </a:custGeom>
          <a:solidFill>
            <a:schemeClr val="bg1"/>
          </a:solidFill>
          <a:ln>
            <a:noFill/>
          </a:ln>
        </p:spPr>
        <p:txBody>
          <a:bodyPr vert="horz" wrap="square" lIns="91440" tIns="45720" rIns="91440" bIns="45720" numCol="1" anchor="t" anchorCtr="0" compatLnSpc="1"/>
          <a:lstStyle/>
          <a:p>
            <a:endParaRPr lang="zh-CN" altLang="en-US" dirty="0"/>
          </a:p>
        </p:txBody>
      </p:sp>
      <p:grpSp>
        <p:nvGrpSpPr>
          <p:cNvPr id="25" name="组合 24"/>
          <p:cNvGrpSpPr/>
          <p:nvPr/>
        </p:nvGrpSpPr>
        <p:grpSpPr>
          <a:xfrm>
            <a:off x="4051898" y="2716680"/>
            <a:ext cx="734634" cy="465216"/>
            <a:chOff x="5662466" y="2439430"/>
            <a:chExt cx="734634" cy="465216"/>
          </a:xfrm>
        </p:grpSpPr>
        <p:sp>
          <p:nvSpPr>
            <p:cNvPr id="26" name="Freeform 6"/>
            <p:cNvSpPr/>
            <p:nvPr/>
          </p:nvSpPr>
          <p:spPr bwMode="auto">
            <a:xfrm>
              <a:off x="5789343" y="2693184"/>
              <a:ext cx="468349" cy="211462"/>
            </a:xfrm>
            <a:custGeom>
              <a:avLst/>
              <a:gdLst>
                <a:gd name="T0" fmla="*/ 302 w 598"/>
                <a:gd name="T1" fmla="*/ 72 h 270"/>
                <a:gd name="T2" fmla="*/ 302 w 598"/>
                <a:gd name="T3" fmla="*/ 72 h 270"/>
                <a:gd name="T4" fmla="*/ 274 w 598"/>
                <a:gd name="T5" fmla="*/ 70 h 270"/>
                <a:gd name="T6" fmla="*/ 260 w 598"/>
                <a:gd name="T7" fmla="*/ 68 h 270"/>
                <a:gd name="T8" fmla="*/ 244 w 598"/>
                <a:gd name="T9" fmla="*/ 62 h 270"/>
                <a:gd name="T10" fmla="*/ 80 w 598"/>
                <a:gd name="T11" fmla="*/ 0 h 270"/>
                <a:gd name="T12" fmla="*/ 0 w 598"/>
                <a:gd name="T13" fmla="*/ 0 h 270"/>
                <a:gd name="T14" fmla="*/ 0 w 598"/>
                <a:gd name="T15" fmla="*/ 98 h 270"/>
                <a:gd name="T16" fmla="*/ 0 w 598"/>
                <a:gd name="T17" fmla="*/ 98 h 270"/>
                <a:gd name="T18" fmla="*/ 2 w 598"/>
                <a:gd name="T19" fmla="*/ 110 h 270"/>
                <a:gd name="T20" fmla="*/ 4 w 598"/>
                <a:gd name="T21" fmla="*/ 122 h 270"/>
                <a:gd name="T22" fmla="*/ 8 w 598"/>
                <a:gd name="T23" fmla="*/ 132 h 270"/>
                <a:gd name="T24" fmla="*/ 14 w 598"/>
                <a:gd name="T25" fmla="*/ 144 h 270"/>
                <a:gd name="T26" fmla="*/ 22 w 598"/>
                <a:gd name="T27" fmla="*/ 152 h 270"/>
                <a:gd name="T28" fmla="*/ 30 w 598"/>
                <a:gd name="T29" fmla="*/ 162 h 270"/>
                <a:gd name="T30" fmla="*/ 40 w 598"/>
                <a:gd name="T31" fmla="*/ 168 h 270"/>
                <a:gd name="T32" fmla="*/ 50 w 598"/>
                <a:gd name="T33" fmla="*/ 174 h 270"/>
                <a:gd name="T34" fmla="*/ 248 w 598"/>
                <a:gd name="T35" fmla="*/ 260 h 270"/>
                <a:gd name="T36" fmla="*/ 248 w 598"/>
                <a:gd name="T37" fmla="*/ 260 h 270"/>
                <a:gd name="T38" fmla="*/ 260 w 598"/>
                <a:gd name="T39" fmla="*/ 264 h 270"/>
                <a:gd name="T40" fmla="*/ 272 w 598"/>
                <a:gd name="T41" fmla="*/ 268 h 270"/>
                <a:gd name="T42" fmla="*/ 298 w 598"/>
                <a:gd name="T43" fmla="*/ 270 h 270"/>
                <a:gd name="T44" fmla="*/ 326 w 598"/>
                <a:gd name="T45" fmla="*/ 268 h 270"/>
                <a:gd name="T46" fmla="*/ 338 w 598"/>
                <a:gd name="T47" fmla="*/ 264 h 270"/>
                <a:gd name="T48" fmla="*/ 348 w 598"/>
                <a:gd name="T49" fmla="*/ 260 h 270"/>
                <a:gd name="T50" fmla="*/ 548 w 598"/>
                <a:gd name="T51" fmla="*/ 174 h 270"/>
                <a:gd name="T52" fmla="*/ 548 w 598"/>
                <a:gd name="T53" fmla="*/ 174 h 270"/>
                <a:gd name="T54" fmla="*/ 558 w 598"/>
                <a:gd name="T55" fmla="*/ 168 h 270"/>
                <a:gd name="T56" fmla="*/ 568 w 598"/>
                <a:gd name="T57" fmla="*/ 162 h 270"/>
                <a:gd name="T58" fmla="*/ 576 w 598"/>
                <a:gd name="T59" fmla="*/ 152 h 270"/>
                <a:gd name="T60" fmla="*/ 584 w 598"/>
                <a:gd name="T61" fmla="*/ 144 h 270"/>
                <a:gd name="T62" fmla="*/ 590 w 598"/>
                <a:gd name="T63" fmla="*/ 132 h 270"/>
                <a:gd name="T64" fmla="*/ 594 w 598"/>
                <a:gd name="T65" fmla="*/ 120 h 270"/>
                <a:gd name="T66" fmla="*/ 598 w 598"/>
                <a:gd name="T67" fmla="*/ 110 h 270"/>
                <a:gd name="T68" fmla="*/ 598 w 598"/>
                <a:gd name="T69" fmla="*/ 98 h 270"/>
                <a:gd name="T70" fmla="*/ 598 w 598"/>
                <a:gd name="T71" fmla="*/ 0 h 270"/>
                <a:gd name="T72" fmla="*/ 510 w 598"/>
                <a:gd name="T73" fmla="*/ 0 h 270"/>
                <a:gd name="T74" fmla="*/ 366 w 598"/>
                <a:gd name="T75" fmla="*/ 62 h 270"/>
                <a:gd name="T76" fmla="*/ 366 w 598"/>
                <a:gd name="T77" fmla="*/ 62 h 270"/>
                <a:gd name="T78" fmla="*/ 352 w 598"/>
                <a:gd name="T79" fmla="*/ 66 h 270"/>
                <a:gd name="T80" fmla="*/ 336 w 598"/>
                <a:gd name="T81" fmla="*/ 70 h 270"/>
                <a:gd name="T82" fmla="*/ 320 w 598"/>
                <a:gd name="T83" fmla="*/ 72 h 270"/>
                <a:gd name="T84" fmla="*/ 302 w 598"/>
                <a:gd name="T85" fmla="*/ 72 h 270"/>
                <a:gd name="T86" fmla="*/ 302 w 598"/>
                <a:gd name="T87" fmla="*/ 7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8" h="270">
                  <a:moveTo>
                    <a:pt x="302" y="72"/>
                  </a:moveTo>
                  <a:lnTo>
                    <a:pt x="302" y="72"/>
                  </a:lnTo>
                  <a:lnTo>
                    <a:pt x="274" y="70"/>
                  </a:lnTo>
                  <a:lnTo>
                    <a:pt x="260" y="68"/>
                  </a:lnTo>
                  <a:lnTo>
                    <a:pt x="244" y="62"/>
                  </a:lnTo>
                  <a:lnTo>
                    <a:pt x="80" y="0"/>
                  </a:lnTo>
                  <a:lnTo>
                    <a:pt x="0" y="0"/>
                  </a:lnTo>
                  <a:lnTo>
                    <a:pt x="0" y="98"/>
                  </a:lnTo>
                  <a:lnTo>
                    <a:pt x="0" y="98"/>
                  </a:lnTo>
                  <a:lnTo>
                    <a:pt x="2" y="110"/>
                  </a:lnTo>
                  <a:lnTo>
                    <a:pt x="4" y="122"/>
                  </a:lnTo>
                  <a:lnTo>
                    <a:pt x="8" y="132"/>
                  </a:lnTo>
                  <a:lnTo>
                    <a:pt x="14" y="144"/>
                  </a:lnTo>
                  <a:lnTo>
                    <a:pt x="22" y="152"/>
                  </a:lnTo>
                  <a:lnTo>
                    <a:pt x="30" y="162"/>
                  </a:lnTo>
                  <a:lnTo>
                    <a:pt x="40" y="168"/>
                  </a:lnTo>
                  <a:lnTo>
                    <a:pt x="50" y="174"/>
                  </a:lnTo>
                  <a:lnTo>
                    <a:pt x="248" y="260"/>
                  </a:lnTo>
                  <a:lnTo>
                    <a:pt x="248" y="260"/>
                  </a:lnTo>
                  <a:lnTo>
                    <a:pt x="260" y="264"/>
                  </a:lnTo>
                  <a:lnTo>
                    <a:pt x="272" y="268"/>
                  </a:lnTo>
                  <a:lnTo>
                    <a:pt x="298" y="270"/>
                  </a:lnTo>
                  <a:lnTo>
                    <a:pt x="326" y="268"/>
                  </a:lnTo>
                  <a:lnTo>
                    <a:pt x="338" y="264"/>
                  </a:lnTo>
                  <a:lnTo>
                    <a:pt x="348" y="260"/>
                  </a:lnTo>
                  <a:lnTo>
                    <a:pt x="548" y="174"/>
                  </a:lnTo>
                  <a:lnTo>
                    <a:pt x="548" y="174"/>
                  </a:lnTo>
                  <a:lnTo>
                    <a:pt x="558" y="168"/>
                  </a:lnTo>
                  <a:lnTo>
                    <a:pt x="568" y="162"/>
                  </a:lnTo>
                  <a:lnTo>
                    <a:pt x="576" y="152"/>
                  </a:lnTo>
                  <a:lnTo>
                    <a:pt x="584" y="144"/>
                  </a:lnTo>
                  <a:lnTo>
                    <a:pt x="590" y="132"/>
                  </a:lnTo>
                  <a:lnTo>
                    <a:pt x="594" y="120"/>
                  </a:lnTo>
                  <a:lnTo>
                    <a:pt x="598" y="110"/>
                  </a:lnTo>
                  <a:lnTo>
                    <a:pt x="598" y="98"/>
                  </a:lnTo>
                  <a:lnTo>
                    <a:pt x="598" y="0"/>
                  </a:lnTo>
                  <a:lnTo>
                    <a:pt x="510" y="0"/>
                  </a:lnTo>
                  <a:lnTo>
                    <a:pt x="366" y="62"/>
                  </a:lnTo>
                  <a:lnTo>
                    <a:pt x="366" y="62"/>
                  </a:lnTo>
                  <a:lnTo>
                    <a:pt x="352" y="66"/>
                  </a:lnTo>
                  <a:lnTo>
                    <a:pt x="336" y="70"/>
                  </a:lnTo>
                  <a:lnTo>
                    <a:pt x="320" y="72"/>
                  </a:lnTo>
                  <a:lnTo>
                    <a:pt x="302" y="72"/>
                  </a:lnTo>
                  <a:lnTo>
                    <a:pt x="302" y="7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 name="Freeform 7"/>
            <p:cNvSpPr/>
            <p:nvPr/>
          </p:nvSpPr>
          <p:spPr bwMode="auto">
            <a:xfrm>
              <a:off x="5662466" y="2439430"/>
              <a:ext cx="734634" cy="391596"/>
            </a:xfrm>
            <a:custGeom>
              <a:avLst/>
              <a:gdLst>
                <a:gd name="T0" fmla="*/ 22 w 938"/>
                <a:gd name="T1" fmla="*/ 196 h 500"/>
                <a:gd name="T2" fmla="*/ 416 w 938"/>
                <a:gd name="T3" fmla="*/ 348 h 500"/>
                <a:gd name="T4" fmla="*/ 416 w 938"/>
                <a:gd name="T5" fmla="*/ 348 h 500"/>
                <a:gd name="T6" fmla="*/ 428 w 938"/>
                <a:gd name="T7" fmla="*/ 352 h 500"/>
                <a:gd name="T8" fmla="*/ 440 w 938"/>
                <a:gd name="T9" fmla="*/ 354 h 500"/>
                <a:gd name="T10" fmla="*/ 466 w 938"/>
                <a:gd name="T11" fmla="*/ 356 h 500"/>
                <a:gd name="T12" fmla="*/ 494 w 938"/>
                <a:gd name="T13" fmla="*/ 352 h 500"/>
                <a:gd name="T14" fmla="*/ 506 w 938"/>
                <a:gd name="T15" fmla="*/ 350 h 500"/>
                <a:gd name="T16" fmla="*/ 518 w 938"/>
                <a:gd name="T17" fmla="*/ 346 h 500"/>
                <a:gd name="T18" fmla="*/ 894 w 938"/>
                <a:gd name="T19" fmla="*/ 188 h 500"/>
                <a:gd name="T20" fmla="*/ 894 w 938"/>
                <a:gd name="T21" fmla="*/ 422 h 500"/>
                <a:gd name="T22" fmla="*/ 870 w 938"/>
                <a:gd name="T23" fmla="*/ 500 h 500"/>
                <a:gd name="T24" fmla="*/ 938 w 938"/>
                <a:gd name="T25" fmla="*/ 500 h 500"/>
                <a:gd name="T26" fmla="*/ 914 w 938"/>
                <a:gd name="T27" fmla="*/ 420 h 500"/>
                <a:gd name="T28" fmla="*/ 914 w 938"/>
                <a:gd name="T29" fmla="*/ 178 h 500"/>
                <a:gd name="T30" fmla="*/ 912 w 938"/>
                <a:gd name="T31" fmla="*/ 178 h 500"/>
                <a:gd name="T32" fmla="*/ 912 w 938"/>
                <a:gd name="T33" fmla="*/ 178 h 500"/>
                <a:gd name="T34" fmla="*/ 918 w 938"/>
                <a:gd name="T35" fmla="*/ 174 h 500"/>
                <a:gd name="T36" fmla="*/ 922 w 938"/>
                <a:gd name="T37" fmla="*/ 170 h 500"/>
                <a:gd name="T38" fmla="*/ 922 w 938"/>
                <a:gd name="T39" fmla="*/ 164 h 500"/>
                <a:gd name="T40" fmla="*/ 922 w 938"/>
                <a:gd name="T41" fmla="*/ 160 h 500"/>
                <a:gd name="T42" fmla="*/ 920 w 938"/>
                <a:gd name="T43" fmla="*/ 156 h 500"/>
                <a:gd name="T44" fmla="*/ 916 w 938"/>
                <a:gd name="T45" fmla="*/ 152 h 500"/>
                <a:gd name="T46" fmla="*/ 910 w 938"/>
                <a:gd name="T47" fmla="*/ 148 h 500"/>
                <a:gd name="T48" fmla="*/ 902 w 938"/>
                <a:gd name="T49" fmla="*/ 144 h 500"/>
                <a:gd name="T50" fmla="*/ 518 w 938"/>
                <a:gd name="T51" fmla="*/ 8 h 500"/>
                <a:gd name="T52" fmla="*/ 518 w 938"/>
                <a:gd name="T53" fmla="*/ 8 h 500"/>
                <a:gd name="T54" fmla="*/ 506 w 938"/>
                <a:gd name="T55" fmla="*/ 4 h 500"/>
                <a:gd name="T56" fmla="*/ 494 w 938"/>
                <a:gd name="T57" fmla="*/ 2 h 500"/>
                <a:gd name="T58" fmla="*/ 466 w 938"/>
                <a:gd name="T59" fmla="*/ 0 h 500"/>
                <a:gd name="T60" fmla="*/ 440 w 938"/>
                <a:gd name="T61" fmla="*/ 2 h 500"/>
                <a:gd name="T62" fmla="*/ 426 w 938"/>
                <a:gd name="T63" fmla="*/ 6 h 500"/>
                <a:gd name="T64" fmla="*/ 416 w 938"/>
                <a:gd name="T65" fmla="*/ 8 h 500"/>
                <a:gd name="T66" fmla="*/ 22 w 938"/>
                <a:gd name="T67" fmla="*/ 156 h 500"/>
                <a:gd name="T68" fmla="*/ 22 w 938"/>
                <a:gd name="T69" fmla="*/ 156 h 500"/>
                <a:gd name="T70" fmla="*/ 12 w 938"/>
                <a:gd name="T71" fmla="*/ 162 h 500"/>
                <a:gd name="T72" fmla="*/ 6 w 938"/>
                <a:gd name="T73" fmla="*/ 166 h 500"/>
                <a:gd name="T74" fmla="*/ 2 w 938"/>
                <a:gd name="T75" fmla="*/ 172 h 500"/>
                <a:gd name="T76" fmla="*/ 0 w 938"/>
                <a:gd name="T77" fmla="*/ 176 h 500"/>
                <a:gd name="T78" fmla="*/ 2 w 938"/>
                <a:gd name="T79" fmla="*/ 182 h 500"/>
                <a:gd name="T80" fmla="*/ 6 w 938"/>
                <a:gd name="T81" fmla="*/ 186 h 500"/>
                <a:gd name="T82" fmla="*/ 12 w 938"/>
                <a:gd name="T83" fmla="*/ 192 h 500"/>
                <a:gd name="T84" fmla="*/ 22 w 938"/>
                <a:gd name="T85" fmla="*/ 196 h 500"/>
                <a:gd name="T86" fmla="*/ 22 w 938"/>
                <a:gd name="T87" fmla="*/ 196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38" h="500">
                  <a:moveTo>
                    <a:pt x="22" y="196"/>
                  </a:moveTo>
                  <a:lnTo>
                    <a:pt x="416" y="348"/>
                  </a:lnTo>
                  <a:lnTo>
                    <a:pt x="416" y="348"/>
                  </a:lnTo>
                  <a:lnTo>
                    <a:pt x="428" y="352"/>
                  </a:lnTo>
                  <a:lnTo>
                    <a:pt x="440" y="354"/>
                  </a:lnTo>
                  <a:lnTo>
                    <a:pt x="466" y="356"/>
                  </a:lnTo>
                  <a:lnTo>
                    <a:pt x="494" y="352"/>
                  </a:lnTo>
                  <a:lnTo>
                    <a:pt x="506" y="350"/>
                  </a:lnTo>
                  <a:lnTo>
                    <a:pt x="518" y="346"/>
                  </a:lnTo>
                  <a:lnTo>
                    <a:pt x="894" y="188"/>
                  </a:lnTo>
                  <a:lnTo>
                    <a:pt x="894" y="422"/>
                  </a:lnTo>
                  <a:lnTo>
                    <a:pt x="870" y="500"/>
                  </a:lnTo>
                  <a:lnTo>
                    <a:pt x="938" y="500"/>
                  </a:lnTo>
                  <a:lnTo>
                    <a:pt x="914" y="420"/>
                  </a:lnTo>
                  <a:lnTo>
                    <a:pt x="914" y="178"/>
                  </a:lnTo>
                  <a:lnTo>
                    <a:pt x="912" y="178"/>
                  </a:lnTo>
                  <a:lnTo>
                    <a:pt x="912" y="178"/>
                  </a:lnTo>
                  <a:lnTo>
                    <a:pt x="918" y="174"/>
                  </a:lnTo>
                  <a:lnTo>
                    <a:pt x="922" y="170"/>
                  </a:lnTo>
                  <a:lnTo>
                    <a:pt x="922" y="164"/>
                  </a:lnTo>
                  <a:lnTo>
                    <a:pt x="922" y="160"/>
                  </a:lnTo>
                  <a:lnTo>
                    <a:pt x="920" y="156"/>
                  </a:lnTo>
                  <a:lnTo>
                    <a:pt x="916" y="152"/>
                  </a:lnTo>
                  <a:lnTo>
                    <a:pt x="910" y="148"/>
                  </a:lnTo>
                  <a:lnTo>
                    <a:pt x="902" y="144"/>
                  </a:lnTo>
                  <a:lnTo>
                    <a:pt x="518" y="8"/>
                  </a:lnTo>
                  <a:lnTo>
                    <a:pt x="518" y="8"/>
                  </a:lnTo>
                  <a:lnTo>
                    <a:pt x="506" y="4"/>
                  </a:lnTo>
                  <a:lnTo>
                    <a:pt x="494" y="2"/>
                  </a:lnTo>
                  <a:lnTo>
                    <a:pt x="466" y="0"/>
                  </a:lnTo>
                  <a:lnTo>
                    <a:pt x="440" y="2"/>
                  </a:lnTo>
                  <a:lnTo>
                    <a:pt x="426" y="6"/>
                  </a:lnTo>
                  <a:lnTo>
                    <a:pt x="416" y="8"/>
                  </a:lnTo>
                  <a:lnTo>
                    <a:pt x="22" y="156"/>
                  </a:lnTo>
                  <a:lnTo>
                    <a:pt x="22" y="156"/>
                  </a:lnTo>
                  <a:lnTo>
                    <a:pt x="12" y="162"/>
                  </a:lnTo>
                  <a:lnTo>
                    <a:pt x="6" y="166"/>
                  </a:lnTo>
                  <a:lnTo>
                    <a:pt x="2" y="172"/>
                  </a:lnTo>
                  <a:lnTo>
                    <a:pt x="0" y="176"/>
                  </a:lnTo>
                  <a:lnTo>
                    <a:pt x="2" y="182"/>
                  </a:lnTo>
                  <a:lnTo>
                    <a:pt x="6" y="186"/>
                  </a:lnTo>
                  <a:lnTo>
                    <a:pt x="12" y="192"/>
                  </a:lnTo>
                  <a:lnTo>
                    <a:pt x="22" y="196"/>
                  </a:lnTo>
                  <a:lnTo>
                    <a:pt x="22" y="19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8" name="Freeform 8"/>
          <p:cNvSpPr>
            <a:spLocks noEditPoints="1"/>
          </p:cNvSpPr>
          <p:nvPr/>
        </p:nvSpPr>
        <p:spPr bwMode="auto">
          <a:xfrm>
            <a:off x="6894860" y="2716680"/>
            <a:ext cx="671979" cy="465216"/>
          </a:xfrm>
          <a:custGeom>
            <a:avLst/>
            <a:gdLst>
              <a:gd name="T0" fmla="*/ 14 w 858"/>
              <a:gd name="T1" fmla="*/ 2 h 594"/>
              <a:gd name="T2" fmla="*/ 0 w 858"/>
              <a:gd name="T3" fmla="*/ 570 h 594"/>
              <a:gd name="T4" fmla="*/ 14 w 858"/>
              <a:gd name="T5" fmla="*/ 592 h 594"/>
              <a:gd name="T6" fmla="*/ 844 w 858"/>
              <a:gd name="T7" fmla="*/ 592 h 594"/>
              <a:gd name="T8" fmla="*/ 858 w 858"/>
              <a:gd name="T9" fmla="*/ 22 h 594"/>
              <a:gd name="T10" fmla="*/ 844 w 858"/>
              <a:gd name="T11" fmla="*/ 2 h 594"/>
              <a:gd name="T12" fmla="*/ 82 w 858"/>
              <a:gd name="T13" fmla="*/ 512 h 594"/>
              <a:gd name="T14" fmla="*/ 302 w 858"/>
              <a:gd name="T15" fmla="*/ 396 h 594"/>
              <a:gd name="T16" fmla="*/ 302 w 858"/>
              <a:gd name="T17" fmla="*/ 396 h 594"/>
              <a:gd name="T18" fmla="*/ 378 w 858"/>
              <a:gd name="T19" fmla="*/ 236 h 594"/>
              <a:gd name="T20" fmla="*/ 736 w 858"/>
              <a:gd name="T21" fmla="*/ 520 h 594"/>
              <a:gd name="T22" fmla="*/ 724 w 858"/>
              <a:gd name="T23" fmla="*/ 446 h 594"/>
              <a:gd name="T24" fmla="*/ 712 w 858"/>
              <a:gd name="T25" fmla="*/ 430 h 594"/>
              <a:gd name="T26" fmla="*/ 666 w 858"/>
              <a:gd name="T27" fmla="*/ 410 h 594"/>
              <a:gd name="T28" fmla="*/ 658 w 858"/>
              <a:gd name="T29" fmla="*/ 400 h 594"/>
              <a:gd name="T30" fmla="*/ 630 w 858"/>
              <a:gd name="T31" fmla="*/ 434 h 594"/>
              <a:gd name="T32" fmla="*/ 608 w 858"/>
              <a:gd name="T33" fmla="*/ 430 h 594"/>
              <a:gd name="T34" fmla="*/ 588 w 858"/>
              <a:gd name="T35" fmla="*/ 402 h 594"/>
              <a:gd name="T36" fmla="*/ 546 w 858"/>
              <a:gd name="T37" fmla="*/ 424 h 594"/>
              <a:gd name="T38" fmla="*/ 530 w 858"/>
              <a:gd name="T39" fmla="*/ 434 h 594"/>
              <a:gd name="T40" fmla="*/ 514 w 858"/>
              <a:gd name="T41" fmla="*/ 486 h 594"/>
              <a:gd name="T42" fmla="*/ 510 w 858"/>
              <a:gd name="T43" fmla="*/ 520 h 594"/>
              <a:gd name="T44" fmla="*/ 768 w 858"/>
              <a:gd name="T45" fmla="*/ 520 h 594"/>
              <a:gd name="T46" fmla="*/ 794 w 858"/>
              <a:gd name="T47" fmla="*/ 152 h 594"/>
              <a:gd name="T48" fmla="*/ 82 w 858"/>
              <a:gd name="T49" fmla="*/ 158 h 594"/>
              <a:gd name="T50" fmla="*/ 60 w 858"/>
              <a:gd name="T51" fmla="*/ 136 h 594"/>
              <a:gd name="T52" fmla="*/ 66 w 858"/>
              <a:gd name="T53" fmla="*/ 80 h 594"/>
              <a:gd name="T54" fmla="*/ 778 w 858"/>
              <a:gd name="T55" fmla="*/ 74 h 594"/>
              <a:gd name="T56" fmla="*/ 800 w 858"/>
              <a:gd name="T57" fmla="*/ 96 h 594"/>
              <a:gd name="T58" fmla="*/ 580 w 858"/>
              <a:gd name="T59" fmla="*/ 370 h 594"/>
              <a:gd name="T60" fmla="*/ 602 w 858"/>
              <a:gd name="T61" fmla="*/ 402 h 594"/>
              <a:gd name="T62" fmla="*/ 622 w 858"/>
              <a:gd name="T63" fmla="*/ 410 h 594"/>
              <a:gd name="T64" fmla="*/ 652 w 858"/>
              <a:gd name="T65" fmla="*/ 394 h 594"/>
              <a:gd name="T66" fmla="*/ 668 w 858"/>
              <a:gd name="T67" fmla="*/ 360 h 594"/>
              <a:gd name="T68" fmla="*/ 672 w 858"/>
              <a:gd name="T69" fmla="*/ 352 h 594"/>
              <a:gd name="T70" fmla="*/ 672 w 858"/>
              <a:gd name="T71" fmla="*/ 338 h 594"/>
              <a:gd name="T72" fmla="*/ 674 w 858"/>
              <a:gd name="T73" fmla="*/ 302 h 594"/>
              <a:gd name="T74" fmla="*/ 662 w 858"/>
              <a:gd name="T75" fmla="*/ 284 h 594"/>
              <a:gd name="T76" fmla="*/ 636 w 858"/>
              <a:gd name="T77" fmla="*/ 274 h 594"/>
              <a:gd name="T78" fmla="*/ 628 w 858"/>
              <a:gd name="T79" fmla="*/ 260 h 594"/>
              <a:gd name="T80" fmla="*/ 624 w 858"/>
              <a:gd name="T81" fmla="*/ 262 h 594"/>
              <a:gd name="T82" fmla="*/ 622 w 858"/>
              <a:gd name="T83" fmla="*/ 262 h 594"/>
              <a:gd name="T84" fmla="*/ 616 w 858"/>
              <a:gd name="T85" fmla="*/ 270 h 594"/>
              <a:gd name="T86" fmla="*/ 606 w 858"/>
              <a:gd name="T87" fmla="*/ 270 h 594"/>
              <a:gd name="T88" fmla="*/ 580 w 858"/>
              <a:gd name="T89" fmla="*/ 294 h 594"/>
              <a:gd name="T90" fmla="*/ 574 w 858"/>
              <a:gd name="T91" fmla="*/ 320 h 594"/>
              <a:gd name="T92" fmla="*/ 574 w 858"/>
              <a:gd name="T93" fmla="*/ 338 h 594"/>
              <a:gd name="T94" fmla="*/ 576 w 858"/>
              <a:gd name="T95" fmla="*/ 358 h 594"/>
              <a:gd name="T96" fmla="*/ 622 w 858"/>
              <a:gd name="T97" fmla="*/ 264 h 594"/>
              <a:gd name="T98" fmla="*/ 622 w 858"/>
              <a:gd name="T99" fmla="*/ 26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58" h="594">
                <a:moveTo>
                  <a:pt x="836" y="0"/>
                </a:moveTo>
                <a:lnTo>
                  <a:pt x="24" y="0"/>
                </a:lnTo>
                <a:lnTo>
                  <a:pt x="24" y="0"/>
                </a:lnTo>
                <a:lnTo>
                  <a:pt x="14" y="2"/>
                </a:lnTo>
                <a:lnTo>
                  <a:pt x="8" y="6"/>
                </a:lnTo>
                <a:lnTo>
                  <a:pt x="2" y="14"/>
                </a:lnTo>
                <a:lnTo>
                  <a:pt x="0" y="22"/>
                </a:lnTo>
                <a:lnTo>
                  <a:pt x="0" y="570"/>
                </a:lnTo>
                <a:lnTo>
                  <a:pt x="0" y="570"/>
                </a:lnTo>
                <a:lnTo>
                  <a:pt x="2" y="580"/>
                </a:lnTo>
                <a:lnTo>
                  <a:pt x="8" y="586"/>
                </a:lnTo>
                <a:lnTo>
                  <a:pt x="14" y="592"/>
                </a:lnTo>
                <a:lnTo>
                  <a:pt x="24" y="594"/>
                </a:lnTo>
                <a:lnTo>
                  <a:pt x="836" y="594"/>
                </a:lnTo>
                <a:lnTo>
                  <a:pt x="836" y="594"/>
                </a:lnTo>
                <a:lnTo>
                  <a:pt x="844" y="592"/>
                </a:lnTo>
                <a:lnTo>
                  <a:pt x="852" y="586"/>
                </a:lnTo>
                <a:lnTo>
                  <a:pt x="856" y="580"/>
                </a:lnTo>
                <a:lnTo>
                  <a:pt x="858" y="570"/>
                </a:lnTo>
                <a:lnTo>
                  <a:pt x="858" y="22"/>
                </a:lnTo>
                <a:lnTo>
                  <a:pt x="858" y="22"/>
                </a:lnTo>
                <a:lnTo>
                  <a:pt x="856" y="14"/>
                </a:lnTo>
                <a:lnTo>
                  <a:pt x="852" y="6"/>
                </a:lnTo>
                <a:lnTo>
                  <a:pt x="844" y="2"/>
                </a:lnTo>
                <a:lnTo>
                  <a:pt x="836" y="0"/>
                </a:lnTo>
                <a:lnTo>
                  <a:pt x="836" y="0"/>
                </a:lnTo>
                <a:close/>
                <a:moveTo>
                  <a:pt x="302" y="512"/>
                </a:moveTo>
                <a:lnTo>
                  <a:pt x="82" y="512"/>
                </a:lnTo>
                <a:lnTo>
                  <a:pt x="82" y="470"/>
                </a:lnTo>
                <a:lnTo>
                  <a:pt x="302" y="470"/>
                </a:lnTo>
                <a:lnTo>
                  <a:pt x="302" y="512"/>
                </a:lnTo>
                <a:close/>
                <a:moveTo>
                  <a:pt x="302" y="396"/>
                </a:moveTo>
                <a:lnTo>
                  <a:pt x="82" y="396"/>
                </a:lnTo>
                <a:lnTo>
                  <a:pt x="82" y="354"/>
                </a:lnTo>
                <a:lnTo>
                  <a:pt x="302" y="354"/>
                </a:lnTo>
                <a:lnTo>
                  <a:pt x="302" y="396"/>
                </a:lnTo>
                <a:close/>
                <a:moveTo>
                  <a:pt x="378" y="278"/>
                </a:moveTo>
                <a:lnTo>
                  <a:pt x="82" y="278"/>
                </a:lnTo>
                <a:lnTo>
                  <a:pt x="82" y="236"/>
                </a:lnTo>
                <a:lnTo>
                  <a:pt x="378" y="236"/>
                </a:lnTo>
                <a:lnTo>
                  <a:pt x="378" y="278"/>
                </a:lnTo>
                <a:close/>
                <a:moveTo>
                  <a:pt x="768" y="520"/>
                </a:moveTo>
                <a:lnTo>
                  <a:pt x="736" y="520"/>
                </a:lnTo>
                <a:lnTo>
                  <a:pt x="736" y="520"/>
                </a:lnTo>
                <a:lnTo>
                  <a:pt x="736" y="506"/>
                </a:lnTo>
                <a:lnTo>
                  <a:pt x="734" y="490"/>
                </a:lnTo>
                <a:lnTo>
                  <a:pt x="730" y="466"/>
                </a:lnTo>
                <a:lnTo>
                  <a:pt x="724" y="446"/>
                </a:lnTo>
                <a:lnTo>
                  <a:pt x="720" y="440"/>
                </a:lnTo>
                <a:lnTo>
                  <a:pt x="720" y="440"/>
                </a:lnTo>
                <a:lnTo>
                  <a:pt x="716" y="434"/>
                </a:lnTo>
                <a:lnTo>
                  <a:pt x="712" y="430"/>
                </a:lnTo>
                <a:lnTo>
                  <a:pt x="696" y="422"/>
                </a:lnTo>
                <a:lnTo>
                  <a:pt x="678" y="414"/>
                </a:lnTo>
                <a:lnTo>
                  <a:pt x="678" y="414"/>
                </a:lnTo>
                <a:lnTo>
                  <a:pt x="666" y="410"/>
                </a:lnTo>
                <a:lnTo>
                  <a:pt x="660" y="406"/>
                </a:lnTo>
                <a:lnTo>
                  <a:pt x="658" y="402"/>
                </a:lnTo>
                <a:lnTo>
                  <a:pt x="658" y="400"/>
                </a:lnTo>
                <a:lnTo>
                  <a:pt x="658" y="400"/>
                </a:lnTo>
                <a:lnTo>
                  <a:pt x="650" y="414"/>
                </a:lnTo>
                <a:lnTo>
                  <a:pt x="644" y="422"/>
                </a:lnTo>
                <a:lnTo>
                  <a:pt x="636" y="430"/>
                </a:lnTo>
                <a:lnTo>
                  <a:pt x="630" y="434"/>
                </a:lnTo>
                <a:lnTo>
                  <a:pt x="624" y="434"/>
                </a:lnTo>
                <a:lnTo>
                  <a:pt x="618" y="434"/>
                </a:lnTo>
                <a:lnTo>
                  <a:pt x="614" y="432"/>
                </a:lnTo>
                <a:lnTo>
                  <a:pt x="608" y="430"/>
                </a:lnTo>
                <a:lnTo>
                  <a:pt x="600" y="422"/>
                </a:lnTo>
                <a:lnTo>
                  <a:pt x="594" y="412"/>
                </a:lnTo>
                <a:lnTo>
                  <a:pt x="588" y="402"/>
                </a:lnTo>
                <a:lnTo>
                  <a:pt x="588" y="402"/>
                </a:lnTo>
                <a:lnTo>
                  <a:pt x="586" y="404"/>
                </a:lnTo>
                <a:lnTo>
                  <a:pt x="582" y="408"/>
                </a:lnTo>
                <a:lnTo>
                  <a:pt x="566" y="416"/>
                </a:lnTo>
                <a:lnTo>
                  <a:pt x="546" y="424"/>
                </a:lnTo>
                <a:lnTo>
                  <a:pt x="546" y="424"/>
                </a:lnTo>
                <a:lnTo>
                  <a:pt x="538" y="428"/>
                </a:lnTo>
                <a:lnTo>
                  <a:pt x="534" y="430"/>
                </a:lnTo>
                <a:lnTo>
                  <a:pt x="530" y="434"/>
                </a:lnTo>
                <a:lnTo>
                  <a:pt x="530" y="434"/>
                </a:lnTo>
                <a:lnTo>
                  <a:pt x="524" y="446"/>
                </a:lnTo>
                <a:lnTo>
                  <a:pt x="520" y="458"/>
                </a:lnTo>
                <a:lnTo>
                  <a:pt x="514" y="486"/>
                </a:lnTo>
                <a:lnTo>
                  <a:pt x="510" y="508"/>
                </a:lnTo>
                <a:lnTo>
                  <a:pt x="510" y="518"/>
                </a:lnTo>
                <a:lnTo>
                  <a:pt x="510" y="518"/>
                </a:lnTo>
                <a:lnTo>
                  <a:pt x="510" y="520"/>
                </a:lnTo>
                <a:lnTo>
                  <a:pt x="492" y="520"/>
                </a:lnTo>
                <a:lnTo>
                  <a:pt x="492" y="224"/>
                </a:lnTo>
                <a:lnTo>
                  <a:pt x="768" y="224"/>
                </a:lnTo>
                <a:lnTo>
                  <a:pt x="768" y="520"/>
                </a:lnTo>
                <a:close/>
                <a:moveTo>
                  <a:pt x="800" y="136"/>
                </a:moveTo>
                <a:lnTo>
                  <a:pt x="800" y="136"/>
                </a:lnTo>
                <a:lnTo>
                  <a:pt x="798" y="144"/>
                </a:lnTo>
                <a:lnTo>
                  <a:pt x="794" y="152"/>
                </a:lnTo>
                <a:lnTo>
                  <a:pt x="786" y="156"/>
                </a:lnTo>
                <a:lnTo>
                  <a:pt x="778" y="158"/>
                </a:lnTo>
                <a:lnTo>
                  <a:pt x="82" y="158"/>
                </a:lnTo>
                <a:lnTo>
                  <a:pt x="82" y="158"/>
                </a:lnTo>
                <a:lnTo>
                  <a:pt x="74" y="156"/>
                </a:lnTo>
                <a:lnTo>
                  <a:pt x="66" y="152"/>
                </a:lnTo>
                <a:lnTo>
                  <a:pt x="62" y="144"/>
                </a:lnTo>
                <a:lnTo>
                  <a:pt x="60" y="136"/>
                </a:lnTo>
                <a:lnTo>
                  <a:pt x="60" y="96"/>
                </a:lnTo>
                <a:lnTo>
                  <a:pt x="60" y="96"/>
                </a:lnTo>
                <a:lnTo>
                  <a:pt x="62" y="88"/>
                </a:lnTo>
                <a:lnTo>
                  <a:pt x="66" y="80"/>
                </a:lnTo>
                <a:lnTo>
                  <a:pt x="74" y="76"/>
                </a:lnTo>
                <a:lnTo>
                  <a:pt x="82" y="74"/>
                </a:lnTo>
                <a:lnTo>
                  <a:pt x="778" y="74"/>
                </a:lnTo>
                <a:lnTo>
                  <a:pt x="778" y="74"/>
                </a:lnTo>
                <a:lnTo>
                  <a:pt x="786" y="76"/>
                </a:lnTo>
                <a:lnTo>
                  <a:pt x="794" y="80"/>
                </a:lnTo>
                <a:lnTo>
                  <a:pt x="798" y="88"/>
                </a:lnTo>
                <a:lnTo>
                  <a:pt x="800" y="96"/>
                </a:lnTo>
                <a:lnTo>
                  <a:pt x="800" y="136"/>
                </a:lnTo>
                <a:close/>
                <a:moveTo>
                  <a:pt x="580" y="360"/>
                </a:moveTo>
                <a:lnTo>
                  <a:pt x="580" y="360"/>
                </a:lnTo>
                <a:lnTo>
                  <a:pt x="580" y="370"/>
                </a:lnTo>
                <a:lnTo>
                  <a:pt x="584" y="378"/>
                </a:lnTo>
                <a:lnTo>
                  <a:pt x="590" y="386"/>
                </a:lnTo>
                <a:lnTo>
                  <a:pt x="594" y="394"/>
                </a:lnTo>
                <a:lnTo>
                  <a:pt x="602" y="402"/>
                </a:lnTo>
                <a:lnTo>
                  <a:pt x="608" y="406"/>
                </a:lnTo>
                <a:lnTo>
                  <a:pt x="616" y="410"/>
                </a:lnTo>
                <a:lnTo>
                  <a:pt x="622" y="410"/>
                </a:lnTo>
                <a:lnTo>
                  <a:pt x="622" y="410"/>
                </a:lnTo>
                <a:lnTo>
                  <a:pt x="630" y="410"/>
                </a:lnTo>
                <a:lnTo>
                  <a:pt x="638" y="406"/>
                </a:lnTo>
                <a:lnTo>
                  <a:pt x="646" y="400"/>
                </a:lnTo>
                <a:lnTo>
                  <a:pt x="652" y="394"/>
                </a:lnTo>
                <a:lnTo>
                  <a:pt x="658" y="386"/>
                </a:lnTo>
                <a:lnTo>
                  <a:pt x="664" y="378"/>
                </a:lnTo>
                <a:lnTo>
                  <a:pt x="666" y="370"/>
                </a:lnTo>
                <a:lnTo>
                  <a:pt x="668" y="360"/>
                </a:lnTo>
                <a:lnTo>
                  <a:pt x="668" y="360"/>
                </a:lnTo>
                <a:lnTo>
                  <a:pt x="672" y="358"/>
                </a:lnTo>
                <a:lnTo>
                  <a:pt x="672" y="352"/>
                </a:lnTo>
                <a:lnTo>
                  <a:pt x="672" y="352"/>
                </a:lnTo>
                <a:lnTo>
                  <a:pt x="674" y="344"/>
                </a:lnTo>
                <a:lnTo>
                  <a:pt x="674" y="338"/>
                </a:lnTo>
                <a:lnTo>
                  <a:pt x="674" y="338"/>
                </a:lnTo>
                <a:lnTo>
                  <a:pt x="672" y="338"/>
                </a:lnTo>
                <a:lnTo>
                  <a:pt x="672" y="338"/>
                </a:lnTo>
                <a:lnTo>
                  <a:pt x="674" y="330"/>
                </a:lnTo>
                <a:lnTo>
                  <a:pt x="676" y="316"/>
                </a:lnTo>
                <a:lnTo>
                  <a:pt x="674" y="302"/>
                </a:lnTo>
                <a:lnTo>
                  <a:pt x="672" y="296"/>
                </a:lnTo>
                <a:lnTo>
                  <a:pt x="666" y="290"/>
                </a:lnTo>
                <a:lnTo>
                  <a:pt x="666" y="290"/>
                </a:lnTo>
                <a:lnTo>
                  <a:pt x="662" y="284"/>
                </a:lnTo>
                <a:lnTo>
                  <a:pt x="654" y="280"/>
                </a:lnTo>
                <a:lnTo>
                  <a:pt x="644" y="276"/>
                </a:lnTo>
                <a:lnTo>
                  <a:pt x="636" y="274"/>
                </a:lnTo>
                <a:lnTo>
                  <a:pt x="636" y="274"/>
                </a:lnTo>
                <a:lnTo>
                  <a:pt x="632" y="268"/>
                </a:lnTo>
                <a:lnTo>
                  <a:pt x="628" y="264"/>
                </a:lnTo>
                <a:lnTo>
                  <a:pt x="628" y="260"/>
                </a:lnTo>
                <a:lnTo>
                  <a:pt x="628" y="260"/>
                </a:lnTo>
                <a:lnTo>
                  <a:pt x="626" y="262"/>
                </a:lnTo>
                <a:lnTo>
                  <a:pt x="622" y="266"/>
                </a:lnTo>
                <a:lnTo>
                  <a:pt x="622" y="266"/>
                </a:lnTo>
                <a:lnTo>
                  <a:pt x="624" y="262"/>
                </a:lnTo>
                <a:lnTo>
                  <a:pt x="626" y="258"/>
                </a:lnTo>
                <a:lnTo>
                  <a:pt x="626" y="258"/>
                </a:lnTo>
                <a:lnTo>
                  <a:pt x="622" y="262"/>
                </a:lnTo>
                <a:lnTo>
                  <a:pt x="622" y="262"/>
                </a:lnTo>
                <a:lnTo>
                  <a:pt x="618" y="266"/>
                </a:lnTo>
                <a:lnTo>
                  <a:pt x="616" y="270"/>
                </a:lnTo>
                <a:lnTo>
                  <a:pt x="616" y="270"/>
                </a:lnTo>
                <a:lnTo>
                  <a:pt x="616" y="270"/>
                </a:lnTo>
                <a:lnTo>
                  <a:pt x="612" y="270"/>
                </a:lnTo>
                <a:lnTo>
                  <a:pt x="612" y="270"/>
                </a:lnTo>
                <a:lnTo>
                  <a:pt x="606" y="270"/>
                </a:lnTo>
                <a:lnTo>
                  <a:pt x="606" y="270"/>
                </a:lnTo>
                <a:lnTo>
                  <a:pt x="602" y="272"/>
                </a:lnTo>
                <a:lnTo>
                  <a:pt x="594" y="278"/>
                </a:lnTo>
                <a:lnTo>
                  <a:pt x="584" y="286"/>
                </a:lnTo>
                <a:lnTo>
                  <a:pt x="580" y="294"/>
                </a:lnTo>
                <a:lnTo>
                  <a:pt x="576" y="300"/>
                </a:lnTo>
                <a:lnTo>
                  <a:pt x="576" y="300"/>
                </a:lnTo>
                <a:lnTo>
                  <a:pt x="574" y="308"/>
                </a:lnTo>
                <a:lnTo>
                  <a:pt x="574" y="320"/>
                </a:lnTo>
                <a:lnTo>
                  <a:pt x="578" y="338"/>
                </a:lnTo>
                <a:lnTo>
                  <a:pt x="578" y="338"/>
                </a:lnTo>
                <a:lnTo>
                  <a:pt x="576" y="338"/>
                </a:lnTo>
                <a:lnTo>
                  <a:pt x="574" y="338"/>
                </a:lnTo>
                <a:lnTo>
                  <a:pt x="574" y="344"/>
                </a:lnTo>
                <a:lnTo>
                  <a:pt x="574" y="352"/>
                </a:lnTo>
                <a:lnTo>
                  <a:pt x="574" y="352"/>
                </a:lnTo>
                <a:lnTo>
                  <a:pt x="576" y="358"/>
                </a:lnTo>
                <a:lnTo>
                  <a:pt x="580" y="360"/>
                </a:lnTo>
                <a:lnTo>
                  <a:pt x="580" y="360"/>
                </a:lnTo>
                <a:close/>
                <a:moveTo>
                  <a:pt x="622" y="264"/>
                </a:moveTo>
                <a:lnTo>
                  <a:pt x="622" y="264"/>
                </a:lnTo>
                <a:lnTo>
                  <a:pt x="618" y="270"/>
                </a:lnTo>
                <a:lnTo>
                  <a:pt x="618" y="268"/>
                </a:lnTo>
                <a:lnTo>
                  <a:pt x="618" y="268"/>
                </a:lnTo>
                <a:lnTo>
                  <a:pt x="622" y="264"/>
                </a:lnTo>
                <a:lnTo>
                  <a:pt x="622" y="26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9" name="组合 28"/>
          <p:cNvGrpSpPr/>
          <p:nvPr/>
        </p:nvGrpSpPr>
        <p:grpSpPr>
          <a:xfrm>
            <a:off x="9525910" y="2527146"/>
            <a:ext cx="726802" cy="736201"/>
            <a:chOff x="7639243" y="2325084"/>
            <a:chExt cx="726802" cy="736201"/>
          </a:xfrm>
        </p:grpSpPr>
        <p:sp>
          <p:nvSpPr>
            <p:cNvPr id="30" name="Freeform 9"/>
            <p:cNvSpPr>
              <a:spLocks noEditPoints="1"/>
            </p:cNvSpPr>
            <p:nvPr/>
          </p:nvSpPr>
          <p:spPr bwMode="auto">
            <a:xfrm>
              <a:off x="7639243" y="2621131"/>
              <a:ext cx="440154" cy="440154"/>
            </a:xfrm>
            <a:custGeom>
              <a:avLst/>
              <a:gdLst>
                <a:gd name="T0" fmla="*/ 508 w 562"/>
                <a:gd name="T1" fmla="*/ 110 h 562"/>
                <a:gd name="T2" fmla="*/ 398 w 562"/>
                <a:gd name="T3" fmla="*/ 108 h 562"/>
                <a:gd name="T4" fmla="*/ 380 w 562"/>
                <a:gd name="T5" fmla="*/ 98 h 562"/>
                <a:gd name="T6" fmla="*/ 340 w 562"/>
                <a:gd name="T7" fmla="*/ 82 h 562"/>
                <a:gd name="T8" fmla="*/ 320 w 562"/>
                <a:gd name="T9" fmla="*/ 0 h 562"/>
                <a:gd name="T10" fmla="*/ 242 w 562"/>
                <a:gd name="T11" fmla="*/ 76 h 562"/>
                <a:gd name="T12" fmla="*/ 220 w 562"/>
                <a:gd name="T13" fmla="*/ 82 h 562"/>
                <a:gd name="T14" fmla="*/ 182 w 562"/>
                <a:gd name="T15" fmla="*/ 98 h 562"/>
                <a:gd name="T16" fmla="*/ 110 w 562"/>
                <a:gd name="T17" fmla="*/ 54 h 562"/>
                <a:gd name="T18" fmla="*/ 108 w 562"/>
                <a:gd name="T19" fmla="*/ 164 h 562"/>
                <a:gd name="T20" fmla="*/ 98 w 562"/>
                <a:gd name="T21" fmla="*/ 182 h 562"/>
                <a:gd name="T22" fmla="*/ 82 w 562"/>
                <a:gd name="T23" fmla="*/ 220 h 562"/>
                <a:gd name="T24" fmla="*/ 0 w 562"/>
                <a:gd name="T25" fmla="*/ 242 h 562"/>
                <a:gd name="T26" fmla="*/ 78 w 562"/>
                <a:gd name="T27" fmla="*/ 320 h 562"/>
                <a:gd name="T28" fmla="*/ 82 w 562"/>
                <a:gd name="T29" fmla="*/ 340 h 562"/>
                <a:gd name="T30" fmla="*/ 98 w 562"/>
                <a:gd name="T31" fmla="*/ 378 h 562"/>
                <a:gd name="T32" fmla="*/ 54 w 562"/>
                <a:gd name="T33" fmla="*/ 452 h 562"/>
                <a:gd name="T34" fmla="*/ 164 w 562"/>
                <a:gd name="T35" fmla="*/ 452 h 562"/>
                <a:gd name="T36" fmla="*/ 182 w 562"/>
                <a:gd name="T37" fmla="*/ 464 h 562"/>
                <a:gd name="T38" fmla="*/ 220 w 562"/>
                <a:gd name="T39" fmla="*/ 480 h 562"/>
                <a:gd name="T40" fmla="*/ 242 w 562"/>
                <a:gd name="T41" fmla="*/ 562 h 562"/>
                <a:gd name="T42" fmla="*/ 320 w 562"/>
                <a:gd name="T43" fmla="*/ 484 h 562"/>
                <a:gd name="T44" fmla="*/ 340 w 562"/>
                <a:gd name="T45" fmla="*/ 478 h 562"/>
                <a:gd name="T46" fmla="*/ 380 w 562"/>
                <a:gd name="T47" fmla="*/ 464 h 562"/>
                <a:gd name="T48" fmla="*/ 452 w 562"/>
                <a:gd name="T49" fmla="*/ 506 h 562"/>
                <a:gd name="T50" fmla="*/ 452 w 562"/>
                <a:gd name="T51" fmla="*/ 396 h 562"/>
                <a:gd name="T52" fmla="*/ 464 w 562"/>
                <a:gd name="T53" fmla="*/ 378 h 562"/>
                <a:gd name="T54" fmla="*/ 480 w 562"/>
                <a:gd name="T55" fmla="*/ 340 h 562"/>
                <a:gd name="T56" fmla="*/ 562 w 562"/>
                <a:gd name="T57" fmla="*/ 320 h 562"/>
                <a:gd name="T58" fmla="*/ 484 w 562"/>
                <a:gd name="T59" fmla="*/ 240 h 562"/>
                <a:gd name="T60" fmla="*/ 480 w 562"/>
                <a:gd name="T61" fmla="*/ 220 h 562"/>
                <a:gd name="T62" fmla="*/ 464 w 562"/>
                <a:gd name="T63" fmla="*/ 182 h 562"/>
                <a:gd name="T64" fmla="*/ 452 w 562"/>
                <a:gd name="T65" fmla="*/ 164 h 562"/>
                <a:gd name="T66" fmla="*/ 280 w 562"/>
                <a:gd name="T67" fmla="*/ 366 h 562"/>
                <a:gd name="T68" fmla="*/ 248 w 562"/>
                <a:gd name="T69" fmla="*/ 360 h 562"/>
                <a:gd name="T70" fmla="*/ 220 w 562"/>
                <a:gd name="T71" fmla="*/ 342 h 562"/>
                <a:gd name="T72" fmla="*/ 202 w 562"/>
                <a:gd name="T73" fmla="*/ 314 h 562"/>
                <a:gd name="T74" fmla="*/ 194 w 562"/>
                <a:gd name="T75" fmla="*/ 280 h 562"/>
                <a:gd name="T76" fmla="*/ 196 w 562"/>
                <a:gd name="T77" fmla="*/ 262 h 562"/>
                <a:gd name="T78" fmla="*/ 210 w 562"/>
                <a:gd name="T79" fmla="*/ 232 h 562"/>
                <a:gd name="T80" fmla="*/ 232 w 562"/>
                <a:gd name="T81" fmla="*/ 210 h 562"/>
                <a:gd name="T82" fmla="*/ 264 w 562"/>
                <a:gd name="T83" fmla="*/ 196 h 562"/>
                <a:gd name="T84" fmla="*/ 280 w 562"/>
                <a:gd name="T85" fmla="*/ 194 h 562"/>
                <a:gd name="T86" fmla="*/ 314 w 562"/>
                <a:gd name="T87" fmla="*/ 202 h 562"/>
                <a:gd name="T88" fmla="*/ 342 w 562"/>
                <a:gd name="T89" fmla="*/ 220 h 562"/>
                <a:gd name="T90" fmla="*/ 360 w 562"/>
                <a:gd name="T91" fmla="*/ 246 h 562"/>
                <a:gd name="T92" fmla="*/ 366 w 562"/>
                <a:gd name="T93" fmla="*/ 280 h 562"/>
                <a:gd name="T94" fmla="*/ 366 w 562"/>
                <a:gd name="T95" fmla="*/ 298 h 562"/>
                <a:gd name="T96" fmla="*/ 352 w 562"/>
                <a:gd name="T97" fmla="*/ 328 h 562"/>
                <a:gd name="T98" fmla="*/ 328 w 562"/>
                <a:gd name="T99" fmla="*/ 352 h 562"/>
                <a:gd name="T100" fmla="*/ 298 w 562"/>
                <a:gd name="T101" fmla="*/ 364 h 562"/>
                <a:gd name="T102" fmla="*/ 280 w 562"/>
                <a:gd name="T103" fmla="*/ 3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2" h="562">
                  <a:moveTo>
                    <a:pt x="452" y="164"/>
                  </a:moveTo>
                  <a:lnTo>
                    <a:pt x="508" y="110"/>
                  </a:lnTo>
                  <a:lnTo>
                    <a:pt x="452" y="54"/>
                  </a:lnTo>
                  <a:lnTo>
                    <a:pt x="398" y="108"/>
                  </a:lnTo>
                  <a:lnTo>
                    <a:pt x="398" y="108"/>
                  </a:lnTo>
                  <a:lnTo>
                    <a:pt x="380" y="98"/>
                  </a:lnTo>
                  <a:lnTo>
                    <a:pt x="360" y="88"/>
                  </a:lnTo>
                  <a:lnTo>
                    <a:pt x="340" y="82"/>
                  </a:lnTo>
                  <a:lnTo>
                    <a:pt x="320" y="76"/>
                  </a:lnTo>
                  <a:lnTo>
                    <a:pt x="320" y="0"/>
                  </a:lnTo>
                  <a:lnTo>
                    <a:pt x="242" y="0"/>
                  </a:lnTo>
                  <a:lnTo>
                    <a:pt x="242" y="76"/>
                  </a:lnTo>
                  <a:lnTo>
                    <a:pt x="242" y="76"/>
                  </a:lnTo>
                  <a:lnTo>
                    <a:pt x="220" y="82"/>
                  </a:lnTo>
                  <a:lnTo>
                    <a:pt x="202" y="88"/>
                  </a:lnTo>
                  <a:lnTo>
                    <a:pt x="182" y="98"/>
                  </a:lnTo>
                  <a:lnTo>
                    <a:pt x="164" y="108"/>
                  </a:lnTo>
                  <a:lnTo>
                    <a:pt x="110" y="54"/>
                  </a:lnTo>
                  <a:lnTo>
                    <a:pt x="54" y="110"/>
                  </a:lnTo>
                  <a:lnTo>
                    <a:pt x="108" y="164"/>
                  </a:lnTo>
                  <a:lnTo>
                    <a:pt x="108" y="164"/>
                  </a:lnTo>
                  <a:lnTo>
                    <a:pt x="98" y="182"/>
                  </a:lnTo>
                  <a:lnTo>
                    <a:pt x="90" y="200"/>
                  </a:lnTo>
                  <a:lnTo>
                    <a:pt x="82" y="220"/>
                  </a:lnTo>
                  <a:lnTo>
                    <a:pt x="78" y="242"/>
                  </a:lnTo>
                  <a:lnTo>
                    <a:pt x="0" y="242"/>
                  </a:lnTo>
                  <a:lnTo>
                    <a:pt x="0" y="320"/>
                  </a:lnTo>
                  <a:lnTo>
                    <a:pt x="78" y="320"/>
                  </a:lnTo>
                  <a:lnTo>
                    <a:pt x="78" y="320"/>
                  </a:lnTo>
                  <a:lnTo>
                    <a:pt x="82" y="340"/>
                  </a:lnTo>
                  <a:lnTo>
                    <a:pt x="90" y="360"/>
                  </a:lnTo>
                  <a:lnTo>
                    <a:pt x="98" y="378"/>
                  </a:lnTo>
                  <a:lnTo>
                    <a:pt x="108" y="396"/>
                  </a:lnTo>
                  <a:lnTo>
                    <a:pt x="54" y="452"/>
                  </a:lnTo>
                  <a:lnTo>
                    <a:pt x="110" y="506"/>
                  </a:lnTo>
                  <a:lnTo>
                    <a:pt x="164" y="452"/>
                  </a:lnTo>
                  <a:lnTo>
                    <a:pt x="164" y="452"/>
                  </a:lnTo>
                  <a:lnTo>
                    <a:pt x="182" y="464"/>
                  </a:lnTo>
                  <a:lnTo>
                    <a:pt x="202" y="472"/>
                  </a:lnTo>
                  <a:lnTo>
                    <a:pt x="220" y="480"/>
                  </a:lnTo>
                  <a:lnTo>
                    <a:pt x="242" y="484"/>
                  </a:lnTo>
                  <a:lnTo>
                    <a:pt x="242" y="562"/>
                  </a:lnTo>
                  <a:lnTo>
                    <a:pt x="320" y="562"/>
                  </a:lnTo>
                  <a:lnTo>
                    <a:pt x="320" y="484"/>
                  </a:lnTo>
                  <a:lnTo>
                    <a:pt x="320" y="484"/>
                  </a:lnTo>
                  <a:lnTo>
                    <a:pt x="340" y="478"/>
                  </a:lnTo>
                  <a:lnTo>
                    <a:pt x="360" y="472"/>
                  </a:lnTo>
                  <a:lnTo>
                    <a:pt x="380" y="464"/>
                  </a:lnTo>
                  <a:lnTo>
                    <a:pt x="398" y="452"/>
                  </a:lnTo>
                  <a:lnTo>
                    <a:pt x="452" y="506"/>
                  </a:lnTo>
                  <a:lnTo>
                    <a:pt x="508" y="452"/>
                  </a:lnTo>
                  <a:lnTo>
                    <a:pt x="452" y="396"/>
                  </a:lnTo>
                  <a:lnTo>
                    <a:pt x="452" y="396"/>
                  </a:lnTo>
                  <a:lnTo>
                    <a:pt x="464" y="378"/>
                  </a:lnTo>
                  <a:lnTo>
                    <a:pt x="472" y="360"/>
                  </a:lnTo>
                  <a:lnTo>
                    <a:pt x="480" y="340"/>
                  </a:lnTo>
                  <a:lnTo>
                    <a:pt x="484" y="320"/>
                  </a:lnTo>
                  <a:lnTo>
                    <a:pt x="562" y="320"/>
                  </a:lnTo>
                  <a:lnTo>
                    <a:pt x="562" y="240"/>
                  </a:lnTo>
                  <a:lnTo>
                    <a:pt x="484" y="240"/>
                  </a:lnTo>
                  <a:lnTo>
                    <a:pt x="484" y="240"/>
                  </a:lnTo>
                  <a:lnTo>
                    <a:pt x="480" y="220"/>
                  </a:lnTo>
                  <a:lnTo>
                    <a:pt x="472" y="200"/>
                  </a:lnTo>
                  <a:lnTo>
                    <a:pt x="464" y="182"/>
                  </a:lnTo>
                  <a:lnTo>
                    <a:pt x="452" y="164"/>
                  </a:lnTo>
                  <a:lnTo>
                    <a:pt x="452" y="164"/>
                  </a:lnTo>
                  <a:close/>
                  <a:moveTo>
                    <a:pt x="280" y="366"/>
                  </a:moveTo>
                  <a:lnTo>
                    <a:pt x="280" y="366"/>
                  </a:lnTo>
                  <a:lnTo>
                    <a:pt x="264" y="364"/>
                  </a:lnTo>
                  <a:lnTo>
                    <a:pt x="248" y="360"/>
                  </a:lnTo>
                  <a:lnTo>
                    <a:pt x="232" y="352"/>
                  </a:lnTo>
                  <a:lnTo>
                    <a:pt x="220" y="342"/>
                  </a:lnTo>
                  <a:lnTo>
                    <a:pt x="210" y="328"/>
                  </a:lnTo>
                  <a:lnTo>
                    <a:pt x="202" y="314"/>
                  </a:lnTo>
                  <a:lnTo>
                    <a:pt x="196" y="298"/>
                  </a:lnTo>
                  <a:lnTo>
                    <a:pt x="194" y="280"/>
                  </a:lnTo>
                  <a:lnTo>
                    <a:pt x="194" y="280"/>
                  </a:lnTo>
                  <a:lnTo>
                    <a:pt x="196" y="262"/>
                  </a:lnTo>
                  <a:lnTo>
                    <a:pt x="202" y="246"/>
                  </a:lnTo>
                  <a:lnTo>
                    <a:pt x="210" y="232"/>
                  </a:lnTo>
                  <a:lnTo>
                    <a:pt x="220" y="220"/>
                  </a:lnTo>
                  <a:lnTo>
                    <a:pt x="232" y="210"/>
                  </a:lnTo>
                  <a:lnTo>
                    <a:pt x="248" y="202"/>
                  </a:lnTo>
                  <a:lnTo>
                    <a:pt x="264" y="196"/>
                  </a:lnTo>
                  <a:lnTo>
                    <a:pt x="280" y="194"/>
                  </a:lnTo>
                  <a:lnTo>
                    <a:pt x="280" y="194"/>
                  </a:lnTo>
                  <a:lnTo>
                    <a:pt x="298" y="196"/>
                  </a:lnTo>
                  <a:lnTo>
                    <a:pt x="314" y="202"/>
                  </a:lnTo>
                  <a:lnTo>
                    <a:pt x="328" y="210"/>
                  </a:lnTo>
                  <a:lnTo>
                    <a:pt x="342" y="220"/>
                  </a:lnTo>
                  <a:lnTo>
                    <a:pt x="352" y="232"/>
                  </a:lnTo>
                  <a:lnTo>
                    <a:pt x="360" y="246"/>
                  </a:lnTo>
                  <a:lnTo>
                    <a:pt x="366" y="262"/>
                  </a:lnTo>
                  <a:lnTo>
                    <a:pt x="366" y="280"/>
                  </a:lnTo>
                  <a:lnTo>
                    <a:pt x="366" y="280"/>
                  </a:lnTo>
                  <a:lnTo>
                    <a:pt x="366" y="298"/>
                  </a:lnTo>
                  <a:lnTo>
                    <a:pt x="360" y="314"/>
                  </a:lnTo>
                  <a:lnTo>
                    <a:pt x="352" y="328"/>
                  </a:lnTo>
                  <a:lnTo>
                    <a:pt x="342" y="342"/>
                  </a:lnTo>
                  <a:lnTo>
                    <a:pt x="328" y="352"/>
                  </a:lnTo>
                  <a:lnTo>
                    <a:pt x="314" y="360"/>
                  </a:lnTo>
                  <a:lnTo>
                    <a:pt x="298" y="364"/>
                  </a:lnTo>
                  <a:lnTo>
                    <a:pt x="280" y="366"/>
                  </a:lnTo>
                  <a:lnTo>
                    <a:pt x="280" y="36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 name="Freeform 10"/>
            <p:cNvSpPr>
              <a:spLocks noEditPoints="1"/>
            </p:cNvSpPr>
            <p:nvPr/>
          </p:nvSpPr>
          <p:spPr bwMode="auto">
            <a:xfrm>
              <a:off x="7799014" y="2325084"/>
              <a:ext cx="567031" cy="570164"/>
            </a:xfrm>
            <a:custGeom>
              <a:avLst/>
              <a:gdLst>
                <a:gd name="T0" fmla="*/ 704 w 724"/>
                <a:gd name="T1" fmla="*/ 616 h 728"/>
                <a:gd name="T2" fmla="*/ 706 w 724"/>
                <a:gd name="T3" fmla="*/ 616 h 728"/>
                <a:gd name="T4" fmla="*/ 322 w 724"/>
                <a:gd name="T5" fmla="*/ 232 h 728"/>
                <a:gd name="T6" fmla="*/ 322 w 724"/>
                <a:gd name="T7" fmla="*/ 50 h 728"/>
                <a:gd name="T8" fmla="*/ 136 w 724"/>
                <a:gd name="T9" fmla="*/ 0 h 728"/>
                <a:gd name="T10" fmla="*/ 116 w 724"/>
                <a:gd name="T11" fmla="*/ 20 h 728"/>
                <a:gd name="T12" fmla="*/ 214 w 724"/>
                <a:gd name="T13" fmla="*/ 118 h 728"/>
                <a:gd name="T14" fmla="*/ 118 w 724"/>
                <a:gd name="T15" fmla="*/ 214 h 728"/>
                <a:gd name="T16" fmla="*/ 20 w 724"/>
                <a:gd name="T17" fmla="*/ 116 h 728"/>
                <a:gd name="T18" fmla="*/ 0 w 724"/>
                <a:gd name="T19" fmla="*/ 136 h 728"/>
                <a:gd name="T20" fmla="*/ 50 w 724"/>
                <a:gd name="T21" fmla="*/ 322 h 728"/>
                <a:gd name="T22" fmla="*/ 226 w 724"/>
                <a:gd name="T23" fmla="*/ 322 h 728"/>
                <a:gd name="T24" fmla="*/ 226 w 724"/>
                <a:gd name="T25" fmla="*/ 322 h 728"/>
                <a:gd name="T26" fmla="*/ 610 w 724"/>
                <a:gd name="T27" fmla="*/ 710 h 728"/>
                <a:gd name="T28" fmla="*/ 612 w 724"/>
                <a:gd name="T29" fmla="*/ 710 h 728"/>
                <a:gd name="T30" fmla="*/ 612 w 724"/>
                <a:gd name="T31" fmla="*/ 710 h 728"/>
                <a:gd name="T32" fmla="*/ 622 w 724"/>
                <a:gd name="T33" fmla="*/ 718 h 728"/>
                <a:gd name="T34" fmla="*/ 634 w 724"/>
                <a:gd name="T35" fmla="*/ 724 h 728"/>
                <a:gd name="T36" fmla="*/ 646 w 724"/>
                <a:gd name="T37" fmla="*/ 728 h 728"/>
                <a:gd name="T38" fmla="*/ 658 w 724"/>
                <a:gd name="T39" fmla="*/ 728 h 728"/>
                <a:gd name="T40" fmla="*/ 670 w 724"/>
                <a:gd name="T41" fmla="*/ 728 h 728"/>
                <a:gd name="T42" fmla="*/ 682 w 724"/>
                <a:gd name="T43" fmla="*/ 724 h 728"/>
                <a:gd name="T44" fmla="*/ 694 w 724"/>
                <a:gd name="T45" fmla="*/ 718 h 728"/>
                <a:gd name="T46" fmla="*/ 704 w 724"/>
                <a:gd name="T47" fmla="*/ 710 h 728"/>
                <a:gd name="T48" fmla="*/ 704 w 724"/>
                <a:gd name="T49" fmla="*/ 710 h 728"/>
                <a:gd name="T50" fmla="*/ 712 w 724"/>
                <a:gd name="T51" fmla="*/ 700 h 728"/>
                <a:gd name="T52" fmla="*/ 718 w 724"/>
                <a:gd name="T53" fmla="*/ 688 h 728"/>
                <a:gd name="T54" fmla="*/ 722 w 724"/>
                <a:gd name="T55" fmla="*/ 676 h 728"/>
                <a:gd name="T56" fmla="*/ 724 w 724"/>
                <a:gd name="T57" fmla="*/ 664 h 728"/>
                <a:gd name="T58" fmla="*/ 722 w 724"/>
                <a:gd name="T59" fmla="*/ 652 h 728"/>
                <a:gd name="T60" fmla="*/ 718 w 724"/>
                <a:gd name="T61" fmla="*/ 638 h 728"/>
                <a:gd name="T62" fmla="*/ 712 w 724"/>
                <a:gd name="T63" fmla="*/ 628 h 728"/>
                <a:gd name="T64" fmla="*/ 704 w 724"/>
                <a:gd name="T65" fmla="*/ 616 h 728"/>
                <a:gd name="T66" fmla="*/ 704 w 724"/>
                <a:gd name="T67" fmla="*/ 616 h 728"/>
                <a:gd name="T68" fmla="*/ 680 w 724"/>
                <a:gd name="T69" fmla="*/ 686 h 728"/>
                <a:gd name="T70" fmla="*/ 680 w 724"/>
                <a:gd name="T71" fmla="*/ 686 h 728"/>
                <a:gd name="T72" fmla="*/ 670 w 724"/>
                <a:gd name="T73" fmla="*/ 692 h 728"/>
                <a:gd name="T74" fmla="*/ 658 w 724"/>
                <a:gd name="T75" fmla="*/ 694 h 728"/>
                <a:gd name="T76" fmla="*/ 648 w 724"/>
                <a:gd name="T77" fmla="*/ 692 h 728"/>
                <a:gd name="T78" fmla="*/ 642 w 724"/>
                <a:gd name="T79" fmla="*/ 690 h 728"/>
                <a:gd name="T80" fmla="*/ 638 w 724"/>
                <a:gd name="T81" fmla="*/ 686 h 728"/>
                <a:gd name="T82" fmla="*/ 638 w 724"/>
                <a:gd name="T83" fmla="*/ 686 h 728"/>
                <a:gd name="T84" fmla="*/ 632 w 724"/>
                <a:gd name="T85" fmla="*/ 676 h 728"/>
                <a:gd name="T86" fmla="*/ 630 w 724"/>
                <a:gd name="T87" fmla="*/ 664 h 728"/>
                <a:gd name="T88" fmla="*/ 632 w 724"/>
                <a:gd name="T89" fmla="*/ 654 h 728"/>
                <a:gd name="T90" fmla="*/ 638 w 724"/>
                <a:gd name="T91" fmla="*/ 644 h 728"/>
                <a:gd name="T92" fmla="*/ 638 w 724"/>
                <a:gd name="T93" fmla="*/ 644 h 728"/>
                <a:gd name="T94" fmla="*/ 648 w 724"/>
                <a:gd name="T95" fmla="*/ 638 h 728"/>
                <a:gd name="T96" fmla="*/ 658 w 724"/>
                <a:gd name="T97" fmla="*/ 636 h 728"/>
                <a:gd name="T98" fmla="*/ 670 w 724"/>
                <a:gd name="T99" fmla="*/ 638 h 728"/>
                <a:gd name="T100" fmla="*/ 680 w 724"/>
                <a:gd name="T101" fmla="*/ 644 h 728"/>
                <a:gd name="T102" fmla="*/ 680 w 724"/>
                <a:gd name="T103" fmla="*/ 644 h 728"/>
                <a:gd name="T104" fmla="*/ 686 w 724"/>
                <a:gd name="T105" fmla="*/ 654 h 728"/>
                <a:gd name="T106" fmla="*/ 688 w 724"/>
                <a:gd name="T107" fmla="*/ 664 h 728"/>
                <a:gd name="T108" fmla="*/ 686 w 724"/>
                <a:gd name="T109" fmla="*/ 676 h 728"/>
                <a:gd name="T110" fmla="*/ 684 w 724"/>
                <a:gd name="T111" fmla="*/ 680 h 728"/>
                <a:gd name="T112" fmla="*/ 680 w 724"/>
                <a:gd name="T113" fmla="*/ 686 h 728"/>
                <a:gd name="T114" fmla="*/ 680 w 724"/>
                <a:gd name="T115" fmla="*/ 686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4" h="728">
                  <a:moveTo>
                    <a:pt x="704" y="616"/>
                  </a:moveTo>
                  <a:lnTo>
                    <a:pt x="706" y="616"/>
                  </a:lnTo>
                  <a:lnTo>
                    <a:pt x="322" y="232"/>
                  </a:lnTo>
                  <a:lnTo>
                    <a:pt x="322" y="50"/>
                  </a:lnTo>
                  <a:lnTo>
                    <a:pt x="136" y="0"/>
                  </a:lnTo>
                  <a:lnTo>
                    <a:pt x="116" y="20"/>
                  </a:lnTo>
                  <a:lnTo>
                    <a:pt x="214" y="118"/>
                  </a:lnTo>
                  <a:lnTo>
                    <a:pt x="118" y="214"/>
                  </a:lnTo>
                  <a:lnTo>
                    <a:pt x="20" y="116"/>
                  </a:lnTo>
                  <a:lnTo>
                    <a:pt x="0" y="136"/>
                  </a:lnTo>
                  <a:lnTo>
                    <a:pt x="50" y="322"/>
                  </a:lnTo>
                  <a:lnTo>
                    <a:pt x="226" y="322"/>
                  </a:lnTo>
                  <a:lnTo>
                    <a:pt x="226" y="322"/>
                  </a:lnTo>
                  <a:lnTo>
                    <a:pt x="610" y="710"/>
                  </a:lnTo>
                  <a:lnTo>
                    <a:pt x="612" y="710"/>
                  </a:lnTo>
                  <a:lnTo>
                    <a:pt x="612" y="710"/>
                  </a:lnTo>
                  <a:lnTo>
                    <a:pt x="622" y="718"/>
                  </a:lnTo>
                  <a:lnTo>
                    <a:pt x="634" y="724"/>
                  </a:lnTo>
                  <a:lnTo>
                    <a:pt x="646" y="728"/>
                  </a:lnTo>
                  <a:lnTo>
                    <a:pt x="658" y="728"/>
                  </a:lnTo>
                  <a:lnTo>
                    <a:pt x="670" y="728"/>
                  </a:lnTo>
                  <a:lnTo>
                    <a:pt x="682" y="724"/>
                  </a:lnTo>
                  <a:lnTo>
                    <a:pt x="694" y="718"/>
                  </a:lnTo>
                  <a:lnTo>
                    <a:pt x="704" y="710"/>
                  </a:lnTo>
                  <a:lnTo>
                    <a:pt x="704" y="710"/>
                  </a:lnTo>
                  <a:lnTo>
                    <a:pt x="712" y="700"/>
                  </a:lnTo>
                  <a:lnTo>
                    <a:pt x="718" y="688"/>
                  </a:lnTo>
                  <a:lnTo>
                    <a:pt x="722" y="676"/>
                  </a:lnTo>
                  <a:lnTo>
                    <a:pt x="724" y="664"/>
                  </a:lnTo>
                  <a:lnTo>
                    <a:pt x="722" y="652"/>
                  </a:lnTo>
                  <a:lnTo>
                    <a:pt x="718" y="638"/>
                  </a:lnTo>
                  <a:lnTo>
                    <a:pt x="712" y="628"/>
                  </a:lnTo>
                  <a:lnTo>
                    <a:pt x="704" y="616"/>
                  </a:lnTo>
                  <a:lnTo>
                    <a:pt x="704" y="616"/>
                  </a:lnTo>
                  <a:close/>
                  <a:moveTo>
                    <a:pt x="680" y="686"/>
                  </a:moveTo>
                  <a:lnTo>
                    <a:pt x="680" y="686"/>
                  </a:lnTo>
                  <a:lnTo>
                    <a:pt x="670" y="692"/>
                  </a:lnTo>
                  <a:lnTo>
                    <a:pt x="658" y="694"/>
                  </a:lnTo>
                  <a:lnTo>
                    <a:pt x="648" y="692"/>
                  </a:lnTo>
                  <a:lnTo>
                    <a:pt x="642" y="690"/>
                  </a:lnTo>
                  <a:lnTo>
                    <a:pt x="638" y="686"/>
                  </a:lnTo>
                  <a:lnTo>
                    <a:pt x="638" y="686"/>
                  </a:lnTo>
                  <a:lnTo>
                    <a:pt x="632" y="676"/>
                  </a:lnTo>
                  <a:lnTo>
                    <a:pt x="630" y="664"/>
                  </a:lnTo>
                  <a:lnTo>
                    <a:pt x="632" y="654"/>
                  </a:lnTo>
                  <a:lnTo>
                    <a:pt x="638" y="644"/>
                  </a:lnTo>
                  <a:lnTo>
                    <a:pt x="638" y="644"/>
                  </a:lnTo>
                  <a:lnTo>
                    <a:pt x="648" y="638"/>
                  </a:lnTo>
                  <a:lnTo>
                    <a:pt x="658" y="636"/>
                  </a:lnTo>
                  <a:lnTo>
                    <a:pt x="670" y="638"/>
                  </a:lnTo>
                  <a:lnTo>
                    <a:pt x="680" y="644"/>
                  </a:lnTo>
                  <a:lnTo>
                    <a:pt x="680" y="644"/>
                  </a:lnTo>
                  <a:lnTo>
                    <a:pt x="686" y="654"/>
                  </a:lnTo>
                  <a:lnTo>
                    <a:pt x="688" y="664"/>
                  </a:lnTo>
                  <a:lnTo>
                    <a:pt x="686" y="676"/>
                  </a:lnTo>
                  <a:lnTo>
                    <a:pt x="684" y="680"/>
                  </a:lnTo>
                  <a:lnTo>
                    <a:pt x="680" y="686"/>
                  </a:lnTo>
                  <a:lnTo>
                    <a:pt x="680" y="68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670498" y="512287"/>
            <a:ext cx="4365911" cy="665383"/>
          </a:xfrm>
        </p:spPr>
        <p:txBody>
          <a:bodyPr/>
          <a:lstStyle/>
          <a:p>
            <a:pPr algn="ctr"/>
            <a:r>
              <a:rPr kumimoji="1" lang="zh-CN" altLang="en-US" dirty="0">
                <a:solidFill>
                  <a:schemeClr val="bg1"/>
                </a:solidFill>
                <a:latin typeface="Century Gothic" panose="020B0502020202020204"/>
              </a:rPr>
              <a:t>系统介绍</a:t>
            </a:r>
            <a:endParaRPr kumimoji="1" lang="en-US" altLang="zh-CN" dirty="0">
              <a:solidFill>
                <a:schemeClr val="bg1"/>
              </a:solidFill>
              <a:latin typeface="Century Gothic" panose="020B0502020202020204"/>
            </a:endParaRPr>
          </a:p>
        </p:txBody>
      </p:sp>
      <p:cxnSp>
        <p:nvCxnSpPr>
          <p:cNvPr id="3" name="直接连接符 2"/>
          <p:cNvCxnSpPr>
            <a:endCxn id="7" idx="2"/>
          </p:cNvCxnSpPr>
          <p:nvPr/>
        </p:nvCxnSpPr>
        <p:spPr>
          <a:xfrm>
            <a:off x="359226" y="2922637"/>
            <a:ext cx="846073" cy="1"/>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805632" y="2309055"/>
            <a:ext cx="1227166" cy="1227166"/>
          </a:xfrm>
          <a:prstGeom prst="ellipse">
            <a:avLst/>
          </a:prstGeom>
          <a:noFill/>
          <a:ln w="57150">
            <a:solidFill>
              <a:srgbClr val="FDDAB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椭圆 4"/>
          <p:cNvSpPr/>
          <p:nvPr/>
        </p:nvSpPr>
        <p:spPr>
          <a:xfrm>
            <a:off x="9252959" y="2309055"/>
            <a:ext cx="1227166" cy="1227166"/>
          </a:xfrm>
          <a:prstGeom prst="ellipse">
            <a:avLst/>
          </a:prstGeom>
          <a:noFill/>
          <a:ln w="57150">
            <a:solidFill>
              <a:srgbClr val="FDDAB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椭圆 5"/>
          <p:cNvSpPr/>
          <p:nvPr/>
        </p:nvSpPr>
        <p:spPr>
          <a:xfrm>
            <a:off x="6621909" y="2309055"/>
            <a:ext cx="1227166" cy="1227166"/>
          </a:xfrm>
          <a:prstGeom prst="ellipse">
            <a:avLst/>
          </a:prstGeom>
          <a:noFill/>
          <a:ln w="57150">
            <a:solidFill>
              <a:srgbClr val="FDDAB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6"/>
          <p:cNvSpPr/>
          <p:nvPr/>
        </p:nvSpPr>
        <p:spPr>
          <a:xfrm>
            <a:off x="1205299" y="2309055"/>
            <a:ext cx="1227166" cy="1227166"/>
          </a:xfrm>
          <a:prstGeom prst="ellipse">
            <a:avLst/>
          </a:prstGeom>
          <a:noFill/>
          <a:ln w="57150">
            <a:solidFill>
              <a:srgbClr val="FDDAB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矩形 55"/>
          <p:cNvSpPr/>
          <p:nvPr/>
        </p:nvSpPr>
        <p:spPr>
          <a:xfrm>
            <a:off x="1104267" y="4300836"/>
            <a:ext cx="2532399" cy="738664"/>
          </a:xfrm>
          <a:prstGeom prst="rect">
            <a:avLst/>
          </a:prstGeom>
        </p:spPr>
        <p:txBody>
          <a:bodyPr wrap="square">
            <a:spAutoFit/>
          </a:bodyPr>
          <a:lstStyle/>
          <a:p>
            <a:r>
              <a:rPr lang="zh-CN" altLang="en-US" sz="1400" b="1" dirty="0">
                <a:solidFill>
                  <a:schemeClr val="bg1"/>
                </a:solidFill>
                <a:latin typeface="华文仿宋" panose="02010600040101010101" pitchFamily="2" charset="-122"/>
                <a:ea typeface="华文仿宋" panose="02010600040101010101" pitchFamily="2" charset="-122"/>
              </a:rPr>
              <a:t>用户可以对已经购买的电影订单进行查看、退票、改签等操作</a:t>
            </a:r>
          </a:p>
        </p:txBody>
      </p:sp>
      <p:sp>
        <p:nvSpPr>
          <p:cNvPr id="9" name="矩形 39"/>
          <p:cNvSpPr/>
          <p:nvPr/>
        </p:nvSpPr>
        <p:spPr>
          <a:xfrm>
            <a:off x="1205299" y="3782879"/>
            <a:ext cx="1389289" cy="400110"/>
          </a:xfrm>
          <a:prstGeom prst="rect">
            <a:avLst/>
          </a:prstGeom>
          <a:solidFill>
            <a:srgbClr val="534544"/>
          </a:solidFill>
        </p:spPr>
        <p:txBody>
          <a:bodyPr wrap="square">
            <a:spAutoFit/>
          </a:bodyPr>
          <a:lstStyle/>
          <a:p>
            <a:r>
              <a:rPr lang="zh-CN" altLang="en-US" sz="2000" b="1" dirty="0">
                <a:solidFill>
                  <a:schemeClr val="bg1"/>
                </a:solidFill>
                <a:ea typeface="Hiragino Sans GB W3" panose="020B0300000000000000" pitchFamily="34" charset="-122"/>
              </a:rPr>
              <a:t>订单管理</a:t>
            </a:r>
            <a:endParaRPr lang="zh-CN" altLang="zh-CN" sz="2000" b="1" dirty="0">
              <a:solidFill>
                <a:schemeClr val="bg1"/>
              </a:solidFill>
              <a:ea typeface="Hiragino Sans GB W3" panose="020B0300000000000000" pitchFamily="34" charset="-122"/>
            </a:endParaRPr>
          </a:p>
        </p:txBody>
      </p:sp>
      <p:sp>
        <p:nvSpPr>
          <p:cNvPr id="11" name="矩形 55"/>
          <p:cNvSpPr/>
          <p:nvPr/>
        </p:nvSpPr>
        <p:spPr>
          <a:xfrm>
            <a:off x="3805632" y="4259155"/>
            <a:ext cx="2532399" cy="738664"/>
          </a:xfrm>
          <a:prstGeom prst="rect">
            <a:avLst/>
          </a:prstGeom>
        </p:spPr>
        <p:txBody>
          <a:bodyPr wrap="square">
            <a:spAutoFit/>
          </a:bodyPr>
          <a:lstStyle/>
          <a:p>
            <a:r>
              <a:rPr lang="zh-CN" altLang="en-US" sz="1400" b="1" dirty="0">
                <a:solidFill>
                  <a:schemeClr val="bg1"/>
                </a:solidFill>
                <a:latin typeface="华文仿宋" panose="02010600040101010101" pitchFamily="2" charset="-122"/>
                <a:ea typeface="华文仿宋" panose="02010600040101010101" pitchFamily="2" charset="-122"/>
              </a:rPr>
              <a:t>管理员可以查看每部电影的销售情况或者每个影院每次放映的的上座率，用户画像等资料</a:t>
            </a:r>
          </a:p>
        </p:txBody>
      </p:sp>
      <p:sp>
        <p:nvSpPr>
          <p:cNvPr id="12" name="矩形 39"/>
          <p:cNvSpPr/>
          <p:nvPr/>
        </p:nvSpPr>
        <p:spPr>
          <a:xfrm>
            <a:off x="3911039" y="3782879"/>
            <a:ext cx="1389289" cy="400110"/>
          </a:xfrm>
          <a:prstGeom prst="rect">
            <a:avLst/>
          </a:prstGeom>
          <a:solidFill>
            <a:srgbClr val="534544"/>
          </a:solidFill>
        </p:spPr>
        <p:txBody>
          <a:bodyPr wrap="square">
            <a:spAutoFit/>
          </a:bodyPr>
          <a:lstStyle/>
          <a:p>
            <a:r>
              <a:rPr lang="zh-CN" altLang="en-US" sz="2000" b="1" dirty="0">
                <a:solidFill>
                  <a:schemeClr val="bg1"/>
                </a:solidFill>
                <a:ea typeface="Hiragino Sans GB W3" panose="020B0300000000000000" pitchFamily="34" charset="-122"/>
                <a:sym typeface="News Gothic MT" charset="0"/>
              </a:rPr>
              <a:t>报表查看</a:t>
            </a:r>
            <a:endParaRPr lang="zh-CN" altLang="zh-CN" sz="2000" b="1" dirty="0">
              <a:solidFill>
                <a:schemeClr val="bg1"/>
              </a:solidFill>
              <a:ea typeface="Hiragino Sans GB W3" panose="020B0300000000000000" pitchFamily="34" charset="-122"/>
            </a:endParaRPr>
          </a:p>
        </p:txBody>
      </p:sp>
      <p:sp>
        <p:nvSpPr>
          <p:cNvPr id="14" name="矩形 55"/>
          <p:cNvSpPr/>
          <p:nvPr/>
        </p:nvSpPr>
        <p:spPr>
          <a:xfrm>
            <a:off x="6533116" y="4259155"/>
            <a:ext cx="2532399" cy="523220"/>
          </a:xfrm>
          <a:prstGeom prst="rect">
            <a:avLst/>
          </a:prstGeom>
        </p:spPr>
        <p:txBody>
          <a:bodyPr wrap="square">
            <a:spAutoFit/>
          </a:bodyPr>
          <a:lstStyle/>
          <a:p>
            <a:r>
              <a:rPr lang="zh-CN" altLang="en-US" sz="1400" b="1" dirty="0">
                <a:solidFill>
                  <a:schemeClr val="bg1"/>
                </a:solidFill>
                <a:latin typeface="华文仿宋" panose="02010600040101010101" pitchFamily="2" charset="-122"/>
                <a:ea typeface="华文仿宋" panose="02010600040101010101" pitchFamily="2" charset="-122"/>
              </a:rPr>
              <a:t>管理员可以对电影进行上架和下架等操作</a:t>
            </a:r>
          </a:p>
        </p:txBody>
      </p:sp>
      <p:sp>
        <p:nvSpPr>
          <p:cNvPr id="15" name="矩形 39"/>
          <p:cNvSpPr/>
          <p:nvPr/>
        </p:nvSpPr>
        <p:spPr>
          <a:xfrm>
            <a:off x="6621909" y="3782879"/>
            <a:ext cx="1389289" cy="400110"/>
          </a:xfrm>
          <a:prstGeom prst="rect">
            <a:avLst/>
          </a:prstGeom>
          <a:solidFill>
            <a:srgbClr val="534544"/>
          </a:solidFill>
        </p:spPr>
        <p:txBody>
          <a:bodyPr wrap="square">
            <a:spAutoFit/>
          </a:bodyPr>
          <a:lstStyle/>
          <a:p>
            <a:r>
              <a:rPr lang="zh-CN" altLang="en-US" sz="2000" b="1" dirty="0">
                <a:solidFill>
                  <a:schemeClr val="bg1"/>
                </a:solidFill>
                <a:ea typeface="Hiragino Sans GB W3" panose="020B0300000000000000" pitchFamily="34" charset="-122"/>
              </a:rPr>
              <a:t>电影管理</a:t>
            </a:r>
            <a:endParaRPr lang="zh-CN" altLang="zh-CN" sz="2000" b="1" dirty="0">
              <a:solidFill>
                <a:schemeClr val="bg1"/>
              </a:solidFill>
              <a:ea typeface="Hiragino Sans GB W3" panose="020B0300000000000000" pitchFamily="34" charset="-122"/>
            </a:endParaRPr>
          </a:p>
        </p:txBody>
      </p:sp>
      <p:sp>
        <p:nvSpPr>
          <p:cNvPr id="17" name="矩形 55"/>
          <p:cNvSpPr/>
          <p:nvPr/>
        </p:nvSpPr>
        <p:spPr>
          <a:xfrm>
            <a:off x="9187821" y="4259155"/>
            <a:ext cx="2532399" cy="1169551"/>
          </a:xfrm>
          <a:prstGeom prst="rect">
            <a:avLst/>
          </a:prstGeom>
        </p:spPr>
        <p:txBody>
          <a:bodyPr wrap="square">
            <a:spAutoFit/>
          </a:bodyPr>
          <a:lstStyle/>
          <a:p>
            <a:r>
              <a:rPr lang="zh-CN" altLang="en-US" sz="1400" b="1" dirty="0">
                <a:solidFill>
                  <a:schemeClr val="bg1"/>
                </a:solidFill>
                <a:latin typeface="华文仿宋" panose="02010600040101010101" pitchFamily="2" charset="-122"/>
                <a:ea typeface="华文仿宋" panose="02010600040101010101" pitchFamily="2" charset="-122"/>
              </a:rPr>
              <a:t>电影院的管理员可以基于系统的已有电影进行其电影院的排片操作，同时本系统和其他电影院的系统进行同步座位、价格和场次情况</a:t>
            </a:r>
          </a:p>
        </p:txBody>
      </p:sp>
      <p:sp>
        <p:nvSpPr>
          <p:cNvPr id="18" name="矩形 39"/>
          <p:cNvSpPr/>
          <p:nvPr/>
        </p:nvSpPr>
        <p:spPr>
          <a:xfrm>
            <a:off x="9284583" y="3782879"/>
            <a:ext cx="1446964" cy="400110"/>
          </a:xfrm>
          <a:prstGeom prst="rect">
            <a:avLst/>
          </a:prstGeom>
          <a:solidFill>
            <a:srgbClr val="534544"/>
          </a:solidFill>
        </p:spPr>
        <p:txBody>
          <a:bodyPr wrap="square">
            <a:spAutoFit/>
          </a:bodyPr>
          <a:lstStyle/>
          <a:p>
            <a:r>
              <a:rPr lang="zh-CN" altLang="en-US" sz="2000" b="1" dirty="0">
                <a:solidFill>
                  <a:schemeClr val="bg1"/>
                </a:solidFill>
                <a:ea typeface="Hiragino Sans GB W3" panose="020B0300000000000000" pitchFamily="34" charset="-122"/>
                <a:sym typeface="News Gothic MT" charset="0"/>
              </a:rPr>
              <a:t>排片管理</a:t>
            </a:r>
            <a:endParaRPr lang="zh-CN" altLang="zh-CN" sz="2000" b="1" dirty="0">
              <a:solidFill>
                <a:schemeClr val="bg1"/>
              </a:solidFill>
              <a:ea typeface="Hiragino Sans GB W3" panose="020B0300000000000000" pitchFamily="34" charset="-122"/>
            </a:endParaRPr>
          </a:p>
        </p:txBody>
      </p:sp>
      <p:cxnSp>
        <p:nvCxnSpPr>
          <p:cNvPr id="20" name="直接连接符 19"/>
          <p:cNvCxnSpPr>
            <a:endCxn id="4" idx="2"/>
          </p:cNvCxnSpPr>
          <p:nvPr/>
        </p:nvCxnSpPr>
        <p:spPr>
          <a:xfrm>
            <a:off x="2473150" y="2922637"/>
            <a:ext cx="1332482" cy="1"/>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6" idx="2"/>
          </p:cNvCxnSpPr>
          <p:nvPr/>
        </p:nvCxnSpPr>
        <p:spPr>
          <a:xfrm>
            <a:off x="5084999" y="2922637"/>
            <a:ext cx="1536910" cy="1"/>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5" idx="2"/>
          </p:cNvCxnSpPr>
          <p:nvPr/>
        </p:nvCxnSpPr>
        <p:spPr>
          <a:xfrm>
            <a:off x="7885051" y="2922637"/>
            <a:ext cx="1367908" cy="1"/>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480125" y="2922637"/>
            <a:ext cx="1240095" cy="0"/>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Freeform 5"/>
          <p:cNvSpPr/>
          <p:nvPr/>
        </p:nvSpPr>
        <p:spPr bwMode="auto">
          <a:xfrm>
            <a:off x="1493514" y="2608599"/>
            <a:ext cx="604624" cy="573297"/>
          </a:xfrm>
          <a:custGeom>
            <a:avLst/>
            <a:gdLst>
              <a:gd name="T0" fmla="*/ 772 w 772"/>
              <a:gd name="T1" fmla="*/ 592 h 732"/>
              <a:gd name="T2" fmla="*/ 770 w 772"/>
              <a:gd name="T3" fmla="*/ 574 h 732"/>
              <a:gd name="T4" fmla="*/ 762 w 772"/>
              <a:gd name="T5" fmla="*/ 560 h 732"/>
              <a:gd name="T6" fmla="*/ 750 w 772"/>
              <a:gd name="T7" fmla="*/ 548 h 732"/>
              <a:gd name="T8" fmla="*/ 734 w 772"/>
              <a:gd name="T9" fmla="*/ 540 h 732"/>
              <a:gd name="T10" fmla="*/ 500 w 772"/>
              <a:gd name="T11" fmla="*/ 466 h 732"/>
              <a:gd name="T12" fmla="*/ 534 w 772"/>
              <a:gd name="T13" fmla="*/ 416 h 732"/>
              <a:gd name="T14" fmla="*/ 560 w 772"/>
              <a:gd name="T15" fmla="*/ 356 h 732"/>
              <a:gd name="T16" fmla="*/ 576 w 772"/>
              <a:gd name="T17" fmla="*/ 290 h 732"/>
              <a:gd name="T18" fmla="*/ 582 w 772"/>
              <a:gd name="T19" fmla="*/ 222 h 732"/>
              <a:gd name="T20" fmla="*/ 580 w 772"/>
              <a:gd name="T21" fmla="*/ 198 h 732"/>
              <a:gd name="T22" fmla="*/ 574 w 772"/>
              <a:gd name="T23" fmla="*/ 152 h 732"/>
              <a:gd name="T24" fmla="*/ 560 w 772"/>
              <a:gd name="T25" fmla="*/ 112 h 732"/>
              <a:gd name="T26" fmla="*/ 540 w 772"/>
              <a:gd name="T27" fmla="*/ 76 h 732"/>
              <a:gd name="T28" fmla="*/ 516 w 772"/>
              <a:gd name="T29" fmla="*/ 48 h 732"/>
              <a:gd name="T30" fmla="*/ 484 w 772"/>
              <a:gd name="T31" fmla="*/ 24 h 732"/>
              <a:gd name="T32" fmla="*/ 448 w 772"/>
              <a:gd name="T33" fmla="*/ 10 h 732"/>
              <a:gd name="T34" fmla="*/ 408 w 772"/>
              <a:gd name="T35" fmla="*/ 2 h 732"/>
              <a:gd name="T36" fmla="*/ 386 w 772"/>
              <a:gd name="T37" fmla="*/ 0 h 732"/>
              <a:gd name="T38" fmla="*/ 344 w 772"/>
              <a:gd name="T39" fmla="*/ 4 h 732"/>
              <a:gd name="T40" fmla="*/ 306 w 772"/>
              <a:gd name="T41" fmla="*/ 16 h 732"/>
              <a:gd name="T42" fmla="*/ 272 w 772"/>
              <a:gd name="T43" fmla="*/ 36 h 732"/>
              <a:gd name="T44" fmla="*/ 244 w 772"/>
              <a:gd name="T45" fmla="*/ 60 h 732"/>
              <a:gd name="T46" fmla="*/ 222 w 772"/>
              <a:gd name="T47" fmla="*/ 92 h 732"/>
              <a:gd name="T48" fmla="*/ 204 w 772"/>
              <a:gd name="T49" fmla="*/ 130 h 732"/>
              <a:gd name="T50" fmla="*/ 194 w 772"/>
              <a:gd name="T51" fmla="*/ 174 h 732"/>
              <a:gd name="T52" fmla="*/ 190 w 772"/>
              <a:gd name="T53" fmla="*/ 222 h 732"/>
              <a:gd name="T54" fmla="*/ 192 w 772"/>
              <a:gd name="T55" fmla="*/ 256 h 732"/>
              <a:gd name="T56" fmla="*/ 204 w 772"/>
              <a:gd name="T57" fmla="*/ 322 h 732"/>
              <a:gd name="T58" fmla="*/ 224 w 772"/>
              <a:gd name="T59" fmla="*/ 386 h 732"/>
              <a:gd name="T60" fmla="*/ 254 w 772"/>
              <a:gd name="T61" fmla="*/ 442 h 732"/>
              <a:gd name="T62" fmla="*/ 38 w 772"/>
              <a:gd name="T63" fmla="*/ 540 h 732"/>
              <a:gd name="T64" fmla="*/ 30 w 772"/>
              <a:gd name="T65" fmla="*/ 542 h 732"/>
              <a:gd name="T66" fmla="*/ 16 w 772"/>
              <a:gd name="T67" fmla="*/ 552 h 732"/>
              <a:gd name="T68" fmla="*/ 6 w 772"/>
              <a:gd name="T69" fmla="*/ 566 h 732"/>
              <a:gd name="T70" fmla="*/ 0 w 772"/>
              <a:gd name="T71" fmla="*/ 584 h 732"/>
              <a:gd name="T72" fmla="*/ 0 w 772"/>
              <a:gd name="T73" fmla="*/ 676 h 732"/>
              <a:gd name="T74" fmla="*/ 0 w 772"/>
              <a:gd name="T75" fmla="*/ 688 h 732"/>
              <a:gd name="T76" fmla="*/ 10 w 772"/>
              <a:gd name="T77" fmla="*/ 708 h 732"/>
              <a:gd name="T78" fmla="*/ 24 w 772"/>
              <a:gd name="T79" fmla="*/ 722 h 732"/>
              <a:gd name="T80" fmla="*/ 44 w 772"/>
              <a:gd name="T81" fmla="*/ 730 h 732"/>
              <a:gd name="T82" fmla="*/ 718 w 772"/>
              <a:gd name="T83" fmla="*/ 732 h 732"/>
              <a:gd name="T84" fmla="*/ 728 w 772"/>
              <a:gd name="T85" fmla="*/ 730 h 732"/>
              <a:gd name="T86" fmla="*/ 748 w 772"/>
              <a:gd name="T87" fmla="*/ 722 h 732"/>
              <a:gd name="T88" fmla="*/ 764 w 772"/>
              <a:gd name="T89" fmla="*/ 708 h 732"/>
              <a:gd name="T90" fmla="*/ 772 w 772"/>
              <a:gd name="T91" fmla="*/ 688 h 732"/>
              <a:gd name="T92" fmla="*/ 772 w 772"/>
              <a:gd name="T93" fmla="*/ 676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2" h="732">
                <a:moveTo>
                  <a:pt x="772" y="592"/>
                </a:moveTo>
                <a:lnTo>
                  <a:pt x="772" y="592"/>
                </a:lnTo>
                <a:lnTo>
                  <a:pt x="772" y="584"/>
                </a:lnTo>
                <a:lnTo>
                  <a:pt x="770" y="574"/>
                </a:lnTo>
                <a:lnTo>
                  <a:pt x="766" y="566"/>
                </a:lnTo>
                <a:lnTo>
                  <a:pt x="762" y="560"/>
                </a:lnTo>
                <a:lnTo>
                  <a:pt x="756" y="552"/>
                </a:lnTo>
                <a:lnTo>
                  <a:pt x="750" y="548"/>
                </a:lnTo>
                <a:lnTo>
                  <a:pt x="742" y="542"/>
                </a:lnTo>
                <a:lnTo>
                  <a:pt x="734" y="540"/>
                </a:lnTo>
                <a:lnTo>
                  <a:pt x="500" y="466"/>
                </a:lnTo>
                <a:lnTo>
                  <a:pt x="500" y="466"/>
                </a:lnTo>
                <a:lnTo>
                  <a:pt x="518" y="442"/>
                </a:lnTo>
                <a:lnTo>
                  <a:pt x="534" y="416"/>
                </a:lnTo>
                <a:lnTo>
                  <a:pt x="548" y="386"/>
                </a:lnTo>
                <a:lnTo>
                  <a:pt x="560" y="356"/>
                </a:lnTo>
                <a:lnTo>
                  <a:pt x="570" y="322"/>
                </a:lnTo>
                <a:lnTo>
                  <a:pt x="576" y="290"/>
                </a:lnTo>
                <a:lnTo>
                  <a:pt x="580" y="256"/>
                </a:lnTo>
                <a:lnTo>
                  <a:pt x="582" y="222"/>
                </a:lnTo>
                <a:lnTo>
                  <a:pt x="582" y="222"/>
                </a:lnTo>
                <a:lnTo>
                  <a:pt x="580" y="198"/>
                </a:lnTo>
                <a:lnTo>
                  <a:pt x="578" y="174"/>
                </a:lnTo>
                <a:lnTo>
                  <a:pt x="574" y="152"/>
                </a:lnTo>
                <a:lnTo>
                  <a:pt x="568" y="130"/>
                </a:lnTo>
                <a:lnTo>
                  <a:pt x="560" y="112"/>
                </a:lnTo>
                <a:lnTo>
                  <a:pt x="552" y="92"/>
                </a:lnTo>
                <a:lnTo>
                  <a:pt x="540" y="76"/>
                </a:lnTo>
                <a:lnTo>
                  <a:pt x="528" y="60"/>
                </a:lnTo>
                <a:lnTo>
                  <a:pt x="516" y="48"/>
                </a:lnTo>
                <a:lnTo>
                  <a:pt x="500" y="36"/>
                </a:lnTo>
                <a:lnTo>
                  <a:pt x="484" y="24"/>
                </a:lnTo>
                <a:lnTo>
                  <a:pt x="466" y="16"/>
                </a:lnTo>
                <a:lnTo>
                  <a:pt x="448" y="10"/>
                </a:lnTo>
                <a:lnTo>
                  <a:pt x="428" y="4"/>
                </a:lnTo>
                <a:lnTo>
                  <a:pt x="408" y="2"/>
                </a:lnTo>
                <a:lnTo>
                  <a:pt x="386" y="0"/>
                </a:lnTo>
                <a:lnTo>
                  <a:pt x="386" y="0"/>
                </a:lnTo>
                <a:lnTo>
                  <a:pt x="364" y="2"/>
                </a:lnTo>
                <a:lnTo>
                  <a:pt x="344" y="4"/>
                </a:lnTo>
                <a:lnTo>
                  <a:pt x="324" y="10"/>
                </a:lnTo>
                <a:lnTo>
                  <a:pt x="306" y="16"/>
                </a:lnTo>
                <a:lnTo>
                  <a:pt x="288" y="24"/>
                </a:lnTo>
                <a:lnTo>
                  <a:pt x="272" y="36"/>
                </a:lnTo>
                <a:lnTo>
                  <a:pt x="258" y="48"/>
                </a:lnTo>
                <a:lnTo>
                  <a:pt x="244" y="60"/>
                </a:lnTo>
                <a:lnTo>
                  <a:pt x="232" y="76"/>
                </a:lnTo>
                <a:lnTo>
                  <a:pt x="222" y="92"/>
                </a:lnTo>
                <a:lnTo>
                  <a:pt x="212" y="112"/>
                </a:lnTo>
                <a:lnTo>
                  <a:pt x="204" y="130"/>
                </a:lnTo>
                <a:lnTo>
                  <a:pt x="198" y="152"/>
                </a:lnTo>
                <a:lnTo>
                  <a:pt x="194" y="174"/>
                </a:lnTo>
                <a:lnTo>
                  <a:pt x="192" y="198"/>
                </a:lnTo>
                <a:lnTo>
                  <a:pt x="190" y="222"/>
                </a:lnTo>
                <a:lnTo>
                  <a:pt x="190" y="222"/>
                </a:lnTo>
                <a:lnTo>
                  <a:pt x="192" y="256"/>
                </a:lnTo>
                <a:lnTo>
                  <a:pt x="196" y="290"/>
                </a:lnTo>
                <a:lnTo>
                  <a:pt x="204" y="322"/>
                </a:lnTo>
                <a:lnTo>
                  <a:pt x="212" y="356"/>
                </a:lnTo>
                <a:lnTo>
                  <a:pt x="224" y="386"/>
                </a:lnTo>
                <a:lnTo>
                  <a:pt x="238" y="416"/>
                </a:lnTo>
                <a:lnTo>
                  <a:pt x="254" y="442"/>
                </a:lnTo>
                <a:lnTo>
                  <a:pt x="272" y="466"/>
                </a:lnTo>
                <a:lnTo>
                  <a:pt x="38" y="540"/>
                </a:lnTo>
                <a:lnTo>
                  <a:pt x="38" y="540"/>
                </a:lnTo>
                <a:lnTo>
                  <a:pt x="30" y="542"/>
                </a:lnTo>
                <a:lnTo>
                  <a:pt x="22" y="548"/>
                </a:lnTo>
                <a:lnTo>
                  <a:pt x="16" y="552"/>
                </a:lnTo>
                <a:lnTo>
                  <a:pt x="10" y="560"/>
                </a:lnTo>
                <a:lnTo>
                  <a:pt x="6" y="566"/>
                </a:lnTo>
                <a:lnTo>
                  <a:pt x="2" y="574"/>
                </a:lnTo>
                <a:lnTo>
                  <a:pt x="0" y="584"/>
                </a:lnTo>
                <a:lnTo>
                  <a:pt x="0" y="592"/>
                </a:lnTo>
                <a:lnTo>
                  <a:pt x="0" y="676"/>
                </a:lnTo>
                <a:lnTo>
                  <a:pt x="0" y="676"/>
                </a:lnTo>
                <a:lnTo>
                  <a:pt x="0" y="688"/>
                </a:lnTo>
                <a:lnTo>
                  <a:pt x="4" y="698"/>
                </a:lnTo>
                <a:lnTo>
                  <a:pt x="10" y="708"/>
                </a:lnTo>
                <a:lnTo>
                  <a:pt x="16" y="716"/>
                </a:lnTo>
                <a:lnTo>
                  <a:pt x="24" y="722"/>
                </a:lnTo>
                <a:lnTo>
                  <a:pt x="34" y="728"/>
                </a:lnTo>
                <a:lnTo>
                  <a:pt x="44" y="730"/>
                </a:lnTo>
                <a:lnTo>
                  <a:pt x="56" y="732"/>
                </a:lnTo>
                <a:lnTo>
                  <a:pt x="718" y="732"/>
                </a:lnTo>
                <a:lnTo>
                  <a:pt x="718" y="732"/>
                </a:lnTo>
                <a:lnTo>
                  <a:pt x="728" y="730"/>
                </a:lnTo>
                <a:lnTo>
                  <a:pt x="740" y="728"/>
                </a:lnTo>
                <a:lnTo>
                  <a:pt x="748" y="722"/>
                </a:lnTo>
                <a:lnTo>
                  <a:pt x="756" y="716"/>
                </a:lnTo>
                <a:lnTo>
                  <a:pt x="764" y="708"/>
                </a:lnTo>
                <a:lnTo>
                  <a:pt x="768" y="698"/>
                </a:lnTo>
                <a:lnTo>
                  <a:pt x="772" y="688"/>
                </a:lnTo>
                <a:lnTo>
                  <a:pt x="772" y="676"/>
                </a:lnTo>
                <a:lnTo>
                  <a:pt x="772" y="676"/>
                </a:lnTo>
                <a:lnTo>
                  <a:pt x="772" y="592"/>
                </a:lnTo>
                <a:close/>
              </a:path>
            </a:pathLst>
          </a:custGeom>
          <a:solidFill>
            <a:schemeClr val="bg1"/>
          </a:solidFill>
          <a:ln>
            <a:noFill/>
          </a:ln>
        </p:spPr>
        <p:txBody>
          <a:bodyPr vert="horz" wrap="square" lIns="91440" tIns="45720" rIns="91440" bIns="45720" numCol="1" anchor="t" anchorCtr="0" compatLnSpc="1"/>
          <a:lstStyle/>
          <a:p>
            <a:endParaRPr lang="zh-CN" altLang="en-US" dirty="0"/>
          </a:p>
        </p:txBody>
      </p:sp>
      <p:grpSp>
        <p:nvGrpSpPr>
          <p:cNvPr id="25" name="组合 24"/>
          <p:cNvGrpSpPr/>
          <p:nvPr/>
        </p:nvGrpSpPr>
        <p:grpSpPr>
          <a:xfrm>
            <a:off x="4051898" y="2716680"/>
            <a:ext cx="734634" cy="465216"/>
            <a:chOff x="5662466" y="2439430"/>
            <a:chExt cx="734634" cy="465216"/>
          </a:xfrm>
        </p:grpSpPr>
        <p:sp>
          <p:nvSpPr>
            <p:cNvPr id="26" name="Freeform 6"/>
            <p:cNvSpPr/>
            <p:nvPr/>
          </p:nvSpPr>
          <p:spPr bwMode="auto">
            <a:xfrm>
              <a:off x="5789343" y="2693184"/>
              <a:ext cx="468349" cy="211462"/>
            </a:xfrm>
            <a:custGeom>
              <a:avLst/>
              <a:gdLst>
                <a:gd name="T0" fmla="*/ 302 w 598"/>
                <a:gd name="T1" fmla="*/ 72 h 270"/>
                <a:gd name="T2" fmla="*/ 302 w 598"/>
                <a:gd name="T3" fmla="*/ 72 h 270"/>
                <a:gd name="T4" fmla="*/ 274 w 598"/>
                <a:gd name="T5" fmla="*/ 70 h 270"/>
                <a:gd name="T6" fmla="*/ 260 w 598"/>
                <a:gd name="T7" fmla="*/ 68 h 270"/>
                <a:gd name="T8" fmla="*/ 244 w 598"/>
                <a:gd name="T9" fmla="*/ 62 h 270"/>
                <a:gd name="T10" fmla="*/ 80 w 598"/>
                <a:gd name="T11" fmla="*/ 0 h 270"/>
                <a:gd name="T12" fmla="*/ 0 w 598"/>
                <a:gd name="T13" fmla="*/ 0 h 270"/>
                <a:gd name="T14" fmla="*/ 0 w 598"/>
                <a:gd name="T15" fmla="*/ 98 h 270"/>
                <a:gd name="T16" fmla="*/ 0 w 598"/>
                <a:gd name="T17" fmla="*/ 98 h 270"/>
                <a:gd name="T18" fmla="*/ 2 w 598"/>
                <a:gd name="T19" fmla="*/ 110 h 270"/>
                <a:gd name="T20" fmla="*/ 4 w 598"/>
                <a:gd name="T21" fmla="*/ 122 h 270"/>
                <a:gd name="T22" fmla="*/ 8 w 598"/>
                <a:gd name="T23" fmla="*/ 132 h 270"/>
                <a:gd name="T24" fmla="*/ 14 w 598"/>
                <a:gd name="T25" fmla="*/ 144 h 270"/>
                <a:gd name="T26" fmla="*/ 22 w 598"/>
                <a:gd name="T27" fmla="*/ 152 h 270"/>
                <a:gd name="T28" fmla="*/ 30 w 598"/>
                <a:gd name="T29" fmla="*/ 162 h 270"/>
                <a:gd name="T30" fmla="*/ 40 w 598"/>
                <a:gd name="T31" fmla="*/ 168 h 270"/>
                <a:gd name="T32" fmla="*/ 50 w 598"/>
                <a:gd name="T33" fmla="*/ 174 h 270"/>
                <a:gd name="T34" fmla="*/ 248 w 598"/>
                <a:gd name="T35" fmla="*/ 260 h 270"/>
                <a:gd name="T36" fmla="*/ 248 w 598"/>
                <a:gd name="T37" fmla="*/ 260 h 270"/>
                <a:gd name="T38" fmla="*/ 260 w 598"/>
                <a:gd name="T39" fmla="*/ 264 h 270"/>
                <a:gd name="T40" fmla="*/ 272 w 598"/>
                <a:gd name="T41" fmla="*/ 268 h 270"/>
                <a:gd name="T42" fmla="*/ 298 w 598"/>
                <a:gd name="T43" fmla="*/ 270 h 270"/>
                <a:gd name="T44" fmla="*/ 326 w 598"/>
                <a:gd name="T45" fmla="*/ 268 h 270"/>
                <a:gd name="T46" fmla="*/ 338 w 598"/>
                <a:gd name="T47" fmla="*/ 264 h 270"/>
                <a:gd name="T48" fmla="*/ 348 w 598"/>
                <a:gd name="T49" fmla="*/ 260 h 270"/>
                <a:gd name="T50" fmla="*/ 548 w 598"/>
                <a:gd name="T51" fmla="*/ 174 h 270"/>
                <a:gd name="T52" fmla="*/ 548 w 598"/>
                <a:gd name="T53" fmla="*/ 174 h 270"/>
                <a:gd name="T54" fmla="*/ 558 w 598"/>
                <a:gd name="T55" fmla="*/ 168 h 270"/>
                <a:gd name="T56" fmla="*/ 568 w 598"/>
                <a:gd name="T57" fmla="*/ 162 h 270"/>
                <a:gd name="T58" fmla="*/ 576 w 598"/>
                <a:gd name="T59" fmla="*/ 152 h 270"/>
                <a:gd name="T60" fmla="*/ 584 w 598"/>
                <a:gd name="T61" fmla="*/ 144 h 270"/>
                <a:gd name="T62" fmla="*/ 590 w 598"/>
                <a:gd name="T63" fmla="*/ 132 h 270"/>
                <a:gd name="T64" fmla="*/ 594 w 598"/>
                <a:gd name="T65" fmla="*/ 120 h 270"/>
                <a:gd name="T66" fmla="*/ 598 w 598"/>
                <a:gd name="T67" fmla="*/ 110 h 270"/>
                <a:gd name="T68" fmla="*/ 598 w 598"/>
                <a:gd name="T69" fmla="*/ 98 h 270"/>
                <a:gd name="T70" fmla="*/ 598 w 598"/>
                <a:gd name="T71" fmla="*/ 0 h 270"/>
                <a:gd name="T72" fmla="*/ 510 w 598"/>
                <a:gd name="T73" fmla="*/ 0 h 270"/>
                <a:gd name="T74" fmla="*/ 366 w 598"/>
                <a:gd name="T75" fmla="*/ 62 h 270"/>
                <a:gd name="T76" fmla="*/ 366 w 598"/>
                <a:gd name="T77" fmla="*/ 62 h 270"/>
                <a:gd name="T78" fmla="*/ 352 w 598"/>
                <a:gd name="T79" fmla="*/ 66 h 270"/>
                <a:gd name="T80" fmla="*/ 336 w 598"/>
                <a:gd name="T81" fmla="*/ 70 h 270"/>
                <a:gd name="T82" fmla="*/ 320 w 598"/>
                <a:gd name="T83" fmla="*/ 72 h 270"/>
                <a:gd name="T84" fmla="*/ 302 w 598"/>
                <a:gd name="T85" fmla="*/ 72 h 270"/>
                <a:gd name="T86" fmla="*/ 302 w 598"/>
                <a:gd name="T87" fmla="*/ 7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8" h="270">
                  <a:moveTo>
                    <a:pt x="302" y="72"/>
                  </a:moveTo>
                  <a:lnTo>
                    <a:pt x="302" y="72"/>
                  </a:lnTo>
                  <a:lnTo>
                    <a:pt x="274" y="70"/>
                  </a:lnTo>
                  <a:lnTo>
                    <a:pt x="260" y="68"/>
                  </a:lnTo>
                  <a:lnTo>
                    <a:pt x="244" y="62"/>
                  </a:lnTo>
                  <a:lnTo>
                    <a:pt x="80" y="0"/>
                  </a:lnTo>
                  <a:lnTo>
                    <a:pt x="0" y="0"/>
                  </a:lnTo>
                  <a:lnTo>
                    <a:pt x="0" y="98"/>
                  </a:lnTo>
                  <a:lnTo>
                    <a:pt x="0" y="98"/>
                  </a:lnTo>
                  <a:lnTo>
                    <a:pt x="2" y="110"/>
                  </a:lnTo>
                  <a:lnTo>
                    <a:pt x="4" y="122"/>
                  </a:lnTo>
                  <a:lnTo>
                    <a:pt x="8" y="132"/>
                  </a:lnTo>
                  <a:lnTo>
                    <a:pt x="14" y="144"/>
                  </a:lnTo>
                  <a:lnTo>
                    <a:pt x="22" y="152"/>
                  </a:lnTo>
                  <a:lnTo>
                    <a:pt x="30" y="162"/>
                  </a:lnTo>
                  <a:lnTo>
                    <a:pt x="40" y="168"/>
                  </a:lnTo>
                  <a:lnTo>
                    <a:pt x="50" y="174"/>
                  </a:lnTo>
                  <a:lnTo>
                    <a:pt x="248" y="260"/>
                  </a:lnTo>
                  <a:lnTo>
                    <a:pt x="248" y="260"/>
                  </a:lnTo>
                  <a:lnTo>
                    <a:pt x="260" y="264"/>
                  </a:lnTo>
                  <a:lnTo>
                    <a:pt x="272" y="268"/>
                  </a:lnTo>
                  <a:lnTo>
                    <a:pt x="298" y="270"/>
                  </a:lnTo>
                  <a:lnTo>
                    <a:pt x="326" y="268"/>
                  </a:lnTo>
                  <a:lnTo>
                    <a:pt x="338" y="264"/>
                  </a:lnTo>
                  <a:lnTo>
                    <a:pt x="348" y="260"/>
                  </a:lnTo>
                  <a:lnTo>
                    <a:pt x="548" y="174"/>
                  </a:lnTo>
                  <a:lnTo>
                    <a:pt x="548" y="174"/>
                  </a:lnTo>
                  <a:lnTo>
                    <a:pt x="558" y="168"/>
                  </a:lnTo>
                  <a:lnTo>
                    <a:pt x="568" y="162"/>
                  </a:lnTo>
                  <a:lnTo>
                    <a:pt x="576" y="152"/>
                  </a:lnTo>
                  <a:lnTo>
                    <a:pt x="584" y="144"/>
                  </a:lnTo>
                  <a:lnTo>
                    <a:pt x="590" y="132"/>
                  </a:lnTo>
                  <a:lnTo>
                    <a:pt x="594" y="120"/>
                  </a:lnTo>
                  <a:lnTo>
                    <a:pt x="598" y="110"/>
                  </a:lnTo>
                  <a:lnTo>
                    <a:pt x="598" y="98"/>
                  </a:lnTo>
                  <a:lnTo>
                    <a:pt x="598" y="0"/>
                  </a:lnTo>
                  <a:lnTo>
                    <a:pt x="510" y="0"/>
                  </a:lnTo>
                  <a:lnTo>
                    <a:pt x="366" y="62"/>
                  </a:lnTo>
                  <a:lnTo>
                    <a:pt x="366" y="62"/>
                  </a:lnTo>
                  <a:lnTo>
                    <a:pt x="352" y="66"/>
                  </a:lnTo>
                  <a:lnTo>
                    <a:pt x="336" y="70"/>
                  </a:lnTo>
                  <a:lnTo>
                    <a:pt x="320" y="72"/>
                  </a:lnTo>
                  <a:lnTo>
                    <a:pt x="302" y="72"/>
                  </a:lnTo>
                  <a:lnTo>
                    <a:pt x="302" y="7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 name="Freeform 7"/>
            <p:cNvSpPr/>
            <p:nvPr/>
          </p:nvSpPr>
          <p:spPr bwMode="auto">
            <a:xfrm>
              <a:off x="5662466" y="2439430"/>
              <a:ext cx="734634" cy="391596"/>
            </a:xfrm>
            <a:custGeom>
              <a:avLst/>
              <a:gdLst>
                <a:gd name="T0" fmla="*/ 22 w 938"/>
                <a:gd name="T1" fmla="*/ 196 h 500"/>
                <a:gd name="T2" fmla="*/ 416 w 938"/>
                <a:gd name="T3" fmla="*/ 348 h 500"/>
                <a:gd name="T4" fmla="*/ 416 w 938"/>
                <a:gd name="T5" fmla="*/ 348 h 500"/>
                <a:gd name="T6" fmla="*/ 428 w 938"/>
                <a:gd name="T7" fmla="*/ 352 h 500"/>
                <a:gd name="T8" fmla="*/ 440 w 938"/>
                <a:gd name="T9" fmla="*/ 354 h 500"/>
                <a:gd name="T10" fmla="*/ 466 w 938"/>
                <a:gd name="T11" fmla="*/ 356 h 500"/>
                <a:gd name="T12" fmla="*/ 494 w 938"/>
                <a:gd name="T13" fmla="*/ 352 h 500"/>
                <a:gd name="T14" fmla="*/ 506 w 938"/>
                <a:gd name="T15" fmla="*/ 350 h 500"/>
                <a:gd name="T16" fmla="*/ 518 w 938"/>
                <a:gd name="T17" fmla="*/ 346 h 500"/>
                <a:gd name="T18" fmla="*/ 894 w 938"/>
                <a:gd name="T19" fmla="*/ 188 h 500"/>
                <a:gd name="T20" fmla="*/ 894 w 938"/>
                <a:gd name="T21" fmla="*/ 422 h 500"/>
                <a:gd name="T22" fmla="*/ 870 w 938"/>
                <a:gd name="T23" fmla="*/ 500 h 500"/>
                <a:gd name="T24" fmla="*/ 938 w 938"/>
                <a:gd name="T25" fmla="*/ 500 h 500"/>
                <a:gd name="T26" fmla="*/ 914 w 938"/>
                <a:gd name="T27" fmla="*/ 420 h 500"/>
                <a:gd name="T28" fmla="*/ 914 w 938"/>
                <a:gd name="T29" fmla="*/ 178 h 500"/>
                <a:gd name="T30" fmla="*/ 912 w 938"/>
                <a:gd name="T31" fmla="*/ 178 h 500"/>
                <a:gd name="T32" fmla="*/ 912 w 938"/>
                <a:gd name="T33" fmla="*/ 178 h 500"/>
                <a:gd name="T34" fmla="*/ 918 w 938"/>
                <a:gd name="T35" fmla="*/ 174 h 500"/>
                <a:gd name="T36" fmla="*/ 922 w 938"/>
                <a:gd name="T37" fmla="*/ 170 h 500"/>
                <a:gd name="T38" fmla="*/ 922 w 938"/>
                <a:gd name="T39" fmla="*/ 164 h 500"/>
                <a:gd name="T40" fmla="*/ 922 w 938"/>
                <a:gd name="T41" fmla="*/ 160 h 500"/>
                <a:gd name="T42" fmla="*/ 920 w 938"/>
                <a:gd name="T43" fmla="*/ 156 h 500"/>
                <a:gd name="T44" fmla="*/ 916 w 938"/>
                <a:gd name="T45" fmla="*/ 152 h 500"/>
                <a:gd name="T46" fmla="*/ 910 w 938"/>
                <a:gd name="T47" fmla="*/ 148 h 500"/>
                <a:gd name="T48" fmla="*/ 902 w 938"/>
                <a:gd name="T49" fmla="*/ 144 h 500"/>
                <a:gd name="T50" fmla="*/ 518 w 938"/>
                <a:gd name="T51" fmla="*/ 8 h 500"/>
                <a:gd name="T52" fmla="*/ 518 w 938"/>
                <a:gd name="T53" fmla="*/ 8 h 500"/>
                <a:gd name="T54" fmla="*/ 506 w 938"/>
                <a:gd name="T55" fmla="*/ 4 h 500"/>
                <a:gd name="T56" fmla="*/ 494 w 938"/>
                <a:gd name="T57" fmla="*/ 2 h 500"/>
                <a:gd name="T58" fmla="*/ 466 w 938"/>
                <a:gd name="T59" fmla="*/ 0 h 500"/>
                <a:gd name="T60" fmla="*/ 440 w 938"/>
                <a:gd name="T61" fmla="*/ 2 h 500"/>
                <a:gd name="T62" fmla="*/ 426 w 938"/>
                <a:gd name="T63" fmla="*/ 6 h 500"/>
                <a:gd name="T64" fmla="*/ 416 w 938"/>
                <a:gd name="T65" fmla="*/ 8 h 500"/>
                <a:gd name="T66" fmla="*/ 22 w 938"/>
                <a:gd name="T67" fmla="*/ 156 h 500"/>
                <a:gd name="T68" fmla="*/ 22 w 938"/>
                <a:gd name="T69" fmla="*/ 156 h 500"/>
                <a:gd name="T70" fmla="*/ 12 w 938"/>
                <a:gd name="T71" fmla="*/ 162 h 500"/>
                <a:gd name="T72" fmla="*/ 6 w 938"/>
                <a:gd name="T73" fmla="*/ 166 h 500"/>
                <a:gd name="T74" fmla="*/ 2 w 938"/>
                <a:gd name="T75" fmla="*/ 172 h 500"/>
                <a:gd name="T76" fmla="*/ 0 w 938"/>
                <a:gd name="T77" fmla="*/ 176 h 500"/>
                <a:gd name="T78" fmla="*/ 2 w 938"/>
                <a:gd name="T79" fmla="*/ 182 h 500"/>
                <a:gd name="T80" fmla="*/ 6 w 938"/>
                <a:gd name="T81" fmla="*/ 186 h 500"/>
                <a:gd name="T82" fmla="*/ 12 w 938"/>
                <a:gd name="T83" fmla="*/ 192 h 500"/>
                <a:gd name="T84" fmla="*/ 22 w 938"/>
                <a:gd name="T85" fmla="*/ 196 h 500"/>
                <a:gd name="T86" fmla="*/ 22 w 938"/>
                <a:gd name="T87" fmla="*/ 196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38" h="500">
                  <a:moveTo>
                    <a:pt x="22" y="196"/>
                  </a:moveTo>
                  <a:lnTo>
                    <a:pt x="416" y="348"/>
                  </a:lnTo>
                  <a:lnTo>
                    <a:pt x="416" y="348"/>
                  </a:lnTo>
                  <a:lnTo>
                    <a:pt x="428" y="352"/>
                  </a:lnTo>
                  <a:lnTo>
                    <a:pt x="440" y="354"/>
                  </a:lnTo>
                  <a:lnTo>
                    <a:pt x="466" y="356"/>
                  </a:lnTo>
                  <a:lnTo>
                    <a:pt x="494" y="352"/>
                  </a:lnTo>
                  <a:lnTo>
                    <a:pt x="506" y="350"/>
                  </a:lnTo>
                  <a:lnTo>
                    <a:pt x="518" y="346"/>
                  </a:lnTo>
                  <a:lnTo>
                    <a:pt x="894" y="188"/>
                  </a:lnTo>
                  <a:lnTo>
                    <a:pt x="894" y="422"/>
                  </a:lnTo>
                  <a:lnTo>
                    <a:pt x="870" y="500"/>
                  </a:lnTo>
                  <a:lnTo>
                    <a:pt x="938" y="500"/>
                  </a:lnTo>
                  <a:lnTo>
                    <a:pt x="914" y="420"/>
                  </a:lnTo>
                  <a:lnTo>
                    <a:pt x="914" y="178"/>
                  </a:lnTo>
                  <a:lnTo>
                    <a:pt x="912" y="178"/>
                  </a:lnTo>
                  <a:lnTo>
                    <a:pt x="912" y="178"/>
                  </a:lnTo>
                  <a:lnTo>
                    <a:pt x="918" y="174"/>
                  </a:lnTo>
                  <a:lnTo>
                    <a:pt x="922" y="170"/>
                  </a:lnTo>
                  <a:lnTo>
                    <a:pt x="922" y="164"/>
                  </a:lnTo>
                  <a:lnTo>
                    <a:pt x="922" y="160"/>
                  </a:lnTo>
                  <a:lnTo>
                    <a:pt x="920" y="156"/>
                  </a:lnTo>
                  <a:lnTo>
                    <a:pt x="916" y="152"/>
                  </a:lnTo>
                  <a:lnTo>
                    <a:pt x="910" y="148"/>
                  </a:lnTo>
                  <a:lnTo>
                    <a:pt x="902" y="144"/>
                  </a:lnTo>
                  <a:lnTo>
                    <a:pt x="518" y="8"/>
                  </a:lnTo>
                  <a:lnTo>
                    <a:pt x="518" y="8"/>
                  </a:lnTo>
                  <a:lnTo>
                    <a:pt x="506" y="4"/>
                  </a:lnTo>
                  <a:lnTo>
                    <a:pt x="494" y="2"/>
                  </a:lnTo>
                  <a:lnTo>
                    <a:pt x="466" y="0"/>
                  </a:lnTo>
                  <a:lnTo>
                    <a:pt x="440" y="2"/>
                  </a:lnTo>
                  <a:lnTo>
                    <a:pt x="426" y="6"/>
                  </a:lnTo>
                  <a:lnTo>
                    <a:pt x="416" y="8"/>
                  </a:lnTo>
                  <a:lnTo>
                    <a:pt x="22" y="156"/>
                  </a:lnTo>
                  <a:lnTo>
                    <a:pt x="22" y="156"/>
                  </a:lnTo>
                  <a:lnTo>
                    <a:pt x="12" y="162"/>
                  </a:lnTo>
                  <a:lnTo>
                    <a:pt x="6" y="166"/>
                  </a:lnTo>
                  <a:lnTo>
                    <a:pt x="2" y="172"/>
                  </a:lnTo>
                  <a:lnTo>
                    <a:pt x="0" y="176"/>
                  </a:lnTo>
                  <a:lnTo>
                    <a:pt x="2" y="182"/>
                  </a:lnTo>
                  <a:lnTo>
                    <a:pt x="6" y="186"/>
                  </a:lnTo>
                  <a:lnTo>
                    <a:pt x="12" y="192"/>
                  </a:lnTo>
                  <a:lnTo>
                    <a:pt x="22" y="196"/>
                  </a:lnTo>
                  <a:lnTo>
                    <a:pt x="22" y="19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8" name="Freeform 8"/>
          <p:cNvSpPr>
            <a:spLocks noEditPoints="1"/>
          </p:cNvSpPr>
          <p:nvPr/>
        </p:nvSpPr>
        <p:spPr bwMode="auto">
          <a:xfrm>
            <a:off x="6894860" y="2716680"/>
            <a:ext cx="671979" cy="465216"/>
          </a:xfrm>
          <a:custGeom>
            <a:avLst/>
            <a:gdLst>
              <a:gd name="T0" fmla="*/ 14 w 858"/>
              <a:gd name="T1" fmla="*/ 2 h 594"/>
              <a:gd name="T2" fmla="*/ 0 w 858"/>
              <a:gd name="T3" fmla="*/ 570 h 594"/>
              <a:gd name="T4" fmla="*/ 14 w 858"/>
              <a:gd name="T5" fmla="*/ 592 h 594"/>
              <a:gd name="T6" fmla="*/ 844 w 858"/>
              <a:gd name="T7" fmla="*/ 592 h 594"/>
              <a:gd name="T8" fmla="*/ 858 w 858"/>
              <a:gd name="T9" fmla="*/ 22 h 594"/>
              <a:gd name="T10" fmla="*/ 844 w 858"/>
              <a:gd name="T11" fmla="*/ 2 h 594"/>
              <a:gd name="T12" fmla="*/ 82 w 858"/>
              <a:gd name="T13" fmla="*/ 512 h 594"/>
              <a:gd name="T14" fmla="*/ 302 w 858"/>
              <a:gd name="T15" fmla="*/ 396 h 594"/>
              <a:gd name="T16" fmla="*/ 302 w 858"/>
              <a:gd name="T17" fmla="*/ 396 h 594"/>
              <a:gd name="T18" fmla="*/ 378 w 858"/>
              <a:gd name="T19" fmla="*/ 236 h 594"/>
              <a:gd name="T20" fmla="*/ 736 w 858"/>
              <a:gd name="T21" fmla="*/ 520 h 594"/>
              <a:gd name="T22" fmla="*/ 724 w 858"/>
              <a:gd name="T23" fmla="*/ 446 h 594"/>
              <a:gd name="T24" fmla="*/ 712 w 858"/>
              <a:gd name="T25" fmla="*/ 430 h 594"/>
              <a:gd name="T26" fmla="*/ 666 w 858"/>
              <a:gd name="T27" fmla="*/ 410 h 594"/>
              <a:gd name="T28" fmla="*/ 658 w 858"/>
              <a:gd name="T29" fmla="*/ 400 h 594"/>
              <a:gd name="T30" fmla="*/ 630 w 858"/>
              <a:gd name="T31" fmla="*/ 434 h 594"/>
              <a:gd name="T32" fmla="*/ 608 w 858"/>
              <a:gd name="T33" fmla="*/ 430 h 594"/>
              <a:gd name="T34" fmla="*/ 588 w 858"/>
              <a:gd name="T35" fmla="*/ 402 h 594"/>
              <a:gd name="T36" fmla="*/ 546 w 858"/>
              <a:gd name="T37" fmla="*/ 424 h 594"/>
              <a:gd name="T38" fmla="*/ 530 w 858"/>
              <a:gd name="T39" fmla="*/ 434 h 594"/>
              <a:gd name="T40" fmla="*/ 514 w 858"/>
              <a:gd name="T41" fmla="*/ 486 h 594"/>
              <a:gd name="T42" fmla="*/ 510 w 858"/>
              <a:gd name="T43" fmla="*/ 520 h 594"/>
              <a:gd name="T44" fmla="*/ 768 w 858"/>
              <a:gd name="T45" fmla="*/ 520 h 594"/>
              <a:gd name="T46" fmla="*/ 794 w 858"/>
              <a:gd name="T47" fmla="*/ 152 h 594"/>
              <a:gd name="T48" fmla="*/ 82 w 858"/>
              <a:gd name="T49" fmla="*/ 158 h 594"/>
              <a:gd name="T50" fmla="*/ 60 w 858"/>
              <a:gd name="T51" fmla="*/ 136 h 594"/>
              <a:gd name="T52" fmla="*/ 66 w 858"/>
              <a:gd name="T53" fmla="*/ 80 h 594"/>
              <a:gd name="T54" fmla="*/ 778 w 858"/>
              <a:gd name="T55" fmla="*/ 74 h 594"/>
              <a:gd name="T56" fmla="*/ 800 w 858"/>
              <a:gd name="T57" fmla="*/ 96 h 594"/>
              <a:gd name="T58" fmla="*/ 580 w 858"/>
              <a:gd name="T59" fmla="*/ 370 h 594"/>
              <a:gd name="T60" fmla="*/ 602 w 858"/>
              <a:gd name="T61" fmla="*/ 402 h 594"/>
              <a:gd name="T62" fmla="*/ 622 w 858"/>
              <a:gd name="T63" fmla="*/ 410 h 594"/>
              <a:gd name="T64" fmla="*/ 652 w 858"/>
              <a:gd name="T65" fmla="*/ 394 h 594"/>
              <a:gd name="T66" fmla="*/ 668 w 858"/>
              <a:gd name="T67" fmla="*/ 360 h 594"/>
              <a:gd name="T68" fmla="*/ 672 w 858"/>
              <a:gd name="T69" fmla="*/ 352 h 594"/>
              <a:gd name="T70" fmla="*/ 672 w 858"/>
              <a:gd name="T71" fmla="*/ 338 h 594"/>
              <a:gd name="T72" fmla="*/ 674 w 858"/>
              <a:gd name="T73" fmla="*/ 302 h 594"/>
              <a:gd name="T74" fmla="*/ 662 w 858"/>
              <a:gd name="T75" fmla="*/ 284 h 594"/>
              <a:gd name="T76" fmla="*/ 636 w 858"/>
              <a:gd name="T77" fmla="*/ 274 h 594"/>
              <a:gd name="T78" fmla="*/ 628 w 858"/>
              <a:gd name="T79" fmla="*/ 260 h 594"/>
              <a:gd name="T80" fmla="*/ 624 w 858"/>
              <a:gd name="T81" fmla="*/ 262 h 594"/>
              <a:gd name="T82" fmla="*/ 622 w 858"/>
              <a:gd name="T83" fmla="*/ 262 h 594"/>
              <a:gd name="T84" fmla="*/ 616 w 858"/>
              <a:gd name="T85" fmla="*/ 270 h 594"/>
              <a:gd name="T86" fmla="*/ 606 w 858"/>
              <a:gd name="T87" fmla="*/ 270 h 594"/>
              <a:gd name="T88" fmla="*/ 580 w 858"/>
              <a:gd name="T89" fmla="*/ 294 h 594"/>
              <a:gd name="T90" fmla="*/ 574 w 858"/>
              <a:gd name="T91" fmla="*/ 320 h 594"/>
              <a:gd name="T92" fmla="*/ 574 w 858"/>
              <a:gd name="T93" fmla="*/ 338 h 594"/>
              <a:gd name="T94" fmla="*/ 576 w 858"/>
              <a:gd name="T95" fmla="*/ 358 h 594"/>
              <a:gd name="T96" fmla="*/ 622 w 858"/>
              <a:gd name="T97" fmla="*/ 264 h 594"/>
              <a:gd name="T98" fmla="*/ 622 w 858"/>
              <a:gd name="T99" fmla="*/ 26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58" h="594">
                <a:moveTo>
                  <a:pt x="836" y="0"/>
                </a:moveTo>
                <a:lnTo>
                  <a:pt x="24" y="0"/>
                </a:lnTo>
                <a:lnTo>
                  <a:pt x="24" y="0"/>
                </a:lnTo>
                <a:lnTo>
                  <a:pt x="14" y="2"/>
                </a:lnTo>
                <a:lnTo>
                  <a:pt x="8" y="6"/>
                </a:lnTo>
                <a:lnTo>
                  <a:pt x="2" y="14"/>
                </a:lnTo>
                <a:lnTo>
                  <a:pt x="0" y="22"/>
                </a:lnTo>
                <a:lnTo>
                  <a:pt x="0" y="570"/>
                </a:lnTo>
                <a:lnTo>
                  <a:pt x="0" y="570"/>
                </a:lnTo>
                <a:lnTo>
                  <a:pt x="2" y="580"/>
                </a:lnTo>
                <a:lnTo>
                  <a:pt x="8" y="586"/>
                </a:lnTo>
                <a:lnTo>
                  <a:pt x="14" y="592"/>
                </a:lnTo>
                <a:lnTo>
                  <a:pt x="24" y="594"/>
                </a:lnTo>
                <a:lnTo>
                  <a:pt x="836" y="594"/>
                </a:lnTo>
                <a:lnTo>
                  <a:pt x="836" y="594"/>
                </a:lnTo>
                <a:lnTo>
                  <a:pt x="844" y="592"/>
                </a:lnTo>
                <a:lnTo>
                  <a:pt x="852" y="586"/>
                </a:lnTo>
                <a:lnTo>
                  <a:pt x="856" y="580"/>
                </a:lnTo>
                <a:lnTo>
                  <a:pt x="858" y="570"/>
                </a:lnTo>
                <a:lnTo>
                  <a:pt x="858" y="22"/>
                </a:lnTo>
                <a:lnTo>
                  <a:pt x="858" y="22"/>
                </a:lnTo>
                <a:lnTo>
                  <a:pt x="856" y="14"/>
                </a:lnTo>
                <a:lnTo>
                  <a:pt x="852" y="6"/>
                </a:lnTo>
                <a:lnTo>
                  <a:pt x="844" y="2"/>
                </a:lnTo>
                <a:lnTo>
                  <a:pt x="836" y="0"/>
                </a:lnTo>
                <a:lnTo>
                  <a:pt x="836" y="0"/>
                </a:lnTo>
                <a:close/>
                <a:moveTo>
                  <a:pt x="302" y="512"/>
                </a:moveTo>
                <a:lnTo>
                  <a:pt x="82" y="512"/>
                </a:lnTo>
                <a:lnTo>
                  <a:pt x="82" y="470"/>
                </a:lnTo>
                <a:lnTo>
                  <a:pt x="302" y="470"/>
                </a:lnTo>
                <a:lnTo>
                  <a:pt x="302" y="512"/>
                </a:lnTo>
                <a:close/>
                <a:moveTo>
                  <a:pt x="302" y="396"/>
                </a:moveTo>
                <a:lnTo>
                  <a:pt x="82" y="396"/>
                </a:lnTo>
                <a:lnTo>
                  <a:pt x="82" y="354"/>
                </a:lnTo>
                <a:lnTo>
                  <a:pt x="302" y="354"/>
                </a:lnTo>
                <a:lnTo>
                  <a:pt x="302" y="396"/>
                </a:lnTo>
                <a:close/>
                <a:moveTo>
                  <a:pt x="378" y="278"/>
                </a:moveTo>
                <a:lnTo>
                  <a:pt x="82" y="278"/>
                </a:lnTo>
                <a:lnTo>
                  <a:pt x="82" y="236"/>
                </a:lnTo>
                <a:lnTo>
                  <a:pt x="378" y="236"/>
                </a:lnTo>
                <a:lnTo>
                  <a:pt x="378" y="278"/>
                </a:lnTo>
                <a:close/>
                <a:moveTo>
                  <a:pt x="768" y="520"/>
                </a:moveTo>
                <a:lnTo>
                  <a:pt x="736" y="520"/>
                </a:lnTo>
                <a:lnTo>
                  <a:pt x="736" y="520"/>
                </a:lnTo>
                <a:lnTo>
                  <a:pt x="736" y="506"/>
                </a:lnTo>
                <a:lnTo>
                  <a:pt x="734" y="490"/>
                </a:lnTo>
                <a:lnTo>
                  <a:pt x="730" y="466"/>
                </a:lnTo>
                <a:lnTo>
                  <a:pt x="724" y="446"/>
                </a:lnTo>
                <a:lnTo>
                  <a:pt x="720" y="440"/>
                </a:lnTo>
                <a:lnTo>
                  <a:pt x="720" y="440"/>
                </a:lnTo>
                <a:lnTo>
                  <a:pt x="716" y="434"/>
                </a:lnTo>
                <a:lnTo>
                  <a:pt x="712" y="430"/>
                </a:lnTo>
                <a:lnTo>
                  <a:pt x="696" y="422"/>
                </a:lnTo>
                <a:lnTo>
                  <a:pt x="678" y="414"/>
                </a:lnTo>
                <a:lnTo>
                  <a:pt x="678" y="414"/>
                </a:lnTo>
                <a:lnTo>
                  <a:pt x="666" y="410"/>
                </a:lnTo>
                <a:lnTo>
                  <a:pt x="660" y="406"/>
                </a:lnTo>
                <a:lnTo>
                  <a:pt x="658" y="402"/>
                </a:lnTo>
                <a:lnTo>
                  <a:pt x="658" y="400"/>
                </a:lnTo>
                <a:lnTo>
                  <a:pt x="658" y="400"/>
                </a:lnTo>
                <a:lnTo>
                  <a:pt x="650" y="414"/>
                </a:lnTo>
                <a:lnTo>
                  <a:pt x="644" y="422"/>
                </a:lnTo>
                <a:lnTo>
                  <a:pt x="636" y="430"/>
                </a:lnTo>
                <a:lnTo>
                  <a:pt x="630" y="434"/>
                </a:lnTo>
                <a:lnTo>
                  <a:pt x="624" y="434"/>
                </a:lnTo>
                <a:lnTo>
                  <a:pt x="618" y="434"/>
                </a:lnTo>
                <a:lnTo>
                  <a:pt x="614" y="432"/>
                </a:lnTo>
                <a:lnTo>
                  <a:pt x="608" y="430"/>
                </a:lnTo>
                <a:lnTo>
                  <a:pt x="600" y="422"/>
                </a:lnTo>
                <a:lnTo>
                  <a:pt x="594" y="412"/>
                </a:lnTo>
                <a:lnTo>
                  <a:pt x="588" y="402"/>
                </a:lnTo>
                <a:lnTo>
                  <a:pt x="588" y="402"/>
                </a:lnTo>
                <a:lnTo>
                  <a:pt x="586" y="404"/>
                </a:lnTo>
                <a:lnTo>
                  <a:pt x="582" y="408"/>
                </a:lnTo>
                <a:lnTo>
                  <a:pt x="566" y="416"/>
                </a:lnTo>
                <a:lnTo>
                  <a:pt x="546" y="424"/>
                </a:lnTo>
                <a:lnTo>
                  <a:pt x="546" y="424"/>
                </a:lnTo>
                <a:lnTo>
                  <a:pt x="538" y="428"/>
                </a:lnTo>
                <a:lnTo>
                  <a:pt x="534" y="430"/>
                </a:lnTo>
                <a:lnTo>
                  <a:pt x="530" y="434"/>
                </a:lnTo>
                <a:lnTo>
                  <a:pt x="530" y="434"/>
                </a:lnTo>
                <a:lnTo>
                  <a:pt x="524" y="446"/>
                </a:lnTo>
                <a:lnTo>
                  <a:pt x="520" y="458"/>
                </a:lnTo>
                <a:lnTo>
                  <a:pt x="514" y="486"/>
                </a:lnTo>
                <a:lnTo>
                  <a:pt x="510" y="508"/>
                </a:lnTo>
                <a:lnTo>
                  <a:pt x="510" y="518"/>
                </a:lnTo>
                <a:lnTo>
                  <a:pt x="510" y="518"/>
                </a:lnTo>
                <a:lnTo>
                  <a:pt x="510" y="520"/>
                </a:lnTo>
                <a:lnTo>
                  <a:pt x="492" y="520"/>
                </a:lnTo>
                <a:lnTo>
                  <a:pt x="492" y="224"/>
                </a:lnTo>
                <a:lnTo>
                  <a:pt x="768" y="224"/>
                </a:lnTo>
                <a:lnTo>
                  <a:pt x="768" y="520"/>
                </a:lnTo>
                <a:close/>
                <a:moveTo>
                  <a:pt x="800" y="136"/>
                </a:moveTo>
                <a:lnTo>
                  <a:pt x="800" y="136"/>
                </a:lnTo>
                <a:lnTo>
                  <a:pt x="798" y="144"/>
                </a:lnTo>
                <a:lnTo>
                  <a:pt x="794" y="152"/>
                </a:lnTo>
                <a:lnTo>
                  <a:pt x="786" y="156"/>
                </a:lnTo>
                <a:lnTo>
                  <a:pt x="778" y="158"/>
                </a:lnTo>
                <a:lnTo>
                  <a:pt x="82" y="158"/>
                </a:lnTo>
                <a:lnTo>
                  <a:pt x="82" y="158"/>
                </a:lnTo>
                <a:lnTo>
                  <a:pt x="74" y="156"/>
                </a:lnTo>
                <a:lnTo>
                  <a:pt x="66" y="152"/>
                </a:lnTo>
                <a:lnTo>
                  <a:pt x="62" y="144"/>
                </a:lnTo>
                <a:lnTo>
                  <a:pt x="60" y="136"/>
                </a:lnTo>
                <a:lnTo>
                  <a:pt x="60" y="96"/>
                </a:lnTo>
                <a:lnTo>
                  <a:pt x="60" y="96"/>
                </a:lnTo>
                <a:lnTo>
                  <a:pt x="62" y="88"/>
                </a:lnTo>
                <a:lnTo>
                  <a:pt x="66" y="80"/>
                </a:lnTo>
                <a:lnTo>
                  <a:pt x="74" y="76"/>
                </a:lnTo>
                <a:lnTo>
                  <a:pt x="82" y="74"/>
                </a:lnTo>
                <a:lnTo>
                  <a:pt x="778" y="74"/>
                </a:lnTo>
                <a:lnTo>
                  <a:pt x="778" y="74"/>
                </a:lnTo>
                <a:lnTo>
                  <a:pt x="786" y="76"/>
                </a:lnTo>
                <a:lnTo>
                  <a:pt x="794" y="80"/>
                </a:lnTo>
                <a:lnTo>
                  <a:pt x="798" y="88"/>
                </a:lnTo>
                <a:lnTo>
                  <a:pt x="800" y="96"/>
                </a:lnTo>
                <a:lnTo>
                  <a:pt x="800" y="136"/>
                </a:lnTo>
                <a:close/>
                <a:moveTo>
                  <a:pt x="580" y="360"/>
                </a:moveTo>
                <a:lnTo>
                  <a:pt x="580" y="360"/>
                </a:lnTo>
                <a:lnTo>
                  <a:pt x="580" y="370"/>
                </a:lnTo>
                <a:lnTo>
                  <a:pt x="584" y="378"/>
                </a:lnTo>
                <a:lnTo>
                  <a:pt x="590" y="386"/>
                </a:lnTo>
                <a:lnTo>
                  <a:pt x="594" y="394"/>
                </a:lnTo>
                <a:lnTo>
                  <a:pt x="602" y="402"/>
                </a:lnTo>
                <a:lnTo>
                  <a:pt x="608" y="406"/>
                </a:lnTo>
                <a:lnTo>
                  <a:pt x="616" y="410"/>
                </a:lnTo>
                <a:lnTo>
                  <a:pt x="622" y="410"/>
                </a:lnTo>
                <a:lnTo>
                  <a:pt x="622" y="410"/>
                </a:lnTo>
                <a:lnTo>
                  <a:pt x="630" y="410"/>
                </a:lnTo>
                <a:lnTo>
                  <a:pt x="638" y="406"/>
                </a:lnTo>
                <a:lnTo>
                  <a:pt x="646" y="400"/>
                </a:lnTo>
                <a:lnTo>
                  <a:pt x="652" y="394"/>
                </a:lnTo>
                <a:lnTo>
                  <a:pt x="658" y="386"/>
                </a:lnTo>
                <a:lnTo>
                  <a:pt x="664" y="378"/>
                </a:lnTo>
                <a:lnTo>
                  <a:pt x="666" y="370"/>
                </a:lnTo>
                <a:lnTo>
                  <a:pt x="668" y="360"/>
                </a:lnTo>
                <a:lnTo>
                  <a:pt x="668" y="360"/>
                </a:lnTo>
                <a:lnTo>
                  <a:pt x="672" y="358"/>
                </a:lnTo>
                <a:lnTo>
                  <a:pt x="672" y="352"/>
                </a:lnTo>
                <a:lnTo>
                  <a:pt x="672" y="352"/>
                </a:lnTo>
                <a:lnTo>
                  <a:pt x="674" y="344"/>
                </a:lnTo>
                <a:lnTo>
                  <a:pt x="674" y="338"/>
                </a:lnTo>
                <a:lnTo>
                  <a:pt x="674" y="338"/>
                </a:lnTo>
                <a:lnTo>
                  <a:pt x="672" y="338"/>
                </a:lnTo>
                <a:lnTo>
                  <a:pt x="672" y="338"/>
                </a:lnTo>
                <a:lnTo>
                  <a:pt x="674" y="330"/>
                </a:lnTo>
                <a:lnTo>
                  <a:pt x="676" y="316"/>
                </a:lnTo>
                <a:lnTo>
                  <a:pt x="674" y="302"/>
                </a:lnTo>
                <a:lnTo>
                  <a:pt x="672" y="296"/>
                </a:lnTo>
                <a:lnTo>
                  <a:pt x="666" y="290"/>
                </a:lnTo>
                <a:lnTo>
                  <a:pt x="666" y="290"/>
                </a:lnTo>
                <a:lnTo>
                  <a:pt x="662" y="284"/>
                </a:lnTo>
                <a:lnTo>
                  <a:pt x="654" y="280"/>
                </a:lnTo>
                <a:lnTo>
                  <a:pt x="644" y="276"/>
                </a:lnTo>
                <a:lnTo>
                  <a:pt x="636" y="274"/>
                </a:lnTo>
                <a:lnTo>
                  <a:pt x="636" y="274"/>
                </a:lnTo>
                <a:lnTo>
                  <a:pt x="632" y="268"/>
                </a:lnTo>
                <a:lnTo>
                  <a:pt x="628" y="264"/>
                </a:lnTo>
                <a:lnTo>
                  <a:pt x="628" y="260"/>
                </a:lnTo>
                <a:lnTo>
                  <a:pt x="628" y="260"/>
                </a:lnTo>
                <a:lnTo>
                  <a:pt x="626" y="262"/>
                </a:lnTo>
                <a:lnTo>
                  <a:pt x="622" y="266"/>
                </a:lnTo>
                <a:lnTo>
                  <a:pt x="622" y="266"/>
                </a:lnTo>
                <a:lnTo>
                  <a:pt x="624" y="262"/>
                </a:lnTo>
                <a:lnTo>
                  <a:pt x="626" y="258"/>
                </a:lnTo>
                <a:lnTo>
                  <a:pt x="626" y="258"/>
                </a:lnTo>
                <a:lnTo>
                  <a:pt x="622" y="262"/>
                </a:lnTo>
                <a:lnTo>
                  <a:pt x="622" y="262"/>
                </a:lnTo>
                <a:lnTo>
                  <a:pt x="618" y="266"/>
                </a:lnTo>
                <a:lnTo>
                  <a:pt x="616" y="270"/>
                </a:lnTo>
                <a:lnTo>
                  <a:pt x="616" y="270"/>
                </a:lnTo>
                <a:lnTo>
                  <a:pt x="616" y="270"/>
                </a:lnTo>
                <a:lnTo>
                  <a:pt x="612" y="270"/>
                </a:lnTo>
                <a:lnTo>
                  <a:pt x="612" y="270"/>
                </a:lnTo>
                <a:lnTo>
                  <a:pt x="606" y="270"/>
                </a:lnTo>
                <a:lnTo>
                  <a:pt x="606" y="270"/>
                </a:lnTo>
                <a:lnTo>
                  <a:pt x="602" y="272"/>
                </a:lnTo>
                <a:lnTo>
                  <a:pt x="594" y="278"/>
                </a:lnTo>
                <a:lnTo>
                  <a:pt x="584" y="286"/>
                </a:lnTo>
                <a:lnTo>
                  <a:pt x="580" y="294"/>
                </a:lnTo>
                <a:lnTo>
                  <a:pt x="576" y="300"/>
                </a:lnTo>
                <a:lnTo>
                  <a:pt x="576" y="300"/>
                </a:lnTo>
                <a:lnTo>
                  <a:pt x="574" y="308"/>
                </a:lnTo>
                <a:lnTo>
                  <a:pt x="574" y="320"/>
                </a:lnTo>
                <a:lnTo>
                  <a:pt x="578" y="338"/>
                </a:lnTo>
                <a:lnTo>
                  <a:pt x="578" y="338"/>
                </a:lnTo>
                <a:lnTo>
                  <a:pt x="576" y="338"/>
                </a:lnTo>
                <a:lnTo>
                  <a:pt x="574" y="338"/>
                </a:lnTo>
                <a:lnTo>
                  <a:pt x="574" y="344"/>
                </a:lnTo>
                <a:lnTo>
                  <a:pt x="574" y="352"/>
                </a:lnTo>
                <a:lnTo>
                  <a:pt x="574" y="352"/>
                </a:lnTo>
                <a:lnTo>
                  <a:pt x="576" y="358"/>
                </a:lnTo>
                <a:lnTo>
                  <a:pt x="580" y="360"/>
                </a:lnTo>
                <a:lnTo>
                  <a:pt x="580" y="360"/>
                </a:lnTo>
                <a:close/>
                <a:moveTo>
                  <a:pt x="622" y="264"/>
                </a:moveTo>
                <a:lnTo>
                  <a:pt x="622" y="264"/>
                </a:lnTo>
                <a:lnTo>
                  <a:pt x="618" y="270"/>
                </a:lnTo>
                <a:lnTo>
                  <a:pt x="618" y="268"/>
                </a:lnTo>
                <a:lnTo>
                  <a:pt x="618" y="268"/>
                </a:lnTo>
                <a:lnTo>
                  <a:pt x="622" y="264"/>
                </a:lnTo>
                <a:lnTo>
                  <a:pt x="622" y="26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9" name="组合 28"/>
          <p:cNvGrpSpPr/>
          <p:nvPr/>
        </p:nvGrpSpPr>
        <p:grpSpPr>
          <a:xfrm>
            <a:off x="9525910" y="2527146"/>
            <a:ext cx="726802" cy="736201"/>
            <a:chOff x="7639243" y="2325084"/>
            <a:chExt cx="726802" cy="736201"/>
          </a:xfrm>
        </p:grpSpPr>
        <p:sp>
          <p:nvSpPr>
            <p:cNvPr id="30" name="Freeform 9"/>
            <p:cNvSpPr>
              <a:spLocks noEditPoints="1"/>
            </p:cNvSpPr>
            <p:nvPr/>
          </p:nvSpPr>
          <p:spPr bwMode="auto">
            <a:xfrm>
              <a:off x="7639243" y="2621131"/>
              <a:ext cx="440154" cy="440154"/>
            </a:xfrm>
            <a:custGeom>
              <a:avLst/>
              <a:gdLst>
                <a:gd name="T0" fmla="*/ 508 w 562"/>
                <a:gd name="T1" fmla="*/ 110 h 562"/>
                <a:gd name="T2" fmla="*/ 398 w 562"/>
                <a:gd name="T3" fmla="*/ 108 h 562"/>
                <a:gd name="T4" fmla="*/ 380 w 562"/>
                <a:gd name="T5" fmla="*/ 98 h 562"/>
                <a:gd name="T6" fmla="*/ 340 w 562"/>
                <a:gd name="T7" fmla="*/ 82 h 562"/>
                <a:gd name="T8" fmla="*/ 320 w 562"/>
                <a:gd name="T9" fmla="*/ 0 h 562"/>
                <a:gd name="T10" fmla="*/ 242 w 562"/>
                <a:gd name="T11" fmla="*/ 76 h 562"/>
                <a:gd name="T12" fmla="*/ 220 w 562"/>
                <a:gd name="T13" fmla="*/ 82 h 562"/>
                <a:gd name="T14" fmla="*/ 182 w 562"/>
                <a:gd name="T15" fmla="*/ 98 h 562"/>
                <a:gd name="T16" fmla="*/ 110 w 562"/>
                <a:gd name="T17" fmla="*/ 54 h 562"/>
                <a:gd name="T18" fmla="*/ 108 w 562"/>
                <a:gd name="T19" fmla="*/ 164 h 562"/>
                <a:gd name="T20" fmla="*/ 98 w 562"/>
                <a:gd name="T21" fmla="*/ 182 h 562"/>
                <a:gd name="T22" fmla="*/ 82 w 562"/>
                <a:gd name="T23" fmla="*/ 220 h 562"/>
                <a:gd name="T24" fmla="*/ 0 w 562"/>
                <a:gd name="T25" fmla="*/ 242 h 562"/>
                <a:gd name="T26" fmla="*/ 78 w 562"/>
                <a:gd name="T27" fmla="*/ 320 h 562"/>
                <a:gd name="T28" fmla="*/ 82 w 562"/>
                <a:gd name="T29" fmla="*/ 340 h 562"/>
                <a:gd name="T30" fmla="*/ 98 w 562"/>
                <a:gd name="T31" fmla="*/ 378 h 562"/>
                <a:gd name="T32" fmla="*/ 54 w 562"/>
                <a:gd name="T33" fmla="*/ 452 h 562"/>
                <a:gd name="T34" fmla="*/ 164 w 562"/>
                <a:gd name="T35" fmla="*/ 452 h 562"/>
                <a:gd name="T36" fmla="*/ 182 w 562"/>
                <a:gd name="T37" fmla="*/ 464 h 562"/>
                <a:gd name="T38" fmla="*/ 220 w 562"/>
                <a:gd name="T39" fmla="*/ 480 h 562"/>
                <a:gd name="T40" fmla="*/ 242 w 562"/>
                <a:gd name="T41" fmla="*/ 562 h 562"/>
                <a:gd name="T42" fmla="*/ 320 w 562"/>
                <a:gd name="T43" fmla="*/ 484 h 562"/>
                <a:gd name="T44" fmla="*/ 340 w 562"/>
                <a:gd name="T45" fmla="*/ 478 h 562"/>
                <a:gd name="T46" fmla="*/ 380 w 562"/>
                <a:gd name="T47" fmla="*/ 464 h 562"/>
                <a:gd name="T48" fmla="*/ 452 w 562"/>
                <a:gd name="T49" fmla="*/ 506 h 562"/>
                <a:gd name="T50" fmla="*/ 452 w 562"/>
                <a:gd name="T51" fmla="*/ 396 h 562"/>
                <a:gd name="T52" fmla="*/ 464 w 562"/>
                <a:gd name="T53" fmla="*/ 378 h 562"/>
                <a:gd name="T54" fmla="*/ 480 w 562"/>
                <a:gd name="T55" fmla="*/ 340 h 562"/>
                <a:gd name="T56" fmla="*/ 562 w 562"/>
                <a:gd name="T57" fmla="*/ 320 h 562"/>
                <a:gd name="T58" fmla="*/ 484 w 562"/>
                <a:gd name="T59" fmla="*/ 240 h 562"/>
                <a:gd name="T60" fmla="*/ 480 w 562"/>
                <a:gd name="T61" fmla="*/ 220 h 562"/>
                <a:gd name="T62" fmla="*/ 464 w 562"/>
                <a:gd name="T63" fmla="*/ 182 h 562"/>
                <a:gd name="T64" fmla="*/ 452 w 562"/>
                <a:gd name="T65" fmla="*/ 164 h 562"/>
                <a:gd name="T66" fmla="*/ 280 w 562"/>
                <a:gd name="T67" fmla="*/ 366 h 562"/>
                <a:gd name="T68" fmla="*/ 248 w 562"/>
                <a:gd name="T69" fmla="*/ 360 h 562"/>
                <a:gd name="T70" fmla="*/ 220 w 562"/>
                <a:gd name="T71" fmla="*/ 342 h 562"/>
                <a:gd name="T72" fmla="*/ 202 w 562"/>
                <a:gd name="T73" fmla="*/ 314 h 562"/>
                <a:gd name="T74" fmla="*/ 194 w 562"/>
                <a:gd name="T75" fmla="*/ 280 h 562"/>
                <a:gd name="T76" fmla="*/ 196 w 562"/>
                <a:gd name="T77" fmla="*/ 262 h 562"/>
                <a:gd name="T78" fmla="*/ 210 w 562"/>
                <a:gd name="T79" fmla="*/ 232 h 562"/>
                <a:gd name="T80" fmla="*/ 232 w 562"/>
                <a:gd name="T81" fmla="*/ 210 h 562"/>
                <a:gd name="T82" fmla="*/ 264 w 562"/>
                <a:gd name="T83" fmla="*/ 196 h 562"/>
                <a:gd name="T84" fmla="*/ 280 w 562"/>
                <a:gd name="T85" fmla="*/ 194 h 562"/>
                <a:gd name="T86" fmla="*/ 314 w 562"/>
                <a:gd name="T87" fmla="*/ 202 h 562"/>
                <a:gd name="T88" fmla="*/ 342 w 562"/>
                <a:gd name="T89" fmla="*/ 220 h 562"/>
                <a:gd name="T90" fmla="*/ 360 w 562"/>
                <a:gd name="T91" fmla="*/ 246 h 562"/>
                <a:gd name="T92" fmla="*/ 366 w 562"/>
                <a:gd name="T93" fmla="*/ 280 h 562"/>
                <a:gd name="T94" fmla="*/ 366 w 562"/>
                <a:gd name="T95" fmla="*/ 298 h 562"/>
                <a:gd name="T96" fmla="*/ 352 w 562"/>
                <a:gd name="T97" fmla="*/ 328 h 562"/>
                <a:gd name="T98" fmla="*/ 328 w 562"/>
                <a:gd name="T99" fmla="*/ 352 h 562"/>
                <a:gd name="T100" fmla="*/ 298 w 562"/>
                <a:gd name="T101" fmla="*/ 364 h 562"/>
                <a:gd name="T102" fmla="*/ 280 w 562"/>
                <a:gd name="T103" fmla="*/ 3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2" h="562">
                  <a:moveTo>
                    <a:pt x="452" y="164"/>
                  </a:moveTo>
                  <a:lnTo>
                    <a:pt x="508" y="110"/>
                  </a:lnTo>
                  <a:lnTo>
                    <a:pt x="452" y="54"/>
                  </a:lnTo>
                  <a:lnTo>
                    <a:pt x="398" y="108"/>
                  </a:lnTo>
                  <a:lnTo>
                    <a:pt x="398" y="108"/>
                  </a:lnTo>
                  <a:lnTo>
                    <a:pt x="380" y="98"/>
                  </a:lnTo>
                  <a:lnTo>
                    <a:pt x="360" y="88"/>
                  </a:lnTo>
                  <a:lnTo>
                    <a:pt x="340" y="82"/>
                  </a:lnTo>
                  <a:lnTo>
                    <a:pt x="320" y="76"/>
                  </a:lnTo>
                  <a:lnTo>
                    <a:pt x="320" y="0"/>
                  </a:lnTo>
                  <a:lnTo>
                    <a:pt x="242" y="0"/>
                  </a:lnTo>
                  <a:lnTo>
                    <a:pt x="242" y="76"/>
                  </a:lnTo>
                  <a:lnTo>
                    <a:pt x="242" y="76"/>
                  </a:lnTo>
                  <a:lnTo>
                    <a:pt x="220" y="82"/>
                  </a:lnTo>
                  <a:lnTo>
                    <a:pt x="202" y="88"/>
                  </a:lnTo>
                  <a:lnTo>
                    <a:pt x="182" y="98"/>
                  </a:lnTo>
                  <a:lnTo>
                    <a:pt x="164" y="108"/>
                  </a:lnTo>
                  <a:lnTo>
                    <a:pt x="110" y="54"/>
                  </a:lnTo>
                  <a:lnTo>
                    <a:pt x="54" y="110"/>
                  </a:lnTo>
                  <a:lnTo>
                    <a:pt x="108" y="164"/>
                  </a:lnTo>
                  <a:lnTo>
                    <a:pt x="108" y="164"/>
                  </a:lnTo>
                  <a:lnTo>
                    <a:pt x="98" y="182"/>
                  </a:lnTo>
                  <a:lnTo>
                    <a:pt x="90" y="200"/>
                  </a:lnTo>
                  <a:lnTo>
                    <a:pt x="82" y="220"/>
                  </a:lnTo>
                  <a:lnTo>
                    <a:pt x="78" y="242"/>
                  </a:lnTo>
                  <a:lnTo>
                    <a:pt x="0" y="242"/>
                  </a:lnTo>
                  <a:lnTo>
                    <a:pt x="0" y="320"/>
                  </a:lnTo>
                  <a:lnTo>
                    <a:pt x="78" y="320"/>
                  </a:lnTo>
                  <a:lnTo>
                    <a:pt x="78" y="320"/>
                  </a:lnTo>
                  <a:lnTo>
                    <a:pt x="82" y="340"/>
                  </a:lnTo>
                  <a:lnTo>
                    <a:pt x="90" y="360"/>
                  </a:lnTo>
                  <a:lnTo>
                    <a:pt x="98" y="378"/>
                  </a:lnTo>
                  <a:lnTo>
                    <a:pt x="108" y="396"/>
                  </a:lnTo>
                  <a:lnTo>
                    <a:pt x="54" y="452"/>
                  </a:lnTo>
                  <a:lnTo>
                    <a:pt x="110" y="506"/>
                  </a:lnTo>
                  <a:lnTo>
                    <a:pt x="164" y="452"/>
                  </a:lnTo>
                  <a:lnTo>
                    <a:pt x="164" y="452"/>
                  </a:lnTo>
                  <a:lnTo>
                    <a:pt x="182" y="464"/>
                  </a:lnTo>
                  <a:lnTo>
                    <a:pt x="202" y="472"/>
                  </a:lnTo>
                  <a:lnTo>
                    <a:pt x="220" y="480"/>
                  </a:lnTo>
                  <a:lnTo>
                    <a:pt x="242" y="484"/>
                  </a:lnTo>
                  <a:lnTo>
                    <a:pt x="242" y="562"/>
                  </a:lnTo>
                  <a:lnTo>
                    <a:pt x="320" y="562"/>
                  </a:lnTo>
                  <a:lnTo>
                    <a:pt x="320" y="484"/>
                  </a:lnTo>
                  <a:lnTo>
                    <a:pt x="320" y="484"/>
                  </a:lnTo>
                  <a:lnTo>
                    <a:pt x="340" y="478"/>
                  </a:lnTo>
                  <a:lnTo>
                    <a:pt x="360" y="472"/>
                  </a:lnTo>
                  <a:lnTo>
                    <a:pt x="380" y="464"/>
                  </a:lnTo>
                  <a:lnTo>
                    <a:pt x="398" y="452"/>
                  </a:lnTo>
                  <a:lnTo>
                    <a:pt x="452" y="506"/>
                  </a:lnTo>
                  <a:lnTo>
                    <a:pt x="508" y="452"/>
                  </a:lnTo>
                  <a:lnTo>
                    <a:pt x="452" y="396"/>
                  </a:lnTo>
                  <a:lnTo>
                    <a:pt x="452" y="396"/>
                  </a:lnTo>
                  <a:lnTo>
                    <a:pt x="464" y="378"/>
                  </a:lnTo>
                  <a:lnTo>
                    <a:pt x="472" y="360"/>
                  </a:lnTo>
                  <a:lnTo>
                    <a:pt x="480" y="340"/>
                  </a:lnTo>
                  <a:lnTo>
                    <a:pt x="484" y="320"/>
                  </a:lnTo>
                  <a:lnTo>
                    <a:pt x="562" y="320"/>
                  </a:lnTo>
                  <a:lnTo>
                    <a:pt x="562" y="240"/>
                  </a:lnTo>
                  <a:lnTo>
                    <a:pt x="484" y="240"/>
                  </a:lnTo>
                  <a:lnTo>
                    <a:pt x="484" y="240"/>
                  </a:lnTo>
                  <a:lnTo>
                    <a:pt x="480" y="220"/>
                  </a:lnTo>
                  <a:lnTo>
                    <a:pt x="472" y="200"/>
                  </a:lnTo>
                  <a:lnTo>
                    <a:pt x="464" y="182"/>
                  </a:lnTo>
                  <a:lnTo>
                    <a:pt x="452" y="164"/>
                  </a:lnTo>
                  <a:lnTo>
                    <a:pt x="452" y="164"/>
                  </a:lnTo>
                  <a:close/>
                  <a:moveTo>
                    <a:pt x="280" y="366"/>
                  </a:moveTo>
                  <a:lnTo>
                    <a:pt x="280" y="366"/>
                  </a:lnTo>
                  <a:lnTo>
                    <a:pt x="264" y="364"/>
                  </a:lnTo>
                  <a:lnTo>
                    <a:pt x="248" y="360"/>
                  </a:lnTo>
                  <a:lnTo>
                    <a:pt x="232" y="352"/>
                  </a:lnTo>
                  <a:lnTo>
                    <a:pt x="220" y="342"/>
                  </a:lnTo>
                  <a:lnTo>
                    <a:pt x="210" y="328"/>
                  </a:lnTo>
                  <a:lnTo>
                    <a:pt x="202" y="314"/>
                  </a:lnTo>
                  <a:lnTo>
                    <a:pt x="196" y="298"/>
                  </a:lnTo>
                  <a:lnTo>
                    <a:pt x="194" y="280"/>
                  </a:lnTo>
                  <a:lnTo>
                    <a:pt x="194" y="280"/>
                  </a:lnTo>
                  <a:lnTo>
                    <a:pt x="196" y="262"/>
                  </a:lnTo>
                  <a:lnTo>
                    <a:pt x="202" y="246"/>
                  </a:lnTo>
                  <a:lnTo>
                    <a:pt x="210" y="232"/>
                  </a:lnTo>
                  <a:lnTo>
                    <a:pt x="220" y="220"/>
                  </a:lnTo>
                  <a:lnTo>
                    <a:pt x="232" y="210"/>
                  </a:lnTo>
                  <a:lnTo>
                    <a:pt x="248" y="202"/>
                  </a:lnTo>
                  <a:lnTo>
                    <a:pt x="264" y="196"/>
                  </a:lnTo>
                  <a:lnTo>
                    <a:pt x="280" y="194"/>
                  </a:lnTo>
                  <a:lnTo>
                    <a:pt x="280" y="194"/>
                  </a:lnTo>
                  <a:lnTo>
                    <a:pt x="298" y="196"/>
                  </a:lnTo>
                  <a:lnTo>
                    <a:pt x="314" y="202"/>
                  </a:lnTo>
                  <a:lnTo>
                    <a:pt x="328" y="210"/>
                  </a:lnTo>
                  <a:lnTo>
                    <a:pt x="342" y="220"/>
                  </a:lnTo>
                  <a:lnTo>
                    <a:pt x="352" y="232"/>
                  </a:lnTo>
                  <a:lnTo>
                    <a:pt x="360" y="246"/>
                  </a:lnTo>
                  <a:lnTo>
                    <a:pt x="366" y="262"/>
                  </a:lnTo>
                  <a:lnTo>
                    <a:pt x="366" y="280"/>
                  </a:lnTo>
                  <a:lnTo>
                    <a:pt x="366" y="280"/>
                  </a:lnTo>
                  <a:lnTo>
                    <a:pt x="366" y="298"/>
                  </a:lnTo>
                  <a:lnTo>
                    <a:pt x="360" y="314"/>
                  </a:lnTo>
                  <a:lnTo>
                    <a:pt x="352" y="328"/>
                  </a:lnTo>
                  <a:lnTo>
                    <a:pt x="342" y="342"/>
                  </a:lnTo>
                  <a:lnTo>
                    <a:pt x="328" y="352"/>
                  </a:lnTo>
                  <a:lnTo>
                    <a:pt x="314" y="360"/>
                  </a:lnTo>
                  <a:lnTo>
                    <a:pt x="298" y="364"/>
                  </a:lnTo>
                  <a:lnTo>
                    <a:pt x="280" y="366"/>
                  </a:lnTo>
                  <a:lnTo>
                    <a:pt x="280" y="36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 name="Freeform 10"/>
            <p:cNvSpPr>
              <a:spLocks noEditPoints="1"/>
            </p:cNvSpPr>
            <p:nvPr/>
          </p:nvSpPr>
          <p:spPr bwMode="auto">
            <a:xfrm>
              <a:off x="7799014" y="2325084"/>
              <a:ext cx="567031" cy="570164"/>
            </a:xfrm>
            <a:custGeom>
              <a:avLst/>
              <a:gdLst>
                <a:gd name="T0" fmla="*/ 704 w 724"/>
                <a:gd name="T1" fmla="*/ 616 h 728"/>
                <a:gd name="T2" fmla="*/ 706 w 724"/>
                <a:gd name="T3" fmla="*/ 616 h 728"/>
                <a:gd name="T4" fmla="*/ 322 w 724"/>
                <a:gd name="T5" fmla="*/ 232 h 728"/>
                <a:gd name="T6" fmla="*/ 322 w 724"/>
                <a:gd name="T7" fmla="*/ 50 h 728"/>
                <a:gd name="T8" fmla="*/ 136 w 724"/>
                <a:gd name="T9" fmla="*/ 0 h 728"/>
                <a:gd name="T10" fmla="*/ 116 w 724"/>
                <a:gd name="T11" fmla="*/ 20 h 728"/>
                <a:gd name="T12" fmla="*/ 214 w 724"/>
                <a:gd name="T13" fmla="*/ 118 h 728"/>
                <a:gd name="T14" fmla="*/ 118 w 724"/>
                <a:gd name="T15" fmla="*/ 214 h 728"/>
                <a:gd name="T16" fmla="*/ 20 w 724"/>
                <a:gd name="T17" fmla="*/ 116 h 728"/>
                <a:gd name="T18" fmla="*/ 0 w 724"/>
                <a:gd name="T19" fmla="*/ 136 h 728"/>
                <a:gd name="T20" fmla="*/ 50 w 724"/>
                <a:gd name="T21" fmla="*/ 322 h 728"/>
                <a:gd name="T22" fmla="*/ 226 w 724"/>
                <a:gd name="T23" fmla="*/ 322 h 728"/>
                <a:gd name="T24" fmla="*/ 226 w 724"/>
                <a:gd name="T25" fmla="*/ 322 h 728"/>
                <a:gd name="T26" fmla="*/ 610 w 724"/>
                <a:gd name="T27" fmla="*/ 710 h 728"/>
                <a:gd name="T28" fmla="*/ 612 w 724"/>
                <a:gd name="T29" fmla="*/ 710 h 728"/>
                <a:gd name="T30" fmla="*/ 612 w 724"/>
                <a:gd name="T31" fmla="*/ 710 h 728"/>
                <a:gd name="T32" fmla="*/ 622 w 724"/>
                <a:gd name="T33" fmla="*/ 718 h 728"/>
                <a:gd name="T34" fmla="*/ 634 w 724"/>
                <a:gd name="T35" fmla="*/ 724 h 728"/>
                <a:gd name="T36" fmla="*/ 646 w 724"/>
                <a:gd name="T37" fmla="*/ 728 h 728"/>
                <a:gd name="T38" fmla="*/ 658 w 724"/>
                <a:gd name="T39" fmla="*/ 728 h 728"/>
                <a:gd name="T40" fmla="*/ 670 w 724"/>
                <a:gd name="T41" fmla="*/ 728 h 728"/>
                <a:gd name="T42" fmla="*/ 682 w 724"/>
                <a:gd name="T43" fmla="*/ 724 h 728"/>
                <a:gd name="T44" fmla="*/ 694 w 724"/>
                <a:gd name="T45" fmla="*/ 718 h 728"/>
                <a:gd name="T46" fmla="*/ 704 w 724"/>
                <a:gd name="T47" fmla="*/ 710 h 728"/>
                <a:gd name="T48" fmla="*/ 704 w 724"/>
                <a:gd name="T49" fmla="*/ 710 h 728"/>
                <a:gd name="T50" fmla="*/ 712 w 724"/>
                <a:gd name="T51" fmla="*/ 700 h 728"/>
                <a:gd name="T52" fmla="*/ 718 w 724"/>
                <a:gd name="T53" fmla="*/ 688 h 728"/>
                <a:gd name="T54" fmla="*/ 722 w 724"/>
                <a:gd name="T55" fmla="*/ 676 h 728"/>
                <a:gd name="T56" fmla="*/ 724 w 724"/>
                <a:gd name="T57" fmla="*/ 664 h 728"/>
                <a:gd name="T58" fmla="*/ 722 w 724"/>
                <a:gd name="T59" fmla="*/ 652 h 728"/>
                <a:gd name="T60" fmla="*/ 718 w 724"/>
                <a:gd name="T61" fmla="*/ 638 h 728"/>
                <a:gd name="T62" fmla="*/ 712 w 724"/>
                <a:gd name="T63" fmla="*/ 628 h 728"/>
                <a:gd name="T64" fmla="*/ 704 w 724"/>
                <a:gd name="T65" fmla="*/ 616 h 728"/>
                <a:gd name="T66" fmla="*/ 704 w 724"/>
                <a:gd name="T67" fmla="*/ 616 h 728"/>
                <a:gd name="T68" fmla="*/ 680 w 724"/>
                <a:gd name="T69" fmla="*/ 686 h 728"/>
                <a:gd name="T70" fmla="*/ 680 w 724"/>
                <a:gd name="T71" fmla="*/ 686 h 728"/>
                <a:gd name="T72" fmla="*/ 670 w 724"/>
                <a:gd name="T73" fmla="*/ 692 h 728"/>
                <a:gd name="T74" fmla="*/ 658 w 724"/>
                <a:gd name="T75" fmla="*/ 694 h 728"/>
                <a:gd name="T76" fmla="*/ 648 w 724"/>
                <a:gd name="T77" fmla="*/ 692 h 728"/>
                <a:gd name="T78" fmla="*/ 642 w 724"/>
                <a:gd name="T79" fmla="*/ 690 h 728"/>
                <a:gd name="T80" fmla="*/ 638 w 724"/>
                <a:gd name="T81" fmla="*/ 686 h 728"/>
                <a:gd name="T82" fmla="*/ 638 w 724"/>
                <a:gd name="T83" fmla="*/ 686 h 728"/>
                <a:gd name="T84" fmla="*/ 632 w 724"/>
                <a:gd name="T85" fmla="*/ 676 h 728"/>
                <a:gd name="T86" fmla="*/ 630 w 724"/>
                <a:gd name="T87" fmla="*/ 664 h 728"/>
                <a:gd name="T88" fmla="*/ 632 w 724"/>
                <a:gd name="T89" fmla="*/ 654 h 728"/>
                <a:gd name="T90" fmla="*/ 638 w 724"/>
                <a:gd name="T91" fmla="*/ 644 h 728"/>
                <a:gd name="T92" fmla="*/ 638 w 724"/>
                <a:gd name="T93" fmla="*/ 644 h 728"/>
                <a:gd name="T94" fmla="*/ 648 w 724"/>
                <a:gd name="T95" fmla="*/ 638 h 728"/>
                <a:gd name="T96" fmla="*/ 658 w 724"/>
                <a:gd name="T97" fmla="*/ 636 h 728"/>
                <a:gd name="T98" fmla="*/ 670 w 724"/>
                <a:gd name="T99" fmla="*/ 638 h 728"/>
                <a:gd name="T100" fmla="*/ 680 w 724"/>
                <a:gd name="T101" fmla="*/ 644 h 728"/>
                <a:gd name="T102" fmla="*/ 680 w 724"/>
                <a:gd name="T103" fmla="*/ 644 h 728"/>
                <a:gd name="T104" fmla="*/ 686 w 724"/>
                <a:gd name="T105" fmla="*/ 654 h 728"/>
                <a:gd name="T106" fmla="*/ 688 w 724"/>
                <a:gd name="T107" fmla="*/ 664 h 728"/>
                <a:gd name="T108" fmla="*/ 686 w 724"/>
                <a:gd name="T109" fmla="*/ 676 h 728"/>
                <a:gd name="T110" fmla="*/ 684 w 724"/>
                <a:gd name="T111" fmla="*/ 680 h 728"/>
                <a:gd name="T112" fmla="*/ 680 w 724"/>
                <a:gd name="T113" fmla="*/ 686 h 728"/>
                <a:gd name="T114" fmla="*/ 680 w 724"/>
                <a:gd name="T115" fmla="*/ 686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4" h="728">
                  <a:moveTo>
                    <a:pt x="704" y="616"/>
                  </a:moveTo>
                  <a:lnTo>
                    <a:pt x="706" y="616"/>
                  </a:lnTo>
                  <a:lnTo>
                    <a:pt x="322" y="232"/>
                  </a:lnTo>
                  <a:lnTo>
                    <a:pt x="322" y="50"/>
                  </a:lnTo>
                  <a:lnTo>
                    <a:pt x="136" y="0"/>
                  </a:lnTo>
                  <a:lnTo>
                    <a:pt x="116" y="20"/>
                  </a:lnTo>
                  <a:lnTo>
                    <a:pt x="214" y="118"/>
                  </a:lnTo>
                  <a:lnTo>
                    <a:pt x="118" y="214"/>
                  </a:lnTo>
                  <a:lnTo>
                    <a:pt x="20" y="116"/>
                  </a:lnTo>
                  <a:lnTo>
                    <a:pt x="0" y="136"/>
                  </a:lnTo>
                  <a:lnTo>
                    <a:pt x="50" y="322"/>
                  </a:lnTo>
                  <a:lnTo>
                    <a:pt x="226" y="322"/>
                  </a:lnTo>
                  <a:lnTo>
                    <a:pt x="226" y="322"/>
                  </a:lnTo>
                  <a:lnTo>
                    <a:pt x="610" y="710"/>
                  </a:lnTo>
                  <a:lnTo>
                    <a:pt x="612" y="710"/>
                  </a:lnTo>
                  <a:lnTo>
                    <a:pt x="612" y="710"/>
                  </a:lnTo>
                  <a:lnTo>
                    <a:pt x="622" y="718"/>
                  </a:lnTo>
                  <a:lnTo>
                    <a:pt x="634" y="724"/>
                  </a:lnTo>
                  <a:lnTo>
                    <a:pt x="646" y="728"/>
                  </a:lnTo>
                  <a:lnTo>
                    <a:pt x="658" y="728"/>
                  </a:lnTo>
                  <a:lnTo>
                    <a:pt x="670" y="728"/>
                  </a:lnTo>
                  <a:lnTo>
                    <a:pt x="682" y="724"/>
                  </a:lnTo>
                  <a:lnTo>
                    <a:pt x="694" y="718"/>
                  </a:lnTo>
                  <a:lnTo>
                    <a:pt x="704" y="710"/>
                  </a:lnTo>
                  <a:lnTo>
                    <a:pt x="704" y="710"/>
                  </a:lnTo>
                  <a:lnTo>
                    <a:pt x="712" y="700"/>
                  </a:lnTo>
                  <a:lnTo>
                    <a:pt x="718" y="688"/>
                  </a:lnTo>
                  <a:lnTo>
                    <a:pt x="722" y="676"/>
                  </a:lnTo>
                  <a:lnTo>
                    <a:pt x="724" y="664"/>
                  </a:lnTo>
                  <a:lnTo>
                    <a:pt x="722" y="652"/>
                  </a:lnTo>
                  <a:lnTo>
                    <a:pt x="718" y="638"/>
                  </a:lnTo>
                  <a:lnTo>
                    <a:pt x="712" y="628"/>
                  </a:lnTo>
                  <a:lnTo>
                    <a:pt x="704" y="616"/>
                  </a:lnTo>
                  <a:lnTo>
                    <a:pt x="704" y="616"/>
                  </a:lnTo>
                  <a:close/>
                  <a:moveTo>
                    <a:pt x="680" y="686"/>
                  </a:moveTo>
                  <a:lnTo>
                    <a:pt x="680" y="686"/>
                  </a:lnTo>
                  <a:lnTo>
                    <a:pt x="670" y="692"/>
                  </a:lnTo>
                  <a:lnTo>
                    <a:pt x="658" y="694"/>
                  </a:lnTo>
                  <a:lnTo>
                    <a:pt x="648" y="692"/>
                  </a:lnTo>
                  <a:lnTo>
                    <a:pt x="642" y="690"/>
                  </a:lnTo>
                  <a:lnTo>
                    <a:pt x="638" y="686"/>
                  </a:lnTo>
                  <a:lnTo>
                    <a:pt x="638" y="686"/>
                  </a:lnTo>
                  <a:lnTo>
                    <a:pt x="632" y="676"/>
                  </a:lnTo>
                  <a:lnTo>
                    <a:pt x="630" y="664"/>
                  </a:lnTo>
                  <a:lnTo>
                    <a:pt x="632" y="654"/>
                  </a:lnTo>
                  <a:lnTo>
                    <a:pt x="638" y="644"/>
                  </a:lnTo>
                  <a:lnTo>
                    <a:pt x="638" y="644"/>
                  </a:lnTo>
                  <a:lnTo>
                    <a:pt x="648" y="638"/>
                  </a:lnTo>
                  <a:lnTo>
                    <a:pt x="658" y="636"/>
                  </a:lnTo>
                  <a:lnTo>
                    <a:pt x="670" y="638"/>
                  </a:lnTo>
                  <a:lnTo>
                    <a:pt x="680" y="644"/>
                  </a:lnTo>
                  <a:lnTo>
                    <a:pt x="680" y="644"/>
                  </a:lnTo>
                  <a:lnTo>
                    <a:pt x="686" y="654"/>
                  </a:lnTo>
                  <a:lnTo>
                    <a:pt x="688" y="664"/>
                  </a:lnTo>
                  <a:lnTo>
                    <a:pt x="686" y="676"/>
                  </a:lnTo>
                  <a:lnTo>
                    <a:pt x="684" y="680"/>
                  </a:lnTo>
                  <a:lnTo>
                    <a:pt x="680" y="686"/>
                  </a:lnTo>
                  <a:lnTo>
                    <a:pt x="680" y="68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138334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29200" y="1543050"/>
            <a:ext cx="6648450" cy="3810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722356" y="-609401"/>
            <a:ext cx="4610100" cy="7786747"/>
          </a:xfrm>
          <a:prstGeom prst="rect">
            <a:avLst/>
          </a:prstGeom>
          <a:noFill/>
        </p:spPr>
        <p:txBody>
          <a:bodyPr wrap="square" rtlCol="0">
            <a:spAutoFit/>
          </a:bodyPr>
          <a:lstStyle/>
          <a:p>
            <a:r>
              <a:rPr lang="en-US" altLang="zh-CN" sz="50000" dirty="0">
                <a:solidFill>
                  <a:schemeClr val="bg1"/>
                </a:solidFill>
              </a:rPr>
              <a:t>3</a:t>
            </a:r>
            <a:endParaRPr lang="zh-CN" altLang="en-US" sz="50000" dirty="0">
              <a:solidFill>
                <a:schemeClr val="bg1"/>
              </a:solidFill>
            </a:endParaRPr>
          </a:p>
        </p:txBody>
      </p:sp>
      <p:sp>
        <p:nvSpPr>
          <p:cNvPr id="4" name="矩形 3"/>
          <p:cNvSpPr/>
          <p:nvPr/>
        </p:nvSpPr>
        <p:spPr>
          <a:xfrm>
            <a:off x="5850418" y="2877675"/>
            <a:ext cx="5827232" cy="812593"/>
          </a:xfrm>
          <a:prstGeom prst="rect">
            <a:avLst/>
          </a:prstGeom>
        </p:spPr>
        <p:txBody>
          <a:bodyPr wrap="none" lIns="91438" tIns="45719" rIns="91438" bIns="45719">
            <a:spAutoFit/>
          </a:bodyPr>
          <a:lstStyle/>
          <a:p>
            <a:pPr>
              <a:lnSpc>
                <a:spcPct val="130000"/>
              </a:lnSpc>
            </a:pPr>
            <a:r>
              <a:rPr kumimoji="1" lang="zh-CN" altLang="en-US" sz="4000" b="1" dirty="0">
                <a:solidFill>
                  <a:srgbClr val="FFFFFF"/>
                </a:solidFill>
                <a:latin typeface="Century Gothic" panose="020B0502020202020204"/>
                <a:ea typeface="微软雅黑" panose="020B0503020204020204" pitchFamily="34" charset="-122"/>
              </a:rPr>
              <a:t>关键质量属性及关键场景</a:t>
            </a:r>
            <a:endParaRPr kumimoji="1" lang="en-US" altLang="zh-CN" sz="4000" b="1" dirty="0">
              <a:solidFill>
                <a:srgbClr val="FFFFFF"/>
              </a:solidFill>
              <a:latin typeface="Century Gothic" panose="020B0502020202020204"/>
              <a:ea typeface="微软雅黑" panose="020B0503020204020204" pitchFamily="34" charset="-122"/>
            </a:endParaRPr>
          </a:p>
        </p:txBody>
      </p:sp>
    </p:spTree>
    <p:extLst>
      <p:ext uri="{BB962C8B-B14F-4D97-AF65-F5344CB8AC3E}">
        <p14:creationId xmlns:p14="http://schemas.microsoft.com/office/powerpoint/2010/main" val="300171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05632" y="379640"/>
            <a:ext cx="4351397" cy="362404"/>
          </a:xfrm>
        </p:spPr>
        <p:txBody>
          <a:bodyPr/>
          <a:lstStyle/>
          <a:p>
            <a:pPr algn="ctr"/>
            <a:r>
              <a:rPr kumimoji="1" lang="zh-CN" altLang="en-US" dirty="0">
                <a:latin typeface="Century Gothic" panose="020B0502020202020204"/>
              </a:rPr>
              <a:t>关键质量属性</a:t>
            </a:r>
            <a:endParaRPr kumimoji="1" lang="en-US" altLang="zh-CN" dirty="0">
              <a:latin typeface="Century Gothic" panose="020B0502020202020204"/>
            </a:endParaRPr>
          </a:p>
        </p:txBody>
      </p:sp>
      <p:sp>
        <p:nvSpPr>
          <p:cNvPr id="15" name="椭圆 26">
            <a:extLst>
              <a:ext uri="{FF2B5EF4-FFF2-40B4-BE49-F238E27FC236}">
                <a16:creationId xmlns:a16="http://schemas.microsoft.com/office/drawing/2014/main" id="{6295EAE0-2D7C-401B-9608-9AFC6A1690F5}"/>
              </a:ext>
            </a:extLst>
          </p:cNvPr>
          <p:cNvSpPr>
            <a:spLocks noChangeArrowheads="1"/>
          </p:cNvSpPr>
          <p:nvPr/>
        </p:nvSpPr>
        <p:spPr bwMode="auto">
          <a:xfrm>
            <a:off x="6103878" y="1378037"/>
            <a:ext cx="2487612" cy="2486024"/>
          </a:xfrm>
          <a:prstGeom prst="ellipse">
            <a:avLst/>
          </a:prstGeom>
          <a:solidFill>
            <a:schemeClr val="accent1">
              <a:lumMod val="40000"/>
              <a:lumOff val="60000"/>
            </a:schemeClr>
          </a:solidFill>
          <a:ln w="12700">
            <a:solidFill>
              <a:srgbClr val="FDFDFD"/>
            </a:solidFill>
            <a:bevel/>
            <a:headEnd/>
            <a:tailEnd/>
          </a:ln>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6" name="椭圆 6">
            <a:extLst>
              <a:ext uri="{FF2B5EF4-FFF2-40B4-BE49-F238E27FC236}">
                <a16:creationId xmlns:a16="http://schemas.microsoft.com/office/drawing/2014/main" id="{F7AC27B3-10EB-4F70-A2B3-3AC57AC47952}"/>
              </a:ext>
            </a:extLst>
          </p:cNvPr>
          <p:cNvSpPr>
            <a:spLocks noChangeArrowheads="1"/>
          </p:cNvSpPr>
          <p:nvPr/>
        </p:nvSpPr>
        <p:spPr bwMode="auto">
          <a:xfrm>
            <a:off x="2771042" y="4068789"/>
            <a:ext cx="1727200" cy="1725612"/>
          </a:xfrm>
          <a:prstGeom prst="ellipse">
            <a:avLst/>
          </a:prstGeom>
          <a:solidFill>
            <a:srgbClr val="00B0F0"/>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 name="椭圆 7">
            <a:extLst>
              <a:ext uri="{FF2B5EF4-FFF2-40B4-BE49-F238E27FC236}">
                <a16:creationId xmlns:a16="http://schemas.microsoft.com/office/drawing/2014/main" id="{D58B3066-9B05-4721-BE28-8583557A2D71}"/>
              </a:ext>
            </a:extLst>
          </p:cNvPr>
          <p:cNvSpPr>
            <a:spLocks noChangeArrowheads="1"/>
          </p:cNvSpPr>
          <p:nvPr/>
        </p:nvSpPr>
        <p:spPr bwMode="auto">
          <a:xfrm>
            <a:off x="3427789" y="1433743"/>
            <a:ext cx="2479675" cy="2486025"/>
          </a:xfrm>
          <a:prstGeom prst="ellipse">
            <a:avLst/>
          </a:prstGeom>
          <a:solidFill>
            <a:srgbClr val="A37F67"/>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 name="椭圆 8">
            <a:extLst>
              <a:ext uri="{FF2B5EF4-FFF2-40B4-BE49-F238E27FC236}">
                <a16:creationId xmlns:a16="http://schemas.microsoft.com/office/drawing/2014/main" id="{F7C8B92C-5340-49EE-B523-DF7AA310123F}"/>
              </a:ext>
            </a:extLst>
          </p:cNvPr>
          <p:cNvSpPr>
            <a:spLocks noChangeArrowheads="1"/>
          </p:cNvSpPr>
          <p:nvPr/>
        </p:nvSpPr>
        <p:spPr bwMode="auto">
          <a:xfrm>
            <a:off x="4847485" y="3760919"/>
            <a:ext cx="2484437" cy="2486025"/>
          </a:xfrm>
          <a:prstGeom prst="ellipse">
            <a:avLst/>
          </a:prstGeom>
          <a:solidFill>
            <a:schemeClr val="accent2">
              <a:lumMod val="50000"/>
              <a:lumOff val="5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9" name="椭圆 9">
            <a:extLst>
              <a:ext uri="{FF2B5EF4-FFF2-40B4-BE49-F238E27FC236}">
                <a16:creationId xmlns:a16="http://schemas.microsoft.com/office/drawing/2014/main" id="{A48413CB-C9FC-42AB-956E-BF5A115B0F80}"/>
              </a:ext>
            </a:extLst>
          </p:cNvPr>
          <p:cNvSpPr>
            <a:spLocks noChangeArrowheads="1"/>
          </p:cNvSpPr>
          <p:nvPr/>
        </p:nvSpPr>
        <p:spPr bwMode="auto">
          <a:xfrm>
            <a:off x="1445903" y="4527585"/>
            <a:ext cx="1016000" cy="989126"/>
          </a:xfrm>
          <a:prstGeom prst="ellipse">
            <a:avLst/>
          </a:prstGeom>
          <a:solidFill>
            <a:srgbClr val="F58D7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 name="文本框 15">
            <a:extLst>
              <a:ext uri="{FF2B5EF4-FFF2-40B4-BE49-F238E27FC236}">
                <a16:creationId xmlns:a16="http://schemas.microsoft.com/office/drawing/2014/main" id="{F7CDB712-B82F-4AE6-B01F-671EA9747E7E}"/>
              </a:ext>
            </a:extLst>
          </p:cNvPr>
          <p:cNvSpPr>
            <a:spLocks noChangeArrowheads="1"/>
          </p:cNvSpPr>
          <p:nvPr/>
        </p:nvSpPr>
        <p:spPr bwMode="auto">
          <a:xfrm>
            <a:off x="5304685" y="4665794"/>
            <a:ext cx="1570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可靠性</a:t>
            </a:r>
          </a:p>
        </p:txBody>
      </p:sp>
      <p:sp>
        <p:nvSpPr>
          <p:cNvPr id="22" name="文本框 16">
            <a:extLst>
              <a:ext uri="{FF2B5EF4-FFF2-40B4-BE49-F238E27FC236}">
                <a16:creationId xmlns:a16="http://schemas.microsoft.com/office/drawing/2014/main" id="{AB7BECC7-955B-4668-AF9A-45C2CED941C7}"/>
              </a:ext>
            </a:extLst>
          </p:cNvPr>
          <p:cNvSpPr>
            <a:spLocks noChangeArrowheads="1"/>
          </p:cNvSpPr>
          <p:nvPr/>
        </p:nvSpPr>
        <p:spPr bwMode="auto">
          <a:xfrm>
            <a:off x="1464025" y="4852871"/>
            <a:ext cx="9797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伸缩性</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文本框 17">
            <a:extLst>
              <a:ext uri="{FF2B5EF4-FFF2-40B4-BE49-F238E27FC236}">
                <a16:creationId xmlns:a16="http://schemas.microsoft.com/office/drawing/2014/main" id="{593E5423-9B5F-48FE-9E71-E2FAFCF4DA2B}"/>
              </a:ext>
            </a:extLst>
          </p:cNvPr>
          <p:cNvSpPr>
            <a:spLocks noChangeArrowheads="1"/>
          </p:cNvSpPr>
          <p:nvPr/>
        </p:nvSpPr>
        <p:spPr bwMode="auto">
          <a:xfrm>
            <a:off x="6562854" y="2296588"/>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可用性</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18">
            <a:extLst>
              <a:ext uri="{FF2B5EF4-FFF2-40B4-BE49-F238E27FC236}">
                <a16:creationId xmlns:a16="http://schemas.microsoft.com/office/drawing/2014/main" id="{9C82A209-F203-47D3-9CC1-2FA4A097C7B7}"/>
              </a:ext>
            </a:extLst>
          </p:cNvPr>
          <p:cNvSpPr>
            <a:spLocks noChangeArrowheads="1"/>
          </p:cNvSpPr>
          <p:nvPr/>
        </p:nvSpPr>
        <p:spPr bwMode="auto">
          <a:xfrm>
            <a:off x="2825017" y="4700614"/>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可扩展性</a:t>
            </a:r>
          </a:p>
        </p:txBody>
      </p:sp>
      <p:sp>
        <p:nvSpPr>
          <p:cNvPr id="27" name="椭圆 21">
            <a:extLst>
              <a:ext uri="{FF2B5EF4-FFF2-40B4-BE49-F238E27FC236}">
                <a16:creationId xmlns:a16="http://schemas.microsoft.com/office/drawing/2014/main" id="{390644E9-84FD-4B22-BB73-FE8FC5739F51}"/>
              </a:ext>
            </a:extLst>
          </p:cNvPr>
          <p:cNvSpPr>
            <a:spLocks noChangeArrowheads="1"/>
          </p:cNvSpPr>
          <p:nvPr/>
        </p:nvSpPr>
        <p:spPr bwMode="auto">
          <a:xfrm>
            <a:off x="1448466" y="2566194"/>
            <a:ext cx="1727200" cy="1725612"/>
          </a:xfrm>
          <a:prstGeom prst="ellipse">
            <a:avLst/>
          </a:prstGeom>
          <a:solidFill>
            <a:srgbClr val="92D050"/>
          </a:solidFill>
          <a:ln w="12700">
            <a:solidFill>
              <a:srgbClr val="FDFDFD"/>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8" name="椭圆 23">
            <a:extLst>
              <a:ext uri="{FF2B5EF4-FFF2-40B4-BE49-F238E27FC236}">
                <a16:creationId xmlns:a16="http://schemas.microsoft.com/office/drawing/2014/main" id="{64F5BA56-0740-41D4-87D5-DEE46AF4B0B3}"/>
              </a:ext>
            </a:extLst>
          </p:cNvPr>
          <p:cNvSpPr>
            <a:spLocks noChangeArrowheads="1"/>
          </p:cNvSpPr>
          <p:nvPr/>
        </p:nvSpPr>
        <p:spPr bwMode="auto">
          <a:xfrm>
            <a:off x="9503198" y="3243149"/>
            <a:ext cx="1152525" cy="1152525"/>
          </a:xfrm>
          <a:prstGeom prst="ellipse">
            <a:avLst/>
          </a:prstGeom>
          <a:solidFill>
            <a:srgbClr val="7030A0"/>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 name="文本框 19">
            <a:extLst>
              <a:ext uri="{FF2B5EF4-FFF2-40B4-BE49-F238E27FC236}">
                <a16:creationId xmlns:a16="http://schemas.microsoft.com/office/drawing/2014/main" id="{CF16BD84-4AA1-426F-BE30-D6F7DE8A96AD}"/>
              </a:ext>
            </a:extLst>
          </p:cNvPr>
          <p:cNvSpPr>
            <a:spLocks noChangeArrowheads="1"/>
          </p:cNvSpPr>
          <p:nvPr/>
        </p:nvSpPr>
        <p:spPr bwMode="auto">
          <a:xfrm>
            <a:off x="1707451" y="3167390"/>
            <a:ext cx="14801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易用性</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6">
            <a:extLst>
              <a:ext uri="{FF2B5EF4-FFF2-40B4-BE49-F238E27FC236}">
                <a16:creationId xmlns:a16="http://schemas.microsoft.com/office/drawing/2014/main" id="{48155BDA-5BF5-4C29-B489-08F19F798727}"/>
              </a:ext>
            </a:extLst>
          </p:cNvPr>
          <p:cNvSpPr>
            <a:spLocks noChangeArrowheads="1"/>
          </p:cNvSpPr>
          <p:nvPr/>
        </p:nvSpPr>
        <p:spPr bwMode="auto">
          <a:xfrm>
            <a:off x="4054931" y="2365360"/>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性能</a:t>
            </a:r>
          </a:p>
        </p:txBody>
      </p:sp>
      <p:sp>
        <p:nvSpPr>
          <p:cNvPr id="33" name="文本框 19">
            <a:extLst>
              <a:ext uri="{FF2B5EF4-FFF2-40B4-BE49-F238E27FC236}">
                <a16:creationId xmlns:a16="http://schemas.microsoft.com/office/drawing/2014/main" id="{D3E7D80F-9875-4B8B-A262-FD84FCA536F0}"/>
              </a:ext>
            </a:extLst>
          </p:cNvPr>
          <p:cNvSpPr>
            <a:spLocks noChangeArrowheads="1"/>
          </p:cNvSpPr>
          <p:nvPr/>
        </p:nvSpPr>
        <p:spPr bwMode="auto">
          <a:xfrm>
            <a:off x="9503198" y="361315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可移植性</a:t>
            </a:r>
          </a:p>
        </p:txBody>
      </p:sp>
      <p:sp>
        <p:nvSpPr>
          <p:cNvPr id="38" name="椭圆 23">
            <a:extLst>
              <a:ext uri="{FF2B5EF4-FFF2-40B4-BE49-F238E27FC236}">
                <a16:creationId xmlns:a16="http://schemas.microsoft.com/office/drawing/2014/main" id="{638DE312-C590-4EA3-84B4-7602098ADE30}"/>
              </a:ext>
            </a:extLst>
          </p:cNvPr>
          <p:cNvSpPr>
            <a:spLocks noChangeArrowheads="1"/>
          </p:cNvSpPr>
          <p:nvPr/>
        </p:nvSpPr>
        <p:spPr bwMode="auto">
          <a:xfrm>
            <a:off x="8926935" y="1941852"/>
            <a:ext cx="1152525" cy="1152525"/>
          </a:xfrm>
          <a:prstGeom prst="ellipse">
            <a:avLst/>
          </a:prstGeom>
          <a:solidFill>
            <a:schemeClr val="bg2">
              <a:lumMod val="75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9" name="文本框 19">
            <a:extLst>
              <a:ext uri="{FF2B5EF4-FFF2-40B4-BE49-F238E27FC236}">
                <a16:creationId xmlns:a16="http://schemas.microsoft.com/office/drawing/2014/main" id="{A1709026-6B61-48E2-AE5D-5B3DB91FE14C}"/>
              </a:ext>
            </a:extLst>
          </p:cNvPr>
          <p:cNvSpPr>
            <a:spLocks noChangeArrowheads="1"/>
          </p:cNvSpPr>
          <p:nvPr/>
        </p:nvSpPr>
        <p:spPr bwMode="auto">
          <a:xfrm>
            <a:off x="9026143" y="2312479"/>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鲁棒性</a:t>
            </a:r>
          </a:p>
        </p:txBody>
      </p:sp>
      <p:sp>
        <p:nvSpPr>
          <p:cNvPr id="40" name="椭圆 23">
            <a:extLst>
              <a:ext uri="{FF2B5EF4-FFF2-40B4-BE49-F238E27FC236}">
                <a16:creationId xmlns:a16="http://schemas.microsoft.com/office/drawing/2014/main" id="{66D1C0CA-1D0D-4BB0-A1E0-DCDCAFC71B1D}"/>
              </a:ext>
            </a:extLst>
          </p:cNvPr>
          <p:cNvSpPr>
            <a:spLocks noChangeArrowheads="1"/>
          </p:cNvSpPr>
          <p:nvPr/>
        </p:nvSpPr>
        <p:spPr bwMode="auto">
          <a:xfrm>
            <a:off x="9716235" y="4858979"/>
            <a:ext cx="1152525" cy="1152525"/>
          </a:xfrm>
          <a:prstGeom prst="ellipse">
            <a:avLst/>
          </a:prstGeom>
          <a:solidFill>
            <a:schemeClr val="accent6">
              <a:lumMod val="60000"/>
              <a:lumOff val="4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 name="文本框 19">
            <a:extLst>
              <a:ext uri="{FF2B5EF4-FFF2-40B4-BE49-F238E27FC236}">
                <a16:creationId xmlns:a16="http://schemas.microsoft.com/office/drawing/2014/main" id="{2B97602C-6734-49C8-A3BC-F6A2EF3E37C6}"/>
              </a:ext>
            </a:extLst>
          </p:cNvPr>
          <p:cNvSpPr>
            <a:spLocks noChangeArrowheads="1"/>
          </p:cNvSpPr>
          <p:nvPr/>
        </p:nvSpPr>
        <p:spPr bwMode="auto">
          <a:xfrm>
            <a:off x="9716235" y="522898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可维护性</a:t>
            </a:r>
          </a:p>
        </p:txBody>
      </p:sp>
      <p:sp>
        <p:nvSpPr>
          <p:cNvPr id="43" name="椭圆 26">
            <a:extLst>
              <a:ext uri="{FF2B5EF4-FFF2-40B4-BE49-F238E27FC236}">
                <a16:creationId xmlns:a16="http://schemas.microsoft.com/office/drawing/2014/main" id="{0172045F-3A87-4A93-A324-9F560D76DC36}"/>
              </a:ext>
            </a:extLst>
          </p:cNvPr>
          <p:cNvSpPr>
            <a:spLocks noChangeArrowheads="1"/>
          </p:cNvSpPr>
          <p:nvPr/>
        </p:nvSpPr>
        <p:spPr bwMode="auto">
          <a:xfrm>
            <a:off x="7641061" y="3819412"/>
            <a:ext cx="1862137" cy="1862138"/>
          </a:xfrm>
          <a:prstGeom prst="ellipse">
            <a:avLst/>
          </a:prstGeom>
          <a:solidFill>
            <a:schemeClr val="accent4">
              <a:lumMod val="60000"/>
              <a:lumOff val="40000"/>
            </a:schemeClr>
          </a:solidFill>
          <a:ln w="12700">
            <a:solidFill>
              <a:srgbClr val="FDFDFD"/>
            </a:solidFill>
            <a:bevel/>
            <a:headEnd/>
            <a:tailEnd/>
          </a:ln>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4" name="文本框 17">
            <a:extLst>
              <a:ext uri="{FF2B5EF4-FFF2-40B4-BE49-F238E27FC236}">
                <a16:creationId xmlns:a16="http://schemas.microsoft.com/office/drawing/2014/main" id="{48EA55D8-8064-4CE2-B423-2E5D902CCDE0}"/>
              </a:ext>
            </a:extLst>
          </p:cNvPr>
          <p:cNvSpPr>
            <a:spLocks noChangeArrowheads="1"/>
          </p:cNvSpPr>
          <p:nvPr/>
        </p:nvSpPr>
        <p:spPr bwMode="auto">
          <a:xfrm>
            <a:off x="7941187" y="452758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安全性</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7635963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aa638fdd-d5e1-49a0-b373-95963cd66499}"/>
</p:tagLst>
</file>

<file path=ppt/theme/theme1.xml><?xml version="1.0" encoding="utf-8"?>
<a:theme xmlns:a="http://schemas.openxmlformats.org/drawingml/2006/main" name="Office 主题">
  <a:themeElements>
    <a:clrScheme name="自定义 7">
      <a:dk1>
        <a:sysClr val="windowText" lastClr="000000"/>
      </a:dk1>
      <a:lt1>
        <a:sysClr val="window" lastClr="FFFFFF"/>
      </a:lt1>
      <a:dk2>
        <a:srgbClr val="44546A"/>
      </a:dk2>
      <a:lt2>
        <a:srgbClr val="E7E6E6"/>
      </a:lt2>
      <a:accent1>
        <a:srgbClr val="653607"/>
      </a:accent1>
      <a:accent2>
        <a:srgbClr val="5C003D"/>
      </a:accent2>
      <a:accent3>
        <a:srgbClr val="FFE7AB"/>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1385</Words>
  <Application>Microsoft Office PowerPoint</Application>
  <PresentationFormat>宽屏</PresentationFormat>
  <Paragraphs>273</Paragraphs>
  <Slides>28</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等线</vt:lpstr>
      <vt:lpstr>华文仿宋</vt:lpstr>
      <vt:lpstr>华文中宋</vt:lpstr>
      <vt:lpstr>宋体</vt:lpstr>
      <vt:lpstr>微软雅黑</vt:lpstr>
      <vt:lpstr>幼圆</vt:lpstr>
      <vt:lpstr>Arial</vt:lpstr>
      <vt:lpstr>Calibri</vt:lpstr>
      <vt:lpstr>Century Gothic</vt:lpstr>
      <vt:lpstr>Segoe UI</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Charlie Lei</cp:lastModifiedBy>
  <cp:revision>107</cp:revision>
  <dcterms:created xsi:type="dcterms:W3CDTF">2015-08-18T05:03:00Z</dcterms:created>
  <dcterms:modified xsi:type="dcterms:W3CDTF">2019-03-24T11:25:33Z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