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7"/>
  </p:notesMasterIdLst>
  <p:handoutMasterIdLst>
    <p:handoutMasterId r:id="rId18"/>
  </p:handoutMasterIdLst>
  <p:sldIdLst>
    <p:sldId id="3288" r:id="rId2"/>
    <p:sldId id="3297" r:id="rId3"/>
    <p:sldId id="3326" r:id="rId4"/>
    <p:sldId id="3327" r:id="rId5"/>
    <p:sldId id="3292" r:id="rId6"/>
    <p:sldId id="3319" r:id="rId7"/>
    <p:sldId id="3320" r:id="rId8"/>
    <p:sldId id="3293" r:id="rId9"/>
    <p:sldId id="3329" r:id="rId10"/>
    <p:sldId id="3322" r:id="rId11"/>
    <p:sldId id="3328" r:id="rId12"/>
    <p:sldId id="3330" r:id="rId13"/>
    <p:sldId id="3332" r:id="rId14"/>
    <p:sldId id="3331" r:id="rId15"/>
    <p:sldId id="3296" r:id="rId16"/>
  </p:sldIdLst>
  <p:sldSz cx="9145588" cy="5145088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999" indent="-1298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256" indent="-2619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514" indent="-394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771" indent="-526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803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96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612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285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  <p15:guide id="9" orient="horz" pos="233">
          <p15:clr>
            <a:srgbClr val="A4A3A4"/>
          </p15:clr>
        </p15:guide>
        <p15:guide id="10" orient="horz" pos="2976">
          <p15:clr>
            <a:srgbClr val="A4A3A4"/>
          </p15:clr>
        </p15:guide>
        <p15:guide id="11" pos="2881">
          <p15:clr>
            <a:srgbClr val="A4A3A4"/>
          </p15:clr>
        </p15:guide>
        <p15:guide id="12" pos="5397">
          <p15:clr>
            <a:srgbClr val="A4A3A4"/>
          </p15:clr>
        </p15:guide>
        <p15:guide id="13" pos="267">
          <p15:clr>
            <a:srgbClr val="A4A3A4"/>
          </p15:clr>
        </p15:guide>
        <p15:guide id="14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B5B"/>
    <a:srgbClr val="AE1233"/>
    <a:srgbClr val="9F7B63"/>
    <a:srgbClr val="F48E77"/>
    <a:srgbClr val="A1BD70"/>
    <a:srgbClr val="889EB6"/>
    <a:srgbClr val="004236"/>
    <a:srgbClr val="169274"/>
    <a:srgbClr val="60AEA9"/>
    <a:srgbClr val="84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5915" autoAdjust="0"/>
  </p:normalViewPr>
  <p:slideViewPr>
    <p:cSldViewPr>
      <p:cViewPr>
        <p:scale>
          <a:sx n="109" d="100"/>
          <a:sy n="109" d="100"/>
        </p:scale>
        <p:origin x="744" y="784"/>
      </p:cViewPr>
      <p:guideLst>
        <p:guide orient="horz" pos="328"/>
        <p:guide pos="4050"/>
        <p:guide orient="horz" pos="4183"/>
        <p:guide pos="7588"/>
        <p:guide pos="376"/>
        <p:guide pos="1350"/>
        <p:guide orient="horz" pos="233"/>
        <p:guide orient="horz" pos="2976"/>
        <p:guide pos="2881"/>
        <p:guide pos="5397"/>
        <p:guide pos="267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4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40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91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435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9951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25443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53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62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708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3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87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27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47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77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7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4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6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7"/>
          <p:cNvSpPr txBox="1"/>
          <p:nvPr userDrawn="1"/>
        </p:nvSpPr>
        <p:spPr>
          <a:xfrm>
            <a:off x="324322" y="196280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8" name="文本框 38"/>
          <p:cNvSpPr txBox="1"/>
          <p:nvPr userDrawn="1"/>
        </p:nvSpPr>
        <p:spPr>
          <a:xfrm>
            <a:off x="324322" y="489012"/>
            <a:ext cx="19395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381876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31190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10482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31190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5531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31190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4723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31190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615294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17127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94496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266688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31190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10910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31190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8451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31190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81" y="205683"/>
            <a:ext cx="8231627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81" y="1200823"/>
            <a:ext cx="8231627" cy="3395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2" tIns="32516" rIns="65032" bIns="325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68728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83" r:id="rId2"/>
    <p:sldLayoutId id="2147483984" r:id="rId3"/>
    <p:sldLayoutId id="2147483985" r:id="rId4"/>
    <p:sldLayoutId id="2147483986" r:id="rId5"/>
    <p:sldLayoutId id="2147483980" r:id="rId6"/>
    <p:sldLayoutId id="2147483981" r:id="rId7"/>
    <p:sldLayoutId id="2147483987" r:id="rId8"/>
    <p:sldLayoutId id="2147484024" r:id="rId9"/>
    <p:sldLayoutId id="2147484019" r:id="rId10"/>
    <p:sldLayoutId id="2147484020" r:id="rId11"/>
    <p:sldLayoutId id="2147484021" r:id="rId12"/>
    <p:sldLayoutId id="2147484123" r:id="rId13"/>
    <p:sldLayoutId id="2147484124" r:id="rId14"/>
    <p:sldLayoutId id="2147484125" r:id="rId15"/>
    <p:sldLayoutId id="2147484126" r:id="rId16"/>
    <p:sldLayoutId id="2147484127" r:id="rId17"/>
    <p:sldLayoutId id="2147484128" r:id="rId18"/>
  </p:sldLayoutIdLst>
  <p:transition spd="med" advClick="0" advTm="0">
    <p:push dir="r"/>
  </p:transition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13.xml"/><Relationship Id="rId7" Type="http://schemas.openxmlformats.org/officeDocument/2006/relationships/image" Target="../media/image2.jpeg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tags" Target="../tags/tag12.xml"/><Relationship Id="rId12" Type="http://schemas.openxmlformats.org/officeDocument/2006/relationships/slideLayout" Target="../slideLayouts/slideLayout7.xml"/><Relationship Id="rId13" Type="http://schemas.openxmlformats.org/officeDocument/2006/relationships/notesSlide" Target="../notesSlides/notesSlide2.xml"/><Relationship Id="rId14" Type="http://schemas.openxmlformats.org/officeDocument/2006/relationships/image" Target="../media/image2.jpeg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tags" Target="../tags/tag10.xml"/><Relationship Id="rId10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3.xml"/><Relationship Id="rId7" Type="http://schemas.openxmlformats.org/officeDocument/2006/relationships/image" Target="../media/image2.jpeg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5.xml"/><Relationship Id="rId7" Type="http://schemas.openxmlformats.org/officeDocument/2006/relationships/image" Target="../media/image2.jpe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8.xml"/><Relationship Id="rId7" Type="http://schemas.openxmlformats.org/officeDocument/2006/relationships/image" Target="../media/image2.jpeg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原创设计师QQ598969553      _6"/>
          <p:cNvSpPr>
            <a:spLocks noChangeArrowheads="1"/>
          </p:cNvSpPr>
          <p:nvPr/>
        </p:nvSpPr>
        <p:spPr bwMode="auto">
          <a:xfrm>
            <a:off x="2519053" y="2886932"/>
            <a:ext cx="40345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ATAM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 评估过程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59691" y="3227605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19" name="原创设计师QQ598969553      _8"/>
          <p:cNvSpPr>
            <a:spLocks noChangeArrowheads="1"/>
          </p:cNvSpPr>
          <p:nvPr/>
        </p:nvSpPr>
        <p:spPr bwMode="auto">
          <a:xfrm>
            <a:off x="3528210" y="3336186"/>
            <a:ext cx="201622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●乐盛捷  ●连远</a:t>
            </a:r>
            <a:r>
              <a:rPr lang="zh-CN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翔  ●胡本霖  ●陈骁 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" name="原创设计师QQ598969553      _5"/>
          <p:cNvSpPr>
            <a:spLocks noChangeArrowheads="1"/>
          </p:cNvSpPr>
          <p:nvPr/>
        </p:nvSpPr>
        <p:spPr bwMode="auto">
          <a:xfrm>
            <a:off x="2997439" y="1960625"/>
            <a:ext cx="326993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uTalk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 聊天系统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52313" y="340297"/>
            <a:ext cx="20882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sz="1600" b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8338" y="916360"/>
            <a:ext cx="5760640" cy="369332"/>
          </a:xfrm>
          <a:prstGeom prst="rect">
            <a:avLst/>
          </a:prstGeom>
          <a:solidFill>
            <a:srgbClr val="FC4B5B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与内部网络中节点建立连接的成功率为</a:t>
            </a:r>
            <a:r>
              <a:rPr lang="en-US" altLang="zh-CN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99.99%(H,H)</a:t>
            </a:r>
            <a:endParaRPr lang="zh-CN" altLang="en-US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117" y="2300335"/>
            <a:ext cx="4414519" cy="1440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0346" y="16364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架构决策</a:t>
            </a:r>
            <a:endParaRPr kumimoji="1" lang="zh-CN" alt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1706743" y="1571526"/>
            <a:ext cx="198768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spcBef>
                <a:spcPts val="0"/>
              </a:spcBef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使用反向代理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705986" y="2530858"/>
            <a:ext cx="198768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spcBef>
                <a:spcPts val="0"/>
              </a:spcBef>
              <a:defRPr/>
            </a:pPr>
            <a:r>
              <a:rPr lang="zh-CN" altLang="en-US" dirty="0" smtClean="0"/>
              <a:t>可用性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性能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安全性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908498" y="3707904"/>
            <a:ext cx="1987685" cy="952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/>
              <a:t>反向代理</a:t>
            </a:r>
            <a:r>
              <a:rPr lang="zh-CN" altLang="en-US" dirty="0" smtClean="0"/>
              <a:t>服务器容易</a:t>
            </a:r>
            <a:r>
              <a:rPr lang="zh-CN" altLang="en-US" dirty="0"/>
              <a:t>成为被攻击的</a:t>
            </a:r>
            <a:r>
              <a:rPr lang="zh-CN" altLang="en-US" dirty="0" smtClean="0"/>
              <a:t>对象，会成为性能瓶颈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346" y="24885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权衡点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68338" y="38280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有风险决策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30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52313" y="340297"/>
            <a:ext cx="20882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8338" y="916360"/>
            <a:ext cx="6336704" cy="369332"/>
          </a:xfrm>
          <a:prstGeom prst="rect">
            <a:avLst/>
          </a:prstGeom>
          <a:solidFill>
            <a:srgbClr val="FC4B5B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消息被截获后，如果对方不能获得私钥，消息被破解率为</a:t>
            </a:r>
            <a:r>
              <a:rPr lang="en-US" altLang="zh-CN" b="1" dirty="0">
                <a:solidFill>
                  <a:schemeClr val="bg1"/>
                </a:solidFill>
              </a:rPr>
              <a:t>0%</a:t>
            </a:r>
            <a:endParaRPr lang="zh-CN" altLang="en-US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0346" y="16364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架构决策</a:t>
            </a:r>
            <a:endParaRPr kumimoji="1" lang="zh-CN" alt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1970585" y="1520375"/>
            <a:ext cx="198768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spcBef>
                <a:spcPts val="0"/>
              </a:spcBef>
              <a:defRPr/>
            </a:pPr>
            <a:r>
              <a:rPr lang="zh-CN" altLang="en-US" dirty="0" smtClean="0"/>
              <a:t>使用</a:t>
            </a:r>
            <a:r>
              <a:rPr lang="zh-CN" altLang="en-US" dirty="0" smtClean="0"/>
              <a:t>非对称加密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970585" y="2408783"/>
            <a:ext cx="1987685" cy="585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spcBef>
                <a:spcPts val="0"/>
              </a:spcBef>
              <a:defRPr/>
            </a:pPr>
            <a:r>
              <a:rPr lang="zh-CN" altLang="en-US" dirty="0" smtClean="0"/>
              <a:t>安全性 </a:t>
            </a:r>
            <a:r>
              <a:rPr lang="en-US" altLang="zh-CN" dirty="0" smtClean="0"/>
              <a:t>vs</a:t>
            </a:r>
            <a:r>
              <a:rPr lang="en-US" altLang="zh-CN" dirty="0" smtClean="0"/>
              <a:t>.</a:t>
            </a:r>
            <a:r>
              <a:rPr lang="zh-CN" altLang="en-US" dirty="0" smtClean="0"/>
              <a:t> 性能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970584" y="3555685"/>
            <a:ext cx="1987685" cy="914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lnSpc>
                <a:spcPct val="160000"/>
              </a:lnSpc>
              <a:spcBef>
                <a:spcPts val="0"/>
              </a:spcBef>
              <a:defRPr/>
            </a:pPr>
            <a:r>
              <a:rPr lang="zh-CN" altLang="en-US" dirty="0" smtClean="0"/>
              <a:t>非对称加密在信息交换中能有效保证数据安全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10" y="1862561"/>
            <a:ext cx="3730727" cy="214347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40346" y="16364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架构决策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40346" y="24885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权衡点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68338" y="38280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无风险决策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67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52313" y="340297"/>
            <a:ext cx="20882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8338" y="916360"/>
            <a:ext cx="5760640" cy="369332"/>
          </a:xfrm>
          <a:prstGeom prst="rect">
            <a:avLst/>
          </a:prstGeom>
          <a:solidFill>
            <a:srgbClr val="FC4B5B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点对点消息发送后，对方要在</a:t>
            </a:r>
            <a:r>
              <a:rPr lang="en-US" altLang="zh-CN" b="1" dirty="0">
                <a:solidFill>
                  <a:schemeClr val="bg1"/>
                </a:solidFill>
              </a:rPr>
              <a:t>3s</a:t>
            </a:r>
            <a:r>
              <a:rPr lang="zh-CN" altLang="en-US" b="1" dirty="0">
                <a:solidFill>
                  <a:schemeClr val="bg1"/>
                </a:solidFill>
              </a:rPr>
              <a:t>内收到消息</a:t>
            </a:r>
            <a:r>
              <a:rPr lang="en-US" altLang="zh-CN" b="1" dirty="0">
                <a:solidFill>
                  <a:schemeClr val="bg1"/>
                </a:solidFill>
              </a:rPr>
              <a:t>(H,H)</a:t>
            </a:r>
            <a:endParaRPr lang="zh-CN" altLang="en-US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0346" y="16364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架构决策</a:t>
            </a:r>
            <a:endParaRPr kumimoji="1" lang="zh-CN" alt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1992897" y="1528058"/>
            <a:ext cx="198768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spcBef>
                <a:spcPts val="0"/>
              </a:spcBef>
              <a:defRPr/>
            </a:pPr>
            <a:r>
              <a:rPr lang="zh-CN" altLang="en-US" dirty="0"/>
              <a:t>使用 </a:t>
            </a:r>
            <a:r>
              <a:rPr lang="en-US" altLang="zh-CN" dirty="0"/>
              <a:t>UDP </a:t>
            </a:r>
            <a:r>
              <a:rPr lang="zh-CN" altLang="en-US" dirty="0"/>
              <a:t>协议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992896" y="2445586"/>
            <a:ext cx="198768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spcBef>
                <a:spcPts val="0"/>
              </a:spcBef>
              <a:defRPr/>
            </a:pPr>
            <a:r>
              <a:rPr lang="zh-CN" altLang="en-US" dirty="0" smtClean="0"/>
              <a:t>可</a:t>
            </a:r>
            <a:r>
              <a:rPr lang="zh-CN" altLang="en-US" dirty="0" smtClean="0"/>
              <a:t>靠</a:t>
            </a:r>
            <a:r>
              <a:rPr lang="zh-CN" altLang="en-US" dirty="0" smtClean="0"/>
              <a:t>性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zh-CN" altLang="en-US" dirty="0" smtClean="0"/>
              <a:t>性能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015240" y="3707904"/>
            <a:ext cx="1987685" cy="808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lnSpc>
                <a:spcPct val="160000"/>
              </a:lnSpc>
              <a:spcBef>
                <a:spcPts val="0"/>
              </a:spcBef>
              <a:defRPr/>
            </a:pPr>
            <a:r>
              <a:rPr lang="zh-CN" altLang="en-US" dirty="0" smtClean="0"/>
              <a:t>聊天系统中使用</a:t>
            </a:r>
            <a:r>
              <a:rPr lang="zh-CN" altLang="en-US" dirty="0" smtClean="0"/>
              <a:t> </a:t>
            </a:r>
            <a:r>
              <a:rPr lang="en-US" altLang="zh-CN" dirty="0"/>
              <a:t>UDP </a:t>
            </a:r>
            <a:r>
              <a:rPr lang="zh-CN" altLang="en-US" dirty="0" smtClean="0"/>
              <a:t>协议是一种常用的手段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930" y="1516553"/>
            <a:ext cx="2183702" cy="348974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0346" y="16364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架构决策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0346" y="24885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权衡点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68338" y="38280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无风险决策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669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zh-CN" altLang="en-US" sz="4000" b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风险主题</a:t>
            </a:r>
            <a:endParaRPr lang="zh-CN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7435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52313" y="340297"/>
            <a:ext cx="20882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风险主题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20466" y="1420416"/>
            <a:ext cx="2808312" cy="369332"/>
          </a:xfrm>
          <a:prstGeom prst="rect">
            <a:avLst/>
          </a:prstGeom>
          <a:solidFill>
            <a:srgbClr val="FC4B5B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文档问题</a:t>
            </a:r>
            <a:endParaRPr lang="zh-CN" altLang="en-US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2030780" y="2134924"/>
            <a:ext cx="198768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spcBef>
                <a:spcPts val="0"/>
              </a:spcBef>
              <a:defRPr/>
            </a:pPr>
            <a:r>
              <a:rPr lang="zh-CN" altLang="en-US" dirty="0" smtClean="0"/>
              <a:t>缺少模块视图和上下文图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030780" y="3101438"/>
            <a:ext cx="198768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spcBef>
                <a:spcPts val="0"/>
              </a:spcBef>
              <a:defRPr/>
            </a:pPr>
            <a:r>
              <a:rPr lang="en-US" altLang="zh-CN" dirty="0" smtClean="0"/>
              <a:t>C&amp;C</a:t>
            </a:r>
            <a:r>
              <a:rPr lang="zh-CN" altLang="en-US" dirty="0" smtClean="0"/>
              <a:t>视图不完整，未能完全反映架构设计中的决策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127124" y="2134924"/>
            <a:ext cx="198768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spcBef>
                <a:spcPts val="0"/>
              </a:spcBef>
              <a:defRPr/>
            </a:pPr>
            <a:r>
              <a:rPr lang="zh-CN" altLang="en-US" dirty="0" smtClean="0"/>
              <a:t>缺少对消息数据存储和管理的决策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16810" y="1433882"/>
            <a:ext cx="2808312" cy="369332"/>
          </a:xfrm>
          <a:prstGeom prst="rect">
            <a:avLst/>
          </a:prstGeom>
          <a:solidFill>
            <a:srgbClr val="FC4B5B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仍有许多决策未做</a:t>
            </a:r>
            <a:endParaRPr lang="zh-CN" altLang="en-US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5127124" y="3076234"/>
            <a:ext cx="198768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spcBef>
                <a:spcPts val="0"/>
              </a:spcBef>
              <a:defRPr/>
            </a:pPr>
            <a:r>
              <a:rPr lang="zh-CN" altLang="en-US" dirty="0" smtClean="0"/>
              <a:t>缺少对客户端安全性的考虑，只考虑了数据传输过程中的安全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740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3386943" y="2164605"/>
            <a:ext cx="222977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THANK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 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YOU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25200" y="2780158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Other_1"/>
          <p:cNvSpPr txBox="1"/>
          <p:nvPr>
            <p:custDataLst>
              <p:tags r:id="rId1"/>
            </p:custDataLst>
          </p:nvPr>
        </p:nvSpPr>
        <p:spPr>
          <a:xfrm flipH="1">
            <a:off x="3979786" y="1715139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01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6" name="MH_SubTitle_2"/>
          <p:cNvSpPr/>
          <p:nvPr>
            <p:custDataLst>
              <p:tags r:id="rId2"/>
            </p:custDataLst>
          </p:nvPr>
        </p:nvSpPr>
        <p:spPr>
          <a:xfrm flipH="1">
            <a:off x="2464998" y="2387315"/>
            <a:ext cx="2853078" cy="527273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230416" tIns="0" rIns="0" bIns="0" rtlCol="0" anchor="ctr">
            <a:noAutofit/>
          </a:bodyPr>
          <a:lstStyle/>
          <a:p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质量属性</a:t>
            </a:r>
            <a:r>
              <a:rPr lang="zh-CN" altLang="en-US" sz="1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效</a:t>
            </a:r>
            <a:r>
              <a:rPr lang="zh-CN" altLang="en-US" sz="1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</a:t>
            </a:r>
            <a:r>
              <a:rPr lang="zh-CN" altLang="en-US" sz="1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树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MH_Other_2"/>
          <p:cNvSpPr txBox="1"/>
          <p:nvPr>
            <p:custDataLst>
              <p:tags r:id="rId3"/>
            </p:custDataLst>
          </p:nvPr>
        </p:nvSpPr>
        <p:spPr>
          <a:xfrm flipH="1">
            <a:off x="4581378" y="2421405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02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8" name="MH_SubTitle_1"/>
          <p:cNvSpPr/>
          <p:nvPr>
            <p:custDataLst>
              <p:tags r:id="rId4"/>
            </p:custDataLst>
          </p:nvPr>
        </p:nvSpPr>
        <p:spPr>
          <a:xfrm>
            <a:off x="3826424" y="3052445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pPr lvl="0"/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关键场景分析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MH_Other_1"/>
          <p:cNvSpPr txBox="1"/>
          <p:nvPr>
            <p:custDataLst>
              <p:tags r:id="rId5"/>
            </p:custDataLst>
          </p:nvPr>
        </p:nvSpPr>
        <p:spPr>
          <a:xfrm flipH="1">
            <a:off x="3979786" y="3086943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03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30" name="MH_SubTitle_2"/>
          <p:cNvSpPr/>
          <p:nvPr>
            <p:custDataLst>
              <p:tags r:id="rId6"/>
            </p:custDataLst>
          </p:nvPr>
        </p:nvSpPr>
        <p:spPr>
          <a:xfrm flipH="1">
            <a:off x="2464998" y="3759119"/>
            <a:ext cx="2853078" cy="527273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wrap="square" lIns="230416" tIns="0" rIns="0" bIns="0" rtlCol="0" anchor="ctr">
            <a:noAutofit/>
          </a:bodyPr>
          <a:lstStyle/>
          <a:p>
            <a:pPr lvl="0"/>
            <a:r>
              <a:rPr lang="zh-CN" altLang="en-US" sz="1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风险主题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Other_2"/>
          <p:cNvSpPr txBox="1"/>
          <p:nvPr>
            <p:custDataLst>
              <p:tags r:id="rId7"/>
            </p:custDataLst>
          </p:nvPr>
        </p:nvSpPr>
        <p:spPr>
          <a:xfrm flipH="1">
            <a:off x="4581378" y="3793208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04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32" name="MH_Others_1"/>
          <p:cNvSpPr txBox="1"/>
          <p:nvPr>
            <p:custDataLst>
              <p:tags r:id="rId8"/>
            </p:custDataLst>
          </p:nvPr>
        </p:nvSpPr>
        <p:spPr>
          <a:xfrm>
            <a:off x="3036440" y="866720"/>
            <a:ext cx="1194506" cy="4816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3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33" name="MH_Others_2"/>
          <p:cNvSpPr txBox="1"/>
          <p:nvPr>
            <p:custDataLst>
              <p:tags r:id="rId9"/>
            </p:custDataLst>
          </p:nvPr>
        </p:nvSpPr>
        <p:spPr>
          <a:xfrm>
            <a:off x="4476624" y="866734"/>
            <a:ext cx="2255066" cy="4816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1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SubTitle_1"/>
          <p:cNvSpPr/>
          <p:nvPr>
            <p:custDataLst>
              <p:tags r:id="rId10"/>
            </p:custDataLst>
          </p:nvPr>
        </p:nvSpPr>
        <p:spPr>
          <a:xfrm>
            <a:off x="3648943" y="1664835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r>
              <a:rPr lang="zh-CN" altLang="en-US" sz="1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评估过程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1"/>
          <p:cNvSpPr txBox="1"/>
          <p:nvPr>
            <p:custDataLst>
              <p:tags r:id="rId11"/>
            </p:custDataLst>
          </p:nvPr>
        </p:nvSpPr>
        <p:spPr>
          <a:xfrm flipH="1">
            <a:off x="3780706" y="1708448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01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评估过程</a:t>
            </a:r>
            <a:endParaRPr lang="zh-CN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1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52314" y="340297"/>
            <a:ext cx="12241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评估过程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0652" y="1060376"/>
            <a:ext cx="320808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阶段一：介绍和展示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评估组介绍了</a:t>
            </a:r>
            <a:r>
              <a:rPr lang="en-US" altLang="zh-CN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ATAM</a:t>
            </a:r>
            <a:r>
              <a:rPr lang="zh-CN" altLang="en-US" sz="1100" dirty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方法</a:t>
            </a:r>
            <a:r>
              <a:rPr lang="zh-CN" altLang="en-US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；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设计组介绍了系统的功能需求、商业</a:t>
            </a:r>
            <a:r>
              <a:rPr lang="zh-CN" altLang="en-US" sz="1100" dirty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驱动因素；</a:t>
            </a:r>
            <a:r>
              <a:rPr lang="zh-CN" altLang="en-US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展示了架构</a:t>
            </a:r>
            <a:r>
              <a:rPr lang="zh-CN" altLang="en-US" sz="1100" dirty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设计；</a:t>
            </a:r>
            <a:r>
              <a:rPr lang="zh-CN" altLang="en-US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明确了系统主要的质量属性和约束；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0652" y="2716560"/>
            <a:ext cx="306407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阶段二：阅读和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沟通</a:t>
            </a:r>
            <a:endParaRPr lang="en-JM" altLang="zh-CN" dirty="0">
              <a:latin typeface="Microsoft YaHei" charset="0"/>
              <a:ea typeface="Microsoft YaHei" charset="0"/>
              <a:cs typeface="Microsoft YaHei" charset="0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评估组阅读了设计组的架构报告，就疑点提出问题，并记录下架构中选择的</a:t>
            </a:r>
            <a:r>
              <a:rPr lang="en-US" altLang="zh-CN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tactics</a:t>
            </a:r>
            <a:r>
              <a:rPr lang="zh-CN" altLang="en-US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；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设计组回答疑点；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双方共同讨论产出质量属性效用树；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716810" y="1060376"/>
            <a:ext cx="3455872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阶段三：评估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设计组进行设计解释；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评估组分析识别敏感点、权衡点、有风险决策和无风险决策；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16810" y="2716560"/>
            <a:ext cx="34558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阶段四：展示</a:t>
            </a:r>
          </a:p>
        </p:txBody>
      </p:sp>
    </p:spTree>
    <p:extLst>
      <p:ext uri="{BB962C8B-B14F-4D97-AF65-F5344CB8AC3E}">
        <p14:creationId xmlns:p14="http://schemas.microsoft.com/office/powerpoint/2010/main" val="56082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68775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质量属性效用树</a:t>
            </a:r>
            <a:endParaRPr lang="zh-CN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52314" y="340297"/>
            <a:ext cx="12241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关键质量属性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26">
            <a:extLst>
              <a:ext uri="{FF2B5EF4-FFF2-40B4-BE49-F238E27FC236}">
                <a16:creationId xmlns:a16="http://schemas.microsoft.com/office/drawing/2014/main" xmlns="" id="{6295EAE0-2D7C-401B-9608-9AFC6A169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2811" y="222322"/>
            <a:ext cx="2487612" cy="24860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椭圆 7">
            <a:extLst>
              <a:ext uri="{FF2B5EF4-FFF2-40B4-BE49-F238E27FC236}">
                <a16:creationId xmlns:a16="http://schemas.microsoft.com/office/drawing/2014/main" xmlns="" id="{D58B3066-9B05-4721-BE28-8583557A2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333" y="332664"/>
            <a:ext cx="2479675" cy="2486025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文本框 17">
            <a:extLst>
              <a:ext uri="{FF2B5EF4-FFF2-40B4-BE49-F238E27FC236}">
                <a16:creationId xmlns:a16="http://schemas.microsoft.com/office/drawing/2014/main" xmlns="" id="{593E5423-9B5F-48FE-9E71-E2FAFCF4D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389" y="1252509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可用性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文本框 16">
            <a:extLst>
              <a:ext uri="{FF2B5EF4-FFF2-40B4-BE49-F238E27FC236}">
                <a16:creationId xmlns:a16="http://schemas.microsoft.com/office/drawing/2014/main" xmlns="" id="{48155BDA-5BF5-4C29-B489-08F19F798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058" y="1252510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性能</a:t>
            </a:r>
          </a:p>
        </p:txBody>
      </p:sp>
      <p:sp>
        <p:nvSpPr>
          <p:cNvPr id="48" name="椭圆 6">
            <a:extLst>
              <a:ext uri="{FF2B5EF4-FFF2-40B4-BE49-F238E27FC236}">
                <a16:creationId xmlns:a16="http://schemas.microsoft.com/office/drawing/2014/main" xmlns="" id="{F7AC27B3-10EB-4F70-A2B3-3AC57AC47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565" y="2607916"/>
            <a:ext cx="1727200" cy="172561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9" name="椭圆 9">
            <a:extLst>
              <a:ext uri="{FF2B5EF4-FFF2-40B4-BE49-F238E27FC236}">
                <a16:creationId xmlns:a16="http://schemas.microsoft.com/office/drawing/2014/main" xmlns="" id="{A48413CB-C9FC-42AB-956E-BF5A115B0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0333" y="2897435"/>
            <a:ext cx="1016000" cy="989126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" name="文本框 16">
            <a:extLst>
              <a:ext uri="{FF2B5EF4-FFF2-40B4-BE49-F238E27FC236}">
                <a16:creationId xmlns:a16="http://schemas.microsoft.com/office/drawing/2014/main" xmlns="" id="{AB7BECC7-955B-4668-AF9A-45C2CED94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03" y="3239741"/>
            <a:ext cx="9284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可测试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性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文本框 18">
            <a:extLst>
              <a:ext uri="{FF2B5EF4-FFF2-40B4-BE49-F238E27FC236}">
                <a16:creationId xmlns:a16="http://schemas.microsoft.com/office/drawing/2014/main" xmlns="" id="{9C82A209-F203-47D3-9CC1-2FA4A097C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540" y="3239741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可修改性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椭圆 21">
            <a:extLst>
              <a:ext uri="{FF2B5EF4-FFF2-40B4-BE49-F238E27FC236}">
                <a16:creationId xmlns:a16="http://schemas.microsoft.com/office/drawing/2014/main" xmlns="" id="{390644E9-84FD-4B22-BB73-FE8FC5739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89" y="1105321"/>
            <a:ext cx="1727200" cy="172561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文本框 19">
            <a:extLst>
              <a:ext uri="{FF2B5EF4-FFF2-40B4-BE49-F238E27FC236}">
                <a16:creationId xmlns:a16="http://schemas.microsoft.com/office/drawing/2014/main" xmlns="" id="{CF16BD84-4AA1-426F-BE30-D6F7DE8A9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974" y="1706517"/>
            <a:ext cx="14801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安全性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73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52313" y="340297"/>
            <a:ext cx="148298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质量属性效用树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42" y="772344"/>
            <a:ext cx="6796826" cy="419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关键场景分析</a:t>
            </a:r>
            <a:endParaRPr lang="zh-CN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52313" y="340297"/>
            <a:ext cx="20882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8338" y="916360"/>
            <a:ext cx="5760640" cy="369332"/>
          </a:xfrm>
          <a:prstGeom prst="rect">
            <a:avLst/>
          </a:prstGeom>
          <a:solidFill>
            <a:srgbClr val="FC4B5B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群聊中节点离线，其余网络节点仍然可以相互通信</a:t>
            </a:r>
            <a:r>
              <a:rPr lang="en-US" altLang="zh-CN" b="1" dirty="0">
                <a:solidFill>
                  <a:schemeClr val="bg1"/>
                </a:solidFill>
              </a:rPr>
              <a:t>(H,H)</a:t>
            </a:r>
            <a:endParaRPr lang="zh-CN" altLang="en-US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0346" y="16364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架构决策</a:t>
            </a:r>
            <a:endParaRPr kumimoji="1" lang="zh-CN" alt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1915303" y="1606678"/>
            <a:ext cx="198768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spcBef>
                <a:spcPts val="0"/>
              </a:spcBef>
              <a:defRPr/>
            </a:pPr>
            <a:r>
              <a:rPr lang="zh-CN" altLang="en-US" dirty="0"/>
              <a:t>使用</a:t>
            </a:r>
            <a:r>
              <a:rPr lang="en-US" altLang="zh-CN" dirty="0"/>
              <a:t>Ping / echo</a:t>
            </a:r>
            <a:r>
              <a:rPr lang="zh-CN" altLang="en-US" dirty="0"/>
              <a:t>发现节点的状态变化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899511" y="2466960"/>
            <a:ext cx="198768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spcBef>
                <a:spcPts val="0"/>
              </a:spcBef>
              <a:defRPr/>
            </a:pPr>
            <a:r>
              <a:rPr lang="zh-CN" altLang="en-US" dirty="0" smtClean="0"/>
              <a:t>性能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zh-CN" altLang="en-US" dirty="0" smtClean="0"/>
              <a:t>可用性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899511" y="3436640"/>
            <a:ext cx="2529268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/>
              <a:t>需要发送两次请求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在点对点环境中</a:t>
            </a:r>
            <a:r>
              <a:rPr lang="zh-CN" altLang="en-US" dirty="0" smtClean="0"/>
              <a:t>可能</a:t>
            </a:r>
            <a:r>
              <a:rPr lang="zh-CN" altLang="en-US" dirty="0"/>
              <a:t>会造成网络拥堵，影响通信，降低性能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50" y="1748534"/>
            <a:ext cx="3274540" cy="252428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0346" y="24885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权衡点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68338" y="38280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有风险决策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57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1_自定义设计方案">
  <a:themeElements>
    <a:clrScheme name="自定义 10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4957"/>
      </a:accent1>
      <a:accent2>
        <a:srgbClr val="7F7F7F"/>
      </a:accent2>
      <a:accent3>
        <a:srgbClr val="FF4957"/>
      </a:accent3>
      <a:accent4>
        <a:srgbClr val="7F7F7F"/>
      </a:accent4>
      <a:accent5>
        <a:srgbClr val="FF4957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461</Words>
  <Application>Microsoft Macintosh PowerPoint</Application>
  <PresentationFormat>自定义</PresentationFormat>
  <Paragraphs>94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Calibri</vt:lpstr>
      <vt:lpstr>Calibri Light</vt:lpstr>
      <vt:lpstr>Impact</vt:lpstr>
      <vt:lpstr>Microsoft YaHei</vt:lpstr>
      <vt:lpstr>Times New Roman</vt:lpstr>
      <vt:lpstr>黑体</vt:lpstr>
      <vt:lpstr>宋体</vt:lpstr>
      <vt:lpstr>微软雅黑</vt:lpstr>
      <vt:lpstr>Arial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http://www.ypppt.com/</cp:keywords>
  <cp:lastModifiedBy/>
  <cp:revision>1</cp:revision>
  <dcterms:created xsi:type="dcterms:W3CDTF">2016-10-17T14:00:15Z</dcterms:created>
  <dcterms:modified xsi:type="dcterms:W3CDTF">2019-03-25T09:33:20Z</dcterms:modified>
</cp:coreProperties>
</file>