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2" r:id="rId2"/>
    <p:sldId id="257" r:id="rId3"/>
    <p:sldId id="283" r:id="rId4"/>
    <p:sldId id="341" r:id="rId5"/>
    <p:sldId id="348" r:id="rId6"/>
    <p:sldId id="360" r:id="rId7"/>
    <p:sldId id="361" r:id="rId8"/>
    <p:sldId id="373" r:id="rId9"/>
    <p:sldId id="374" r:id="rId10"/>
    <p:sldId id="363" r:id="rId11"/>
    <p:sldId id="362" r:id="rId12"/>
    <p:sldId id="375" r:id="rId13"/>
    <p:sldId id="376" r:id="rId14"/>
    <p:sldId id="377" r:id="rId15"/>
    <p:sldId id="378" r:id="rId16"/>
    <p:sldId id="379" r:id="rId17"/>
    <p:sldId id="380" r:id="rId18"/>
    <p:sldId id="351" r:id="rId19"/>
    <p:sldId id="342" r:id="rId20"/>
    <p:sldId id="343" r:id="rId21"/>
    <p:sldId id="344" r:id="rId22"/>
    <p:sldId id="346" r:id="rId23"/>
    <p:sldId id="354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 autoAdjust="0"/>
    <p:restoredTop sz="93134" autoAdjust="0"/>
  </p:normalViewPr>
  <p:slideViewPr>
    <p:cSldViewPr snapToGrid="0">
      <p:cViewPr varScale="1">
        <p:scale>
          <a:sx n="116" d="100"/>
          <a:sy n="116" d="100"/>
        </p:scale>
        <p:origin x="19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0095D-43E1-48BB-9C31-308EC4DFFCB5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91E0A02-0191-4D90-8CAF-31FCC72591E0}">
      <dgm:prSet/>
      <dgm:spPr/>
      <dgm:t>
        <a:bodyPr/>
        <a:lstStyle/>
        <a:p>
          <a:r>
            <a:rPr lang="en-US" b="0" i="0" baseline="0" dirty="0" err="1"/>
            <a:t>bilibili</a:t>
          </a:r>
          <a:endParaRPr lang="zh-CN" dirty="0"/>
        </a:p>
      </dgm:t>
    </dgm:pt>
    <dgm:pt modelId="{131593F3-A808-45DA-B18A-0E59A8226878}" type="parTrans" cxnId="{BB640DED-D22C-4BF8-B987-F1FD099FC19E}">
      <dgm:prSet/>
      <dgm:spPr/>
      <dgm:t>
        <a:bodyPr/>
        <a:lstStyle/>
        <a:p>
          <a:endParaRPr lang="zh-CN" altLang="en-US"/>
        </a:p>
      </dgm:t>
    </dgm:pt>
    <dgm:pt modelId="{CFDFFD12-B94F-4350-9D1E-AA36127C79C2}" type="sibTrans" cxnId="{BB640DED-D22C-4BF8-B987-F1FD099FC19E}">
      <dgm:prSet/>
      <dgm:spPr/>
      <dgm:t>
        <a:bodyPr/>
        <a:lstStyle/>
        <a:p>
          <a:endParaRPr lang="zh-CN" altLang="en-US"/>
        </a:p>
      </dgm:t>
    </dgm:pt>
    <dgm:pt modelId="{E3471F39-660E-4072-B84D-D12693DF5362}">
      <dgm:prSet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爬虫</a:t>
          </a:r>
          <a:endParaRPr lang="en-US" altLang="zh-CN" dirty="0"/>
        </a:p>
      </dgm:t>
    </dgm:pt>
    <dgm:pt modelId="{13A8FE4C-A5C8-41A0-A0EE-032FC2DD6A08}" type="parTrans" cxnId="{90FD6798-6AC7-4F93-B52F-4A761F6E7034}">
      <dgm:prSet/>
      <dgm:spPr/>
      <dgm:t>
        <a:bodyPr/>
        <a:lstStyle/>
        <a:p>
          <a:endParaRPr lang="zh-CN" altLang="en-US"/>
        </a:p>
      </dgm:t>
    </dgm:pt>
    <dgm:pt modelId="{E26C518C-4DA3-4EF6-9872-0CD12AC81182}" type="sibTrans" cxnId="{90FD6798-6AC7-4F93-B52F-4A761F6E7034}">
      <dgm:prSet/>
      <dgm:spPr/>
      <dgm:t>
        <a:bodyPr/>
        <a:lstStyle/>
        <a:p>
          <a:endParaRPr lang="zh-CN" altLang="en-US"/>
        </a:p>
      </dgm:t>
    </dgm:pt>
    <dgm:pt modelId="{65A9D290-93E9-4787-BF27-746462139C86}">
      <dgm:prSet/>
      <dgm:spPr/>
      <dgm:t>
        <a:bodyPr/>
        <a:lstStyle/>
        <a:p>
          <a:r>
            <a:rPr lang="en-US" altLang="zh-CN" dirty="0"/>
            <a:t>Spark</a:t>
          </a:r>
        </a:p>
        <a:p>
          <a:r>
            <a:rPr lang="en-US" altLang="zh-CN" dirty="0" err="1"/>
            <a:t>GraphX</a:t>
          </a:r>
          <a:endParaRPr lang="zh-CN" altLang="en-US" dirty="0"/>
        </a:p>
      </dgm:t>
    </dgm:pt>
    <dgm:pt modelId="{CB5AE25D-C71E-4ECC-AE78-B800F646D212}" type="parTrans" cxnId="{DAB29E65-18B7-43C2-94A2-65D76B17446D}">
      <dgm:prSet/>
      <dgm:spPr/>
      <dgm:t>
        <a:bodyPr/>
        <a:lstStyle/>
        <a:p>
          <a:endParaRPr lang="zh-CN" altLang="en-US"/>
        </a:p>
      </dgm:t>
    </dgm:pt>
    <dgm:pt modelId="{CA10B439-3171-48E0-B0A4-78E755DB5E76}" type="sibTrans" cxnId="{DAB29E65-18B7-43C2-94A2-65D76B17446D}">
      <dgm:prSet/>
      <dgm:spPr/>
      <dgm:t>
        <a:bodyPr/>
        <a:lstStyle/>
        <a:p>
          <a:endParaRPr lang="zh-CN" altLang="en-US"/>
        </a:p>
      </dgm:t>
    </dgm:pt>
    <dgm:pt modelId="{A31D4FE4-858E-45CA-AECE-BC38C1959577}">
      <dgm:prSet/>
      <dgm:spPr/>
      <dgm:t>
        <a:bodyPr/>
        <a:lstStyle/>
        <a:p>
          <a:r>
            <a:rPr lang="zh-CN" altLang="en-US" dirty="0"/>
            <a:t>前端</a:t>
          </a:r>
          <a:endParaRPr lang="en-US" altLang="zh-CN" dirty="0"/>
        </a:p>
        <a:p>
          <a:r>
            <a:rPr lang="en-US" altLang="zh-CN" dirty="0"/>
            <a:t>React</a:t>
          </a:r>
          <a:endParaRPr lang="zh-CN" altLang="en-US" dirty="0"/>
        </a:p>
      </dgm:t>
    </dgm:pt>
    <dgm:pt modelId="{4A77A721-2D63-4291-B129-04BB1E3799BC}" type="parTrans" cxnId="{F302B207-CA19-4CB7-B8E7-4D155FC678F0}">
      <dgm:prSet/>
      <dgm:spPr/>
      <dgm:t>
        <a:bodyPr/>
        <a:lstStyle/>
        <a:p>
          <a:endParaRPr lang="zh-CN" altLang="en-US"/>
        </a:p>
      </dgm:t>
    </dgm:pt>
    <dgm:pt modelId="{6E83A3CB-F948-4FAD-928B-F7B3476D6577}" type="sibTrans" cxnId="{F302B207-CA19-4CB7-B8E7-4D155FC678F0}">
      <dgm:prSet/>
      <dgm:spPr/>
      <dgm:t>
        <a:bodyPr/>
        <a:lstStyle/>
        <a:p>
          <a:endParaRPr lang="zh-CN" altLang="en-US"/>
        </a:p>
      </dgm:t>
    </dgm:pt>
    <dgm:pt modelId="{5DED9C7A-09F8-482D-B580-3715231D62DB}">
      <dgm:prSet/>
      <dgm:spPr/>
      <dgm:t>
        <a:bodyPr/>
        <a:lstStyle/>
        <a:p>
          <a:r>
            <a:rPr lang="zh-CN" altLang="en-US" dirty="0"/>
            <a:t>后端</a:t>
          </a:r>
          <a:endParaRPr lang="en-US" altLang="zh-CN" dirty="0"/>
        </a:p>
        <a:p>
          <a:r>
            <a:rPr lang="en-US" altLang="zh-CN" dirty="0" err="1"/>
            <a:t>SpringBoot</a:t>
          </a:r>
          <a:endParaRPr lang="zh-CN" altLang="en-US" dirty="0"/>
        </a:p>
      </dgm:t>
    </dgm:pt>
    <dgm:pt modelId="{3756D966-7AA9-425F-B047-73AC1EC92457}" type="parTrans" cxnId="{B898E637-AFF7-44E6-960A-CB78117AC5F4}">
      <dgm:prSet/>
      <dgm:spPr/>
      <dgm:t>
        <a:bodyPr/>
        <a:lstStyle/>
        <a:p>
          <a:endParaRPr lang="zh-CN" altLang="en-US"/>
        </a:p>
      </dgm:t>
    </dgm:pt>
    <dgm:pt modelId="{39AD0E40-3A03-4D88-95C6-723FD6489C0E}" type="sibTrans" cxnId="{B898E637-AFF7-44E6-960A-CB78117AC5F4}">
      <dgm:prSet/>
      <dgm:spPr/>
      <dgm:t>
        <a:bodyPr/>
        <a:lstStyle/>
        <a:p>
          <a:endParaRPr lang="zh-CN" altLang="en-US"/>
        </a:p>
      </dgm:t>
    </dgm:pt>
    <dgm:pt modelId="{BF34209F-05BA-47F5-BCBD-45794B8C5872}">
      <dgm:prSet/>
      <dgm:spPr/>
      <dgm:t>
        <a:bodyPr/>
        <a:lstStyle/>
        <a:p>
          <a:r>
            <a:rPr lang="en-US" altLang="zh-CN" dirty="0"/>
            <a:t>HDFS</a:t>
          </a:r>
          <a:endParaRPr lang="zh-CN" altLang="en-US" dirty="0"/>
        </a:p>
      </dgm:t>
    </dgm:pt>
    <dgm:pt modelId="{E340A681-4BCA-4A50-AE1A-1DB41F68F4DA}" type="parTrans" cxnId="{5C484879-AA32-4DC7-8A30-44F0037275FB}">
      <dgm:prSet/>
      <dgm:spPr/>
      <dgm:t>
        <a:bodyPr/>
        <a:lstStyle/>
        <a:p>
          <a:endParaRPr lang="zh-CN" altLang="en-US"/>
        </a:p>
      </dgm:t>
    </dgm:pt>
    <dgm:pt modelId="{6473A91D-1263-4607-B6B0-22922E9AB2B3}" type="sibTrans" cxnId="{5C484879-AA32-4DC7-8A30-44F0037275FB}">
      <dgm:prSet/>
      <dgm:spPr/>
      <dgm:t>
        <a:bodyPr/>
        <a:lstStyle/>
        <a:p>
          <a:endParaRPr lang="zh-CN" altLang="en-US"/>
        </a:p>
      </dgm:t>
    </dgm:pt>
    <dgm:pt modelId="{BCA5212A-795A-46D1-AA17-EBD5F95460B0}">
      <dgm:prSet/>
      <dgm:spPr/>
      <dgm:t>
        <a:bodyPr/>
        <a:lstStyle/>
        <a:p>
          <a:r>
            <a:rPr lang="en-US" altLang="zh-CN" dirty="0"/>
            <a:t>MySQL</a:t>
          </a:r>
          <a:endParaRPr lang="zh-CN" altLang="en-US" dirty="0"/>
        </a:p>
      </dgm:t>
    </dgm:pt>
    <dgm:pt modelId="{9AA091E5-57EC-4146-B81C-1DD0994A085E}" type="parTrans" cxnId="{3026A41F-A6E2-4788-9B91-0517124D06CD}">
      <dgm:prSet/>
      <dgm:spPr/>
      <dgm:t>
        <a:bodyPr/>
        <a:lstStyle/>
        <a:p>
          <a:endParaRPr lang="zh-CN" altLang="en-US"/>
        </a:p>
      </dgm:t>
    </dgm:pt>
    <dgm:pt modelId="{3DC616D1-5A50-4BC1-9211-DF471B65CCC5}" type="sibTrans" cxnId="{3026A41F-A6E2-4788-9B91-0517124D06CD}">
      <dgm:prSet/>
      <dgm:spPr/>
      <dgm:t>
        <a:bodyPr/>
        <a:lstStyle/>
        <a:p>
          <a:endParaRPr lang="zh-CN" altLang="en-US"/>
        </a:p>
      </dgm:t>
    </dgm:pt>
    <dgm:pt modelId="{E3226038-7F3B-4FC4-9832-1A0C200C92FC}" type="pres">
      <dgm:prSet presAssocID="{AD30095D-43E1-48BB-9C31-308EC4DFFCB5}" presName="Name0" presStyleCnt="0">
        <dgm:presLayoutVars>
          <dgm:dir/>
          <dgm:resizeHandles val="exact"/>
        </dgm:presLayoutVars>
      </dgm:prSet>
      <dgm:spPr/>
    </dgm:pt>
    <dgm:pt modelId="{A58E3336-8288-4243-8345-1E92E7475D8B}" type="pres">
      <dgm:prSet presAssocID="{191E0A02-0191-4D90-8CAF-31FCC72591E0}" presName="node" presStyleLbl="node1" presStyleIdx="0" presStyleCnt="7" custLinFactNeighborX="-660">
        <dgm:presLayoutVars>
          <dgm:bulletEnabled val="1"/>
        </dgm:presLayoutVars>
      </dgm:prSet>
      <dgm:spPr/>
    </dgm:pt>
    <dgm:pt modelId="{8FCC8640-3AD0-4F45-AB49-E0191ECE2B84}" type="pres">
      <dgm:prSet presAssocID="{CFDFFD12-B94F-4350-9D1E-AA36127C79C2}" presName="sibTrans" presStyleLbl="sibTrans2D1" presStyleIdx="0" presStyleCnt="6"/>
      <dgm:spPr/>
    </dgm:pt>
    <dgm:pt modelId="{7BD3DDE8-33F9-4B8C-B709-2FA57A015A12}" type="pres">
      <dgm:prSet presAssocID="{CFDFFD12-B94F-4350-9D1E-AA36127C79C2}" presName="connectorText" presStyleLbl="sibTrans2D1" presStyleIdx="0" presStyleCnt="6"/>
      <dgm:spPr/>
    </dgm:pt>
    <dgm:pt modelId="{EDF8C913-C113-4F50-9418-B6E8B8F6BFC3}" type="pres">
      <dgm:prSet presAssocID="{E3471F39-660E-4072-B84D-D12693DF5362}" presName="node" presStyleLbl="node1" presStyleIdx="1" presStyleCnt="7">
        <dgm:presLayoutVars>
          <dgm:bulletEnabled val="1"/>
        </dgm:presLayoutVars>
      </dgm:prSet>
      <dgm:spPr/>
    </dgm:pt>
    <dgm:pt modelId="{F14C91D6-ADA9-4002-9CCF-F60C4215A128}" type="pres">
      <dgm:prSet presAssocID="{E26C518C-4DA3-4EF6-9872-0CD12AC81182}" presName="sibTrans" presStyleLbl="sibTrans2D1" presStyleIdx="1" presStyleCnt="6"/>
      <dgm:spPr/>
    </dgm:pt>
    <dgm:pt modelId="{F166E67B-4966-4AF5-BF6A-B03FBCF8A048}" type="pres">
      <dgm:prSet presAssocID="{E26C518C-4DA3-4EF6-9872-0CD12AC81182}" presName="connectorText" presStyleLbl="sibTrans2D1" presStyleIdx="1" presStyleCnt="6"/>
      <dgm:spPr/>
    </dgm:pt>
    <dgm:pt modelId="{B532966F-E0FA-4068-8D2C-965788C7EE42}" type="pres">
      <dgm:prSet presAssocID="{BF34209F-05BA-47F5-BCBD-45794B8C5872}" presName="node" presStyleLbl="node1" presStyleIdx="2" presStyleCnt="7">
        <dgm:presLayoutVars>
          <dgm:bulletEnabled val="1"/>
        </dgm:presLayoutVars>
      </dgm:prSet>
      <dgm:spPr/>
    </dgm:pt>
    <dgm:pt modelId="{93528104-C06B-4C7F-BBDB-C60E1D95D8CC}" type="pres">
      <dgm:prSet presAssocID="{6473A91D-1263-4607-B6B0-22922E9AB2B3}" presName="sibTrans" presStyleLbl="sibTrans2D1" presStyleIdx="2" presStyleCnt="6"/>
      <dgm:spPr/>
    </dgm:pt>
    <dgm:pt modelId="{F7D23831-D5C2-4C5A-994A-71B25F522C5A}" type="pres">
      <dgm:prSet presAssocID="{6473A91D-1263-4607-B6B0-22922E9AB2B3}" presName="connectorText" presStyleLbl="sibTrans2D1" presStyleIdx="2" presStyleCnt="6"/>
      <dgm:spPr/>
    </dgm:pt>
    <dgm:pt modelId="{E773B44E-1088-4DCE-B081-23825DFA1A47}" type="pres">
      <dgm:prSet presAssocID="{65A9D290-93E9-4787-BF27-746462139C86}" presName="node" presStyleLbl="node1" presStyleIdx="3" presStyleCnt="7">
        <dgm:presLayoutVars>
          <dgm:bulletEnabled val="1"/>
        </dgm:presLayoutVars>
      </dgm:prSet>
      <dgm:spPr/>
    </dgm:pt>
    <dgm:pt modelId="{60E6FB91-CF7A-4310-B35E-2D4F99E0134D}" type="pres">
      <dgm:prSet presAssocID="{CA10B439-3171-48E0-B0A4-78E755DB5E76}" presName="sibTrans" presStyleLbl="sibTrans2D1" presStyleIdx="3" presStyleCnt="6"/>
      <dgm:spPr/>
    </dgm:pt>
    <dgm:pt modelId="{78957ACD-2A42-4AE7-9922-384AEEEBBA0F}" type="pres">
      <dgm:prSet presAssocID="{CA10B439-3171-48E0-B0A4-78E755DB5E76}" presName="connectorText" presStyleLbl="sibTrans2D1" presStyleIdx="3" presStyleCnt="6"/>
      <dgm:spPr/>
    </dgm:pt>
    <dgm:pt modelId="{1180D667-DE6B-4839-B7F1-3D93797CBA6A}" type="pres">
      <dgm:prSet presAssocID="{BCA5212A-795A-46D1-AA17-EBD5F95460B0}" presName="node" presStyleLbl="node1" presStyleIdx="4" presStyleCnt="7">
        <dgm:presLayoutVars>
          <dgm:bulletEnabled val="1"/>
        </dgm:presLayoutVars>
      </dgm:prSet>
      <dgm:spPr/>
    </dgm:pt>
    <dgm:pt modelId="{87D14E34-880D-47B2-AB1C-C09CF2A58069}" type="pres">
      <dgm:prSet presAssocID="{3DC616D1-5A50-4BC1-9211-DF471B65CCC5}" presName="sibTrans" presStyleLbl="sibTrans2D1" presStyleIdx="4" presStyleCnt="6"/>
      <dgm:spPr/>
    </dgm:pt>
    <dgm:pt modelId="{359346A0-23DD-43BD-8DA9-B3F94A045319}" type="pres">
      <dgm:prSet presAssocID="{3DC616D1-5A50-4BC1-9211-DF471B65CCC5}" presName="connectorText" presStyleLbl="sibTrans2D1" presStyleIdx="4" presStyleCnt="6"/>
      <dgm:spPr/>
    </dgm:pt>
    <dgm:pt modelId="{A092FD11-1D6B-4334-96D6-D899AAEEC7E9}" type="pres">
      <dgm:prSet presAssocID="{5DED9C7A-09F8-482D-B580-3715231D62DB}" presName="node" presStyleLbl="node1" presStyleIdx="5" presStyleCnt="7">
        <dgm:presLayoutVars>
          <dgm:bulletEnabled val="1"/>
        </dgm:presLayoutVars>
      </dgm:prSet>
      <dgm:spPr/>
    </dgm:pt>
    <dgm:pt modelId="{FB735ABA-458D-458D-B8A8-DCA6C3E0AE17}" type="pres">
      <dgm:prSet presAssocID="{39AD0E40-3A03-4D88-95C6-723FD6489C0E}" presName="sibTrans" presStyleLbl="sibTrans2D1" presStyleIdx="5" presStyleCnt="6"/>
      <dgm:spPr/>
    </dgm:pt>
    <dgm:pt modelId="{F06A80B1-46A8-41AD-9A1C-08B29DB5B2B6}" type="pres">
      <dgm:prSet presAssocID="{39AD0E40-3A03-4D88-95C6-723FD6489C0E}" presName="connectorText" presStyleLbl="sibTrans2D1" presStyleIdx="5" presStyleCnt="6"/>
      <dgm:spPr/>
    </dgm:pt>
    <dgm:pt modelId="{3DC95A33-A652-4C0B-8DA6-6BFE05A8D50B}" type="pres">
      <dgm:prSet presAssocID="{A31D4FE4-858E-45CA-AECE-BC38C1959577}" presName="node" presStyleLbl="node1" presStyleIdx="6" presStyleCnt="7">
        <dgm:presLayoutVars>
          <dgm:bulletEnabled val="1"/>
        </dgm:presLayoutVars>
      </dgm:prSet>
      <dgm:spPr/>
    </dgm:pt>
  </dgm:ptLst>
  <dgm:cxnLst>
    <dgm:cxn modelId="{761D4303-19FD-4347-8920-D3FFBA682748}" type="presOf" srcId="{CFDFFD12-B94F-4350-9D1E-AA36127C79C2}" destId="{7BD3DDE8-33F9-4B8C-B709-2FA57A015A12}" srcOrd="1" destOrd="0" presId="urn:microsoft.com/office/officeart/2005/8/layout/process1"/>
    <dgm:cxn modelId="{E7F02B07-764C-4690-AC0C-555C48D38E3A}" type="presOf" srcId="{65A9D290-93E9-4787-BF27-746462139C86}" destId="{E773B44E-1088-4DCE-B081-23825DFA1A47}" srcOrd="0" destOrd="0" presId="urn:microsoft.com/office/officeart/2005/8/layout/process1"/>
    <dgm:cxn modelId="{F302B207-CA19-4CB7-B8E7-4D155FC678F0}" srcId="{AD30095D-43E1-48BB-9C31-308EC4DFFCB5}" destId="{A31D4FE4-858E-45CA-AECE-BC38C1959577}" srcOrd="6" destOrd="0" parTransId="{4A77A721-2D63-4291-B129-04BB1E3799BC}" sibTransId="{6E83A3CB-F948-4FAD-928B-F7B3476D6577}"/>
    <dgm:cxn modelId="{3026A41F-A6E2-4788-9B91-0517124D06CD}" srcId="{AD30095D-43E1-48BB-9C31-308EC4DFFCB5}" destId="{BCA5212A-795A-46D1-AA17-EBD5F95460B0}" srcOrd="4" destOrd="0" parTransId="{9AA091E5-57EC-4146-B81C-1DD0994A085E}" sibTransId="{3DC616D1-5A50-4BC1-9211-DF471B65CCC5}"/>
    <dgm:cxn modelId="{B98BA522-EE98-4768-A512-ED71DA4045F2}" type="presOf" srcId="{3DC616D1-5A50-4BC1-9211-DF471B65CCC5}" destId="{87D14E34-880D-47B2-AB1C-C09CF2A58069}" srcOrd="0" destOrd="0" presId="urn:microsoft.com/office/officeart/2005/8/layout/process1"/>
    <dgm:cxn modelId="{B898E637-AFF7-44E6-960A-CB78117AC5F4}" srcId="{AD30095D-43E1-48BB-9C31-308EC4DFFCB5}" destId="{5DED9C7A-09F8-482D-B580-3715231D62DB}" srcOrd="5" destOrd="0" parTransId="{3756D966-7AA9-425F-B047-73AC1EC92457}" sibTransId="{39AD0E40-3A03-4D88-95C6-723FD6489C0E}"/>
    <dgm:cxn modelId="{5012653F-A53F-435E-8181-5711A4F59974}" type="presOf" srcId="{E26C518C-4DA3-4EF6-9872-0CD12AC81182}" destId="{F166E67B-4966-4AF5-BF6A-B03FBCF8A048}" srcOrd="1" destOrd="0" presId="urn:microsoft.com/office/officeart/2005/8/layout/process1"/>
    <dgm:cxn modelId="{7D71E243-C672-4A7D-B7B9-811B373ABBF4}" type="presOf" srcId="{3DC616D1-5A50-4BC1-9211-DF471B65CCC5}" destId="{359346A0-23DD-43BD-8DA9-B3F94A045319}" srcOrd="1" destOrd="0" presId="urn:microsoft.com/office/officeart/2005/8/layout/process1"/>
    <dgm:cxn modelId="{BAE3ED43-68E4-4749-AE0C-D76BDF80842C}" type="presOf" srcId="{E26C518C-4DA3-4EF6-9872-0CD12AC81182}" destId="{F14C91D6-ADA9-4002-9CCF-F60C4215A128}" srcOrd="0" destOrd="0" presId="urn:microsoft.com/office/officeart/2005/8/layout/process1"/>
    <dgm:cxn modelId="{DAB29E65-18B7-43C2-94A2-65D76B17446D}" srcId="{AD30095D-43E1-48BB-9C31-308EC4DFFCB5}" destId="{65A9D290-93E9-4787-BF27-746462139C86}" srcOrd="3" destOrd="0" parTransId="{CB5AE25D-C71E-4ECC-AE78-B800F646D212}" sibTransId="{CA10B439-3171-48E0-B0A4-78E755DB5E76}"/>
    <dgm:cxn modelId="{B6ECC166-FAD6-4FD7-8FDA-AC1E67B5F3EB}" type="presOf" srcId="{39AD0E40-3A03-4D88-95C6-723FD6489C0E}" destId="{FB735ABA-458D-458D-B8A8-DCA6C3E0AE17}" srcOrd="0" destOrd="0" presId="urn:microsoft.com/office/officeart/2005/8/layout/process1"/>
    <dgm:cxn modelId="{77AC6A6A-FCC3-4E92-B2BB-4EE8DA816DD3}" type="presOf" srcId="{CA10B439-3171-48E0-B0A4-78E755DB5E76}" destId="{60E6FB91-CF7A-4310-B35E-2D4F99E0134D}" srcOrd="0" destOrd="0" presId="urn:microsoft.com/office/officeart/2005/8/layout/process1"/>
    <dgm:cxn modelId="{9D789352-D426-4378-8684-7045BDF49DB4}" type="presOf" srcId="{BCA5212A-795A-46D1-AA17-EBD5F95460B0}" destId="{1180D667-DE6B-4839-B7F1-3D93797CBA6A}" srcOrd="0" destOrd="0" presId="urn:microsoft.com/office/officeart/2005/8/layout/process1"/>
    <dgm:cxn modelId="{1ED0BB72-5165-4B8E-8406-A60F2015B68D}" type="presOf" srcId="{5DED9C7A-09F8-482D-B580-3715231D62DB}" destId="{A092FD11-1D6B-4334-96D6-D899AAEEC7E9}" srcOrd="0" destOrd="0" presId="urn:microsoft.com/office/officeart/2005/8/layout/process1"/>
    <dgm:cxn modelId="{21324455-3C4B-4208-BAEA-CE5CEC75AAFB}" type="presOf" srcId="{6473A91D-1263-4607-B6B0-22922E9AB2B3}" destId="{F7D23831-D5C2-4C5A-994A-71B25F522C5A}" srcOrd="1" destOrd="0" presId="urn:microsoft.com/office/officeart/2005/8/layout/process1"/>
    <dgm:cxn modelId="{5C484879-AA32-4DC7-8A30-44F0037275FB}" srcId="{AD30095D-43E1-48BB-9C31-308EC4DFFCB5}" destId="{BF34209F-05BA-47F5-BCBD-45794B8C5872}" srcOrd="2" destOrd="0" parTransId="{E340A681-4BCA-4A50-AE1A-1DB41F68F4DA}" sibTransId="{6473A91D-1263-4607-B6B0-22922E9AB2B3}"/>
    <dgm:cxn modelId="{6B207280-C657-4CEB-8ABA-71414979F1C3}" type="presOf" srcId="{6473A91D-1263-4607-B6B0-22922E9AB2B3}" destId="{93528104-C06B-4C7F-BBDB-C60E1D95D8CC}" srcOrd="0" destOrd="0" presId="urn:microsoft.com/office/officeart/2005/8/layout/process1"/>
    <dgm:cxn modelId="{1F000094-FA19-422D-B468-CFA14C05C82B}" type="presOf" srcId="{191E0A02-0191-4D90-8CAF-31FCC72591E0}" destId="{A58E3336-8288-4243-8345-1E92E7475D8B}" srcOrd="0" destOrd="0" presId="urn:microsoft.com/office/officeart/2005/8/layout/process1"/>
    <dgm:cxn modelId="{90FD6798-6AC7-4F93-B52F-4A761F6E7034}" srcId="{AD30095D-43E1-48BB-9C31-308EC4DFFCB5}" destId="{E3471F39-660E-4072-B84D-D12693DF5362}" srcOrd="1" destOrd="0" parTransId="{13A8FE4C-A5C8-41A0-A0EE-032FC2DD6A08}" sibTransId="{E26C518C-4DA3-4EF6-9872-0CD12AC81182}"/>
    <dgm:cxn modelId="{366B2F9A-9D6E-4829-9D7F-1A86FD91FD89}" type="presOf" srcId="{CA10B439-3171-48E0-B0A4-78E755DB5E76}" destId="{78957ACD-2A42-4AE7-9922-384AEEEBBA0F}" srcOrd="1" destOrd="0" presId="urn:microsoft.com/office/officeart/2005/8/layout/process1"/>
    <dgm:cxn modelId="{A2672C9E-E51A-4E2A-8EF5-932BC9239DA0}" type="presOf" srcId="{39AD0E40-3A03-4D88-95C6-723FD6489C0E}" destId="{F06A80B1-46A8-41AD-9A1C-08B29DB5B2B6}" srcOrd="1" destOrd="0" presId="urn:microsoft.com/office/officeart/2005/8/layout/process1"/>
    <dgm:cxn modelId="{D9C7C9AE-75BE-41F4-9EF8-ACD874753DE4}" type="presOf" srcId="{CFDFFD12-B94F-4350-9D1E-AA36127C79C2}" destId="{8FCC8640-3AD0-4F45-AB49-E0191ECE2B84}" srcOrd="0" destOrd="0" presId="urn:microsoft.com/office/officeart/2005/8/layout/process1"/>
    <dgm:cxn modelId="{46F9A9D1-3B6F-47E8-B854-757BA83CFC72}" type="presOf" srcId="{BF34209F-05BA-47F5-BCBD-45794B8C5872}" destId="{B532966F-E0FA-4068-8D2C-965788C7EE42}" srcOrd="0" destOrd="0" presId="urn:microsoft.com/office/officeart/2005/8/layout/process1"/>
    <dgm:cxn modelId="{BB640DED-D22C-4BF8-B987-F1FD099FC19E}" srcId="{AD30095D-43E1-48BB-9C31-308EC4DFFCB5}" destId="{191E0A02-0191-4D90-8CAF-31FCC72591E0}" srcOrd="0" destOrd="0" parTransId="{131593F3-A808-45DA-B18A-0E59A8226878}" sibTransId="{CFDFFD12-B94F-4350-9D1E-AA36127C79C2}"/>
    <dgm:cxn modelId="{388ED9EE-24B7-490E-8693-436B290A7FCB}" type="presOf" srcId="{E3471F39-660E-4072-B84D-D12693DF5362}" destId="{EDF8C913-C113-4F50-9418-B6E8B8F6BFC3}" srcOrd="0" destOrd="0" presId="urn:microsoft.com/office/officeart/2005/8/layout/process1"/>
    <dgm:cxn modelId="{E84B62F2-1E28-42A6-A7F5-9A855AC15F74}" type="presOf" srcId="{A31D4FE4-858E-45CA-AECE-BC38C1959577}" destId="{3DC95A33-A652-4C0B-8DA6-6BFE05A8D50B}" srcOrd="0" destOrd="0" presId="urn:microsoft.com/office/officeart/2005/8/layout/process1"/>
    <dgm:cxn modelId="{452289F7-DF05-48E0-9E6C-B81F6638AB4D}" type="presOf" srcId="{AD30095D-43E1-48BB-9C31-308EC4DFFCB5}" destId="{E3226038-7F3B-4FC4-9832-1A0C200C92FC}" srcOrd="0" destOrd="0" presId="urn:microsoft.com/office/officeart/2005/8/layout/process1"/>
    <dgm:cxn modelId="{E9E626CF-29BA-4AAF-88C9-4C70936FE49A}" type="presParOf" srcId="{E3226038-7F3B-4FC4-9832-1A0C200C92FC}" destId="{A58E3336-8288-4243-8345-1E92E7475D8B}" srcOrd="0" destOrd="0" presId="urn:microsoft.com/office/officeart/2005/8/layout/process1"/>
    <dgm:cxn modelId="{8F3C6A6F-5570-424A-83E1-1E6239AF126D}" type="presParOf" srcId="{E3226038-7F3B-4FC4-9832-1A0C200C92FC}" destId="{8FCC8640-3AD0-4F45-AB49-E0191ECE2B84}" srcOrd="1" destOrd="0" presId="urn:microsoft.com/office/officeart/2005/8/layout/process1"/>
    <dgm:cxn modelId="{42547953-A624-4436-9AE2-5C3D5741847A}" type="presParOf" srcId="{8FCC8640-3AD0-4F45-AB49-E0191ECE2B84}" destId="{7BD3DDE8-33F9-4B8C-B709-2FA57A015A12}" srcOrd="0" destOrd="0" presId="urn:microsoft.com/office/officeart/2005/8/layout/process1"/>
    <dgm:cxn modelId="{5F2BDD23-DE1D-4A94-8204-8574EF3C31BF}" type="presParOf" srcId="{E3226038-7F3B-4FC4-9832-1A0C200C92FC}" destId="{EDF8C913-C113-4F50-9418-B6E8B8F6BFC3}" srcOrd="2" destOrd="0" presId="urn:microsoft.com/office/officeart/2005/8/layout/process1"/>
    <dgm:cxn modelId="{186593A8-89C9-4582-AC50-820811A7EDE6}" type="presParOf" srcId="{E3226038-7F3B-4FC4-9832-1A0C200C92FC}" destId="{F14C91D6-ADA9-4002-9CCF-F60C4215A128}" srcOrd="3" destOrd="0" presId="urn:microsoft.com/office/officeart/2005/8/layout/process1"/>
    <dgm:cxn modelId="{D6365F1B-FC40-42C4-A61D-01ECED865426}" type="presParOf" srcId="{F14C91D6-ADA9-4002-9CCF-F60C4215A128}" destId="{F166E67B-4966-4AF5-BF6A-B03FBCF8A048}" srcOrd="0" destOrd="0" presId="urn:microsoft.com/office/officeart/2005/8/layout/process1"/>
    <dgm:cxn modelId="{2A0C7B09-2873-439C-80F3-5DB0683E6450}" type="presParOf" srcId="{E3226038-7F3B-4FC4-9832-1A0C200C92FC}" destId="{B532966F-E0FA-4068-8D2C-965788C7EE42}" srcOrd="4" destOrd="0" presId="urn:microsoft.com/office/officeart/2005/8/layout/process1"/>
    <dgm:cxn modelId="{584A952E-D2D4-42A3-A531-BBFF21B78887}" type="presParOf" srcId="{E3226038-7F3B-4FC4-9832-1A0C200C92FC}" destId="{93528104-C06B-4C7F-BBDB-C60E1D95D8CC}" srcOrd="5" destOrd="0" presId="urn:microsoft.com/office/officeart/2005/8/layout/process1"/>
    <dgm:cxn modelId="{FAEA4470-0C26-4991-9949-E319128A7B2C}" type="presParOf" srcId="{93528104-C06B-4C7F-BBDB-C60E1D95D8CC}" destId="{F7D23831-D5C2-4C5A-994A-71B25F522C5A}" srcOrd="0" destOrd="0" presId="urn:microsoft.com/office/officeart/2005/8/layout/process1"/>
    <dgm:cxn modelId="{C04F9E1D-290F-445C-88AB-CE7EB816C599}" type="presParOf" srcId="{E3226038-7F3B-4FC4-9832-1A0C200C92FC}" destId="{E773B44E-1088-4DCE-B081-23825DFA1A47}" srcOrd="6" destOrd="0" presId="urn:microsoft.com/office/officeart/2005/8/layout/process1"/>
    <dgm:cxn modelId="{1303CAF7-3BDF-4666-BD11-58B6E9E95A2F}" type="presParOf" srcId="{E3226038-7F3B-4FC4-9832-1A0C200C92FC}" destId="{60E6FB91-CF7A-4310-B35E-2D4F99E0134D}" srcOrd="7" destOrd="0" presId="urn:microsoft.com/office/officeart/2005/8/layout/process1"/>
    <dgm:cxn modelId="{29DCC2BF-7460-477A-8395-12B7B36C5372}" type="presParOf" srcId="{60E6FB91-CF7A-4310-B35E-2D4F99E0134D}" destId="{78957ACD-2A42-4AE7-9922-384AEEEBBA0F}" srcOrd="0" destOrd="0" presId="urn:microsoft.com/office/officeart/2005/8/layout/process1"/>
    <dgm:cxn modelId="{5D3733F2-7546-453F-8E20-FB2570DED370}" type="presParOf" srcId="{E3226038-7F3B-4FC4-9832-1A0C200C92FC}" destId="{1180D667-DE6B-4839-B7F1-3D93797CBA6A}" srcOrd="8" destOrd="0" presId="urn:microsoft.com/office/officeart/2005/8/layout/process1"/>
    <dgm:cxn modelId="{24738284-6CCB-44B2-8D87-9B023CF2F585}" type="presParOf" srcId="{E3226038-7F3B-4FC4-9832-1A0C200C92FC}" destId="{87D14E34-880D-47B2-AB1C-C09CF2A58069}" srcOrd="9" destOrd="0" presId="urn:microsoft.com/office/officeart/2005/8/layout/process1"/>
    <dgm:cxn modelId="{8EEED7E5-98F2-4A0F-AFAD-5FA4B926A9B5}" type="presParOf" srcId="{87D14E34-880D-47B2-AB1C-C09CF2A58069}" destId="{359346A0-23DD-43BD-8DA9-B3F94A045319}" srcOrd="0" destOrd="0" presId="urn:microsoft.com/office/officeart/2005/8/layout/process1"/>
    <dgm:cxn modelId="{DD1B40C8-4EC3-440A-AE3A-3FB86B0F622E}" type="presParOf" srcId="{E3226038-7F3B-4FC4-9832-1A0C200C92FC}" destId="{A092FD11-1D6B-4334-96D6-D899AAEEC7E9}" srcOrd="10" destOrd="0" presId="urn:microsoft.com/office/officeart/2005/8/layout/process1"/>
    <dgm:cxn modelId="{F3E54E6D-9FDD-44EC-A13A-8842C1EEA79A}" type="presParOf" srcId="{E3226038-7F3B-4FC4-9832-1A0C200C92FC}" destId="{FB735ABA-458D-458D-B8A8-DCA6C3E0AE17}" srcOrd="11" destOrd="0" presId="urn:microsoft.com/office/officeart/2005/8/layout/process1"/>
    <dgm:cxn modelId="{93F6A071-C489-4B41-9027-2EBF62788F14}" type="presParOf" srcId="{FB735ABA-458D-458D-B8A8-DCA6C3E0AE17}" destId="{F06A80B1-46A8-41AD-9A1C-08B29DB5B2B6}" srcOrd="0" destOrd="0" presId="urn:microsoft.com/office/officeart/2005/8/layout/process1"/>
    <dgm:cxn modelId="{F14F9672-7B6C-46B1-A8E4-F67DB485DD33}" type="presParOf" srcId="{E3226038-7F3B-4FC4-9832-1A0C200C92FC}" destId="{3DC95A33-A652-4C0B-8DA6-6BFE05A8D5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3336-8288-4243-8345-1E92E7475D8B}">
      <dsp:nvSpPr>
        <dsp:cNvPr id="0" name=""/>
        <dsp:cNvSpPr/>
      </dsp:nvSpPr>
      <dsp:spPr>
        <a:xfrm>
          <a:off x="0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 err="1"/>
            <a:t>bilibili</a:t>
          </a:r>
          <a:endParaRPr lang="zh-CN" sz="1300" kern="1200" dirty="0"/>
        </a:p>
      </dsp:txBody>
      <dsp:txXfrm>
        <a:off x="17491" y="252601"/>
        <a:ext cx="876259" cy="562219"/>
      </dsp:txXfrm>
    </dsp:sp>
    <dsp:sp modelId="{8FCC8640-3AD0-4F45-AB49-E0191ECE2B84}">
      <dsp:nvSpPr>
        <dsp:cNvPr id="0" name=""/>
        <dsp:cNvSpPr/>
      </dsp:nvSpPr>
      <dsp:spPr>
        <a:xfrm>
          <a:off x="1002967" y="420717"/>
          <a:ext cx="194458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02967" y="465914"/>
        <a:ext cx="136121" cy="135593"/>
      </dsp:txXfrm>
    </dsp:sp>
    <dsp:sp modelId="{EDF8C913-C113-4F50-9418-B6E8B8F6BFC3}">
      <dsp:nvSpPr>
        <dsp:cNvPr id="0" name=""/>
        <dsp:cNvSpPr/>
      </dsp:nvSpPr>
      <dsp:spPr>
        <a:xfrm>
          <a:off x="1278143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python</a:t>
          </a:r>
          <a:r>
            <a:rPr lang="zh-CN" altLang="en-US" sz="1300" kern="1200" dirty="0"/>
            <a:t>爬虫</a:t>
          </a:r>
          <a:endParaRPr lang="en-US" altLang="zh-CN" sz="1300" kern="1200" dirty="0"/>
        </a:p>
      </dsp:txBody>
      <dsp:txXfrm>
        <a:off x="1295634" y="252601"/>
        <a:ext cx="876259" cy="562219"/>
      </dsp:txXfrm>
    </dsp:sp>
    <dsp:sp modelId="{F14C91D6-ADA9-4002-9CCF-F60C4215A128}">
      <dsp:nvSpPr>
        <dsp:cNvPr id="0" name=""/>
        <dsp:cNvSpPr/>
      </dsp:nvSpPr>
      <dsp:spPr>
        <a:xfrm>
          <a:off x="2280509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280509" y="465914"/>
        <a:ext cx="135228" cy="135593"/>
      </dsp:txXfrm>
    </dsp:sp>
    <dsp:sp modelId="{B532966F-E0FA-4068-8D2C-965788C7EE42}">
      <dsp:nvSpPr>
        <dsp:cNvPr id="0" name=""/>
        <dsp:cNvSpPr/>
      </dsp:nvSpPr>
      <dsp:spPr>
        <a:xfrm>
          <a:off x="2553881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HDFS</a:t>
          </a:r>
          <a:endParaRPr lang="zh-CN" altLang="en-US" sz="1300" kern="1200" dirty="0"/>
        </a:p>
      </dsp:txBody>
      <dsp:txXfrm>
        <a:off x="2571372" y="252601"/>
        <a:ext cx="876259" cy="562219"/>
      </dsp:txXfrm>
    </dsp:sp>
    <dsp:sp modelId="{93528104-C06B-4C7F-BBDB-C60E1D95D8CC}">
      <dsp:nvSpPr>
        <dsp:cNvPr id="0" name=""/>
        <dsp:cNvSpPr/>
      </dsp:nvSpPr>
      <dsp:spPr>
        <a:xfrm>
          <a:off x="3556246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556246" y="465914"/>
        <a:ext cx="135228" cy="135593"/>
      </dsp:txXfrm>
    </dsp:sp>
    <dsp:sp modelId="{E773B44E-1088-4DCE-B081-23825DFA1A47}">
      <dsp:nvSpPr>
        <dsp:cNvPr id="0" name=""/>
        <dsp:cNvSpPr/>
      </dsp:nvSpPr>
      <dsp:spPr>
        <a:xfrm>
          <a:off x="3829618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Spark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GraphX</a:t>
          </a:r>
          <a:endParaRPr lang="zh-CN" altLang="en-US" sz="1300" kern="1200" dirty="0"/>
        </a:p>
      </dsp:txBody>
      <dsp:txXfrm>
        <a:off x="3847109" y="252601"/>
        <a:ext cx="876259" cy="562219"/>
      </dsp:txXfrm>
    </dsp:sp>
    <dsp:sp modelId="{60E6FB91-CF7A-4310-B35E-2D4F99E0134D}">
      <dsp:nvSpPr>
        <dsp:cNvPr id="0" name=""/>
        <dsp:cNvSpPr/>
      </dsp:nvSpPr>
      <dsp:spPr>
        <a:xfrm>
          <a:off x="4831984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831984" y="465914"/>
        <a:ext cx="135228" cy="135593"/>
      </dsp:txXfrm>
    </dsp:sp>
    <dsp:sp modelId="{1180D667-DE6B-4839-B7F1-3D93797CBA6A}">
      <dsp:nvSpPr>
        <dsp:cNvPr id="0" name=""/>
        <dsp:cNvSpPr/>
      </dsp:nvSpPr>
      <dsp:spPr>
        <a:xfrm>
          <a:off x="5105356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MySQL</a:t>
          </a:r>
          <a:endParaRPr lang="zh-CN" altLang="en-US" sz="1300" kern="1200" dirty="0"/>
        </a:p>
      </dsp:txBody>
      <dsp:txXfrm>
        <a:off x="5122847" y="252601"/>
        <a:ext cx="876259" cy="562219"/>
      </dsp:txXfrm>
    </dsp:sp>
    <dsp:sp modelId="{87D14E34-880D-47B2-AB1C-C09CF2A58069}">
      <dsp:nvSpPr>
        <dsp:cNvPr id="0" name=""/>
        <dsp:cNvSpPr/>
      </dsp:nvSpPr>
      <dsp:spPr>
        <a:xfrm>
          <a:off x="6107721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107721" y="465914"/>
        <a:ext cx="135228" cy="135593"/>
      </dsp:txXfrm>
    </dsp:sp>
    <dsp:sp modelId="{A092FD11-1D6B-4334-96D6-D899AAEEC7E9}">
      <dsp:nvSpPr>
        <dsp:cNvPr id="0" name=""/>
        <dsp:cNvSpPr/>
      </dsp:nvSpPr>
      <dsp:spPr>
        <a:xfrm>
          <a:off x="6381094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后端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SpringBoot</a:t>
          </a:r>
          <a:endParaRPr lang="zh-CN" altLang="en-US" sz="1300" kern="1200" dirty="0"/>
        </a:p>
      </dsp:txBody>
      <dsp:txXfrm>
        <a:off x="6398585" y="252601"/>
        <a:ext cx="876259" cy="562219"/>
      </dsp:txXfrm>
    </dsp:sp>
    <dsp:sp modelId="{FB735ABA-458D-458D-B8A8-DCA6C3E0AE17}">
      <dsp:nvSpPr>
        <dsp:cNvPr id="0" name=""/>
        <dsp:cNvSpPr/>
      </dsp:nvSpPr>
      <dsp:spPr>
        <a:xfrm>
          <a:off x="7383459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7383459" y="465914"/>
        <a:ext cx="135228" cy="135593"/>
      </dsp:txXfrm>
    </dsp:sp>
    <dsp:sp modelId="{3DC95A33-A652-4C0B-8DA6-6BFE05A8D50B}">
      <dsp:nvSpPr>
        <dsp:cNvPr id="0" name=""/>
        <dsp:cNvSpPr/>
      </dsp:nvSpPr>
      <dsp:spPr>
        <a:xfrm>
          <a:off x="7656831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前端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React</a:t>
          </a:r>
          <a:endParaRPr lang="zh-CN" altLang="en-US" sz="1300" kern="1200" dirty="0"/>
        </a:p>
      </dsp:txBody>
      <dsp:txXfrm>
        <a:off x="7674322" y="252601"/>
        <a:ext cx="876259" cy="56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74EF-1F02-0443-83D9-614E1A11B75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B89F9-BB18-1A46-8648-0F8B98F807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附上关键代码说明一下graphx的计算步骤中遇到的问题</a:t>
            </a:r>
          </a:p>
          <a:p>
            <a:r>
              <a:rPr lang="en-US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附上关键代码说明一下graphx的计算步骤中遇到的问题</a:t>
            </a:r>
          </a:p>
          <a:p>
            <a:r>
              <a:rPr lang="en-US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附上关键代码说明一下graphx的计算步骤中遇到的问题</a:t>
            </a:r>
          </a:p>
          <a:p>
            <a:r>
              <a:rPr lang="en-US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针对业务问题「统计特定时间段内各个领域和其他领域的交叉程度，并找出交叉程度高的领域」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用户选择要统计的时间段（默认为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年）之后，调用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算法计算各领域的权重值，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并按照该权重值作为该领域和其他领域交叉程度的标准进行排名，返回交叉程度最高的前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个领域，并用表格来展示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算法是谷歌公司用户计算网页重要程度的算法，一个网页的权重除了常数之外，只依赖于所有包含了该网页链接的网页的权重值，通过迭代式更新所有网页的权重可以得到较稳定的结果。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算法中，那些被众多网页所链接的网页具有更高的权重值，而被具有较高权重值的网页所链接的网页也能够获得较高的权重值。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类似地，我们可以将这个算法应用到科研领域间的关系上，网页的链接可以理解成科研领域的交叉，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那些权重值较高的领域，往往和许多领域产生交叉，这为该领域的研究提供了大量的可供探索的空间和亟待解决的问题，该领域拥有广阔的发展前景；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和高权重领域产生交叉的领域，意味着该领域本身的研究目标具有一定的价值，可以和交叉程度高的领域产生一定程度的共鸣。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通过这种方法，我们了解到了可以和多领域交叉复合的领域，相关领域的工作往往拥有更高的应用价值。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针对业务问题「统计特定时间段内和某领域交叉程度较高的领域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根据用户输入的统计年份数以及在表格中选择的领域信息，我计算该领域在该时间段内交叉程度最高的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个领域，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“领域交叉统计”按照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权重展示了交叉复合程度高的领域，而本业务需求则是立足于某一特定领域，寻找与关联密切的领域。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排名的依据是同属于两个领域的论文数量，数量越多意味着两个领域交叉复合越紧密。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在“领域交叉统计”业务需求中没有按照论文数据计算的原因在于，在讨论所有领域的情况下，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能够考虑到关联领域权重对于领域自身权重的影响，突出和“中心领域”关联密切的领域，而单纯依赖论文数量的统计结果不能做到这一点；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但是从特定领域出发寻找相关领域，关注的是和此领域的关联性，所以用跨领域的论文数作为统计依据更加合适。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通过查找和当前领域交叉复合程度高的领域，可以为特定领域的研究人员提供可能的研究方向，也能够进一步促进研究人员之间的跨领域合作，找到新的值得关注的问题。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应用场景中，我们基于各个领域的论文数比较了不同领域的热门程度。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除此之外，我们也希望关注各个领域之间的关系，了解某个领域可以和哪些领域产交叉；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在某一个领域内部我们则希望寻找紧密合作的学术圈子，以及探寻作者之间的合作关系。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在这个过程中，我们可以在和自己领域交叉的领域中发现新的创新点，以及找到和别的作者的合作路径，进而取得更加优秀的学术成果。</a:t>
            </a: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首先我们进行了以下的这些假设。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我们假设两个领域的交叉是指有论文同属于两个不同的领域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一个领域能够和更多的领域交叉，意味着它包含更多等待解决的问题，有更好的发展前景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我们假设两个作者的合作是指他们曾经合作发表过论文</a:t>
            </a: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我们具体要解决的问题如下：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统计特定时间段内各个领域和其他领域的交叉程度，并找出交叉程度高的领域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统计特定时间段内和某领域交叉程度较高的领域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探究某领域内作者间的合作情况，寻找各个作者所活跃的课题小组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计算两个作者关系可以通过哪些合作者产生合作，探寻两个作者之间可能的合作关系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针对业务问题「探究某领域内作者间的合作情况，寻找各个作者所活跃的课题小组」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根据用户输入的统计年份数以及在表格中选择的领域信息，计算该领域在该时间段内不同作者的分组情况，使用关系图展示结果，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每一个节点代表一名作者，节点的大小代表作者的合作者数量，同一颜色的节点表示对应的作者合作关系较为紧密。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该业务需求的目的是在特定领域构建作者的人际关系图，探寻作者间的合作关系，希望了解和某个作者合作紧密的人，以及通过他可以接触到的人（这些人通常和该作者属于同一课题组）。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同一个课题组的人会一起发论文，构成一个聚类簇；不同机构的人不会一起发论文，他们就会被分开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于是可以使用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connectedComponents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方法，将图划分成几个连通区域，对临时聚类簇进行合并。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因为不同课题组之间可能有交流访问等情况，为了避免“偶然的合作”，在计算聚类簇的时候，只有合作发论文超过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篇的人才真正放在同一聚类簇里。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这种做法是基于一个有趣的事实：只合作过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篇论文及以下的情况占据了所有合作情况的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篇论文的“紧密合作”则只占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这说明访问交流等情况是常有的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，或者说即使在课题组内部紧密合作也是很少的。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通过限制合作数量，能够更好地将作者划分至不同的聚类簇中，了解作者间的合作情况。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值得注意的是，在结果展示的时候，不超过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篇论文的“松散合作”仍然会被记入作者的合作者数量中。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针对业务问题「计算两个作者关系可以通过哪些合作者产生合作，探寻两个作者之间可能的合作关系」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根据用户输入的统计年份数以及在表格中选择的领域信息，计算该领域在该时间段内两名作者可能的合作路径，每条合作路径上两两相邻的作者共同合作发表过论文。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通过合作路径可以清晰直观地展示两名作者间的人际关系，探寻在未来展开合作的可能。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Yu-Shen Liu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希望和在领域内颇具影响力的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Yilin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合作发表论文，于是可以通过与两人都展开过合作的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Yujun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的介绍与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Yilin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建立联系。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合作者探索的搜索过程中使用了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的广度优先搜索（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算法，为了避免资源的消耗，需要设置最大路径长度。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在系统中，该路径长度被设定为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，也就是说除了查找的两名作者之外，最多只能有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个中间人，这么做的理由是过长的合作路径会导致较大的沟通成本，无法展开有效的合作。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贴个视频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系统的整体架构如下</a:t>
            </a:r>
            <a:r>
              <a:rPr lang="zh-CN" altLang="en-US" dirty="0"/>
              <a:t>，主要包括数据获取、</a:t>
            </a:r>
            <a:r>
              <a:rPr lang="en-US" altLang="zh-CN" dirty="0"/>
              <a:t>spark</a:t>
            </a:r>
            <a:r>
              <a:rPr lang="zh-CN" altLang="en-US" dirty="0"/>
              <a:t>分布式计算、系统后端和展示界面四个部分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在数据获取部分：我们从网站上通过爬虫获取信息，将爬取的信息预处理后保存在</a:t>
            </a:r>
            <a:r>
              <a:rPr lang="en-US" altLang="zh-CN" dirty="0"/>
              <a:t>HDFS</a:t>
            </a:r>
            <a:r>
              <a:rPr lang="zh-CN" altLang="en-US" dirty="0"/>
              <a:t>文件系统中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dirty="0"/>
              <a:t>我们将爬虫获取得到的数据输入流计算</a:t>
            </a:r>
            <a:r>
              <a:rPr lang="zh-CN" altLang="en-US" dirty="0"/>
              <a:t>，并将结果写入</a:t>
            </a:r>
            <a:r>
              <a:rPr lang="en-US" altLang="zh-CN" dirty="0" err="1"/>
              <a:t>mysql</a:t>
            </a:r>
            <a:r>
              <a:rPr lang="zh-CN" altLang="en-US" dirty="0"/>
              <a:t>数据库，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系统后端会响应前端的请求</a:t>
            </a:r>
            <a:r>
              <a:rPr lang="zh-CN" altLang="en-US" dirty="0"/>
              <a:t>，从数据库读取流计算的运算结果，必要时模拟向流提供数据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当可视化界面部分发起请求时</a:t>
            </a:r>
            <a:r>
              <a:rPr lang="zh-CN" altLang="en-US" dirty="0"/>
              <a:t>，通过后端访问</a:t>
            </a:r>
            <a:r>
              <a:rPr lang="en-US" altLang="zh-CN" dirty="0"/>
              <a:t>spark</a:t>
            </a:r>
            <a:r>
              <a:rPr lang="zh-CN" altLang="en-US" dirty="0"/>
              <a:t>的计算结果；或者调用</a:t>
            </a:r>
            <a:r>
              <a:rPr lang="en-US" altLang="zh-CN" dirty="0"/>
              <a:t>spark</a:t>
            </a:r>
            <a:r>
              <a:rPr lang="zh-CN" altLang="en-US" dirty="0"/>
              <a:t>进程，读取文件计算结果后存入数据库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55" y="287306"/>
            <a:ext cx="7886700" cy="649110"/>
          </a:xfrm>
        </p:spPr>
        <p:txBody>
          <a:bodyPr>
            <a:normAutofit/>
          </a:bodyPr>
          <a:lstStyle>
            <a:lvl1pPr algn="ctr">
              <a:defRPr sz="27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56" y="1188138"/>
            <a:ext cx="8301514" cy="5183188"/>
          </a:xfrm>
        </p:spPr>
        <p:txBody>
          <a:bodyPr/>
          <a:lstStyle>
            <a:lvl1pPr>
              <a:defRPr sz="165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748" y="6384713"/>
            <a:ext cx="637186" cy="287222"/>
          </a:xfrm>
        </p:spPr>
        <p:txBody>
          <a:bodyPr/>
          <a:lstStyle>
            <a:lvl1pPr algn="r">
              <a:defRPr sz="1650" b="0">
                <a:solidFill>
                  <a:srgbClr val="6F0E6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2" y="6195025"/>
            <a:ext cx="419282" cy="525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839"/>
            <a:ext cx="7772400" cy="2051824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666" y="3883361"/>
            <a:ext cx="4510668" cy="20127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9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672000" y="6119716"/>
            <a:ext cx="1800000" cy="566345"/>
            <a:chOff x="2046962" y="6014881"/>
            <a:chExt cx="2288359" cy="72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2081"/>
            <a:ext cx="7886700" cy="460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0029" y="6434254"/>
            <a:ext cx="475321" cy="28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6A005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ts val="216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云计算 </a:t>
            </a:r>
            <a:r>
              <a:rPr lang="en-US" altLang="zh-CN" dirty="0" err="1"/>
              <a:t>GraphX</a:t>
            </a:r>
            <a:r>
              <a:rPr lang="zh-CN" altLang="en-US" dirty="0"/>
              <a:t> 作业实现汇报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5860" y="3756698"/>
            <a:ext cx="3712278" cy="201279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/>
              <a:t>第四组 廖均达 陈骁 胡本霖 朱思源</a:t>
            </a:r>
            <a:endParaRPr lang="en-US" altLang="zh-CN" sz="1800" b="1" dirty="0"/>
          </a:p>
        </p:txBody>
      </p:sp>
      <p:sp>
        <p:nvSpPr>
          <p:cNvPr id="6" name="标题 1"/>
          <p:cNvSpPr txBox="1"/>
          <p:nvPr/>
        </p:nvSpPr>
        <p:spPr>
          <a:xfrm>
            <a:off x="421242" y="3104445"/>
            <a:ext cx="8301515" cy="649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/>
              <a:t>CS </a:t>
            </a:r>
            <a:r>
              <a:rPr lang="zh-CN" altLang="en-US" sz="2400" dirty="0"/>
              <a:t>领域论文数据分析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dirty="0">
                <a:solidFill>
                  <a:prstClr val="black"/>
                </a:solidFill>
              </a:rPr>
              <a:t>构造图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1898650"/>
            <a:ext cx="897128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领域交叉度排名计算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" y="1732915"/>
            <a:ext cx="7539990" cy="621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" y="3101340"/>
            <a:ext cx="6926580" cy="2995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领域共同论文数统计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2458085"/>
            <a:ext cx="7552690" cy="3235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作者合作簇计算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908810"/>
            <a:ext cx="7736840" cy="630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2679700"/>
            <a:ext cx="6502400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作者合作情况统计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2536190"/>
            <a:ext cx="8300720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作者合作关系搜索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1705610"/>
            <a:ext cx="4752340" cy="142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5" y="3252470"/>
            <a:ext cx="7686040" cy="480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95" y="3811270"/>
            <a:ext cx="8041005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188085"/>
            <a:ext cx="8254365" cy="50971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1.   </a:t>
            </a:r>
            <a:r>
              <a:rPr dirty="0">
                <a:solidFill>
                  <a:prstClr val="black"/>
                </a:solidFill>
              </a:rPr>
              <a:t>数据量过大导致运算时间过长。</a:t>
            </a: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这是最大的困难，迫使我们多次修改实现方式，以及做出妥协。一开始我们希望统计某领域内所有作者的合作情况并为他们分组，但spark任务运行时间过长导致我们无法在做最终展示前准备好所有数据，数量超过1万的作者也让前端展示的关系图变成了一团乱麻。</a:t>
            </a: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解决方案：妥协，只计算单个领域内发表论文数前100的作者的合作簇，以及统计他们的合作情况。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188085"/>
            <a:ext cx="7819390" cy="50971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2.   </a:t>
            </a:r>
            <a:r>
              <a:rPr dirty="0">
                <a:solidFill>
                  <a:prstClr val="black"/>
                </a:solidFill>
              </a:rPr>
              <a:t>运算结果数据过大以至于无法预先算好并存入MySQL数据库。</a:t>
            </a: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dirty="0">
                <a:solidFill>
                  <a:prstClr val="black"/>
                </a:solidFill>
              </a:rPr>
              <a:t>对于作者间接合作关系搜索，我们最初的想法是像其他图的计算一样，预先算好结果存入MySQL数据库，让后端直接从中读取结果。但初步实现并测试后发现，这意味着对于m篇有n个作者的论文，我们就有                                条符合条件的边要存！简单计算一下就知道，这意味着仅仅对于10万篇有4个作者（这应该很常见）的论文，我们就要存下共计600万（100000×(12+24+24)）条边，而这还不算那些写了多篇论文的作者的额外贡献（这部分应该会更多）！我们及时地在MySQL存了240万条边后停了下来，并为MySQL的坚挺感到庆幸。</a:t>
            </a:r>
          </a:p>
          <a:p>
            <a:pPr lvl="1">
              <a:lnSpc>
                <a:spcPct val="150000"/>
              </a:lnSpc>
            </a:pPr>
            <a:r>
              <a:rPr dirty="0">
                <a:solidFill>
                  <a:prstClr val="black"/>
                </a:solidFill>
              </a:rPr>
              <a:t>解决方案：最终我们选择不再采取预先全部算好的方式，转为在用户请求搜索两个作者间的关系时实时启动spark，只以这两个作者分别作为起点和终点进行计算，结果通过存入MySQL的方式传递给后端。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75" y="2636520"/>
            <a:ext cx="1723390" cy="398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3.   </a:t>
            </a:r>
            <a:r>
              <a:rPr dirty="0">
                <a:solidFill>
                  <a:prstClr val="black"/>
                </a:solidFill>
              </a:rPr>
              <a:t>操作DataFrame时不容易弄清楚返回结果的结构。</a:t>
            </a: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与RDD不同，DataFrame无法在源码阶段推断出表头的结构，IDE对此无能为力，为代码的编写和纠错带来不小的困难。</a:t>
            </a:r>
          </a:p>
          <a:p>
            <a:pPr lvl="1"/>
            <a:r>
              <a:rPr dirty="0">
                <a:solidFill>
                  <a:prstClr val="black"/>
                </a:solidFill>
              </a:rPr>
              <a:t>解决方案：通过spark-shell一点点进行单步调试。</a:t>
            </a:r>
          </a:p>
          <a:p>
            <a:pPr lvl="2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领域交叉统计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统计特定时间段内各个领域和其他领域的交叉程度，并找出交叉程度高的领域</a:t>
            </a:r>
            <a:endParaRPr lang="en-US" altLang="zh-CN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F3535F-D70A-4C9E-B1F9-974DE4A0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8" y="1675260"/>
            <a:ext cx="7545445" cy="4208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530225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GraphX</a:t>
            </a:r>
            <a:r>
              <a:rPr lang="zh-CN" altLang="en-US" b="1" dirty="0"/>
              <a:t> 作业实现</a:t>
            </a:r>
            <a:endParaRPr lang="en-US" altLang="zh-CN" b="1" dirty="0"/>
          </a:p>
          <a:p>
            <a:pPr lvl="1"/>
            <a:r>
              <a:rPr lang="en-US" altLang="zh-CN" b="1" dirty="0"/>
              <a:t>I.</a:t>
            </a:r>
            <a:r>
              <a:rPr lang="zh-CN" altLang="en-US" b="1" dirty="0"/>
              <a:t> 需求分析</a:t>
            </a:r>
            <a:endParaRPr lang="en-US" altLang="zh-CN" b="1" dirty="0"/>
          </a:p>
          <a:p>
            <a:pPr lvl="1"/>
            <a:r>
              <a:rPr lang="en-US" altLang="zh-CN" b="1" dirty="0"/>
              <a:t>II.</a:t>
            </a:r>
            <a:r>
              <a:rPr lang="zh-CN" altLang="en-US" b="1" dirty="0"/>
              <a:t> 整体架构</a:t>
            </a:r>
            <a:endParaRPr lang="en-US" altLang="zh-CN" b="1" dirty="0"/>
          </a:p>
          <a:p>
            <a:pPr lvl="1"/>
            <a:r>
              <a:rPr lang="en-US" altLang="zh-CN" b="1" dirty="0"/>
              <a:t>III.</a:t>
            </a:r>
            <a:r>
              <a:rPr lang="zh-CN" altLang="en-US" b="1" dirty="0"/>
              <a:t> 数据获取</a:t>
            </a:r>
            <a:endParaRPr lang="en-US" altLang="zh-CN" b="1" dirty="0"/>
          </a:p>
          <a:p>
            <a:pPr lvl="1"/>
            <a:r>
              <a:rPr lang="en-US" altLang="zh-CN" b="1" dirty="0"/>
              <a:t>IV.</a:t>
            </a:r>
            <a:r>
              <a:rPr lang="zh-CN" altLang="en-US" b="1" dirty="0"/>
              <a:t> 图计算步骤</a:t>
            </a:r>
            <a:endParaRPr lang="en-US" altLang="zh-CN" b="1" dirty="0"/>
          </a:p>
          <a:p>
            <a:pPr lvl="1"/>
            <a:r>
              <a:rPr lang="en-US" altLang="zh-CN" b="1" dirty="0"/>
              <a:t>V.</a:t>
            </a:r>
            <a:r>
              <a:rPr lang="zh-CN" altLang="en-US" b="1" dirty="0"/>
              <a:t> 项目展示</a:t>
            </a:r>
            <a:endParaRPr lang="en-US" altLang="zh-CN" b="1" dirty="0"/>
          </a:p>
        </p:txBody>
      </p:sp>
      <p:sp>
        <p:nvSpPr>
          <p:cNvPr id="4" name="标题 1"/>
          <p:cNvSpPr txBox="1"/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相关领域排名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统计特定时间段内和某领域交叉程度较高的领域</a:t>
            </a:r>
            <a:endParaRPr lang="zh-CN" altLang="en-US" sz="175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BF2353-6465-4F17-82FB-B238C880D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5" y="1558249"/>
            <a:ext cx="7976152" cy="44429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领域内合作情况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探究某领域内作者间的合作情况，寻找各个作者所活跃的课题小组</a:t>
            </a:r>
            <a:endParaRPr lang="zh-CN" altLang="en-US" sz="175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561D53-606A-4921-8310-4DB9AC952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8" y="1672313"/>
            <a:ext cx="7545445" cy="42148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合作关系探索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计算两个作者关系可以通过哪些合作者产生合作，探寻两个作者之间可能的合作关系</a:t>
            </a:r>
            <a:endParaRPr lang="en-US" altLang="zh-CN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D00719-CE1E-4F60-B675-3CE78F6D6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28" y="1835835"/>
            <a:ext cx="6959965" cy="38877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运行视频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3822" y="2096499"/>
            <a:ext cx="58363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 谢</a:t>
            </a:r>
          </a:p>
          <a:p>
            <a:pPr algn="ctr"/>
            <a:endParaRPr lang="en-US" altLang="zh-CN" sz="5000" b="1" dirty="0">
              <a:solidFill>
                <a:srgbClr val="6F0E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3672000" y="6119714"/>
            <a:ext cx="1800000" cy="566345"/>
            <a:chOff x="2046962" y="6014881"/>
            <a:chExt cx="2288359" cy="720000"/>
          </a:xfrm>
        </p:grpSpPr>
        <p:pic>
          <p:nvPicPr>
            <p:cNvPr id="8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9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7"/>
    </mc:Choice>
    <mc:Fallback xmlns="">
      <p:transition spd="slow" advTm="212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I.</a:t>
            </a:r>
            <a:r>
              <a:rPr lang="zh-CN" altLang="en-US" dirty="0"/>
              <a:t> 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帮助科研工作者了解最近⼀段时间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各个领域之间关联，希望找到交叉面广的领域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对于某个单独的领域，希望知道该领域的相关领域和领域内作者的合作关系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研究前提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我们假设两个领域的交叉是指有论文同属于两个不同的领域</a:t>
            </a: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一个领域能和更多的领域交叉，意味着包含更多等待解决的问题，有更好的发展前景</a:t>
            </a: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我们假设两个作者的合作是指他们曾经合作发表过论文</a:t>
            </a:r>
          </a:p>
          <a:p>
            <a:pPr marL="3429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具体问题</a:t>
            </a: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统计特定时间段内各个领域和其他领域的交叉程度，并找出交叉程度高的领域</a:t>
            </a: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统计特定时间段内和某领域交叉程度较高的领域</a:t>
            </a: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探究某领域内作者间的合作情况，寻找各个作者所活跃的课题小组</a:t>
            </a: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计算两个作者关系可以通过哪些合作者产生合作，探寻两个作者之间可能的合作关系</a:t>
            </a: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II.</a:t>
            </a:r>
            <a:r>
              <a:rPr lang="zh-CN" altLang="en-US" dirty="0"/>
              <a:t> 整体架构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spark.jpg" descr="spa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91" y="2412061"/>
            <a:ext cx="1184084" cy="8880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10" name="图示 9"/>
          <p:cNvGraphicFramePr/>
          <p:nvPr/>
        </p:nvGraphicFramePr>
        <p:xfrm>
          <a:off x="207094" y="3214011"/>
          <a:ext cx="8570479" cy="106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588" y="4027732"/>
            <a:ext cx="1305711" cy="3720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588" y="3620983"/>
            <a:ext cx="893727" cy="3283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441" y="3099411"/>
            <a:ext cx="890399" cy="443130"/>
          </a:xfrm>
          <a:prstGeom prst="rect">
            <a:avLst/>
          </a:prstGeom>
        </p:spPr>
      </p:pic>
      <p:sp>
        <p:nvSpPr>
          <p:cNvPr id="16" name="AutoShape 6" descr="Spri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AutoShape 10" descr="Sprin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10936" y="2618868"/>
            <a:ext cx="1726655" cy="443083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11271" y="4240931"/>
            <a:ext cx="761070" cy="661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35" y="4213775"/>
            <a:ext cx="1033434" cy="688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r>
              <a:rPr dirty="0">
                <a:solidFill>
                  <a:prstClr val="black"/>
                </a:solidFill>
              </a:rPr>
              <a:t>主要构造以下两种图用于计算：</a:t>
            </a:r>
          </a:p>
          <a:p>
            <a:pPr marL="0" lv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1. 领域的共同论文构成的图</a:t>
            </a:r>
          </a:p>
          <a:p>
            <a:pPr lvl="1"/>
            <a:r>
              <a:rPr dirty="0" err="1">
                <a:solidFill>
                  <a:prstClr val="black"/>
                </a:solidFill>
              </a:rPr>
              <a:t>以每个领域为点，同时属于两个领域的论文数为边，构成一张无向图</a:t>
            </a:r>
            <a:r>
              <a:rPr dirty="0">
                <a:solidFill>
                  <a:prstClr val="black"/>
                </a:solidFill>
              </a:rPr>
              <a:t>。</a:t>
            </a:r>
          </a:p>
          <a:p>
            <a:pPr lvl="1"/>
            <a:r>
              <a:rPr dirty="0" err="1">
                <a:solidFill>
                  <a:prstClr val="black"/>
                </a:solidFill>
              </a:rPr>
              <a:t>用于进行领域共同论文数的统计和领域交叉度的排名计算</a:t>
            </a:r>
            <a:r>
              <a:rPr dirty="0">
                <a:solidFill>
                  <a:prstClr val="black"/>
                </a:solidFill>
              </a:rPr>
              <a:t>。</a:t>
            </a:r>
          </a:p>
          <a:p>
            <a:pPr marL="0" lv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2. 作者的共同论文构成的图</a:t>
            </a:r>
          </a:p>
          <a:p>
            <a:pPr lvl="1"/>
            <a:r>
              <a:rPr dirty="0" err="1">
                <a:solidFill>
                  <a:prstClr val="black"/>
                </a:solidFill>
              </a:rPr>
              <a:t>以每个作者为点，同时属于两个作者（不论一作、二作还是其他作者）的论文的数量为边，构成一张无向图</a:t>
            </a:r>
            <a:r>
              <a:rPr dirty="0">
                <a:solidFill>
                  <a:prstClr val="black"/>
                </a:solidFill>
              </a:rPr>
              <a:t>。</a:t>
            </a:r>
          </a:p>
          <a:p>
            <a:pPr lvl="1"/>
            <a:r>
              <a:rPr dirty="0" err="1">
                <a:solidFill>
                  <a:prstClr val="black"/>
                </a:solidFill>
              </a:rPr>
              <a:t>用于进行作者论文数的统计、作者分类的计算以及作者间合作关系的搜索</a:t>
            </a:r>
            <a:r>
              <a:rPr dirty="0">
                <a:solidFill>
                  <a:prstClr val="black"/>
                </a:solidFill>
              </a:rPr>
              <a:t>。</a:t>
            </a:r>
          </a:p>
          <a:p>
            <a:pPr lvl="1"/>
            <a:r>
              <a:rPr dirty="0" err="1">
                <a:solidFill>
                  <a:prstClr val="black"/>
                </a:solidFill>
              </a:rPr>
              <a:t>每张图限制在单个领域内，以限制数据量</a:t>
            </a:r>
            <a:r>
              <a:rPr dirty="0">
                <a:solidFill>
                  <a:prstClr val="black"/>
                </a:solidFill>
              </a:rPr>
              <a:t>。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39" y="936416"/>
            <a:ext cx="8570595" cy="21717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solidFill>
                  <a:prstClr val="black"/>
                </a:solidFill>
              </a:rPr>
              <a:t>图的构造主要</a:t>
            </a:r>
            <a:r>
              <a:rPr lang="zh-CN" altLang="en-US" dirty="0">
                <a:solidFill>
                  <a:prstClr val="black"/>
                </a:solidFill>
              </a:rPr>
              <a:t>分为</a:t>
            </a:r>
            <a:r>
              <a:rPr dirty="0" err="1">
                <a:solidFill>
                  <a:prstClr val="black"/>
                </a:solidFill>
              </a:rPr>
              <a:t>以下三个步骤</a:t>
            </a:r>
            <a:r>
              <a:rPr dirty="0">
                <a:solidFill>
                  <a:prstClr val="black"/>
                </a:solidFill>
              </a:rPr>
              <a:t>：</a:t>
            </a: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1. 构造点的集合</a:t>
            </a: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2. 构造边的集合</a:t>
            </a: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3. 用点集和边集生成图</a:t>
            </a: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构造</a:t>
            </a:r>
            <a:r>
              <a:rPr lang="en-US" altLang="zh-CN" dirty="0" err="1">
                <a:solidFill>
                  <a:prstClr val="black"/>
                </a:solidFill>
              </a:rPr>
              <a:t>GraphHelper</a:t>
            </a:r>
            <a:r>
              <a:rPr lang="zh-CN" altLang="en-US" dirty="0">
                <a:solidFill>
                  <a:prstClr val="black"/>
                </a:solidFill>
              </a:rPr>
              <a:t>对象来封装以上步骤的实现过程：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" y="2855725"/>
            <a:ext cx="8052567" cy="3672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于是在各个计算主流程中，我们只需要按顺序调用这三个方法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" y="2333625"/>
            <a:ext cx="8936990" cy="2805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构造点的集合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2098675"/>
            <a:ext cx="8874760" cy="3275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798195"/>
            <a:ext cx="8570595" cy="857885"/>
          </a:xfrm>
        </p:spPr>
        <p:txBody>
          <a:bodyPr>
            <a:normAutofit/>
          </a:bodyPr>
          <a:lstStyle/>
          <a:p>
            <a:pPr lvl="0"/>
            <a:r>
              <a:rPr lang="zh-CN" dirty="0">
                <a:solidFill>
                  <a:prstClr val="black"/>
                </a:solidFill>
              </a:rPr>
              <a:t>构造边的集合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188085"/>
            <a:ext cx="7607935" cy="55606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</Template>
  <TotalTime>7</TotalTime>
  <Words>2836</Words>
  <Application>Microsoft Office PowerPoint</Application>
  <PresentationFormat>全屏显示(4:3)</PresentationFormat>
  <Paragraphs>277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游ゴシック</vt:lpstr>
      <vt:lpstr>等线</vt:lpstr>
      <vt:lpstr>黑体</vt:lpstr>
      <vt:lpstr>宋体</vt:lpstr>
      <vt:lpstr>微软雅黑</vt:lpstr>
      <vt:lpstr>微软雅黑 Light</vt:lpstr>
      <vt:lpstr>Arial</vt:lpstr>
      <vt:lpstr>Calibri</vt:lpstr>
      <vt:lpstr>主题1</vt:lpstr>
      <vt:lpstr>云计算 GraphX 作业实现汇报</vt:lpstr>
      <vt:lpstr>目 录</vt:lpstr>
      <vt:lpstr>I. 需求分析</vt:lpstr>
      <vt:lpstr>II. 整体架构</vt:lpstr>
      <vt:lpstr>IV. 图计算步骤——图构造过程</vt:lpstr>
      <vt:lpstr>IV. 图计算步骤——图构造过程</vt:lpstr>
      <vt:lpstr>IV. 图计算步骤——图构造过程</vt:lpstr>
      <vt:lpstr>IV. 图计算步骤——图构造过程</vt:lpstr>
      <vt:lpstr>IV. 图计算步骤——图构造过程</vt:lpstr>
      <vt:lpstr>IV. 图计算步骤——图构造过程</vt:lpstr>
      <vt:lpstr>IV. 图计算步骤——基于图的计算过程</vt:lpstr>
      <vt:lpstr>IV. 图计算步骤——基于图的计算过程</vt:lpstr>
      <vt:lpstr>IV. 图计算步骤——基于图的计算过程</vt:lpstr>
      <vt:lpstr>IV. 图计算步骤——基于图的计算过程</vt:lpstr>
      <vt:lpstr>IV. 图计算步骤——基于图的计算过程</vt:lpstr>
      <vt:lpstr>IV. 图计算步骤——问题和解决方案</vt:lpstr>
      <vt:lpstr>IV. 图计算步骤——问题和解决方案</vt:lpstr>
      <vt:lpstr>IV. 图计算步骤——问题和解决方案</vt:lpstr>
      <vt:lpstr>V. 项目展示——领域交叉统计</vt:lpstr>
      <vt:lpstr>V. 项目展示——相关领域排名</vt:lpstr>
      <vt:lpstr>V. 项目展示——领域内合作情况</vt:lpstr>
      <vt:lpstr>V. 项目展示——合作关系探索</vt:lpstr>
      <vt:lpstr>V. 项目展示——运行视频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 Streaming 设计汇报</dc:title>
  <dc:creator>🙃 BD</dc:creator>
  <cp:lastModifiedBy>🙃 BD</cp:lastModifiedBy>
  <cp:revision>129</cp:revision>
  <dcterms:created xsi:type="dcterms:W3CDTF">2020-11-07T15:11:00Z</dcterms:created>
  <dcterms:modified xsi:type="dcterms:W3CDTF">2020-11-24T14:45:09Z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