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6781800" cy="9855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38780" cy="492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41451" y="0"/>
            <a:ext cx="2938780" cy="492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60730"/>
            <a:ext cx="2938780" cy="492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10: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1: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2: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3: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1" name="Google Shape;201;p14: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2" name="Google Shape;222;p15: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16: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6: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4" name="Google Shape;254;p17: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7: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3" name="Google Shape;293;p18: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8: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9: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2" name="Google Shape;322;p19: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9: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1" name="Google Shape;101;p2: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0: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20: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0: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1: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3" name="Google Shape;423;p21: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1: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2: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22: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2: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3: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5" name="Google Shape;475;p23: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23: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4: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24: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24: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5: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1" name="Google Shape;531;p25: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25: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26: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2" name="Google Shape;582;p26: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26: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27: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p27: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27: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28: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6" name="Google Shape;626;p28: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28: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29: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1" name="Google Shape;681;p29: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29: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8" name="Google Shape;108;p3: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30: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9" name="Google Shape;709;p30: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30: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31: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6" name="Google Shape;716;p31: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31: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32: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23" name="Google Shape;723;p32: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32: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33: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0" name="Google Shape;730;p33: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33: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34: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8" name="Google Shape;738;p34: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34: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35: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7" name="Google Shape;747;p35: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35: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36: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4" name="Google Shape;754;p36: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36: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37: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4" name="Google Shape;764;p37: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37: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38: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3" name="Google Shape;773;p38: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38: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39: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0" name="Google Shape;780;p39: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39: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4: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40: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0" name="Google Shape;790;p40: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40: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41: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9" name="Google Shape;799;p41: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41: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42: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6" name="Google Shape;806;p42: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42: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43: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5" name="Google Shape;815;p43: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43: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44: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2" name="Google Shape;822;p44: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p44: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45: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6" name="Google Shape;836;p45: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45: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46: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0" name="Google Shape;850;p46: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p46: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47: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7" name="Google Shape;857;p47: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47: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48: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4" name="Google Shape;864;p48: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48: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49: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3" name="Google Shape;873;p49: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49: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5: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6: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7: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8: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927100" y="739775"/>
            <a:ext cx="4927600" cy="3695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9:notes"/>
          <p:cNvSpPr txBox="1"/>
          <p:nvPr>
            <p:ph idx="1" type="body"/>
          </p:nvPr>
        </p:nvSpPr>
        <p:spPr>
          <a:xfrm>
            <a:off x="678180" y="4681220"/>
            <a:ext cx="5425440" cy="443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txBox="1"/>
          <p:nvPr>
            <p:ph idx="12" type="sldNum"/>
          </p:nvPr>
        </p:nvSpPr>
        <p:spPr>
          <a:xfrm>
            <a:off x="3841451" y="9360730"/>
            <a:ext cx="2938780" cy="492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descr="earth" id="16" name="Google Shape;16;p2"/>
          <p:cNvPicPr preferRelativeResize="0"/>
          <p:nvPr/>
        </p:nvPicPr>
        <p:blipFill rotWithShape="1">
          <a:blip r:embed="rId2">
            <a:alphaModFix/>
          </a:blip>
          <a:srcRect b="0" l="0" r="0" t="0"/>
          <a:stretch/>
        </p:blipFill>
        <p:spPr>
          <a:xfrm>
            <a:off x="152400" y="2667000"/>
            <a:ext cx="1187450" cy="1019175"/>
          </a:xfrm>
          <a:prstGeom prst="rect">
            <a:avLst/>
          </a:prstGeom>
          <a:noFill/>
          <a:ln>
            <a:noFill/>
          </a:ln>
        </p:spPr>
      </p:pic>
      <p:sp>
        <p:nvSpPr>
          <p:cNvPr id="17" name="Google Shape;17;p2"/>
          <p:cNvSpPr txBox="1"/>
          <p:nvPr>
            <p:ph type="ctrTitle"/>
          </p:nvPr>
        </p:nvSpPr>
        <p:spPr>
          <a:xfrm>
            <a:off x="1295400" y="1600200"/>
            <a:ext cx="75120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1295400" y="4724400"/>
            <a:ext cx="7512050" cy="1295400"/>
          </a:xfrm>
          <a:prstGeom prst="rect">
            <a:avLst/>
          </a:prstGeom>
          <a:noFill/>
          <a:ln>
            <a:noFill/>
          </a:ln>
        </p:spPr>
        <p:txBody>
          <a:bodyPr anchorCtr="0" anchor="t" bIns="45700" lIns="91425" spcFirstLastPara="1" rIns="91425" wrap="square" tIns="45700">
            <a:noAutofit/>
          </a:bodyPr>
          <a:lstStyle>
            <a:lvl1pPr lvl="0" algn="l">
              <a:spcBef>
                <a:spcPts val="980"/>
              </a:spcBef>
              <a:spcAft>
                <a:spcPts val="0"/>
              </a:spcAft>
              <a:buSzPts val="1680"/>
              <a:buFont typeface="Arial"/>
              <a:buNone/>
              <a:defRPr/>
            </a:lvl1pPr>
            <a:lvl2pPr lvl="1" algn="l">
              <a:spcBef>
                <a:spcPts val="360"/>
              </a:spcBef>
              <a:spcAft>
                <a:spcPts val="0"/>
              </a:spcAft>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19" name="Google Shape;19;p2"/>
          <p:cNvSpPr txBox="1"/>
          <p:nvPr>
            <p:ph idx="10" type="dt"/>
          </p:nvPr>
        </p:nvSpPr>
        <p:spPr>
          <a:xfrm>
            <a:off x="730250" y="6365875"/>
            <a:ext cx="206375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619500" y="6332538"/>
            <a:ext cx="31369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7116763" y="6364288"/>
            <a:ext cx="206375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1143000" y="93663"/>
            <a:ext cx="7772400" cy="1049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 type="body"/>
          </p:nvPr>
        </p:nvSpPr>
        <p:spPr>
          <a:xfrm rot="5400000">
            <a:off x="2849563" y="0"/>
            <a:ext cx="44196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630"/>
              </a:spcBef>
              <a:spcAft>
                <a:spcPts val="0"/>
              </a:spcAft>
              <a:buSzPts val="10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1"/>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algn="l">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7162800" y="64897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969670" y="2120107"/>
            <a:ext cx="6002337" cy="19494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 type="body"/>
          </p:nvPr>
        </p:nvSpPr>
        <p:spPr>
          <a:xfrm rot="5400000">
            <a:off x="992188" y="244475"/>
            <a:ext cx="6002337" cy="5700713"/>
          </a:xfrm>
          <a:prstGeom prst="rect">
            <a:avLst/>
          </a:prstGeom>
          <a:noFill/>
          <a:ln>
            <a:noFill/>
          </a:ln>
        </p:spPr>
        <p:txBody>
          <a:bodyPr anchorCtr="0" anchor="t" bIns="45700" lIns="91425" spcFirstLastPara="1" rIns="91425" wrap="square" tIns="45700">
            <a:noAutofit/>
          </a:bodyPr>
          <a:lstStyle>
            <a:lvl1pPr indent="-297180" lvl="0" marL="457200" algn="l">
              <a:spcBef>
                <a:spcPts val="630"/>
              </a:spcBef>
              <a:spcAft>
                <a:spcPts val="0"/>
              </a:spcAft>
              <a:buSzPts val="10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algn="l">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7162800" y="64897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85" name="Shape 85"/>
        <p:cNvGrpSpPr/>
        <p:nvPr/>
      </p:nvGrpSpPr>
      <p:grpSpPr>
        <a:xfrm>
          <a:off x="0" y="0"/>
          <a:ext cx="0" cy="0"/>
          <a:chOff x="0" y="0"/>
          <a:chExt cx="0" cy="0"/>
        </a:xfrm>
      </p:grpSpPr>
      <p:sp>
        <p:nvSpPr>
          <p:cNvPr id="86" name="Google Shape;86;p13"/>
          <p:cNvSpPr txBox="1"/>
          <p:nvPr>
            <p:ph type="title"/>
          </p:nvPr>
        </p:nvSpPr>
        <p:spPr>
          <a:xfrm>
            <a:off x="1143000" y="93663"/>
            <a:ext cx="7772400" cy="1049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 type="body"/>
          </p:nvPr>
        </p:nvSpPr>
        <p:spPr>
          <a:xfrm>
            <a:off x="1173163" y="1676400"/>
            <a:ext cx="7772400" cy="2133600"/>
          </a:xfrm>
          <a:prstGeom prst="rect">
            <a:avLst/>
          </a:prstGeom>
          <a:noFill/>
          <a:ln>
            <a:noFill/>
          </a:ln>
        </p:spPr>
        <p:txBody>
          <a:bodyPr anchorCtr="0" anchor="t" bIns="45700" lIns="91425" spcFirstLastPara="1" rIns="91425" wrap="square" tIns="45700">
            <a:noAutofit/>
          </a:bodyPr>
          <a:lstStyle>
            <a:lvl1pPr indent="-297180" lvl="0" marL="457200" algn="l">
              <a:spcBef>
                <a:spcPts val="630"/>
              </a:spcBef>
              <a:spcAft>
                <a:spcPts val="0"/>
              </a:spcAft>
              <a:buSzPts val="10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3"/>
          <p:cNvSpPr txBox="1"/>
          <p:nvPr>
            <p:ph idx="2" type="body"/>
          </p:nvPr>
        </p:nvSpPr>
        <p:spPr>
          <a:xfrm>
            <a:off x="1173163" y="3962400"/>
            <a:ext cx="7772400" cy="2133600"/>
          </a:xfrm>
          <a:prstGeom prst="rect">
            <a:avLst/>
          </a:prstGeom>
          <a:noFill/>
          <a:ln>
            <a:noFill/>
          </a:ln>
        </p:spPr>
        <p:txBody>
          <a:bodyPr anchorCtr="0" anchor="t" bIns="45700" lIns="91425" spcFirstLastPara="1" rIns="91425" wrap="square" tIns="45700">
            <a:noAutofit/>
          </a:bodyPr>
          <a:lstStyle>
            <a:lvl1pPr indent="-297180" lvl="0" marL="457200" algn="l">
              <a:spcBef>
                <a:spcPts val="630"/>
              </a:spcBef>
              <a:spcAft>
                <a:spcPts val="0"/>
              </a:spcAft>
              <a:buSzPts val="10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3"/>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algn="l">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7162800" y="64897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lvl1pPr indent="-361950" lvl="0" marL="457200" algn="just">
              <a:spcBef>
                <a:spcPts val="980"/>
              </a:spcBef>
              <a:spcAft>
                <a:spcPts val="0"/>
              </a:spcAft>
              <a:buSzPts val="2100"/>
              <a:buChar char="•"/>
              <a:defRPr/>
            </a:lvl1pPr>
            <a:lvl2pPr indent="-342900" lvl="1" marL="914400" algn="l">
              <a:spcBef>
                <a:spcPts val="480"/>
              </a:spcBef>
              <a:spcAft>
                <a:spcPts val="0"/>
              </a:spcAft>
              <a:buSzPts val="1800"/>
              <a:buFont typeface="Arial"/>
              <a:buChar char="•"/>
              <a:defRPr/>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algn="l">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7086600" y="6250188"/>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algn="l">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7162800" y="64897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200"/>
              <a:buNone/>
              <a:defRPr sz="2000"/>
            </a:lvl1pPr>
            <a:lvl2pPr indent="-228600" lvl="1" marL="914400" algn="l">
              <a:spcBef>
                <a:spcPts val="360"/>
              </a:spcBef>
              <a:spcAft>
                <a:spcPts val="0"/>
              </a:spcAft>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5" name="Google Shape;35;p5"/>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algn="l">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7162800" y="64897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1143000" y="93663"/>
            <a:ext cx="7772400" cy="1049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 type="body"/>
          </p:nvPr>
        </p:nvSpPr>
        <p:spPr>
          <a:xfrm>
            <a:off x="1173163" y="1676400"/>
            <a:ext cx="3810000" cy="4419600"/>
          </a:xfrm>
          <a:prstGeom prst="rect">
            <a:avLst/>
          </a:prstGeom>
          <a:noFill/>
          <a:ln>
            <a:noFill/>
          </a:ln>
        </p:spPr>
        <p:txBody>
          <a:bodyPr anchorCtr="0" anchor="t" bIns="45700" lIns="91425" spcFirstLastPara="1" rIns="91425" wrap="square" tIns="45700">
            <a:noAutofit/>
          </a:bodyPr>
          <a:lstStyle>
            <a:lvl1pPr indent="-335280" lvl="0" marL="457200" algn="l">
              <a:spcBef>
                <a:spcPts val="980"/>
              </a:spcBef>
              <a:spcAft>
                <a:spcPts val="0"/>
              </a:spcAft>
              <a:buSzPts val="1680"/>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6"/>
          <p:cNvSpPr txBox="1"/>
          <p:nvPr>
            <p:ph idx="2" type="body"/>
          </p:nvPr>
        </p:nvSpPr>
        <p:spPr>
          <a:xfrm>
            <a:off x="5135563" y="1676400"/>
            <a:ext cx="3810000" cy="4419600"/>
          </a:xfrm>
          <a:prstGeom prst="rect">
            <a:avLst/>
          </a:prstGeom>
          <a:noFill/>
          <a:ln>
            <a:noFill/>
          </a:ln>
        </p:spPr>
        <p:txBody>
          <a:bodyPr anchorCtr="0" anchor="t" bIns="45700" lIns="91425" spcFirstLastPara="1" rIns="91425" wrap="square" tIns="45700">
            <a:noAutofit/>
          </a:bodyPr>
          <a:lstStyle>
            <a:lvl1pPr indent="-335280" lvl="0" marL="457200" algn="l">
              <a:spcBef>
                <a:spcPts val="980"/>
              </a:spcBef>
              <a:spcAft>
                <a:spcPts val="0"/>
              </a:spcAft>
              <a:buSzPts val="1680"/>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2" name="Google Shape;42;p6"/>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algn="l">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7162800" y="64897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1440"/>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840"/>
              </a:spcBef>
              <a:spcAft>
                <a:spcPts val="0"/>
              </a:spcAft>
              <a:buSzPts val="1440"/>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1440"/>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840"/>
              </a:spcBef>
              <a:spcAft>
                <a:spcPts val="0"/>
              </a:spcAft>
              <a:buSzPts val="1440"/>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1" name="Google Shape;51;p7"/>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algn="l">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7162800" y="64897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1143000" y="93663"/>
            <a:ext cx="7772400" cy="1049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algn="l">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7162800" y="64897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1120"/>
              </a:spcBef>
              <a:spcAft>
                <a:spcPts val="0"/>
              </a:spcAft>
              <a:buSzPts val="1920"/>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2" name="Google Shape;62;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840"/>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3" name="Google Shape;63;p9"/>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algn="l">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7162800" y="64897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p:nvPr>
            <p:ph idx="2" type="pic"/>
          </p:nvPr>
        </p:nvSpPr>
        <p:spPr>
          <a:xfrm>
            <a:off x="1792288" y="612775"/>
            <a:ext cx="5486400" cy="4114800"/>
          </a:xfrm>
          <a:prstGeom prst="rect">
            <a:avLst/>
          </a:prstGeom>
          <a:noFill/>
          <a:ln>
            <a:noFill/>
          </a:ln>
        </p:spPr>
      </p:sp>
      <p:sp>
        <p:nvSpPr>
          <p:cNvPr id="69" name="Google Shape;69;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840"/>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0" name="Google Shape;70;p10"/>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algn="l">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7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7162800" y="64897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43000" y="93663"/>
            <a:ext cx="7772400" cy="10493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993300"/>
                </a:solidFill>
                <a:latin typeface="Arial"/>
                <a:ea typeface="Arial"/>
                <a:cs typeface="Arial"/>
                <a:sym typeface="Arial"/>
              </a:defRPr>
            </a:lvl1pPr>
            <a:lvl2pPr lvl="1" marR="0" rtl="0" algn="l">
              <a:spcBef>
                <a:spcPts val="0"/>
              </a:spcBef>
              <a:spcAft>
                <a:spcPts val="0"/>
              </a:spcAft>
              <a:buSzPts val="1400"/>
              <a:buNone/>
              <a:defRPr b="1" i="0" sz="3600" u="none" cap="none" strike="noStrike">
                <a:solidFill>
                  <a:srgbClr val="993300"/>
                </a:solidFill>
                <a:latin typeface="Arial"/>
                <a:ea typeface="Arial"/>
                <a:cs typeface="Arial"/>
                <a:sym typeface="Arial"/>
              </a:defRPr>
            </a:lvl2pPr>
            <a:lvl3pPr lvl="2" marR="0" rtl="0" algn="l">
              <a:spcBef>
                <a:spcPts val="0"/>
              </a:spcBef>
              <a:spcAft>
                <a:spcPts val="0"/>
              </a:spcAft>
              <a:buSzPts val="1400"/>
              <a:buNone/>
              <a:defRPr b="1" i="0" sz="3600" u="none" cap="none" strike="noStrike">
                <a:solidFill>
                  <a:srgbClr val="993300"/>
                </a:solidFill>
                <a:latin typeface="Arial"/>
                <a:ea typeface="Arial"/>
                <a:cs typeface="Arial"/>
                <a:sym typeface="Arial"/>
              </a:defRPr>
            </a:lvl3pPr>
            <a:lvl4pPr lvl="3" marR="0" rtl="0" algn="l">
              <a:spcBef>
                <a:spcPts val="0"/>
              </a:spcBef>
              <a:spcAft>
                <a:spcPts val="0"/>
              </a:spcAft>
              <a:buSzPts val="1400"/>
              <a:buNone/>
              <a:defRPr b="1" i="0" sz="3600" u="none" cap="none" strike="noStrike">
                <a:solidFill>
                  <a:srgbClr val="993300"/>
                </a:solidFill>
                <a:latin typeface="Arial"/>
                <a:ea typeface="Arial"/>
                <a:cs typeface="Arial"/>
                <a:sym typeface="Arial"/>
              </a:defRPr>
            </a:lvl4pPr>
            <a:lvl5pPr lvl="4" marR="0" rtl="0" algn="l">
              <a:spcBef>
                <a:spcPts val="0"/>
              </a:spcBef>
              <a:spcAft>
                <a:spcPts val="0"/>
              </a:spcAft>
              <a:buSzPts val="1400"/>
              <a:buNone/>
              <a:defRPr b="1" i="0" sz="3600" u="none" cap="none" strike="noStrike">
                <a:solidFill>
                  <a:srgbClr val="993300"/>
                </a:solidFill>
                <a:latin typeface="Arial"/>
                <a:ea typeface="Arial"/>
                <a:cs typeface="Arial"/>
                <a:sym typeface="Arial"/>
              </a:defRPr>
            </a:lvl5pPr>
            <a:lvl6pPr lvl="5" marR="0" rtl="0" algn="l">
              <a:spcBef>
                <a:spcPts val="0"/>
              </a:spcBef>
              <a:spcAft>
                <a:spcPts val="0"/>
              </a:spcAft>
              <a:buSzPts val="1400"/>
              <a:buNone/>
              <a:defRPr b="1" i="0" sz="3600" u="none" cap="none" strike="noStrike">
                <a:solidFill>
                  <a:srgbClr val="993300"/>
                </a:solidFill>
                <a:latin typeface="Arial"/>
                <a:ea typeface="Arial"/>
                <a:cs typeface="Arial"/>
                <a:sym typeface="Arial"/>
              </a:defRPr>
            </a:lvl6pPr>
            <a:lvl7pPr lvl="6" marR="0" rtl="0" algn="l">
              <a:spcBef>
                <a:spcPts val="0"/>
              </a:spcBef>
              <a:spcAft>
                <a:spcPts val="0"/>
              </a:spcAft>
              <a:buSzPts val="1400"/>
              <a:buNone/>
              <a:defRPr b="1" i="0" sz="3600" u="none" cap="none" strike="noStrike">
                <a:solidFill>
                  <a:srgbClr val="993300"/>
                </a:solidFill>
                <a:latin typeface="Arial"/>
                <a:ea typeface="Arial"/>
                <a:cs typeface="Arial"/>
                <a:sym typeface="Arial"/>
              </a:defRPr>
            </a:lvl7pPr>
            <a:lvl8pPr lvl="7" marR="0" rtl="0" algn="l">
              <a:spcBef>
                <a:spcPts val="0"/>
              </a:spcBef>
              <a:spcAft>
                <a:spcPts val="0"/>
              </a:spcAft>
              <a:buSzPts val="1400"/>
              <a:buNone/>
              <a:defRPr b="1" i="0" sz="3600" u="none" cap="none" strike="noStrike">
                <a:solidFill>
                  <a:srgbClr val="993300"/>
                </a:solidFill>
                <a:latin typeface="Arial"/>
                <a:ea typeface="Arial"/>
                <a:cs typeface="Arial"/>
                <a:sym typeface="Arial"/>
              </a:defRPr>
            </a:lvl8pPr>
            <a:lvl9pPr lvl="8" marR="0" rtl="0" algn="l">
              <a:spcBef>
                <a:spcPts val="0"/>
              </a:spcBef>
              <a:spcAft>
                <a:spcPts val="0"/>
              </a:spcAft>
              <a:buSzPts val="1400"/>
              <a:buNone/>
              <a:defRPr b="1" i="0" sz="3600" u="none" cap="none" strike="noStrike">
                <a:solidFill>
                  <a:srgbClr val="993300"/>
                </a:solidFill>
                <a:latin typeface="Arial"/>
                <a:ea typeface="Arial"/>
                <a:cs typeface="Arial"/>
                <a:sym typeface="Arial"/>
              </a:defRPr>
            </a:lvl9pPr>
          </a:lstStyle>
          <a:p/>
        </p:txBody>
      </p:sp>
      <p:sp>
        <p:nvSpPr>
          <p:cNvPr id="11" name="Google Shape;11;p1"/>
          <p:cNvSpPr txBox="1"/>
          <p:nvPr>
            <p:ph idx="1" type="body"/>
          </p:nvPr>
        </p:nvSpPr>
        <p:spPr>
          <a:xfrm>
            <a:off x="1173163" y="1676400"/>
            <a:ext cx="7772400" cy="44196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980"/>
              </a:spcBef>
              <a:spcAft>
                <a:spcPts val="0"/>
              </a:spcAft>
              <a:buClr>
                <a:srgbClr val="FF9999"/>
              </a:buClr>
              <a:buSzPts val="168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70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70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7162800" y="64897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jp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jp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7.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1.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1295400" y="762000"/>
            <a:ext cx="7512050" cy="27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sz="4000">
                <a:solidFill>
                  <a:srgbClr val="960000"/>
                </a:solidFill>
              </a:rPr>
            </a:br>
            <a:r>
              <a:rPr lang="en-US" sz="4000">
                <a:solidFill>
                  <a:srgbClr val="960000"/>
                </a:solidFill>
              </a:rPr>
              <a:t>Mapping an ER Model to the </a:t>
            </a:r>
            <a:br>
              <a:rPr lang="en-US" sz="4000">
                <a:solidFill>
                  <a:srgbClr val="960000"/>
                </a:solidFill>
              </a:rPr>
            </a:br>
            <a:r>
              <a:rPr lang="en-US" sz="4000">
                <a:solidFill>
                  <a:srgbClr val="960000"/>
                </a:solidFill>
              </a:rPr>
              <a:t>Relational Model</a:t>
            </a:r>
            <a:endParaRPr/>
          </a:p>
        </p:txBody>
      </p:sp>
      <p:sp>
        <p:nvSpPr>
          <p:cNvPr id="98" name="Google Shape;98;p14"/>
          <p:cNvSpPr txBox="1"/>
          <p:nvPr>
            <p:ph idx="1" type="subTitle"/>
          </p:nvPr>
        </p:nvSpPr>
        <p:spPr>
          <a:xfrm>
            <a:off x="1371600" y="4114800"/>
            <a:ext cx="7512050" cy="16002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1200"/>
              <a:buNone/>
            </a:pPr>
            <a:r>
              <a:rPr b="1" lang="en-US" sz="2000"/>
              <a:t>Elarbi Badidi</a:t>
            </a:r>
            <a:endParaRPr/>
          </a:p>
          <a:p>
            <a:pPr indent="0" lvl="0" marL="0" rtl="0" algn="ctr">
              <a:lnSpc>
                <a:spcPct val="80000"/>
              </a:lnSpc>
              <a:spcBef>
                <a:spcPts val="700"/>
              </a:spcBef>
              <a:spcAft>
                <a:spcPts val="0"/>
              </a:spcAft>
              <a:buSzPts val="1200"/>
              <a:buNone/>
            </a:pPr>
            <a:r>
              <a:rPr lang="en-US" sz="2000"/>
              <a:t>College of Information Technology</a:t>
            </a:r>
            <a:endParaRPr/>
          </a:p>
          <a:p>
            <a:pPr indent="0" lvl="0" marL="0" rtl="0" algn="ctr">
              <a:lnSpc>
                <a:spcPct val="80000"/>
              </a:lnSpc>
              <a:spcBef>
                <a:spcPts val="700"/>
              </a:spcBef>
              <a:spcAft>
                <a:spcPts val="0"/>
              </a:spcAft>
              <a:buSzPts val="1200"/>
              <a:buNone/>
            </a:pPr>
            <a:r>
              <a:rPr lang="en-US" sz="2000"/>
              <a:t>United Arab Emirates University</a:t>
            </a:r>
            <a:endParaRPr/>
          </a:p>
          <a:p>
            <a:pPr indent="0" lvl="0" marL="0" rtl="0" algn="ctr">
              <a:lnSpc>
                <a:spcPct val="80000"/>
              </a:lnSpc>
              <a:spcBef>
                <a:spcPts val="700"/>
              </a:spcBef>
              <a:spcAft>
                <a:spcPts val="0"/>
              </a:spcAft>
              <a:buSzPts val="1200"/>
              <a:buNone/>
            </a:pPr>
            <a:r>
              <a:rPr lang="en-US" sz="2000">
                <a:solidFill>
                  <a:srgbClr val="0000FF"/>
                </a:solidFill>
              </a:rPr>
              <a:t>ebadidi@uaeu.ac.ae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cxnSp>
        <p:nvCxnSpPr>
          <p:cNvPr id="166" name="Google Shape;166;p23"/>
          <p:cNvCxnSpPr/>
          <p:nvPr/>
        </p:nvCxnSpPr>
        <p:spPr>
          <a:xfrm>
            <a:off x="623888" y="3340100"/>
            <a:ext cx="7967662" cy="0"/>
          </a:xfrm>
          <a:prstGeom prst="straightConnector1">
            <a:avLst/>
          </a:prstGeom>
          <a:noFill/>
          <a:ln cap="flat" cmpd="sng" w="76200">
            <a:solidFill>
              <a:srgbClr val="CC0000"/>
            </a:solidFill>
            <a:prstDash val="solid"/>
            <a:round/>
            <a:headEnd len="med" w="med" type="none"/>
            <a:tailEnd len="med" w="med" type="none"/>
          </a:ln>
        </p:spPr>
      </p:cxnSp>
      <p:sp>
        <p:nvSpPr>
          <p:cNvPr id="167" name="Google Shape;167;p23"/>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Activity 1</a:t>
            </a:r>
            <a:endParaRPr/>
          </a:p>
        </p:txBody>
      </p:sp>
      <p:sp>
        <p:nvSpPr>
          <p:cNvPr id="168" name="Google Shape;168;p23"/>
          <p:cNvSpPr txBox="1"/>
          <p:nvPr/>
        </p:nvSpPr>
        <p:spPr>
          <a:xfrm>
            <a:off x="4343400" y="914400"/>
            <a:ext cx="394050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Do the mapping of the following diagrams:</a:t>
            </a:r>
            <a:endParaRPr/>
          </a:p>
        </p:txBody>
      </p:sp>
      <p:pic>
        <p:nvPicPr>
          <p:cNvPr id="169" name="Google Shape;169;p23"/>
          <p:cNvPicPr preferRelativeResize="0"/>
          <p:nvPr/>
        </p:nvPicPr>
        <p:blipFill rotWithShape="1">
          <a:blip r:embed="rId3">
            <a:alphaModFix/>
          </a:blip>
          <a:srcRect b="21682" l="14723" r="16294" t="26105"/>
          <a:stretch/>
        </p:blipFill>
        <p:spPr>
          <a:xfrm>
            <a:off x="381000" y="1219200"/>
            <a:ext cx="3530600" cy="2048934"/>
          </a:xfrm>
          <a:prstGeom prst="rect">
            <a:avLst/>
          </a:prstGeom>
          <a:noFill/>
          <a:ln>
            <a:noFill/>
          </a:ln>
        </p:spPr>
      </p:pic>
      <p:pic>
        <p:nvPicPr>
          <p:cNvPr id="170" name="Google Shape;170;p23"/>
          <p:cNvPicPr preferRelativeResize="0"/>
          <p:nvPr/>
        </p:nvPicPr>
        <p:blipFill rotWithShape="1">
          <a:blip r:embed="rId4">
            <a:alphaModFix/>
          </a:blip>
          <a:srcRect b="18070" l="12463" r="13963" t="23865"/>
          <a:stretch/>
        </p:blipFill>
        <p:spPr>
          <a:xfrm>
            <a:off x="533400" y="3810000"/>
            <a:ext cx="3718979"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nvSpPr>
        <p:spPr>
          <a:xfrm>
            <a:off x="4876800" y="1676400"/>
            <a:ext cx="365476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Project (</a:t>
            </a:r>
            <a:r>
              <a:rPr lang="en-US" sz="1600" u="sng">
                <a:solidFill>
                  <a:schemeClr val="dk1"/>
                </a:solidFill>
                <a:latin typeface="Times New Roman"/>
                <a:ea typeface="Times New Roman"/>
                <a:cs typeface="Times New Roman"/>
                <a:sym typeface="Times New Roman"/>
              </a:rPr>
              <a:t>ProjectNo</a:t>
            </a:r>
            <a:r>
              <a:rPr lang="en-US" sz="1600">
                <a:solidFill>
                  <a:schemeClr val="dk1"/>
                </a:solidFill>
                <a:latin typeface="Times New Roman"/>
                <a:ea typeface="Times New Roman"/>
                <a:cs typeface="Times New Roman"/>
                <a:sym typeface="Times New Roman"/>
              </a:rPr>
              <a:t>, ProjectName, Budget) </a:t>
            </a:r>
            <a:endParaRPr/>
          </a:p>
        </p:txBody>
      </p:sp>
      <p:sp>
        <p:nvSpPr>
          <p:cNvPr id="177" name="Google Shape;177;p24"/>
          <p:cNvSpPr txBox="1"/>
          <p:nvPr/>
        </p:nvSpPr>
        <p:spPr>
          <a:xfrm>
            <a:off x="3683000" y="4057650"/>
            <a:ext cx="5308600" cy="5847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Employee (</a:t>
            </a:r>
            <a:r>
              <a:rPr lang="en-US" sz="1600" u="sng">
                <a:solidFill>
                  <a:schemeClr val="dk1"/>
                </a:solidFill>
                <a:latin typeface="Times New Roman"/>
                <a:ea typeface="Times New Roman"/>
                <a:cs typeface="Times New Roman"/>
                <a:sym typeface="Times New Roman"/>
              </a:rPr>
              <a:t>EmployeeNo</a:t>
            </a:r>
            <a:r>
              <a:rPr lang="en-US" sz="1600">
                <a:solidFill>
                  <a:schemeClr val="dk1"/>
                </a:solidFill>
                <a:latin typeface="Times New Roman"/>
                <a:ea typeface="Times New Roman"/>
                <a:cs typeface="Times New Roman"/>
                <a:sym typeface="Times New Roman"/>
              </a:rPr>
              <a:t>, EmployeeName, Title, Salary, Apt#, City, Street#)</a:t>
            </a:r>
            <a:endParaRPr sz="2000">
              <a:solidFill>
                <a:schemeClr val="dk1"/>
              </a:solidFill>
              <a:latin typeface="Times New Roman"/>
              <a:ea typeface="Times New Roman"/>
              <a:cs typeface="Times New Roman"/>
              <a:sym typeface="Times New Roman"/>
            </a:endParaRPr>
          </a:p>
        </p:txBody>
      </p:sp>
      <p:cxnSp>
        <p:nvCxnSpPr>
          <p:cNvPr id="178" name="Google Shape;178;p24"/>
          <p:cNvCxnSpPr/>
          <p:nvPr/>
        </p:nvCxnSpPr>
        <p:spPr>
          <a:xfrm>
            <a:off x="628650" y="3267075"/>
            <a:ext cx="7967663" cy="0"/>
          </a:xfrm>
          <a:prstGeom prst="straightConnector1">
            <a:avLst/>
          </a:prstGeom>
          <a:noFill/>
          <a:ln cap="flat" cmpd="sng" w="76200">
            <a:solidFill>
              <a:srgbClr val="CC0000"/>
            </a:solidFill>
            <a:prstDash val="solid"/>
            <a:round/>
            <a:headEnd len="med" w="med" type="none"/>
            <a:tailEnd len="med" w="med" type="none"/>
          </a:ln>
        </p:spPr>
      </p:cxnSp>
      <p:sp>
        <p:nvSpPr>
          <p:cNvPr id="179" name="Google Shape;179;p24"/>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pic>
        <p:nvPicPr>
          <p:cNvPr id="180" name="Google Shape;180;p24"/>
          <p:cNvPicPr preferRelativeResize="0"/>
          <p:nvPr/>
        </p:nvPicPr>
        <p:blipFill rotWithShape="1">
          <a:blip r:embed="rId3">
            <a:alphaModFix/>
          </a:blip>
          <a:srcRect b="18070" l="12463" r="13963" t="23865"/>
          <a:stretch/>
        </p:blipFill>
        <p:spPr>
          <a:xfrm>
            <a:off x="228600" y="3581400"/>
            <a:ext cx="3347081" cy="2438400"/>
          </a:xfrm>
          <a:prstGeom prst="rect">
            <a:avLst/>
          </a:prstGeom>
          <a:noFill/>
          <a:ln>
            <a:noFill/>
          </a:ln>
        </p:spPr>
      </p:pic>
      <p:pic>
        <p:nvPicPr>
          <p:cNvPr id="181" name="Google Shape;181;p24"/>
          <p:cNvPicPr preferRelativeResize="0"/>
          <p:nvPr/>
        </p:nvPicPr>
        <p:blipFill rotWithShape="1">
          <a:blip r:embed="rId4">
            <a:alphaModFix/>
          </a:blip>
          <a:srcRect b="21682" l="14723" r="16294" t="26105"/>
          <a:stretch/>
        </p:blipFill>
        <p:spPr>
          <a:xfrm>
            <a:off x="905933" y="795867"/>
            <a:ext cx="3530600" cy="20489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Step 2</a:t>
            </a:r>
            <a:r>
              <a:rPr lang="en-US"/>
              <a:t>: Mapping of Multi-valued attributes</a:t>
            </a:r>
            <a:endParaRPr/>
          </a:p>
        </p:txBody>
      </p:sp>
      <p:sp>
        <p:nvSpPr>
          <p:cNvPr id="188" name="Google Shape;188;p25"/>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Here </a:t>
            </a:r>
            <a:r>
              <a:rPr b="1" lang="en-US"/>
              <a:t>two</a:t>
            </a:r>
            <a:r>
              <a:rPr lang="en-US"/>
              <a:t> new relations (rather than one) are created.</a:t>
            </a:r>
            <a:endParaRPr/>
          </a:p>
          <a:p>
            <a:pPr indent="-342900" lvl="0" marL="342900" rtl="0" algn="just">
              <a:spcBef>
                <a:spcPts val="980"/>
              </a:spcBef>
              <a:spcAft>
                <a:spcPts val="0"/>
              </a:spcAft>
              <a:buSzPts val="2100"/>
              <a:buChar char="•"/>
            </a:pPr>
            <a:r>
              <a:rPr b="1" lang="en-US"/>
              <a:t>First relation </a:t>
            </a:r>
            <a:r>
              <a:rPr lang="en-US"/>
              <a:t>contains all of the attributes of the entity type except the multi-valued attribute.</a:t>
            </a:r>
            <a:endParaRPr/>
          </a:p>
          <a:p>
            <a:pPr indent="-342900" lvl="0" marL="342900" rtl="0" algn="just">
              <a:spcBef>
                <a:spcPts val="980"/>
              </a:spcBef>
              <a:spcAft>
                <a:spcPts val="0"/>
              </a:spcAft>
              <a:buSzPts val="2100"/>
              <a:buChar char="•"/>
            </a:pPr>
            <a:r>
              <a:rPr b="1" lang="en-US"/>
              <a:t>Second relation </a:t>
            </a:r>
            <a:r>
              <a:rPr lang="en-US"/>
              <a:t>contains two attributes that form the primary key of the second relation:</a:t>
            </a:r>
            <a:endParaRPr/>
          </a:p>
          <a:p>
            <a:pPr indent="-285750" lvl="1" marL="742950" rtl="0" algn="just">
              <a:spcBef>
                <a:spcPts val="480"/>
              </a:spcBef>
              <a:spcAft>
                <a:spcPts val="0"/>
              </a:spcAft>
              <a:buSzPts val="1800"/>
              <a:buFont typeface="Arial"/>
              <a:buChar char="•"/>
            </a:pPr>
            <a:r>
              <a:rPr lang="en-US"/>
              <a:t>The first of these is the </a:t>
            </a:r>
            <a:r>
              <a:rPr i="1" lang="en-US"/>
              <a:t>primary key </a:t>
            </a:r>
            <a:r>
              <a:rPr lang="en-US"/>
              <a:t>for the first relation, which becomes a </a:t>
            </a:r>
            <a:r>
              <a:rPr i="1" lang="en-US"/>
              <a:t>foreign key</a:t>
            </a:r>
            <a:r>
              <a:rPr lang="en-US"/>
              <a:t> in the second relation.</a:t>
            </a:r>
            <a:endParaRPr/>
          </a:p>
          <a:p>
            <a:pPr indent="-285750" lvl="1" marL="742950" rtl="0" algn="just">
              <a:spcBef>
                <a:spcPts val="480"/>
              </a:spcBef>
              <a:spcAft>
                <a:spcPts val="0"/>
              </a:spcAft>
              <a:buSzPts val="1800"/>
              <a:buFont typeface="Arial"/>
              <a:buChar char="•"/>
            </a:pPr>
            <a:r>
              <a:rPr lang="en-US"/>
              <a:t>The second is the multi-valued attribute.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 calcmode="lin" valueType="num">
                                      <p:cBhvr additive="base">
                                        <p:cTn dur="500"/>
                                        <p:tgtEl>
                                          <p:spTgt spid="18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 calcmode="lin" valueType="num">
                                      <p:cBhvr additive="base">
                                        <p:cTn dur="500"/>
                                        <p:tgtEl>
                                          <p:spTgt spid="18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 calcmode="lin" valueType="num">
                                      <p:cBhvr additive="base">
                                        <p:cTn dur="500"/>
                                        <p:tgtEl>
                                          <p:spTgt spid="18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 calcmode="lin" valueType="num">
                                      <p:cBhvr additive="base">
                                        <p:cTn dur="500"/>
                                        <p:tgtEl>
                                          <p:spTgt spid="18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 calcmode="lin" valueType="num">
                                      <p:cBhvr additive="base">
                                        <p:cTn dur="500"/>
                                        <p:tgtEl>
                                          <p:spTgt spid="18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u="sng"/>
              <a:t>Example</a:t>
            </a:r>
            <a:r>
              <a:rPr lang="en-US" sz="2800"/>
              <a:t>: Mapping of Multi-valued attributes</a:t>
            </a:r>
            <a:endParaRPr/>
          </a:p>
        </p:txBody>
      </p:sp>
      <p:sp>
        <p:nvSpPr>
          <p:cNvPr id="195" name="Google Shape;195;p26"/>
          <p:cNvSpPr txBox="1"/>
          <p:nvPr>
            <p:ph idx="1" type="body"/>
          </p:nvPr>
        </p:nvSpPr>
        <p:spPr>
          <a:xfrm>
            <a:off x="609600" y="1295400"/>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350"/>
              <a:buChar char="•"/>
            </a:pPr>
            <a:r>
              <a:rPr lang="en-US" sz="1800"/>
              <a:t>In the following Fig. EMPLOYEE has ‘Skill’ as a multi-valued attribute.</a:t>
            </a:r>
            <a:endParaRPr/>
          </a:p>
          <a:p>
            <a:pPr indent="-342900" lvl="0" marL="342900" rtl="0" algn="just">
              <a:spcBef>
                <a:spcPts val="630"/>
              </a:spcBef>
              <a:spcAft>
                <a:spcPts val="0"/>
              </a:spcAft>
              <a:buSzPts val="1350"/>
              <a:buChar char="•"/>
            </a:pPr>
            <a:r>
              <a:rPr lang="en-US" sz="1800"/>
              <a:t>The first relation EMPLOYEE has the primary key Employee_ID.</a:t>
            </a:r>
            <a:endParaRPr/>
          </a:p>
          <a:p>
            <a:pPr indent="-342900" lvl="0" marL="342900" rtl="0" algn="just">
              <a:spcBef>
                <a:spcPts val="630"/>
              </a:spcBef>
              <a:spcAft>
                <a:spcPts val="0"/>
              </a:spcAft>
              <a:buSzPts val="1350"/>
              <a:buChar char="•"/>
            </a:pPr>
            <a:r>
              <a:rPr lang="en-US" sz="1800"/>
              <a:t>The second relation EMPLOYEE_SKILL has the two attributes Employee_ID and Skill, which form the primary key.</a:t>
            </a:r>
            <a:endParaRPr/>
          </a:p>
          <a:p>
            <a:pPr indent="-342900" lvl="0" marL="342900" rtl="0" algn="just">
              <a:spcBef>
                <a:spcPts val="630"/>
              </a:spcBef>
              <a:spcAft>
                <a:spcPts val="0"/>
              </a:spcAft>
              <a:buSzPts val="1350"/>
              <a:buChar char="•"/>
            </a:pPr>
            <a:r>
              <a:rPr lang="en-US" sz="1800"/>
              <a:t>The relationship between foreign and primary keys is indicated by the arrow in the figure.</a:t>
            </a:r>
            <a:endParaRPr/>
          </a:p>
        </p:txBody>
      </p:sp>
      <p:pic>
        <p:nvPicPr>
          <p:cNvPr descr="FIG5-10A" id="196" name="Google Shape;196;p26"/>
          <p:cNvPicPr preferRelativeResize="0"/>
          <p:nvPr/>
        </p:nvPicPr>
        <p:blipFill rotWithShape="1">
          <a:blip r:embed="rId3">
            <a:alphaModFix/>
          </a:blip>
          <a:srcRect b="0" l="0" r="0" t="0"/>
          <a:stretch/>
        </p:blipFill>
        <p:spPr>
          <a:xfrm>
            <a:off x="4267200" y="3276600"/>
            <a:ext cx="4495800" cy="1940958"/>
          </a:xfrm>
          <a:prstGeom prst="rect">
            <a:avLst/>
          </a:prstGeom>
          <a:noFill/>
          <a:ln>
            <a:noFill/>
          </a:ln>
        </p:spPr>
      </p:pic>
      <p:pic>
        <p:nvPicPr>
          <p:cNvPr descr="FIG5-10B" id="197" name="Google Shape;197;p26"/>
          <p:cNvPicPr preferRelativeResize="0"/>
          <p:nvPr/>
        </p:nvPicPr>
        <p:blipFill rotWithShape="1">
          <a:blip r:embed="rId4">
            <a:alphaModFix/>
          </a:blip>
          <a:srcRect b="0" l="0" r="0" t="0"/>
          <a:stretch/>
        </p:blipFill>
        <p:spPr>
          <a:xfrm>
            <a:off x="685800" y="4572000"/>
            <a:ext cx="4690035" cy="1828800"/>
          </a:xfrm>
          <a:prstGeom prst="rect">
            <a:avLst/>
          </a:prstGeom>
          <a:noFill/>
          <a:ln>
            <a:noFill/>
          </a:ln>
        </p:spPr>
      </p:pic>
      <p:sp>
        <p:nvSpPr>
          <p:cNvPr id="198" name="Google Shape;198;p26"/>
          <p:cNvSpPr txBox="1"/>
          <p:nvPr/>
        </p:nvSpPr>
        <p:spPr>
          <a:xfrm>
            <a:off x="1371600" y="3581400"/>
            <a:ext cx="28194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Times New Roman"/>
                <a:ea typeface="Times New Roman"/>
                <a:cs typeface="Times New Roman"/>
                <a:sym typeface="Times New Roman"/>
              </a:rPr>
              <a:t>Multi-valued attribute becomes a separate relation with foreign key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Activity 2</a:t>
            </a:r>
            <a:endParaRPr/>
          </a:p>
        </p:txBody>
      </p:sp>
      <p:sp>
        <p:nvSpPr>
          <p:cNvPr id="205" name="Google Shape;205;p27"/>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Do the mapping of the following diagram:</a:t>
            </a:r>
            <a:endParaRPr/>
          </a:p>
          <a:p>
            <a:pPr indent="-209550" lvl="0" marL="342900" rtl="0" algn="just">
              <a:spcBef>
                <a:spcPts val="980"/>
              </a:spcBef>
              <a:spcAft>
                <a:spcPts val="0"/>
              </a:spcAft>
              <a:buSzPts val="2100"/>
              <a:buNone/>
            </a:pPr>
            <a:r>
              <a:t/>
            </a:r>
            <a:endParaRPr/>
          </a:p>
          <a:p>
            <a:pPr indent="-209550" lvl="0" marL="342900" rtl="0" algn="just">
              <a:spcBef>
                <a:spcPts val="980"/>
              </a:spcBef>
              <a:spcAft>
                <a:spcPts val="0"/>
              </a:spcAft>
              <a:buSzPts val="2100"/>
              <a:buNone/>
            </a:pPr>
            <a:r>
              <a:t/>
            </a:r>
            <a:endParaRPr/>
          </a:p>
          <a:p>
            <a:pPr indent="-209550" lvl="0" marL="342900" rtl="0" algn="just">
              <a:spcBef>
                <a:spcPts val="980"/>
              </a:spcBef>
              <a:spcAft>
                <a:spcPts val="0"/>
              </a:spcAft>
              <a:buSzPts val="2100"/>
              <a:buNone/>
            </a:pPr>
            <a:r>
              <a:t/>
            </a:r>
            <a:endParaRPr/>
          </a:p>
          <a:p>
            <a:pPr indent="-209550" lvl="0" marL="342900" rtl="0" algn="just">
              <a:spcBef>
                <a:spcPts val="980"/>
              </a:spcBef>
              <a:spcAft>
                <a:spcPts val="0"/>
              </a:spcAft>
              <a:buSzPts val="2100"/>
              <a:buNone/>
            </a:pPr>
            <a:r>
              <a:t/>
            </a:r>
            <a:endParaRPr/>
          </a:p>
          <a:p>
            <a:pPr indent="-209550" lvl="0" marL="342900" rtl="0" algn="just">
              <a:spcBef>
                <a:spcPts val="980"/>
              </a:spcBef>
              <a:spcAft>
                <a:spcPts val="0"/>
              </a:spcAft>
              <a:buSzPts val="2100"/>
              <a:buNone/>
            </a:pPr>
            <a:r>
              <a:t/>
            </a:r>
            <a:endParaRPr/>
          </a:p>
        </p:txBody>
      </p:sp>
      <p:grpSp>
        <p:nvGrpSpPr>
          <p:cNvPr id="206" name="Google Shape;206;p27"/>
          <p:cNvGrpSpPr/>
          <p:nvPr/>
        </p:nvGrpSpPr>
        <p:grpSpPr>
          <a:xfrm>
            <a:off x="1676400" y="2819400"/>
            <a:ext cx="6705600" cy="2209800"/>
            <a:chOff x="1752600" y="2438400"/>
            <a:chExt cx="6705600" cy="2209800"/>
          </a:xfrm>
        </p:grpSpPr>
        <p:sp>
          <p:nvSpPr>
            <p:cNvPr id="207" name="Google Shape;207;p27"/>
            <p:cNvSpPr/>
            <p:nvPr/>
          </p:nvSpPr>
          <p:spPr>
            <a:xfrm>
              <a:off x="3124200" y="4038600"/>
              <a:ext cx="2133600" cy="609600"/>
            </a:xfrm>
            <a:prstGeom prst="rect">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Department</a:t>
              </a:r>
              <a:endParaRPr/>
            </a:p>
          </p:txBody>
        </p:sp>
        <p:sp>
          <p:nvSpPr>
            <p:cNvPr id="208" name="Google Shape;208;p27"/>
            <p:cNvSpPr/>
            <p:nvPr/>
          </p:nvSpPr>
          <p:spPr>
            <a:xfrm>
              <a:off x="1752600" y="2590800"/>
              <a:ext cx="1828800" cy="6096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9" name="Google Shape;209;p27"/>
            <p:cNvSpPr/>
            <p:nvPr/>
          </p:nvSpPr>
          <p:spPr>
            <a:xfrm>
              <a:off x="4495800" y="2438400"/>
              <a:ext cx="1676400" cy="7620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210" name="Google Shape;210;p27"/>
            <p:cNvCxnSpPr>
              <a:stCxn id="208" idx="4"/>
              <a:endCxn id="207" idx="1"/>
            </p:cNvCxnSpPr>
            <p:nvPr/>
          </p:nvCxnSpPr>
          <p:spPr>
            <a:xfrm flipH="1" rot="-5400000">
              <a:off x="2324100" y="3543300"/>
              <a:ext cx="1143000" cy="457200"/>
            </a:xfrm>
            <a:prstGeom prst="bentConnector2">
              <a:avLst/>
            </a:prstGeom>
            <a:solidFill>
              <a:schemeClr val="accent1"/>
            </a:solidFill>
            <a:ln cap="flat" cmpd="sng" w="9525">
              <a:solidFill>
                <a:schemeClr val="dk1"/>
              </a:solidFill>
              <a:prstDash val="solid"/>
              <a:round/>
              <a:headEnd len="sm" w="sm" type="none"/>
              <a:tailEnd len="sm" w="sm" type="none"/>
            </a:ln>
          </p:spPr>
        </p:cxnSp>
        <p:cxnSp>
          <p:nvCxnSpPr>
            <p:cNvPr id="211" name="Google Shape;211;p27"/>
            <p:cNvCxnSpPr>
              <a:stCxn id="209" idx="4"/>
              <a:endCxn id="207" idx="0"/>
            </p:cNvCxnSpPr>
            <p:nvPr/>
          </p:nvCxnSpPr>
          <p:spPr>
            <a:xfrm rot="5400000">
              <a:off x="4343400" y="3048000"/>
              <a:ext cx="838200" cy="1143000"/>
            </a:xfrm>
            <a:prstGeom prst="bentConnector3">
              <a:avLst>
                <a:gd fmla="val 4545" name="adj1"/>
              </a:avLst>
            </a:prstGeom>
            <a:solidFill>
              <a:schemeClr val="accent1"/>
            </a:solidFill>
            <a:ln cap="flat" cmpd="sng" w="9525">
              <a:solidFill>
                <a:schemeClr val="dk1"/>
              </a:solidFill>
              <a:prstDash val="solid"/>
              <a:round/>
              <a:headEnd len="sm" w="sm" type="none"/>
              <a:tailEnd len="sm" w="sm" type="none"/>
            </a:ln>
          </p:spPr>
        </p:cxnSp>
        <p:grpSp>
          <p:nvGrpSpPr>
            <p:cNvPr id="212" name="Google Shape;212;p27"/>
            <p:cNvGrpSpPr/>
            <p:nvPr/>
          </p:nvGrpSpPr>
          <p:grpSpPr>
            <a:xfrm>
              <a:off x="6629400" y="2438400"/>
              <a:ext cx="1828800" cy="914400"/>
              <a:chOff x="6629400" y="2438400"/>
              <a:chExt cx="1828800" cy="914400"/>
            </a:xfrm>
          </p:grpSpPr>
          <p:sp>
            <p:nvSpPr>
              <p:cNvPr id="213" name="Google Shape;213;p27"/>
              <p:cNvSpPr/>
              <p:nvPr/>
            </p:nvSpPr>
            <p:spPr>
              <a:xfrm>
                <a:off x="6629400" y="2438400"/>
                <a:ext cx="1828800" cy="9144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4" name="Google Shape;214;p27"/>
              <p:cNvSpPr/>
              <p:nvPr/>
            </p:nvSpPr>
            <p:spPr>
              <a:xfrm>
                <a:off x="6705600" y="2514600"/>
                <a:ext cx="1676400" cy="7620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5" name="Google Shape;215;p27"/>
              <p:cNvSpPr txBox="1"/>
              <p:nvPr/>
            </p:nvSpPr>
            <p:spPr>
              <a:xfrm>
                <a:off x="6934200" y="2667000"/>
                <a:ext cx="11737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location</a:t>
                </a:r>
                <a:endParaRPr/>
              </a:p>
            </p:txBody>
          </p:sp>
        </p:grpSp>
        <p:sp>
          <p:nvSpPr>
            <p:cNvPr id="216" name="Google Shape;216;p27"/>
            <p:cNvSpPr txBox="1"/>
            <p:nvPr/>
          </p:nvSpPr>
          <p:spPr>
            <a:xfrm>
              <a:off x="1981200" y="2667000"/>
              <a:ext cx="14157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Times New Roman"/>
                  <a:ea typeface="Times New Roman"/>
                  <a:cs typeface="Times New Roman"/>
                  <a:sym typeface="Times New Roman"/>
                </a:rPr>
                <a:t>DNumber</a:t>
              </a:r>
              <a:endParaRPr/>
            </a:p>
          </p:txBody>
        </p:sp>
        <p:sp>
          <p:nvSpPr>
            <p:cNvPr id="217" name="Google Shape;217;p27"/>
            <p:cNvSpPr txBox="1"/>
            <p:nvPr/>
          </p:nvSpPr>
          <p:spPr>
            <a:xfrm>
              <a:off x="4876800" y="2590800"/>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name</a:t>
              </a:r>
              <a:endParaRPr/>
            </a:p>
          </p:txBody>
        </p:sp>
        <p:cxnSp>
          <p:nvCxnSpPr>
            <p:cNvPr id="218" name="Google Shape;218;p27"/>
            <p:cNvCxnSpPr>
              <a:stCxn id="213" idx="4"/>
              <a:endCxn id="207" idx="3"/>
            </p:cNvCxnSpPr>
            <p:nvPr/>
          </p:nvCxnSpPr>
          <p:spPr>
            <a:xfrm rot="5400000">
              <a:off x="5905500" y="2705100"/>
              <a:ext cx="990600" cy="2286000"/>
            </a:xfrm>
            <a:prstGeom prst="bentConnector2">
              <a:avLst/>
            </a:prstGeom>
            <a:solidFill>
              <a:schemeClr val="accent1"/>
            </a:solidFill>
            <a:ln cap="flat" cmpd="sng" w="9525">
              <a:solidFill>
                <a:schemeClr val="dk1"/>
              </a:solidFill>
              <a:prstDash val="solid"/>
              <a:round/>
              <a:headEnd len="sm" w="sm" type="none"/>
              <a:tailEnd len="sm" w="sm" type="none"/>
            </a:ln>
          </p:spPr>
        </p:cxnSp>
      </p:grpSp>
      <p:sp>
        <p:nvSpPr>
          <p:cNvPr id="219" name="Google Shape;219;p27"/>
          <p:cNvSpPr txBox="1"/>
          <p:nvPr/>
        </p:nvSpPr>
        <p:spPr>
          <a:xfrm>
            <a:off x="2493202" y="5524717"/>
            <a:ext cx="6021705" cy="7571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60">
                <a:solidFill>
                  <a:srgbClr val="000000"/>
                </a:solidFill>
                <a:latin typeface="Arial"/>
                <a:ea typeface="Arial"/>
                <a:cs typeface="Arial"/>
                <a:sym typeface="Arial"/>
              </a:rPr>
              <a:t>Department</a:t>
            </a:r>
            <a:r>
              <a:rPr lang="en-US" sz="2160">
                <a:solidFill>
                  <a:srgbClr val="000000"/>
                </a:solidFill>
                <a:latin typeface="Arial"/>
                <a:ea typeface="Arial"/>
                <a:cs typeface="Arial"/>
                <a:sym typeface="Arial"/>
              </a:rPr>
              <a:t> (</a:t>
            </a:r>
            <a:r>
              <a:rPr lang="en-US" sz="2160" u="sng">
                <a:solidFill>
                  <a:srgbClr val="000000"/>
                </a:solidFill>
                <a:latin typeface="Arial"/>
                <a:ea typeface="Arial"/>
                <a:cs typeface="Arial"/>
                <a:sym typeface="Arial"/>
              </a:rPr>
              <a:t>DNumber</a:t>
            </a:r>
            <a:r>
              <a:rPr lang="en-US" sz="2160">
                <a:solidFill>
                  <a:srgbClr val="000000"/>
                </a:solidFill>
                <a:latin typeface="Arial"/>
                <a:ea typeface="Arial"/>
                <a:cs typeface="Arial"/>
                <a:sym typeface="Arial"/>
              </a:rPr>
              <a:t>, name)</a:t>
            </a:r>
            <a:endParaRPr/>
          </a:p>
          <a:p>
            <a:pPr indent="0" lvl="0" marL="0" marR="0" rtl="0" algn="l">
              <a:spcBef>
                <a:spcPts val="0"/>
              </a:spcBef>
              <a:spcAft>
                <a:spcPts val="0"/>
              </a:spcAft>
              <a:buNone/>
            </a:pPr>
            <a:r>
              <a:rPr lang="en-US" sz="2160">
                <a:solidFill>
                  <a:srgbClr val="000000"/>
                </a:solidFill>
                <a:latin typeface="Arial"/>
                <a:ea typeface="Arial"/>
                <a:cs typeface="Arial"/>
                <a:sym typeface="Arial"/>
              </a:rPr>
              <a:t>D</a:t>
            </a:r>
            <a:r>
              <a:rPr b="1" lang="en-US" sz="2160">
                <a:solidFill>
                  <a:srgbClr val="000000"/>
                </a:solidFill>
                <a:latin typeface="Arial"/>
                <a:ea typeface="Arial"/>
                <a:cs typeface="Arial"/>
                <a:sym typeface="Arial"/>
              </a:rPr>
              <a:t>ept-locations</a:t>
            </a:r>
            <a:r>
              <a:rPr lang="en-US" sz="2160">
                <a:solidFill>
                  <a:srgbClr val="000000"/>
                </a:solidFill>
                <a:latin typeface="Arial"/>
                <a:ea typeface="Arial"/>
                <a:cs typeface="Arial"/>
                <a:sym typeface="Arial"/>
              </a:rPr>
              <a:t> (</a:t>
            </a:r>
            <a:r>
              <a:rPr lang="en-US" sz="2160" u="sng">
                <a:solidFill>
                  <a:srgbClr val="000000"/>
                </a:solidFill>
                <a:latin typeface="Arial"/>
                <a:ea typeface="Arial"/>
                <a:cs typeface="Arial"/>
                <a:sym typeface="Arial"/>
              </a:rPr>
              <a:t>DNumber</a:t>
            </a:r>
            <a:r>
              <a:rPr lang="en-US" sz="2160">
                <a:solidFill>
                  <a:srgbClr val="000000"/>
                </a:solidFill>
                <a:latin typeface="Arial"/>
                <a:ea typeface="Arial"/>
                <a:cs typeface="Arial"/>
                <a:sym typeface="Arial"/>
              </a:rPr>
              <a:t>, </a:t>
            </a:r>
            <a:r>
              <a:rPr lang="en-US" sz="2160" u="sng">
                <a:solidFill>
                  <a:srgbClr val="000000"/>
                </a:solidFill>
                <a:latin typeface="Arial"/>
                <a:ea typeface="Arial"/>
                <a:cs typeface="Arial"/>
                <a:sym typeface="Arial"/>
              </a:rPr>
              <a:t>location</a:t>
            </a:r>
            <a:r>
              <a:rPr lang="en-US" sz="2160">
                <a:solidFill>
                  <a:srgbClr val="000000"/>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Activity 3</a:t>
            </a:r>
            <a:endParaRPr/>
          </a:p>
        </p:txBody>
      </p:sp>
      <p:sp>
        <p:nvSpPr>
          <p:cNvPr id="226" name="Google Shape;226;p28"/>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Do the mapping of the following diagram:</a:t>
            </a:r>
            <a:endParaRPr/>
          </a:p>
          <a:p>
            <a:pPr indent="-209550" lvl="0" marL="342900" rtl="0" algn="just">
              <a:spcBef>
                <a:spcPts val="980"/>
              </a:spcBef>
              <a:spcAft>
                <a:spcPts val="0"/>
              </a:spcAft>
              <a:buSzPts val="2100"/>
              <a:buNone/>
            </a:pPr>
            <a:r>
              <a:t/>
            </a:r>
            <a:endParaRPr/>
          </a:p>
          <a:p>
            <a:pPr indent="-209550" lvl="0" marL="342900" rtl="0" algn="just">
              <a:spcBef>
                <a:spcPts val="980"/>
              </a:spcBef>
              <a:spcAft>
                <a:spcPts val="0"/>
              </a:spcAft>
              <a:buSzPts val="2100"/>
              <a:buNone/>
            </a:pPr>
            <a:r>
              <a:t/>
            </a:r>
            <a:endParaRPr/>
          </a:p>
          <a:p>
            <a:pPr indent="-209550" lvl="0" marL="342900" rtl="0" algn="just">
              <a:spcBef>
                <a:spcPts val="980"/>
              </a:spcBef>
              <a:spcAft>
                <a:spcPts val="0"/>
              </a:spcAft>
              <a:buSzPts val="2100"/>
              <a:buNone/>
            </a:pPr>
            <a:r>
              <a:t/>
            </a:r>
            <a:endParaRPr/>
          </a:p>
          <a:p>
            <a:pPr indent="-209550" lvl="0" marL="342900" rtl="0" algn="just">
              <a:spcBef>
                <a:spcPts val="980"/>
              </a:spcBef>
              <a:spcAft>
                <a:spcPts val="0"/>
              </a:spcAft>
              <a:buSzPts val="2100"/>
              <a:buNone/>
            </a:pPr>
            <a:r>
              <a:t/>
            </a:r>
            <a:endParaRPr/>
          </a:p>
          <a:p>
            <a:pPr indent="-209550" lvl="0" marL="342900" rtl="0" algn="just">
              <a:spcBef>
                <a:spcPts val="980"/>
              </a:spcBef>
              <a:spcAft>
                <a:spcPts val="0"/>
              </a:spcAft>
              <a:buSzPts val="2100"/>
              <a:buNone/>
            </a:pPr>
            <a:r>
              <a:t/>
            </a:r>
            <a:endParaRPr/>
          </a:p>
        </p:txBody>
      </p:sp>
      <p:grpSp>
        <p:nvGrpSpPr>
          <p:cNvPr id="227" name="Google Shape;227;p28"/>
          <p:cNvGrpSpPr/>
          <p:nvPr/>
        </p:nvGrpSpPr>
        <p:grpSpPr>
          <a:xfrm>
            <a:off x="876300" y="2362200"/>
            <a:ext cx="7772400" cy="2514600"/>
            <a:chOff x="914400" y="2743200"/>
            <a:chExt cx="7772400" cy="2514600"/>
          </a:xfrm>
        </p:grpSpPr>
        <p:sp>
          <p:nvSpPr>
            <p:cNvPr id="228" name="Google Shape;228;p28"/>
            <p:cNvSpPr/>
            <p:nvPr/>
          </p:nvSpPr>
          <p:spPr>
            <a:xfrm>
              <a:off x="2971800" y="4648200"/>
              <a:ext cx="2133600" cy="609600"/>
            </a:xfrm>
            <a:prstGeom prst="rect">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Student</a:t>
              </a:r>
              <a:endParaRPr/>
            </a:p>
          </p:txBody>
        </p:sp>
        <p:sp>
          <p:nvSpPr>
            <p:cNvPr id="229" name="Google Shape;229;p28"/>
            <p:cNvSpPr/>
            <p:nvPr/>
          </p:nvSpPr>
          <p:spPr>
            <a:xfrm>
              <a:off x="1981200" y="3200400"/>
              <a:ext cx="1066800" cy="4572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sng" cap="none" strike="noStrike">
                  <a:solidFill>
                    <a:schemeClr val="dk1"/>
                  </a:solidFill>
                  <a:latin typeface="Times New Roman"/>
                  <a:ea typeface="Times New Roman"/>
                  <a:cs typeface="Times New Roman"/>
                  <a:sym typeface="Times New Roman"/>
                </a:rPr>
                <a:t>S_id</a:t>
              </a:r>
              <a:endParaRPr/>
            </a:p>
          </p:txBody>
        </p:sp>
        <p:sp>
          <p:nvSpPr>
            <p:cNvPr id="230" name="Google Shape;230;p28"/>
            <p:cNvSpPr/>
            <p:nvPr/>
          </p:nvSpPr>
          <p:spPr>
            <a:xfrm>
              <a:off x="3505200" y="3124200"/>
              <a:ext cx="1143000" cy="5334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S_name</a:t>
              </a:r>
              <a:endParaRPr/>
            </a:p>
          </p:txBody>
        </p:sp>
        <p:sp>
          <p:nvSpPr>
            <p:cNvPr id="231" name="Google Shape;231;p28"/>
            <p:cNvSpPr/>
            <p:nvPr/>
          </p:nvSpPr>
          <p:spPr>
            <a:xfrm>
              <a:off x="5029200" y="3886200"/>
              <a:ext cx="18288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2" name="Google Shape;232;p28"/>
            <p:cNvSpPr/>
            <p:nvPr/>
          </p:nvSpPr>
          <p:spPr>
            <a:xfrm>
              <a:off x="5105400" y="3962400"/>
              <a:ext cx="1676400" cy="5334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PrevDegrees</a:t>
              </a:r>
              <a:endParaRPr/>
            </a:p>
          </p:txBody>
        </p:sp>
        <p:sp>
          <p:nvSpPr>
            <p:cNvPr id="233" name="Google Shape;233;p28"/>
            <p:cNvSpPr/>
            <p:nvPr/>
          </p:nvSpPr>
          <p:spPr>
            <a:xfrm>
              <a:off x="914400" y="4038600"/>
              <a:ext cx="990600" cy="5334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age</a:t>
              </a:r>
              <a:endParaRPr/>
            </a:p>
          </p:txBody>
        </p:sp>
        <p:cxnSp>
          <p:nvCxnSpPr>
            <p:cNvPr id="234" name="Google Shape;234;p28"/>
            <p:cNvCxnSpPr>
              <a:stCxn id="229" idx="4"/>
            </p:cNvCxnSpPr>
            <p:nvPr/>
          </p:nvCxnSpPr>
          <p:spPr>
            <a:xfrm>
              <a:off x="2514600" y="3657600"/>
              <a:ext cx="990600" cy="9906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35" name="Google Shape;235;p28"/>
            <p:cNvCxnSpPr>
              <a:stCxn id="230" idx="4"/>
            </p:cNvCxnSpPr>
            <p:nvPr/>
          </p:nvCxnSpPr>
          <p:spPr>
            <a:xfrm flipH="1">
              <a:off x="3886200" y="3657600"/>
              <a:ext cx="190500" cy="9906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36" name="Google Shape;236;p28"/>
            <p:cNvCxnSpPr>
              <a:stCxn id="233" idx="6"/>
            </p:cNvCxnSpPr>
            <p:nvPr/>
          </p:nvCxnSpPr>
          <p:spPr>
            <a:xfrm>
              <a:off x="1905000" y="4305300"/>
              <a:ext cx="1295400" cy="3429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37" name="Google Shape;237;p28"/>
            <p:cNvCxnSpPr>
              <a:stCxn id="231" idx="3"/>
              <a:endCxn id="228" idx="0"/>
            </p:cNvCxnSpPr>
            <p:nvPr/>
          </p:nvCxnSpPr>
          <p:spPr>
            <a:xfrm flipH="1">
              <a:off x="4038522" y="4471567"/>
              <a:ext cx="1258500" cy="17670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238" name="Google Shape;238;p28"/>
            <p:cNvSpPr/>
            <p:nvPr/>
          </p:nvSpPr>
          <p:spPr>
            <a:xfrm>
              <a:off x="5029200" y="2895600"/>
              <a:ext cx="1143000" cy="5334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College</a:t>
              </a:r>
              <a:endParaRPr/>
            </a:p>
          </p:txBody>
        </p:sp>
        <p:sp>
          <p:nvSpPr>
            <p:cNvPr id="239" name="Google Shape;239;p28"/>
            <p:cNvSpPr/>
            <p:nvPr/>
          </p:nvSpPr>
          <p:spPr>
            <a:xfrm>
              <a:off x="6477000" y="2743200"/>
              <a:ext cx="1143000" cy="5334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Year</a:t>
              </a:r>
              <a:endParaRPr/>
            </a:p>
          </p:txBody>
        </p:sp>
        <p:sp>
          <p:nvSpPr>
            <p:cNvPr id="240" name="Google Shape;240;p28"/>
            <p:cNvSpPr/>
            <p:nvPr/>
          </p:nvSpPr>
          <p:spPr>
            <a:xfrm>
              <a:off x="7543800" y="3124200"/>
              <a:ext cx="1143000" cy="5334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Major</a:t>
              </a:r>
              <a:endParaRPr b="0" i="0" sz="1400" u="none" cap="none" strike="noStrike">
                <a:solidFill>
                  <a:schemeClr val="dk1"/>
                </a:solidFill>
                <a:latin typeface="Times New Roman"/>
                <a:ea typeface="Times New Roman"/>
                <a:cs typeface="Times New Roman"/>
                <a:sym typeface="Times New Roman"/>
              </a:endParaRPr>
            </a:p>
          </p:txBody>
        </p:sp>
        <p:cxnSp>
          <p:nvCxnSpPr>
            <p:cNvPr id="241" name="Google Shape;241;p28"/>
            <p:cNvCxnSpPr>
              <a:stCxn id="238" idx="4"/>
              <a:endCxn id="231" idx="0"/>
            </p:cNvCxnSpPr>
            <p:nvPr/>
          </p:nvCxnSpPr>
          <p:spPr>
            <a:xfrm>
              <a:off x="5600700" y="3429000"/>
              <a:ext cx="342900" cy="4572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42" name="Google Shape;242;p28"/>
            <p:cNvCxnSpPr>
              <a:stCxn id="239" idx="4"/>
              <a:endCxn id="231" idx="0"/>
            </p:cNvCxnSpPr>
            <p:nvPr/>
          </p:nvCxnSpPr>
          <p:spPr>
            <a:xfrm flipH="1">
              <a:off x="5943600" y="3276600"/>
              <a:ext cx="1104900" cy="6096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243" name="Google Shape;243;p28"/>
            <p:cNvCxnSpPr>
              <a:stCxn id="240" idx="3"/>
            </p:cNvCxnSpPr>
            <p:nvPr/>
          </p:nvCxnSpPr>
          <p:spPr>
            <a:xfrm flipH="1">
              <a:off x="5943588" y="3579485"/>
              <a:ext cx="1767600" cy="306600"/>
            </a:xfrm>
            <a:prstGeom prst="straightConnector1">
              <a:avLst/>
            </a:prstGeom>
            <a:solidFill>
              <a:schemeClr val="accent1"/>
            </a:solidFill>
            <a:ln cap="flat" cmpd="sng" w="9525">
              <a:solidFill>
                <a:schemeClr val="dk1"/>
              </a:solidFill>
              <a:prstDash val="solid"/>
              <a:round/>
              <a:headEnd len="sm" w="sm" type="none"/>
              <a:tailEnd len="sm" w="sm" type="none"/>
            </a:ln>
          </p:spPr>
        </p:cxnSp>
      </p:grpSp>
      <p:sp>
        <p:nvSpPr>
          <p:cNvPr id="244" name="Google Shape;244;p28"/>
          <p:cNvSpPr txBox="1"/>
          <p:nvPr/>
        </p:nvSpPr>
        <p:spPr>
          <a:xfrm>
            <a:off x="1295400" y="5517837"/>
            <a:ext cx="7239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Student</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S_id</a:t>
            </a:r>
            <a:r>
              <a:rPr lang="en-US" sz="2400">
                <a:solidFill>
                  <a:srgbClr val="000000"/>
                </a:solidFill>
                <a:latin typeface="Arial"/>
                <a:ea typeface="Arial"/>
                <a:cs typeface="Arial"/>
                <a:sym typeface="Arial"/>
              </a:rPr>
              <a:t>, S_name, age)</a:t>
            </a:r>
            <a:endParaRPr/>
          </a:p>
          <a:p>
            <a:pPr indent="0" lvl="0" marL="0" marR="0" rtl="0" algn="l">
              <a:spcBef>
                <a:spcPts val="0"/>
              </a:spcBef>
              <a:spcAft>
                <a:spcPts val="0"/>
              </a:spcAft>
              <a:buNone/>
            </a:pPr>
            <a:r>
              <a:rPr lang="en-US" sz="2400">
                <a:solidFill>
                  <a:srgbClr val="000000"/>
                </a:solidFill>
                <a:latin typeface="Arial"/>
                <a:ea typeface="Arial"/>
                <a:cs typeface="Arial"/>
                <a:sym typeface="Arial"/>
              </a:rPr>
              <a:t>S</a:t>
            </a:r>
            <a:r>
              <a:rPr b="1" lang="en-US" sz="2400">
                <a:solidFill>
                  <a:srgbClr val="000000"/>
                </a:solidFill>
                <a:latin typeface="Arial"/>
                <a:ea typeface="Arial"/>
                <a:cs typeface="Arial"/>
                <a:sym typeface="Arial"/>
              </a:rPr>
              <a:t>tud-PrevDegrees</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s_id</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College,</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Year,</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Major)</a:t>
            </a:r>
            <a:r>
              <a:rPr lang="en-US" sz="2400">
                <a:solidFill>
                  <a:srgbClr val="000000"/>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Step 3</a:t>
            </a:r>
            <a:r>
              <a:rPr lang="en-US"/>
              <a:t>: Mapping of Weak Entity Types (1)</a:t>
            </a:r>
            <a:endParaRPr/>
          </a:p>
        </p:txBody>
      </p:sp>
      <p:sp>
        <p:nvSpPr>
          <p:cNvPr id="251" name="Google Shape;251;p29"/>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800"/>
              <a:buChar char="•"/>
            </a:pPr>
            <a:r>
              <a:rPr lang="en-US" sz="2400"/>
              <a:t>You must already have created a relation corresponding to the </a:t>
            </a:r>
            <a:r>
              <a:rPr b="1" i="1" lang="en-US" sz="2400"/>
              <a:t>identifying entity type</a:t>
            </a:r>
            <a:r>
              <a:rPr lang="en-US" sz="2400"/>
              <a:t>.</a:t>
            </a:r>
            <a:endParaRPr/>
          </a:p>
          <a:p>
            <a:pPr indent="-342900" lvl="0" marL="342900" rtl="0" algn="just">
              <a:spcBef>
                <a:spcPts val="840"/>
              </a:spcBef>
              <a:spcAft>
                <a:spcPts val="0"/>
              </a:spcAft>
              <a:buSzPts val="1800"/>
              <a:buChar char="•"/>
            </a:pPr>
            <a:r>
              <a:rPr lang="en-US" sz="2400"/>
              <a:t>For the weak entity type, create a new relation and include all its simple attributes (or simple components of composite attributes) as attributes of this relation.</a:t>
            </a:r>
            <a:endParaRPr/>
          </a:p>
          <a:p>
            <a:pPr indent="-342900" lvl="0" marL="342900" rtl="0" algn="just">
              <a:spcBef>
                <a:spcPts val="840"/>
              </a:spcBef>
              <a:spcAft>
                <a:spcPts val="0"/>
              </a:spcAft>
              <a:buSzPts val="1800"/>
              <a:buChar char="•"/>
            </a:pPr>
            <a:r>
              <a:rPr lang="en-US" sz="2400"/>
              <a:t>Then include the </a:t>
            </a:r>
            <a:r>
              <a:rPr b="1" lang="en-US" sz="2400"/>
              <a:t>primary key of the identifying relation </a:t>
            </a:r>
            <a:r>
              <a:rPr lang="en-US" sz="2400"/>
              <a:t>as a </a:t>
            </a:r>
            <a:r>
              <a:rPr b="1" lang="en-US" sz="2400"/>
              <a:t>foreign key </a:t>
            </a:r>
            <a:r>
              <a:rPr lang="en-US" sz="2400"/>
              <a:t>attribute in this new relation.</a:t>
            </a:r>
            <a:endParaRPr/>
          </a:p>
          <a:p>
            <a:pPr indent="-342900" lvl="0" marL="342900" rtl="0" algn="just">
              <a:spcBef>
                <a:spcPts val="840"/>
              </a:spcBef>
              <a:spcAft>
                <a:spcPts val="0"/>
              </a:spcAft>
              <a:buSzPts val="1800"/>
              <a:buChar char="•"/>
            </a:pPr>
            <a:r>
              <a:rPr lang="en-US" sz="2400"/>
              <a:t>The primary key of the new relation is the combination of this </a:t>
            </a:r>
            <a:r>
              <a:rPr b="1" i="1" lang="en-US" sz="2400"/>
              <a:t>primary key</a:t>
            </a:r>
            <a:r>
              <a:rPr b="1" lang="en-US" sz="2400"/>
              <a:t> </a:t>
            </a:r>
            <a:r>
              <a:rPr lang="en-US" sz="2400"/>
              <a:t>of the identifying relation and the </a:t>
            </a:r>
            <a:r>
              <a:rPr b="1" i="1" lang="en-US" sz="2400"/>
              <a:t>partial key </a:t>
            </a:r>
            <a:r>
              <a:rPr lang="en-US" sz="2400"/>
              <a:t>of the weak entity type.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 calcmode="lin" valueType="num">
                                      <p:cBhvr additive="base">
                                        <p:cTn dur="500"/>
                                        <p:tgtEl>
                                          <p:spTgt spid="2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 calcmode="lin" valueType="num">
                                      <p:cBhvr additive="base">
                                        <p:cTn dur="500"/>
                                        <p:tgtEl>
                                          <p:spTgt spid="2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 calcmode="lin" valueType="num">
                                      <p:cBhvr additive="base">
                                        <p:cTn dur="500"/>
                                        <p:tgtEl>
                                          <p:spTgt spid="25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 calcmode="lin" valueType="num">
                                      <p:cBhvr additive="base">
                                        <p:cTn dur="500"/>
                                        <p:tgtEl>
                                          <p:spTgt spid="25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u="sng"/>
              <a:t>Step 3</a:t>
            </a:r>
            <a:r>
              <a:rPr lang="en-US" sz="3200"/>
              <a:t>: Mapping of Weak Entity Types (2)</a:t>
            </a:r>
            <a:endParaRPr sz="3200"/>
          </a:p>
        </p:txBody>
      </p:sp>
      <p:grpSp>
        <p:nvGrpSpPr>
          <p:cNvPr id="258" name="Google Shape;258;p30"/>
          <p:cNvGrpSpPr/>
          <p:nvPr/>
        </p:nvGrpSpPr>
        <p:grpSpPr>
          <a:xfrm>
            <a:off x="533400" y="4572000"/>
            <a:ext cx="7153275" cy="1813317"/>
            <a:chOff x="533400" y="4572000"/>
            <a:chExt cx="7153275" cy="1813317"/>
          </a:xfrm>
        </p:grpSpPr>
        <p:sp>
          <p:nvSpPr>
            <p:cNvPr id="259" name="Google Shape;259;p30"/>
            <p:cNvSpPr/>
            <p:nvPr/>
          </p:nvSpPr>
          <p:spPr>
            <a:xfrm>
              <a:off x="3276600" y="4572000"/>
              <a:ext cx="4410075" cy="1813317"/>
            </a:xfrm>
            <a:prstGeom prst="rect">
              <a:avLst/>
            </a:prstGeom>
            <a:solidFill>
              <a:srgbClr val="CCFFFF"/>
            </a:solid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CREATE TABLE  </a:t>
              </a:r>
              <a:r>
                <a:rPr lang="en-US" sz="1600">
                  <a:solidFill>
                    <a:schemeClr val="dk1"/>
                  </a:solidFill>
                  <a:latin typeface="Arial"/>
                  <a:ea typeface="Arial"/>
                  <a:cs typeface="Arial"/>
                  <a:sym typeface="Arial"/>
                </a:rPr>
                <a:t>Dependent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r>
                <a:rPr lang="en-US" sz="1600">
                  <a:solidFill>
                    <a:srgbClr val="434FD6"/>
                  </a:solidFill>
                  <a:latin typeface="Arial"/>
                  <a:ea typeface="Arial"/>
                  <a:cs typeface="Arial"/>
                  <a:sym typeface="Arial"/>
                </a:rPr>
                <a:t>firstname </a:t>
              </a:r>
              <a:r>
                <a:rPr lang="en-US" sz="1400">
                  <a:solidFill>
                    <a:srgbClr val="434FD6"/>
                  </a:solidFill>
                  <a:latin typeface="Arial"/>
                  <a:ea typeface="Arial"/>
                  <a:cs typeface="Arial"/>
                  <a:sym typeface="Arial"/>
                </a:rPr>
                <a:t>CHAR(20)</a:t>
              </a:r>
              <a:r>
                <a:rPr lang="en-US" sz="1600">
                  <a:solidFill>
                    <a:srgbClr val="434FD6"/>
                  </a:solidFill>
                  <a:latin typeface="Arial"/>
                  <a:ea typeface="Arial"/>
                  <a:cs typeface="Arial"/>
                  <a:sym typeface="Arial"/>
                </a:rPr>
                <a:t>,</a:t>
              </a:r>
              <a:endParaRPr/>
            </a:p>
            <a:p>
              <a:pPr indent="0" lvl="0" marL="0" marR="0" rtl="0" algn="l">
                <a:spcBef>
                  <a:spcPts val="0"/>
                </a:spcBef>
                <a:spcAft>
                  <a:spcPts val="0"/>
                </a:spcAft>
                <a:buNone/>
              </a:pPr>
              <a:r>
                <a:rPr lang="en-US" sz="1600">
                  <a:solidFill>
                    <a:srgbClr val="434FD6"/>
                  </a:solidFill>
                  <a:latin typeface="Arial"/>
                  <a:ea typeface="Arial"/>
                  <a:cs typeface="Arial"/>
                  <a:sym typeface="Arial"/>
                </a:rPr>
                <a:t>   birthdate  </a:t>
              </a:r>
              <a:r>
                <a:rPr lang="en-US" sz="1400">
                  <a:solidFill>
                    <a:srgbClr val="434FD6"/>
                  </a:solidFill>
                  <a:latin typeface="Arial"/>
                  <a:ea typeface="Arial"/>
                  <a:cs typeface="Arial"/>
                  <a:sym typeface="Arial"/>
                </a:rPr>
                <a:t>DATE</a:t>
              </a:r>
              <a:r>
                <a:rPr lang="en-US" sz="1600">
                  <a:solidFill>
                    <a:srgbClr val="434FD6"/>
                  </a:solidFill>
                  <a:latin typeface="Arial"/>
                  <a:ea typeface="Arial"/>
                  <a:cs typeface="Arial"/>
                  <a:sym typeface="Arial"/>
                </a:rPr>
                <a:t>,</a:t>
              </a:r>
              <a:endParaRPr/>
            </a:p>
            <a:p>
              <a:pPr indent="0" lvl="0" marL="0" marR="0" rtl="0" algn="l">
                <a:spcBef>
                  <a:spcPts val="0"/>
                </a:spcBef>
                <a:spcAft>
                  <a:spcPts val="0"/>
                </a:spcAft>
                <a:buNone/>
              </a:pPr>
              <a:r>
                <a:rPr lang="en-US" sz="1600">
                  <a:solidFill>
                    <a:srgbClr val="434FD6"/>
                  </a:solidFill>
                  <a:latin typeface="Arial"/>
                  <a:ea typeface="Arial"/>
                  <a:cs typeface="Arial"/>
                  <a:sym typeface="Arial"/>
                </a:rPr>
                <a:t>   ssn  </a:t>
              </a:r>
              <a:r>
                <a:rPr lang="en-US" sz="1400">
                  <a:solidFill>
                    <a:srgbClr val="434FD6"/>
                  </a:solidFill>
                  <a:latin typeface="Arial"/>
                  <a:ea typeface="Arial"/>
                  <a:cs typeface="Arial"/>
                  <a:sym typeface="Arial"/>
                </a:rPr>
                <a:t>CHAR(11) NOT NULL</a:t>
              </a:r>
              <a:r>
                <a:rPr lang="en-US" sz="1600">
                  <a:solidFill>
                    <a:srgbClr val="434FD6"/>
                  </a:solidFill>
                  <a:latin typeface="Arial"/>
                  <a:ea typeface="Arial"/>
                  <a:cs typeface="Arial"/>
                  <a:sym typeface="Arial"/>
                </a:rPr>
                <a:t>,</a:t>
              </a:r>
              <a:endParaRPr/>
            </a:p>
            <a:p>
              <a:pPr indent="0" lvl="0" marL="0" marR="0" rtl="0" algn="l">
                <a:spcBef>
                  <a:spcPts val="0"/>
                </a:spcBef>
                <a:spcAft>
                  <a:spcPts val="0"/>
                </a:spcAft>
                <a:buNone/>
              </a:pPr>
              <a:r>
                <a:rPr lang="en-US" sz="1600">
                  <a:solidFill>
                    <a:srgbClr val="434FD6"/>
                  </a:solidFill>
                  <a:latin typeface="Arial"/>
                  <a:ea typeface="Arial"/>
                  <a:cs typeface="Arial"/>
                  <a:sym typeface="Arial"/>
                </a:rPr>
                <a:t>   </a:t>
              </a:r>
              <a:r>
                <a:rPr lang="en-US" sz="1400">
                  <a:solidFill>
                    <a:srgbClr val="D60093"/>
                  </a:solidFill>
                  <a:latin typeface="Arial"/>
                  <a:ea typeface="Arial"/>
                  <a:cs typeface="Arial"/>
                  <a:sym typeface="Arial"/>
                </a:rPr>
                <a:t>PRIMARY KEY  </a:t>
              </a:r>
              <a:r>
                <a:rPr lang="en-US" sz="1600">
                  <a:solidFill>
                    <a:srgbClr val="D60093"/>
                  </a:solidFill>
                  <a:latin typeface="Arial"/>
                  <a:ea typeface="Arial"/>
                  <a:cs typeface="Arial"/>
                  <a:sym typeface="Arial"/>
                </a:rPr>
                <a:t>(firstname, ssn),</a:t>
              </a:r>
              <a:endParaRPr/>
            </a:p>
            <a:p>
              <a:pPr indent="0" lvl="0" marL="0" marR="0" rtl="0" algn="l">
                <a:spcBef>
                  <a:spcPts val="0"/>
                </a:spcBef>
                <a:spcAft>
                  <a:spcPts val="0"/>
                </a:spcAft>
                <a:buNone/>
              </a:pPr>
              <a:r>
                <a:rPr lang="en-US" sz="1600">
                  <a:solidFill>
                    <a:srgbClr val="D60093"/>
                  </a:solidFill>
                  <a:latin typeface="Arial"/>
                  <a:ea typeface="Arial"/>
                  <a:cs typeface="Arial"/>
                  <a:sym typeface="Arial"/>
                </a:rPr>
                <a:t>   </a:t>
              </a:r>
              <a:r>
                <a:rPr lang="en-US" sz="1400">
                  <a:solidFill>
                    <a:srgbClr val="D60093"/>
                  </a:solidFill>
                  <a:latin typeface="Arial"/>
                  <a:ea typeface="Arial"/>
                  <a:cs typeface="Arial"/>
                  <a:sym typeface="Arial"/>
                </a:rPr>
                <a:t>FOREIGN KEY  </a:t>
              </a:r>
              <a:r>
                <a:rPr lang="en-US" sz="1600">
                  <a:solidFill>
                    <a:srgbClr val="D60093"/>
                  </a:solidFill>
                  <a:latin typeface="Arial"/>
                  <a:ea typeface="Arial"/>
                  <a:cs typeface="Arial"/>
                  <a:sym typeface="Arial"/>
                </a:rPr>
                <a:t>(ssn) </a:t>
              </a:r>
              <a:r>
                <a:rPr lang="en-US" sz="1400">
                  <a:solidFill>
                    <a:srgbClr val="D60093"/>
                  </a:solidFill>
                  <a:latin typeface="Arial"/>
                  <a:ea typeface="Arial"/>
                  <a:cs typeface="Arial"/>
                  <a:sym typeface="Arial"/>
                </a:rPr>
                <a:t>REFERENCES</a:t>
              </a:r>
              <a:r>
                <a:rPr lang="en-US" sz="1600">
                  <a:solidFill>
                    <a:srgbClr val="D60093"/>
                  </a:solidFill>
                  <a:latin typeface="Arial"/>
                  <a:ea typeface="Arial"/>
                  <a:cs typeface="Arial"/>
                  <a:sym typeface="Arial"/>
                </a:rPr>
                <a:t> Employee,</a:t>
              </a:r>
              <a:endParaRPr/>
            </a:p>
            <a:p>
              <a:pPr indent="0" lvl="0" marL="0" marR="0" rtl="0" algn="l">
                <a:spcBef>
                  <a:spcPts val="0"/>
                </a:spcBef>
                <a:spcAft>
                  <a:spcPts val="0"/>
                </a:spcAft>
                <a:buNone/>
              </a:pPr>
              <a:r>
                <a:rPr lang="en-US" sz="1600">
                  <a:solidFill>
                    <a:schemeClr val="folHlink"/>
                  </a:solidFill>
                  <a:latin typeface="Arial"/>
                  <a:ea typeface="Arial"/>
                  <a:cs typeface="Arial"/>
                  <a:sym typeface="Arial"/>
                </a:rPr>
                <a:t>      </a:t>
              </a:r>
              <a:r>
                <a:rPr lang="en-US" sz="1400">
                  <a:solidFill>
                    <a:schemeClr val="accent2"/>
                  </a:solidFill>
                  <a:latin typeface="Arial"/>
                  <a:ea typeface="Arial"/>
                  <a:cs typeface="Arial"/>
                  <a:sym typeface="Arial"/>
                </a:rPr>
                <a:t>ON DELETE CASCADE</a:t>
              </a:r>
              <a:r>
                <a:rPr lang="en-US" sz="1600">
                  <a:solidFill>
                    <a:schemeClr val="dk1"/>
                  </a:solidFill>
                  <a:latin typeface="Arial"/>
                  <a:ea typeface="Arial"/>
                  <a:cs typeface="Arial"/>
                  <a:sym typeface="Arial"/>
                </a:rPr>
                <a:t>)</a:t>
              </a:r>
              <a:endParaRPr/>
            </a:p>
          </p:txBody>
        </p:sp>
        <p:sp>
          <p:nvSpPr>
            <p:cNvPr id="260" name="Google Shape;260;p30"/>
            <p:cNvSpPr/>
            <p:nvPr/>
          </p:nvSpPr>
          <p:spPr>
            <a:xfrm>
              <a:off x="533400" y="4876800"/>
              <a:ext cx="2133600" cy="1069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When the owner entity is deleted, all owned weak entities must also be deleted.</a:t>
              </a:r>
              <a:endParaRPr/>
            </a:p>
          </p:txBody>
        </p:sp>
      </p:grpSp>
      <p:grpSp>
        <p:nvGrpSpPr>
          <p:cNvPr id="261" name="Google Shape;261;p30"/>
          <p:cNvGrpSpPr/>
          <p:nvPr/>
        </p:nvGrpSpPr>
        <p:grpSpPr>
          <a:xfrm>
            <a:off x="609600" y="1447800"/>
            <a:ext cx="7924800" cy="1981200"/>
            <a:chOff x="192" y="2784"/>
            <a:chExt cx="5808" cy="1440"/>
          </a:xfrm>
        </p:grpSpPr>
        <p:sp>
          <p:nvSpPr>
            <p:cNvPr id="262" name="Google Shape;262;p30"/>
            <p:cNvSpPr/>
            <p:nvPr/>
          </p:nvSpPr>
          <p:spPr>
            <a:xfrm>
              <a:off x="672" y="2976"/>
              <a:ext cx="1104" cy="336"/>
            </a:xfrm>
            <a:prstGeom prst="rect">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Employee</a:t>
              </a:r>
              <a:endParaRPr/>
            </a:p>
          </p:txBody>
        </p:sp>
        <p:grpSp>
          <p:nvGrpSpPr>
            <p:cNvPr id="263" name="Google Shape;263;p30"/>
            <p:cNvGrpSpPr/>
            <p:nvPr/>
          </p:nvGrpSpPr>
          <p:grpSpPr>
            <a:xfrm>
              <a:off x="4512" y="2928"/>
              <a:ext cx="1200" cy="432"/>
              <a:chOff x="4512" y="2928"/>
              <a:chExt cx="1200" cy="432"/>
            </a:xfrm>
          </p:grpSpPr>
          <p:sp>
            <p:nvSpPr>
              <p:cNvPr id="264" name="Google Shape;264;p30"/>
              <p:cNvSpPr/>
              <p:nvPr/>
            </p:nvSpPr>
            <p:spPr>
              <a:xfrm>
                <a:off x="4512" y="2928"/>
                <a:ext cx="1200" cy="432"/>
              </a:xfrm>
              <a:prstGeom prst="rect">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65" name="Google Shape;265;p30"/>
              <p:cNvSpPr/>
              <p:nvPr/>
            </p:nvSpPr>
            <p:spPr>
              <a:xfrm>
                <a:off x="4560" y="2976"/>
                <a:ext cx="1104" cy="336"/>
              </a:xfrm>
              <a:prstGeom prst="rect">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Dependent</a:t>
                </a:r>
                <a:endParaRPr/>
              </a:p>
            </p:txBody>
          </p:sp>
        </p:grpSp>
        <p:grpSp>
          <p:nvGrpSpPr>
            <p:cNvPr id="266" name="Google Shape;266;p30"/>
            <p:cNvGrpSpPr/>
            <p:nvPr/>
          </p:nvGrpSpPr>
          <p:grpSpPr>
            <a:xfrm>
              <a:off x="2376" y="2784"/>
              <a:ext cx="1584" cy="720"/>
              <a:chOff x="2376" y="2784"/>
              <a:chExt cx="1584" cy="720"/>
            </a:xfrm>
          </p:grpSpPr>
          <p:sp>
            <p:nvSpPr>
              <p:cNvPr id="267" name="Google Shape;267;p30"/>
              <p:cNvSpPr/>
              <p:nvPr/>
            </p:nvSpPr>
            <p:spPr>
              <a:xfrm>
                <a:off x="2376" y="2784"/>
                <a:ext cx="1584" cy="720"/>
              </a:xfrm>
              <a:prstGeom prst="diamond">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68" name="Google Shape;268;p30"/>
              <p:cNvSpPr/>
              <p:nvPr/>
            </p:nvSpPr>
            <p:spPr>
              <a:xfrm>
                <a:off x="2448" y="2832"/>
                <a:ext cx="1440" cy="624"/>
              </a:xfrm>
              <a:prstGeom prst="diamond">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Dependent_of</a:t>
                </a:r>
                <a:endParaRPr/>
              </a:p>
            </p:txBody>
          </p:sp>
        </p:grpSp>
        <p:cxnSp>
          <p:nvCxnSpPr>
            <p:cNvPr id="269" name="Google Shape;269;p30"/>
            <p:cNvCxnSpPr>
              <a:stCxn id="262" idx="3"/>
              <a:endCxn id="268" idx="1"/>
            </p:cNvCxnSpPr>
            <p:nvPr/>
          </p:nvCxnSpPr>
          <p:spPr>
            <a:xfrm>
              <a:off x="1776" y="3144"/>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70" name="Google Shape;270;p30"/>
            <p:cNvCxnSpPr>
              <a:stCxn id="268" idx="3"/>
              <a:endCxn id="264" idx="1"/>
            </p:cNvCxnSpPr>
            <p:nvPr/>
          </p:nvCxnSpPr>
          <p:spPr>
            <a:xfrm>
              <a:off x="3888" y="3144"/>
              <a:ext cx="600" cy="0"/>
            </a:xfrm>
            <a:prstGeom prst="straightConnector1">
              <a:avLst/>
            </a:prstGeom>
            <a:noFill/>
            <a:ln cap="flat" cmpd="sng" w="9525">
              <a:solidFill>
                <a:schemeClr val="dk1"/>
              </a:solidFill>
              <a:prstDash val="solid"/>
              <a:miter lim="800000"/>
              <a:headEnd len="med" w="med" type="none"/>
              <a:tailEnd len="med" w="med" type="none"/>
            </a:ln>
          </p:spPr>
        </p:cxnSp>
        <p:sp>
          <p:nvSpPr>
            <p:cNvPr id="271" name="Google Shape;271;p30"/>
            <p:cNvSpPr/>
            <p:nvPr/>
          </p:nvSpPr>
          <p:spPr>
            <a:xfrm>
              <a:off x="3744" y="3744"/>
              <a:ext cx="960" cy="288"/>
            </a:xfrm>
            <a:prstGeom prst="ellipse">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firstname</a:t>
              </a:r>
              <a:endParaRPr/>
            </a:p>
          </p:txBody>
        </p:sp>
        <p:sp>
          <p:nvSpPr>
            <p:cNvPr id="272" name="Google Shape;272;p30"/>
            <p:cNvSpPr/>
            <p:nvPr/>
          </p:nvSpPr>
          <p:spPr>
            <a:xfrm>
              <a:off x="5040" y="3744"/>
              <a:ext cx="960" cy="288"/>
            </a:xfrm>
            <a:prstGeom prst="ellipse">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birthdate</a:t>
              </a:r>
              <a:endParaRPr/>
            </a:p>
          </p:txBody>
        </p:sp>
        <p:cxnSp>
          <p:nvCxnSpPr>
            <p:cNvPr id="273" name="Google Shape;273;p30"/>
            <p:cNvCxnSpPr>
              <a:stCxn id="271" idx="0"/>
              <a:endCxn id="264" idx="2"/>
            </p:cNvCxnSpPr>
            <p:nvPr/>
          </p:nvCxnSpPr>
          <p:spPr>
            <a:xfrm flipH="1" rot="10800000">
              <a:off x="4224" y="3444"/>
              <a:ext cx="9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4" name="Google Shape;274;p30"/>
            <p:cNvCxnSpPr>
              <a:stCxn id="272" idx="0"/>
              <a:endCxn id="264" idx="2"/>
            </p:cNvCxnSpPr>
            <p:nvPr/>
          </p:nvCxnSpPr>
          <p:spPr>
            <a:xfrm rot="10800000">
              <a:off x="5220" y="3444"/>
              <a:ext cx="300" cy="300"/>
            </a:xfrm>
            <a:prstGeom prst="straightConnector1">
              <a:avLst/>
            </a:prstGeom>
            <a:noFill/>
            <a:ln cap="flat" cmpd="sng" w="9525">
              <a:solidFill>
                <a:schemeClr val="dk1"/>
              </a:solidFill>
              <a:prstDash val="solid"/>
              <a:miter lim="800000"/>
              <a:headEnd len="med" w="med" type="none"/>
              <a:tailEnd len="med" w="med" type="none"/>
            </a:ln>
          </p:spPr>
        </p:cxnSp>
        <p:sp>
          <p:nvSpPr>
            <p:cNvPr id="275" name="Google Shape;275;p30"/>
            <p:cNvSpPr/>
            <p:nvPr/>
          </p:nvSpPr>
          <p:spPr>
            <a:xfrm>
              <a:off x="192" y="3600"/>
              <a:ext cx="960" cy="288"/>
            </a:xfrm>
            <a:prstGeom prst="ellipse">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u="sng">
                  <a:solidFill>
                    <a:schemeClr val="dk1"/>
                  </a:solidFill>
                  <a:latin typeface="Times New Roman"/>
                  <a:ea typeface="Times New Roman"/>
                  <a:cs typeface="Times New Roman"/>
                  <a:sym typeface="Times New Roman"/>
                </a:rPr>
                <a:t>SSN</a:t>
              </a:r>
              <a:endParaRPr/>
            </a:p>
          </p:txBody>
        </p:sp>
        <p:sp>
          <p:nvSpPr>
            <p:cNvPr id="276" name="Google Shape;276;p30"/>
            <p:cNvSpPr/>
            <p:nvPr/>
          </p:nvSpPr>
          <p:spPr>
            <a:xfrm>
              <a:off x="1392" y="3600"/>
              <a:ext cx="960" cy="288"/>
            </a:xfrm>
            <a:prstGeom prst="ellipse">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Name</a:t>
              </a:r>
              <a:endParaRPr/>
            </a:p>
          </p:txBody>
        </p:sp>
        <p:sp>
          <p:nvSpPr>
            <p:cNvPr id="277" name="Google Shape;277;p30"/>
            <p:cNvSpPr/>
            <p:nvPr/>
          </p:nvSpPr>
          <p:spPr>
            <a:xfrm>
              <a:off x="864" y="3936"/>
              <a:ext cx="960" cy="288"/>
            </a:xfrm>
            <a:prstGeom prst="ellipse">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Salary</a:t>
              </a:r>
              <a:endParaRPr/>
            </a:p>
          </p:txBody>
        </p:sp>
        <p:cxnSp>
          <p:nvCxnSpPr>
            <p:cNvPr id="278" name="Google Shape;278;p30"/>
            <p:cNvCxnSpPr/>
            <p:nvPr/>
          </p:nvCxnSpPr>
          <p:spPr>
            <a:xfrm>
              <a:off x="3984" y="3984"/>
              <a:ext cx="480" cy="0"/>
            </a:xfrm>
            <a:prstGeom prst="straightConnector1">
              <a:avLst/>
            </a:prstGeom>
            <a:solidFill>
              <a:srgbClr val="FFC000"/>
            </a:solidFill>
            <a:ln cap="flat" cmpd="sng" w="9525">
              <a:solidFill>
                <a:schemeClr val="dk1"/>
              </a:solidFill>
              <a:prstDash val="dashDot"/>
              <a:miter lim="800000"/>
              <a:headEnd len="med" w="med" type="none"/>
              <a:tailEnd len="med" w="med" type="none"/>
            </a:ln>
          </p:spPr>
        </p:cxnSp>
        <p:cxnSp>
          <p:nvCxnSpPr>
            <p:cNvPr id="279" name="Google Shape;279;p30"/>
            <p:cNvCxnSpPr>
              <a:stCxn id="275" idx="0"/>
              <a:endCxn id="262" idx="2"/>
            </p:cNvCxnSpPr>
            <p:nvPr/>
          </p:nvCxnSpPr>
          <p:spPr>
            <a:xfrm flipH="1" rot="10800000">
              <a:off x="672" y="3300"/>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80" name="Google Shape;280;p30"/>
            <p:cNvCxnSpPr>
              <a:stCxn id="277" idx="0"/>
              <a:endCxn id="262" idx="2"/>
            </p:cNvCxnSpPr>
            <p:nvPr/>
          </p:nvCxnSpPr>
          <p:spPr>
            <a:xfrm rot="10800000">
              <a:off x="1344" y="3336"/>
              <a:ext cx="0" cy="600"/>
            </a:xfrm>
            <a:prstGeom prst="straightConnector1">
              <a:avLst/>
            </a:prstGeom>
            <a:noFill/>
            <a:ln cap="flat" cmpd="sng" w="9525">
              <a:solidFill>
                <a:schemeClr val="dk1"/>
              </a:solidFill>
              <a:prstDash val="solid"/>
              <a:miter lim="800000"/>
              <a:headEnd len="med" w="med" type="none"/>
              <a:tailEnd len="med" w="med" type="none"/>
            </a:ln>
          </p:spPr>
        </p:cxnSp>
        <p:cxnSp>
          <p:nvCxnSpPr>
            <p:cNvPr id="281" name="Google Shape;281;p30"/>
            <p:cNvCxnSpPr>
              <a:stCxn id="276" idx="0"/>
              <a:endCxn id="262" idx="2"/>
            </p:cNvCxnSpPr>
            <p:nvPr/>
          </p:nvCxnSpPr>
          <p:spPr>
            <a:xfrm rot="10800000">
              <a:off x="1272" y="3300"/>
              <a:ext cx="600" cy="30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2" name="Google Shape;282;p30"/>
          <p:cNvGrpSpPr/>
          <p:nvPr/>
        </p:nvGrpSpPr>
        <p:grpSpPr>
          <a:xfrm>
            <a:off x="2362200" y="3581400"/>
            <a:ext cx="4953000" cy="914400"/>
            <a:chOff x="2362200" y="3581400"/>
            <a:chExt cx="4953000" cy="914400"/>
          </a:xfrm>
        </p:grpSpPr>
        <p:grpSp>
          <p:nvGrpSpPr>
            <p:cNvPr id="283" name="Google Shape;283;p30"/>
            <p:cNvGrpSpPr/>
            <p:nvPr/>
          </p:nvGrpSpPr>
          <p:grpSpPr>
            <a:xfrm>
              <a:off x="2362200" y="3962400"/>
              <a:ext cx="4953000" cy="533400"/>
              <a:chOff x="480" y="3120"/>
              <a:chExt cx="3120" cy="336"/>
            </a:xfrm>
          </p:grpSpPr>
          <p:sp>
            <p:nvSpPr>
              <p:cNvPr id="284" name="Google Shape;284;p30"/>
              <p:cNvSpPr/>
              <p:nvPr/>
            </p:nvSpPr>
            <p:spPr>
              <a:xfrm>
                <a:off x="480" y="3120"/>
                <a:ext cx="3120" cy="33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85" name="Google Shape;285;p30"/>
              <p:cNvCxnSpPr/>
              <p:nvPr/>
            </p:nvCxnSpPr>
            <p:spPr>
              <a:xfrm>
                <a:off x="1392" y="3120"/>
                <a:ext cx="0" cy="336"/>
              </a:xfrm>
              <a:prstGeom prst="straightConnector1">
                <a:avLst/>
              </a:prstGeom>
              <a:noFill/>
              <a:ln cap="flat" cmpd="sng" w="9525">
                <a:solidFill>
                  <a:schemeClr val="dk1"/>
                </a:solidFill>
                <a:prstDash val="solid"/>
                <a:round/>
                <a:headEnd len="med" w="med" type="none"/>
                <a:tailEnd len="med" w="med" type="none"/>
              </a:ln>
            </p:spPr>
          </p:cxnSp>
          <p:cxnSp>
            <p:nvCxnSpPr>
              <p:cNvPr id="286" name="Google Shape;286;p30"/>
              <p:cNvCxnSpPr/>
              <p:nvPr/>
            </p:nvCxnSpPr>
            <p:spPr>
              <a:xfrm>
                <a:off x="2352" y="3120"/>
                <a:ext cx="0" cy="336"/>
              </a:xfrm>
              <a:prstGeom prst="straightConnector1">
                <a:avLst/>
              </a:prstGeom>
              <a:noFill/>
              <a:ln cap="flat" cmpd="sng" w="9525">
                <a:solidFill>
                  <a:schemeClr val="dk1"/>
                </a:solidFill>
                <a:prstDash val="solid"/>
                <a:round/>
                <a:headEnd len="med" w="med" type="none"/>
                <a:tailEnd len="med" w="med" type="none"/>
              </a:ln>
            </p:spPr>
          </p:cxnSp>
          <p:sp>
            <p:nvSpPr>
              <p:cNvPr id="287" name="Google Shape;287;p30"/>
              <p:cNvSpPr txBox="1"/>
              <p:nvPr/>
            </p:nvSpPr>
            <p:spPr>
              <a:xfrm>
                <a:off x="662" y="3165"/>
                <a:ext cx="666"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Times New Roman"/>
                    <a:ea typeface="Times New Roman"/>
                    <a:cs typeface="Times New Roman"/>
                    <a:sym typeface="Times New Roman"/>
                  </a:rPr>
                  <a:t>firstname</a:t>
                </a:r>
                <a:endParaRPr/>
              </a:p>
            </p:txBody>
          </p:sp>
          <p:sp>
            <p:nvSpPr>
              <p:cNvPr id="288" name="Google Shape;288;p30"/>
              <p:cNvSpPr txBox="1"/>
              <p:nvPr/>
            </p:nvSpPr>
            <p:spPr>
              <a:xfrm>
                <a:off x="1536" y="3168"/>
                <a:ext cx="633"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birthdate</a:t>
                </a:r>
                <a:endParaRPr/>
              </a:p>
            </p:txBody>
          </p:sp>
          <p:sp>
            <p:nvSpPr>
              <p:cNvPr id="289" name="Google Shape;289;p30"/>
              <p:cNvSpPr txBox="1"/>
              <p:nvPr/>
            </p:nvSpPr>
            <p:spPr>
              <a:xfrm>
                <a:off x="2736" y="3168"/>
                <a:ext cx="30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Times New Roman"/>
                    <a:ea typeface="Times New Roman"/>
                    <a:cs typeface="Times New Roman"/>
                    <a:sym typeface="Times New Roman"/>
                  </a:rPr>
                  <a:t>ssn</a:t>
                </a:r>
                <a:endParaRPr/>
              </a:p>
            </p:txBody>
          </p:sp>
        </p:grpSp>
        <p:sp>
          <p:nvSpPr>
            <p:cNvPr id="290" name="Google Shape;290;p30"/>
            <p:cNvSpPr txBox="1"/>
            <p:nvPr/>
          </p:nvSpPr>
          <p:spPr>
            <a:xfrm>
              <a:off x="2362200" y="3581400"/>
              <a:ext cx="113043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Dependent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Activity 4</a:t>
            </a:r>
            <a:endParaRPr/>
          </a:p>
        </p:txBody>
      </p:sp>
      <p:sp>
        <p:nvSpPr>
          <p:cNvPr id="297" name="Google Shape;297;p31"/>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Do the mapping of the following diagram:</a:t>
            </a:r>
            <a:endParaRPr/>
          </a:p>
        </p:txBody>
      </p:sp>
      <p:grpSp>
        <p:nvGrpSpPr>
          <p:cNvPr id="298" name="Google Shape;298;p31"/>
          <p:cNvGrpSpPr/>
          <p:nvPr/>
        </p:nvGrpSpPr>
        <p:grpSpPr>
          <a:xfrm>
            <a:off x="762000" y="2895600"/>
            <a:ext cx="8077200" cy="1731084"/>
            <a:chOff x="762000" y="2895600"/>
            <a:chExt cx="8077200" cy="1731084"/>
          </a:xfrm>
        </p:grpSpPr>
        <p:sp>
          <p:nvSpPr>
            <p:cNvPr id="299" name="Google Shape;299;p31"/>
            <p:cNvSpPr/>
            <p:nvPr/>
          </p:nvSpPr>
          <p:spPr>
            <a:xfrm>
              <a:off x="6461125" y="3784600"/>
              <a:ext cx="1649413" cy="550862"/>
            </a:xfrm>
            <a:prstGeom prst="rect">
              <a:avLst/>
            </a:prstGeom>
            <a:solidFill>
              <a:srgbClr val="FFFF99"/>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0" name="Google Shape;300;p31"/>
            <p:cNvSpPr/>
            <p:nvPr/>
          </p:nvSpPr>
          <p:spPr>
            <a:xfrm>
              <a:off x="2106613" y="3859212"/>
              <a:ext cx="1247775" cy="457200"/>
            </a:xfrm>
            <a:prstGeom prst="rect">
              <a:avLst/>
            </a:prstGeom>
            <a:solidFill>
              <a:srgbClr val="FFFF99"/>
            </a:solid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account</a:t>
              </a:r>
              <a:endParaRPr/>
            </a:p>
          </p:txBody>
        </p:sp>
        <p:sp>
          <p:nvSpPr>
            <p:cNvPr id="301" name="Google Shape;301;p31"/>
            <p:cNvSpPr/>
            <p:nvPr/>
          </p:nvSpPr>
          <p:spPr>
            <a:xfrm>
              <a:off x="1905000" y="2895600"/>
              <a:ext cx="971550" cy="409575"/>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ctr">
                <a:spcBef>
                  <a:spcPts val="0"/>
                </a:spcBef>
                <a:spcAft>
                  <a:spcPts val="0"/>
                </a:spcAft>
                <a:buNone/>
              </a:pPr>
              <a:r>
                <a:rPr lang="en-US" sz="1400" u="sng">
                  <a:solidFill>
                    <a:schemeClr val="dk1"/>
                  </a:solidFill>
                  <a:latin typeface="Times New Roman"/>
                  <a:ea typeface="Times New Roman"/>
                  <a:cs typeface="Times New Roman"/>
                  <a:sym typeface="Times New Roman"/>
                </a:rPr>
                <a:t>number</a:t>
              </a:r>
              <a:endParaRPr/>
            </a:p>
          </p:txBody>
        </p:sp>
        <p:sp>
          <p:nvSpPr>
            <p:cNvPr id="302" name="Google Shape;302;p31"/>
            <p:cNvSpPr/>
            <p:nvPr/>
          </p:nvSpPr>
          <p:spPr>
            <a:xfrm>
              <a:off x="3352800" y="2895600"/>
              <a:ext cx="973138" cy="409575"/>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balance</a:t>
              </a:r>
              <a:endParaRPr/>
            </a:p>
          </p:txBody>
        </p:sp>
        <p:cxnSp>
          <p:nvCxnSpPr>
            <p:cNvPr id="303" name="Google Shape;303;p31"/>
            <p:cNvCxnSpPr/>
            <p:nvPr/>
          </p:nvCxnSpPr>
          <p:spPr>
            <a:xfrm>
              <a:off x="2420938" y="3275012"/>
              <a:ext cx="279400" cy="557213"/>
            </a:xfrm>
            <a:prstGeom prst="straightConnector1">
              <a:avLst/>
            </a:prstGeom>
            <a:noFill/>
            <a:ln cap="flat" cmpd="sng" w="19050">
              <a:solidFill>
                <a:schemeClr val="dk1"/>
              </a:solidFill>
              <a:prstDash val="solid"/>
              <a:round/>
              <a:headEnd len="sm" w="sm" type="none"/>
              <a:tailEnd len="sm" w="sm" type="none"/>
            </a:ln>
          </p:spPr>
        </p:cxnSp>
        <p:cxnSp>
          <p:nvCxnSpPr>
            <p:cNvPr id="304" name="Google Shape;304;p31"/>
            <p:cNvCxnSpPr/>
            <p:nvPr/>
          </p:nvCxnSpPr>
          <p:spPr>
            <a:xfrm flipH="1" rot="10800000">
              <a:off x="3124200" y="3276600"/>
              <a:ext cx="500063" cy="563562"/>
            </a:xfrm>
            <a:prstGeom prst="straightConnector1">
              <a:avLst/>
            </a:prstGeom>
            <a:noFill/>
            <a:ln cap="flat" cmpd="sng" w="19050">
              <a:solidFill>
                <a:schemeClr val="dk1"/>
              </a:solidFill>
              <a:prstDash val="solid"/>
              <a:round/>
              <a:headEnd len="sm" w="sm" type="none"/>
              <a:tailEnd len="sm" w="sm" type="none"/>
            </a:ln>
          </p:spPr>
        </p:cxnSp>
        <p:sp>
          <p:nvSpPr>
            <p:cNvPr id="305" name="Google Shape;305;p31"/>
            <p:cNvSpPr/>
            <p:nvPr/>
          </p:nvSpPr>
          <p:spPr>
            <a:xfrm>
              <a:off x="6781800" y="2895600"/>
              <a:ext cx="815975" cy="409575"/>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trans#</a:t>
              </a:r>
              <a:endParaRPr/>
            </a:p>
          </p:txBody>
        </p:sp>
        <p:cxnSp>
          <p:nvCxnSpPr>
            <p:cNvPr id="306" name="Google Shape;306;p31"/>
            <p:cNvCxnSpPr/>
            <p:nvPr/>
          </p:nvCxnSpPr>
          <p:spPr>
            <a:xfrm>
              <a:off x="7199313" y="3298825"/>
              <a:ext cx="3175" cy="536575"/>
            </a:xfrm>
            <a:prstGeom prst="straightConnector1">
              <a:avLst/>
            </a:prstGeom>
            <a:noFill/>
            <a:ln cap="flat" cmpd="sng" w="19050">
              <a:solidFill>
                <a:schemeClr val="dk1"/>
              </a:solidFill>
              <a:prstDash val="solid"/>
              <a:round/>
              <a:headEnd len="sm" w="sm" type="none"/>
              <a:tailEnd len="sm" w="sm" type="none"/>
            </a:ln>
          </p:spPr>
        </p:cxnSp>
        <p:cxnSp>
          <p:nvCxnSpPr>
            <p:cNvPr id="307" name="Google Shape;307;p31"/>
            <p:cNvCxnSpPr/>
            <p:nvPr/>
          </p:nvCxnSpPr>
          <p:spPr>
            <a:xfrm>
              <a:off x="5559425" y="4051485"/>
              <a:ext cx="911225" cy="1587"/>
            </a:xfrm>
            <a:prstGeom prst="straightConnector1">
              <a:avLst/>
            </a:prstGeom>
            <a:noFill/>
            <a:ln cap="flat" cmpd="thinThick" w="19050">
              <a:solidFill>
                <a:schemeClr val="dk1"/>
              </a:solidFill>
              <a:prstDash val="solid"/>
              <a:round/>
              <a:headEnd len="sm" w="sm" type="none"/>
              <a:tailEnd len="sm" w="sm" type="none"/>
            </a:ln>
          </p:spPr>
        </p:cxnSp>
        <p:sp>
          <p:nvSpPr>
            <p:cNvPr id="308" name="Google Shape;308;p31"/>
            <p:cNvSpPr/>
            <p:nvPr/>
          </p:nvSpPr>
          <p:spPr>
            <a:xfrm>
              <a:off x="6546850" y="3838575"/>
              <a:ext cx="1500188" cy="457200"/>
            </a:xfrm>
            <a:prstGeom prst="rect">
              <a:avLst/>
            </a:prstGeom>
            <a:solidFill>
              <a:srgbClr val="FFFF99"/>
            </a:solid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transaction</a:t>
              </a:r>
              <a:endParaRPr/>
            </a:p>
          </p:txBody>
        </p:sp>
        <p:cxnSp>
          <p:nvCxnSpPr>
            <p:cNvPr id="309" name="Google Shape;309;p31"/>
            <p:cNvCxnSpPr/>
            <p:nvPr/>
          </p:nvCxnSpPr>
          <p:spPr>
            <a:xfrm>
              <a:off x="5559425" y="4025900"/>
              <a:ext cx="911225" cy="1587"/>
            </a:xfrm>
            <a:prstGeom prst="straightConnector1">
              <a:avLst/>
            </a:prstGeom>
            <a:noFill/>
            <a:ln cap="flat" cmpd="thinThick" w="19050">
              <a:solidFill>
                <a:schemeClr val="dk1"/>
              </a:solidFill>
              <a:prstDash val="solid"/>
              <a:round/>
              <a:headEnd len="sm" w="sm" type="none"/>
              <a:tailEnd len="sm" w="sm" type="none"/>
            </a:ln>
          </p:spPr>
        </p:cxnSp>
        <p:cxnSp>
          <p:nvCxnSpPr>
            <p:cNvPr id="310" name="Google Shape;310;p31"/>
            <p:cNvCxnSpPr>
              <a:stCxn id="311" idx="1"/>
              <a:endCxn id="300" idx="3"/>
            </p:cNvCxnSpPr>
            <p:nvPr/>
          </p:nvCxnSpPr>
          <p:spPr>
            <a:xfrm flipH="1">
              <a:off x="3354390" y="4069442"/>
              <a:ext cx="738000" cy="1830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312" name="Google Shape;312;p31"/>
            <p:cNvSpPr/>
            <p:nvPr/>
          </p:nvSpPr>
          <p:spPr>
            <a:xfrm>
              <a:off x="7924800" y="2895600"/>
              <a:ext cx="914400" cy="381000"/>
            </a:xfrm>
            <a:prstGeom prst="ellipse">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amount</a:t>
              </a:r>
              <a:endParaRPr/>
            </a:p>
          </p:txBody>
        </p:sp>
        <p:cxnSp>
          <p:nvCxnSpPr>
            <p:cNvPr id="313" name="Google Shape;313;p31"/>
            <p:cNvCxnSpPr>
              <a:stCxn id="312" idx="4"/>
              <a:endCxn id="299" idx="0"/>
            </p:cNvCxnSpPr>
            <p:nvPr/>
          </p:nvCxnSpPr>
          <p:spPr>
            <a:xfrm flipH="1">
              <a:off x="7285800" y="3276600"/>
              <a:ext cx="1096200" cy="507900"/>
            </a:xfrm>
            <a:prstGeom prst="straightConnector1">
              <a:avLst/>
            </a:prstGeom>
            <a:solidFill>
              <a:schemeClr val="accent1"/>
            </a:solidFill>
            <a:ln cap="flat" cmpd="sng" w="19050">
              <a:solidFill>
                <a:schemeClr val="dk1"/>
              </a:solidFill>
              <a:prstDash val="solid"/>
              <a:round/>
              <a:headEnd len="sm" w="sm" type="none"/>
              <a:tailEnd len="sm" w="sm" type="none"/>
            </a:ln>
          </p:spPr>
        </p:cxnSp>
        <p:grpSp>
          <p:nvGrpSpPr>
            <p:cNvPr id="314" name="Google Shape;314;p31"/>
            <p:cNvGrpSpPr/>
            <p:nvPr/>
          </p:nvGrpSpPr>
          <p:grpSpPr>
            <a:xfrm>
              <a:off x="4027842" y="3483684"/>
              <a:ext cx="1524000" cy="1143000"/>
              <a:chOff x="3974052" y="3483684"/>
              <a:chExt cx="1524000" cy="1143000"/>
            </a:xfrm>
          </p:grpSpPr>
          <p:sp>
            <p:nvSpPr>
              <p:cNvPr id="311" name="Google Shape;311;p31"/>
              <p:cNvSpPr/>
              <p:nvPr/>
            </p:nvSpPr>
            <p:spPr>
              <a:xfrm>
                <a:off x="4038600" y="3549126"/>
                <a:ext cx="1428750" cy="1040632"/>
              </a:xfrm>
              <a:prstGeom prst="diamond">
                <a:avLst/>
              </a:prstGeom>
              <a:solidFill>
                <a:srgbClr val="FFFF99"/>
              </a:solidFill>
              <a:ln cap="flat" cmpd="thinThick"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made against</a:t>
                </a:r>
                <a:endParaRPr/>
              </a:p>
            </p:txBody>
          </p:sp>
          <p:sp>
            <p:nvSpPr>
              <p:cNvPr id="315" name="Google Shape;315;p31"/>
              <p:cNvSpPr/>
              <p:nvPr/>
            </p:nvSpPr>
            <p:spPr>
              <a:xfrm>
                <a:off x="3974052" y="3483684"/>
                <a:ext cx="1524000" cy="1143000"/>
              </a:xfrm>
              <a:prstGeom prst="diamond">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16" name="Google Shape;316;p31"/>
            <p:cNvSpPr/>
            <p:nvPr/>
          </p:nvSpPr>
          <p:spPr>
            <a:xfrm>
              <a:off x="762000" y="2971800"/>
              <a:ext cx="696526" cy="433695"/>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type</a:t>
              </a:r>
              <a:endParaRPr/>
            </a:p>
          </p:txBody>
        </p:sp>
        <p:cxnSp>
          <p:nvCxnSpPr>
            <p:cNvPr id="317" name="Google Shape;317;p31"/>
            <p:cNvCxnSpPr/>
            <p:nvPr/>
          </p:nvCxnSpPr>
          <p:spPr>
            <a:xfrm>
              <a:off x="1277938" y="3351213"/>
              <a:ext cx="855662" cy="534988"/>
            </a:xfrm>
            <a:prstGeom prst="straightConnector1">
              <a:avLst/>
            </a:prstGeom>
            <a:noFill/>
            <a:ln cap="flat" cmpd="sng" w="19050">
              <a:solidFill>
                <a:schemeClr val="dk1"/>
              </a:solidFill>
              <a:prstDash val="solid"/>
              <a:round/>
              <a:headEnd len="sm" w="sm" type="none"/>
              <a:tailEnd len="sm" w="sm" type="none"/>
            </a:ln>
          </p:spPr>
        </p:cxnSp>
        <p:cxnSp>
          <p:nvCxnSpPr>
            <p:cNvPr id="318" name="Google Shape;318;p31"/>
            <p:cNvCxnSpPr/>
            <p:nvPr/>
          </p:nvCxnSpPr>
          <p:spPr>
            <a:xfrm>
              <a:off x="7010400" y="3200400"/>
              <a:ext cx="304800" cy="1588"/>
            </a:xfrm>
            <a:prstGeom prst="straightConnector1">
              <a:avLst/>
            </a:prstGeom>
            <a:solidFill>
              <a:schemeClr val="accent1"/>
            </a:solidFill>
            <a:ln cap="flat" cmpd="sng" w="9525">
              <a:solidFill>
                <a:schemeClr val="dk1"/>
              </a:solidFill>
              <a:prstDash val="dash"/>
              <a:round/>
              <a:headEnd len="sm" w="sm" type="none"/>
              <a:tailEnd len="sm" w="sm" type="none"/>
            </a:ln>
          </p:spPr>
        </p:cxnSp>
      </p:grpSp>
      <p:sp>
        <p:nvSpPr>
          <p:cNvPr id="319" name="Google Shape;319;p31"/>
          <p:cNvSpPr txBox="1"/>
          <p:nvPr/>
        </p:nvSpPr>
        <p:spPr>
          <a:xfrm>
            <a:off x="1329199" y="5312662"/>
            <a:ext cx="648560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account</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(number,</a:t>
            </a:r>
            <a:r>
              <a:rPr lang="en-US" sz="2400">
                <a:solidFill>
                  <a:srgbClr val="000000"/>
                </a:solidFill>
                <a:latin typeface="Arial"/>
                <a:ea typeface="Arial"/>
                <a:cs typeface="Arial"/>
                <a:sym typeface="Arial"/>
              </a:rPr>
              <a:t> type, balance)</a:t>
            </a:r>
            <a:endParaRPr/>
          </a:p>
          <a:p>
            <a:pPr indent="0" lvl="0" marL="0" marR="0" rtl="0" algn="l">
              <a:spcBef>
                <a:spcPts val="0"/>
              </a:spcBef>
              <a:spcAft>
                <a:spcPts val="0"/>
              </a:spcAft>
              <a:buNone/>
            </a:pPr>
            <a:r>
              <a:rPr lang="en-US" sz="2400">
                <a:solidFill>
                  <a:srgbClr val="000000"/>
                </a:solidFill>
                <a:latin typeface="Arial"/>
                <a:ea typeface="Arial"/>
                <a:cs typeface="Arial"/>
                <a:sym typeface="Arial"/>
              </a:rPr>
              <a:t>t</a:t>
            </a:r>
            <a:r>
              <a:rPr b="1" lang="en-US" sz="2400">
                <a:solidFill>
                  <a:srgbClr val="000000"/>
                </a:solidFill>
                <a:latin typeface="Arial"/>
                <a:ea typeface="Arial"/>
                <a:cs typeface="Arial"/>
                <a:sym typeface="Arial"/>
              </a:rPr>
              <a:t>ransaction</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(number,</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trans#</a:t>
            </a:r>
            <a:r>
              <a:rPr lang="en-US" sz="2400">
                <a:solidFill>
                  <a:srgbClr val="000000"/>
                </a:solidFill>
                <a:latin typeface="Arial"/>
                <a:ea typeface="Arial"/>
                <a:cs typeface="Arial"/>
                <a:sym typeface="Arial"/>
              </a:rPr>
              <a:t>, amount)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500"/>
                                        <p:tgtEl>
                                          <p:spTgt spid="3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Step 4</a:t>
            </a:r>
            <a:r>
              <a:rPr lang="en-US"/>
              <a:t>: Mapping Binary Relationship Types</a:t>
            </a:r>
            <a:endParaRPr/>
          </a:p>
        </p:txBody>
      </p:sp>
      <p:sp>
        <p:nvSpPr>
          <p:cNvPr id="326" name="Google Shape;326;p32"/>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500"/>
              <a:buChar char="•"/>
            </a:pPr>
            <a:r>
              <a:rPr lang="en-US" sz="2000"/>
              <a:t>The procedure for representing relationships depends on both the degree of the relationships (unary, binary, ternary) and the cardinalities of the relationships.</a:t>
            </a:r>
            <a:endParaRPr/>
          </a:p>
        </p:txBody>
      </p:sp>
      <p:grpSp>
        <p:nvGrpSpPr>
          <p:cNvPr id="327" name="Google Shape;327;p32"/>
          <p:cNvGrpSpPr/>
          <p:nvPr/>
        </p:nvGrpSpPr>
        <p:grpSpPr>
          <a:xfrm>
            <a:off x="487363" y="3630613"/>
            <a:ext cx="8494712" cy="2524125"/>
            <a:chOff x="307" y="2287"/>
            <a:chExt cx="5351" cy="1590"/>
          </a:xfrm>
        </p:grpSpPr>
        <p:sp>
          <p:nvSpPr>
            <p:cNvPr id="328" name="Google Shape;328;p32"/>
            <p:cNvSpPr/>
            <p:nvPr/>
          </p:nvSpPr>
          <p:spPr>
            <a:xfrm>
              <a:off x="4020" y="2899"/>
              <a:ext cx="1638" cy="516"/>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i="1" lang="en-US" sz="2400">
                  <a:solidFill>
                    <a:schemeClr val="accent2"/>
                  </a:solidFill>
                  <a:latin typeface="Comic Sans MS"/>
                  <a:ea typeface="Comic Sans MS"/>
                  <a:cs typeface="Comic Sans MS"/>
                  <a:sym typeface="Comic Sans MS"/>
                </a:rPr>
                <a:t>Translation to </a:t>
              </a:r>
              <a:endParaRPr/>
            </a:p>
            <a:p>
              <a:pPr indent="0" lvl="0" marL="0" marR="0" rtl="0" algn="l">
                <a:spcBef>
                  <a:spcPts val="0"/>
                </a:spcBef>
                <a:spcAft>
                  <a:spcPts val="0"/>
                </a:spcAft>
                <a:buNone/>
              </a:pPr>
              <a:r>
                <a:rPr i="1" lang="en-US" sz="2400">
                  <a:solidFill>
                    <a:schemeClr val="accent2"/>
                  </a:solidFill>
                  <a:latin typeface="Comic Sans MS"/>
                  <a:ea typeface="Comic Sans MS"/>
                  <a:cs typeface="Comic Sans MS"/>
                  <a:sym typeface="Comic Sans MS"/>
                </a:rPr>
                <a:t>relational model?</a:t>
              </a:r>
              <a:endParaRPr/>
            </a:p>
          </p:txBody>
        </p:sp>
        <p:sp>
          <p:nvSpPr>
            <p:cNvPr id="329" name="Google Shape;329;p32"/>
            <p:cNvSpPr/>
            <p:nvPr/>
          </p:nvSpPr>
          <p:spPr>
            <a:xfrm>
              <a:off x="712" y="2287"/>
              <a:ext cx="213" cy="1354"/>
            </a:xfrm>
            <a:custGeom>
              <a:rect b="b" l="l" r="r" t="t"/>
              <a:pathLst>
                <a:path extrusionOk="0" h="1354" w="213">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0" name="Google Shape;330;p32"/>
            <p:cNvSpPr/>
            <p:nvPr/>
          </p:nvSpPr>
          <p:spPr>
            <a:xfrm>
              <a:off x="1231" y="2292"/>
              <a:ext cx="213" cy="1354"/>
            </a:xfrm>
            <a:custGeom>
              <a:rect b="b" l="l" r="r" t="t"/>
              <a:pathLst>
                <a:path extrusionOk="0" h="1354" w="213">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1" name="Google Shape;331;p32"/>
            <p:cNvSpPr/>
            <p:nvPr/>
          </p:nvSpPr>
          <p:spPr>
            <a:xfrm>
              <a:off x="1646" y="2287"/>
              <a:ext cx="213" cy="1354"/>
            </a:xfrm>
            <a:custGeom>
              <a:rect b="b" l="l" r="r" t="t"/>
              <a:pathLst>
                <a:path extrusionOk="0" h="1354" w="213">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2" name="Google Shape;332;p32"/>
            <p:cNvSpPr/>
            <p:nvPr/>
          </p:nvSpPr>
          <p:spPr>
            <a:xfrm>
              <a:off x="2175" y="2287"/>
              <a:ext cx="213" cy="1354"/>
            </a:xfrm>
            <a:custGeom>
              <a:rect b="b" l="l" r="r" t="t"/>
              <a:pathLst>
                <a:path extrusionOk="0" h="1354" w="213">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3" name="Google Shape;333;p32"/>
            <p:cNvSpPr/>
            <p:nvPr/>
          </p:nvSpPr>
          <p:spPr>
            <a:xfrm>
              <a:off x="2585" y="2297"/>
              <a:ext cx="213" cy="1354"/>
            </a:xfrm>
            <a:custGeom>
              <a:rect b="b" l="l" r="r" t="t"/>
              <a:pathLst>
                <a:path extrusionOk="0" h="1354" w="213">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4" name="Google Shape;334;p32"/>
            <p:cNvSpPr/>
            <p:nvPr/>
          </p:nvSpPr>
          <p:spPr>
            <a:xfrm>
              <a:off x="307" y="2292"/>
              <a:ext cx="213" cy="1354"/>
            </a:xfrm>
            <a:custGeom>
              <a:rect b="b" l="l" r="r" t="t"/>
              <a:pathLst>
                <a:path extrusionOk="0" h="1354" w="213">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5" name="Google Shape;335;p32"/>
            <p:cNvSpPr/>
            <p:nvPr/>
          </p:nvSpPr>
          <p:spPr>
            <a:xfrm>
              <a:off x="3060" y="3667"/>
              <a:ext cx="975"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accent2"/>
                  </a:solidFill>
                  <a:latin typeface="Arial"/>
                  <a:ea typeface="Arial"/>
                  <a:cs typeface="Arial"/>
                  <a:sym typeface="Arial"/>
                </a:rPr>
                <a:t>Many-to-Many</a:t>
              </a:r>
              <a:endParaRPr/>
            </a:p>
          </p:txBody>
        </p:sp>
        <p:sp>
          <p:nvSpPr>
            <p:cNvPr id="336" name="Google Shape;336;p32"/>
            <p:cNvSpPr/>
            <p:nvPr/>
          </p:nvSpPr>
          <p:spPr>
            <a:xfrm>
              <a:off x="3109" y="2287"/>
              <a:ext cx="213" cy="1354"/>
            </a:xfrm>
            <a:custGeom>
              <a:rect b="b" l="l" r="r" t="t"/>
              <a:pathLst>
                <a:path extrusionOk="0" h="1354" w="213">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7" name="Google Shape;337;p32"/>
            <p:cNvSpPr/>
            <p:nvPr/>
          </p:nvSpPr>
          <p:spPr>
            <a:xfrm>
              <a:off x="3514" y="2287"/>
              <a:ext cx="213" cy="1354"/>
            </a:xfrm>
            <a:custGeom>
              <a:rect b="b" l="l" r="r" t="t"/>
              <a:pathLst>
                <a:path extrusionOk="0" h="1354" w="213">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8" name="Google Shape;338;p32"/>
            <p:cNvSpPr/>
            <p:nvPr/>
          </p:nvSpPr>
          <p:spPr>
            <a:xfrm>
              <a:off x="372" y="3667"/>
              <a:ext cx="463"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accent2"/>
                  </a:solidFill>
                  <a:latin typeface="Arial"/>
                  <a:ea typeface="Arial"/>
                  <a:cs typeface="Arial"/>
                  <a:sym typeface="Arial"/>
                </a:rPr>
                <a:t>1-to-1</a:t>
              </a:r>
              <a:endParaRPr/>
            </a:p>
          </p:txBody>
        </p:sp>
        <p:sp>
          <p:nvSpPr>
            <p:cNvPr id="339" name="Google Shape;339;p32"/>
            <p:cNvSpPr/>
            <p:nvPr/>
          </p:nvSpPr>
          <p:spPr>
            <a:xfrm>
              <a:off x="1231" y="3667"/>
              <a:ext cx="712"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accent2"/>
                  </a:solidFill>
                  <a:latin typeface="Arial"/>
                  <a:ea typeface="Arial"/>
                  <a:cs typeface="Arial"/>
                  <a:sym typeface="Arial"/>
                </a:rPr>
                <a:t>1-to Many</a:t>
              </a:r>
              <a:endParaRPr/>
            </a:p>
          </p:txBody>
        </p:sp>
        <p:sp>
          <p:nvSpPr>
            <p:cNvPr id="340" name="Google Shape;340;p32"/>
            <p:cNvSpPr/>
            <p:nvPr/>
          </p:nvSpPr>
          <p:spPr>
            <a:xfrm>
              <a:off x="2145" y="3667"/>
              <a:ext cx="719"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accent2"/>
                  </a:solidFill>
                  <a:latin typeface="Arial"/>
                  <a:ea typeface="Arial"/>
                  <a:cs typeface="Arial"/>
                  <a:sym typeface="Arial"/>
                </a:rPr>
                <a:t>Many-to-1</a:t>
              </a:r>
              <a:endParaRPr/>
            </a:p>
          </p:txBody>
        </p:sp>
        <p:cxnSp>
          <p:nvCxnSpPr>
            <p:cNvPr id="341" name="Google Shape;341;p32"/>
            <p:cNvCxnSpPr/>
            <p:nvPr/>
          </p:nvCxnSpPr>
          <p:spPr>
            <a:xfrm>
              <a:off x="423" y="2509"/>
              <a:ext cx="384" cy="55"/>
            </a:xfrm>
            <a:prstGeom prst="straightConnector1">
              <a:avLst/>
            </a:prstGeom>
            <a:noFill/>
            <a:ln cap="flat" cmpd="sng" w="12700">
              <a:solidFill>
                <a:schemeClr val="dk2"/>
              </a:solidFill>
              <a:prstDash val="solid"/>
              <a:round/>
              <a:headEnd len="med" w="med" type="none"/>
              <a:tailEnd len="med" w="med" type="none"/>
            </a:ln>
          </p:spPr>
        </p:cxnSp>
        <p:cxnSp>
          <p:nvCxnSpPr>
            <p:cNvPr id="342" name="Google Shape;342;p32"/>
            <p:cNvCxnSpPr/>
            <p:nvPr/>
          </p:nvCxnSpPr>
          <p:spPr>
            <a:xfrm>
              <a:off x="411" y="2736"/>
              <a:ext cx="409" cy="80"/>
            </a:xfrm>
            <a:prstGeom prst="straightConnector1">
              <a:avLst/>
            </a:prstGeom>
            <a:noFill/>
            <a:ln cap="flat" cmpd="sng" w="12700">
              <a:solidFill>
                <a:schemeClr val="dk2"/>
              </a:solidFill>
              <a:prstDash val="solid"/>
              <a:round/>
              <a:headEnd len="med" w="med" type="none"/>
              <a:tailEnd len="med" w="med" type="none"/>
            </a:ln>
          </p:spPr>
        </p:cxnSp>
        <p:cxnSp>
          <p:nvCxnSpPr>
            <p:cNvPr id="343" name="Google Shape;343;p32"/>
            <p:cNvCxnSpPr/>
            <p:nvPr/>
          </p:nvCxnSpPr>
          <p:spPr>
            <a:xfrm flipH="1" rot="10800000">
              <a:off x="409" y="3063"/>
              <a:ext cx="409" cy="400"/>
            </a:xfrm>
            <a:prstGeom prst="straightConnector1">
              <a:avLst/>
            </a:prstGeom>
            <a:noFill/>
            <a:ln cap="flat" cmpd="sng" w="12700">
              <a:solidFill>
                <a:schemeClr val="dk2"/>
              </a:solidFill>
              <a:prstDash val="solid"/>
              <a:round/>
              <a:headEnd len="med" w="med" type="none"/>
              <a:tailEnd len="med" w="med" type="none"/>
            </a:ln>
          </p:spPr>
        </p:cxnSp>
        <p:cxnSp>
          <p:nvCxnSpPr>
            <p:cNvPr id="344" name="Google Shape;344;p32"/>
            <p:cNvCxnSpPr/>
            <p:nvPr/>
          </p:nvCxnSpPr>
          <p:spPr>
            <a:xfrm>
              <a:off x="1358" y="2496"/>
              <a:ext cx="397" cy="68"/>
            </a:xfrm>
            <a:prstGeom prst="straightConnector1">
              <a:avLst/>
            </a:prstGeom>
            <a:noFill/>
            <a:ln cap="flat" cmpd="sng" w="12700">
              <a:solidFill>
                <a:schemeClr val="dk2"/>
              </a:solidFill>
              <a:prstDash val="solid"/>
              <a:round/>
              <a:headEnd len="med" w="med" type="none"/>
              <a:tailEnd len="med" w="med" type="none"/>
            </a:ln>
          </p:spPr>
        </p:cxnSp>
        <p:cxnSp>
          <p:nvCxnSpPr>
            <p:cNvPr id="345" name="Google Shape;345;p32"/>
            <p:cNvCxnSpPr/>
            <p:nvPr/>
          </p:nvCxnSpPr>
          <p:spPr>
            <a:xfrm>
              <a:off x="1346" y="2736"/>
              <a:ext cx="396" cy="93"/>
            </a:xfrm>
            <a:prstGeom prst="straightConnector1">
              <a:avLst/>
            </a:prstGeom>
            <a:noFill/>
            <a:ln cap="flat" cmpd="sng" w="12700">
              <a:solidFill>
                <a:schemeClr val="dk2"/>
              </a:solidFill>
              <a:prstDash val="solid"/>
              <a:round/>
              <a:headEnd len="med" w="med" type="none"/>
              <a:tailEnd len="med" w="med" type="none"/>
            </a:ln>
          </p:spPr>
        </p:cxnSp>
        <p:cxnSp>
          <p:nvCxnSpPr>
            <p:cNvPr id="346" name="Google Shape;346;p32"/>
            <p:cNvCxnSpPr/>
            <p:nvPr/>
          </p:nvCxnSpPr>
          <p:spPr>
            <a:xfrm>
              <a:off x="1358" y="2749"/>
              <a:ext cx="384" cy="585"/>
            </a:xfrm>
            <a:prstGeom prst="straightConnector1">
              <a:avLst/>
            </a:prstGeom>
            <a:noFill/>
            <a:ln cap="flat" cmpd="sng" w="12700">
              <a:solidFill>
                <a:schemeClr val="dk2"/>
              </a:solidFill>
              <a:prstDash val="solid"/>
              <a:round/>
              <a:headEnd len="med" w="med" type="none"/>
              <a:tailEnd len="med" w="med" type="none"/>
            </a:ln>
          </p:spPr>
        </p:cxnSp>
        <p:cxnSp>
          <p:nvCxnSpPr>
            <p:cNvPr id="347" name="Google Shape;347;p32"/>
            <p:cNvCxnSpPr/>
            <p:nvPr/>
          </p:nvCxnSpPr>
          <p:spPr>
            <a:xfrm flipH="1">
              <a:off x="1325" y="3077"/>
              <a:ext cx="425" cy="371"/>
            </a:xfrm>
            <a:prstGeom prst="straightConnector1">
              <a:avLst/>
            </a:prstGeom>
            <a:noFill/>
            <a:ln cap="flat" cmpd="sng" w="12700">
              <a:solidFill>
                <a:schemeClr val="dk2"/>
              </a:solidFill>
              <a:prstDash val="solid"/>
              <a:round/>
              <a:headEnd len="med" w="med" type="none"/>
              <a:tailEnd len="med" w="med" type="none"/>
            </a:ln>
          </p:spPr>
        </p:cxnSp>
        <p:cxnSp>
          <p:nvCxnSpPr>
            <p:cNvPr id="348" name="Google Shape;348;p32"/>
            <p:cNvCxnSpPr/>
            <p:nvPr/>
          </p:nvCxnSpPr>
          <p:spPr>
            <a:xfrm>
              <a:off x="2256" y="2496"/>
              <a:ext cx="446" cy="68"/>
            </a:xfrm>
            <a:prstGeom prst="straightConnector1">
              <a:avLst/>
            </a:prstGeom>
            <a:noFill/>
            <a:ln cap="flat" cmpd="sng" w="12700">
              <a:solidFill>
                <a:schemeClr val="dk2"/>
              </a:solidFill>
              <a:prstDash val="solid"/>
              <a:round/>
              <a:headEnd len="med" w="med" type="none"/>
              <a:tailEnd len="med" w="med" type="none"/>
            </a:ln>
          </p:spPr>
        </p:cxnSp>
        <p:cxnSp>
          <p:nvCxnSpPr>
            <p:cNvPr id="349" name="Google Shape;349;p32"/>
            <p:cNvCxnSpPr/>
            <p:nvPr/>
          </p:nvCxnSpPr>
          <p:spPr>
            <a:xfrm>
              <a:off x="2293" y="2736"/>
              <a:ext cx="384" cy="68"/>
            </a:xfrm>
            <a:prstGeom prst="straightConnector1">
              <a:avLst/>
            </a:prstGeom>
            <a:noFill/>
            <a:ln cap="flat" cmpd="sng" w="12700">
              <a:solidFill>
                <a:schemeClr val="dk2"/>
              </a:solidFill>
              <a:prstDash val="solid"/>
              <a:round/>
              <a:headEnd len="med" w="med" type="none"/>
              <a:tailEnd len="med" w="med" type="none"/>
            </a:ln>
          </p:spPr>
        </p:cxnSp>
        <p:cxnSp>
          <p:nvCxnSpPr>
            <p:cNvPr id="350" name="Google Shape;350;p32"/>
            <p:cNvCxnSpPr/>
            <p:nvPr/>
          </p:nvCxnSpPr>
          <p:spPr>
            <a:xfrm>
              <a:off x="2281" y="2976"/>
              <a:ext cx="409" cy="106"/>
            </a:xfrm>
            <a:prstGeom prst="straightConnector1">
              <a:avLst/>
            </a:prstGeom>
            <a:noFill/>
            <a:ln cap="flat" cmpd="sng" w="12700">
              <a:solidFill>
                <a:schemeClr val="dk2"/>
              </a:solidFill>
              <a:prstDash val="solid"/>
              <a:round/>
              <a:headEnd len="med" w="med" type="none"/>
              <a:tailEnd len="med" w="med" type="none"/>
            </a:ln>
          </p:spPr>
        </p:cxnSp>
        <p:cxnSp>
          <p:nvCxnSpPr>
            <p:cNvPr id="351" name="Google Shape;351;p32"/>
            <p:cNvCxnSpPr/>
            <p:nvPr/>
          </p:nvCxnSpPr>
          <p:spPr>
            <a:xfrm flipH="1" rot="10800000">
              <a:off x="2265" y="3044"/>
              <a:ext cx="409" cy="424"/>
            </a:xfrm>
            <a:prstGeom prst="straightConnector1">
              <a:avLst/>
            </a:prstGeom>
            <a:noFill/>
            <a:ln cap="flat" cmpd="sng" w="12700">
              <a:solidFill>
                <a:schemeClr val="dk2"/>
              </a:solidFill>
              <a:prstDash val="solid"/>
              <a:round/>
              <a:headEnd len="med" w="med" type="none"/>
              <a:tailEnd len="med" w="med" type="none"/>
            </a:ln>
          </p:spPr>
        </p:cxnSp>
        <p:cxnSp>
          <p:nvCxnSpPr>
            <p:cNvPr id="352" name="Google Shape;352;p32"/>
            <p:cNvCxnSpPr/>
            <p:nvPr/>
          </p:nvCxnSpPr>
          <p:spPr>
            <a:xfrm>
              <a:off x="3203" y="2509"/>
              <a:ext cx="397" cy="55"/>
            </a:xfrm>
            <a:prstGeom prst="straightConnector1">
              <a:avLst/>
            </a:prstGeom>
            <a:noFill/>
            <a:ln cap="flat" cmpd="sng" w="12700">
              <a:solidFill>
                <a:schemeClr val="dk2"/>
              </a:solidFill>
              <a:prstDash val="solid"/>
              <a:round/>
              <a:headEnd len="med" w="med" type="none"/>
              <a:tailEnd len="med" w="med" type="none"/>
            </a:ln>
          </p:spPr>
        </p:cxnSp>
        <p:cxnSp>
          <p:nvCxnSpPr>
            <p:cNvPr id="353" name="Google Shape;353;p32"/>
            <p:cNvCxnSpPr/>
            <p:nvPr/>
          </p:nvCxnSpPr>
          <p:spPr>
            <a:xfrm>
              <a:off x="3229" y="2749"/>
              <a:ext cx="409" cy="55"/>
            </a:xfrm>
            <a:prstGeom prst="straightConnector1">
              <a:avLst/>
            </a:prstGeom>
            <a:noFill/>
            <a:ln cap="flat" cmpd="sng" w="12700">
              <a:solidFill>
                <a:schemeClr val="dk2"/>
              </a:solidFill>
              <a:prstDash val="solid"/>
              <a:round/>
              <a:headEnd len="med" w="med" type="none"/>
              <a:tailEnd len="med" w="med" type="none"/>
            </a:ln>
          </p:spPr>
        </p:cxnSp>
        <p:cxnSp>
          <p:nvCxnSpPr>
            <p:cNvPr id="354" name="Google Shape;354;p32"/>
            <p:cNvCxnSpPr/>
            <p:nvPr/>
          </p:nvCxnSpPr>
          <p:spPr>
            <a:xfrm flipH="1" rot="10800000">
              <a:off x="3216" y="2539"/>
              <a:ext cx="384" cy="664"/>
            </a:xfrm>
            <a:prstGeom prst="straightConnector1">
              <a:avLst/>
            </a:prstGeom>
            <a:noFill/>
            <a:ln cap="flat" cmpd="sng" w="12700">
              <a:solidFill>
                <a:schemeClr val="dk2"/>
              </a:solidFill>
              <a:prstDash val="solid"/>
              <a:round/>
              <a:headEnd len="med" w="med" type="none"/>
              <a:tailEnd len="med" w="med" type="none"/>
            </a:ln>
          </p:spPr>
        </p:cxnSp>
        <p:cxnSp>
          <p:nvCxnSpPr>
            <p:cNvPr id="355" name="Google Shape;355;p32"/>
            <p:cNvCxnSpPr/>
            <p:nvPr/>
          </p:nvCxnSpPr>
          <p:spPr>
            <a:xfrm>
              <a:off x="3203" y="2736"/>
              <a:ext cx="422" cy="586"/>
            </a:xfrm>
            <a:prstGeom prst="straightConnector1">
              <a:avLst/>
            </a:prstGeom>
            <a:noFill/>
            <a:ln cap="flat" cmpd="sng" w="12700">
              <a:solidFill>
                <a:schemeClr val="dk2"/>
              </a:solidFill>
              <a:prstDash val="solid"/>
              <a:round/>
              <a:headEnd len="med" w="med" type="none"/>
              <a:tailEnd len="med" w="med" type="none"/>
            </a:ln>
          </p:spPr>
        </p:cxnSp>
        <p:sp>
          <p:nvSpPr>
            <p:cNvPr id="356" name="Google Shape;356;p32"/>
            <p:cNvSpPr/>
            <p:nvPr/>
          </p:nvSpPr>
          <p:spPr>
            <a:xfrm>
              <a:off x="369" y="2483"/>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7" name="Google Shape;357;p32"/>
            <p:cNvSpPr/>
            <p:nvPr/>
          </p:nvSpPr>
          <p:spPr>
            <a:xfrm>
              <a:off x="369" y="2720"/>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8" name="Google Shape;358;p32"/>
            <p:cNvSpPr/>
            <p:nvPr/>
          </p:nvSpPr>
          <p:spPr>
            <a:xfrm>
              <a:off x="369" y="2951"/>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9" name="Google Shape;359;p32"/>
            <p:cNvSpPr/>
            <p:nvPr/>
          </p:nvSpPr>
          <p:spPr>
            <a:xfrm>
              <a:off x="369" y="3184"/>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0" name="Google Shape;360;p32"/>
            <p:cNvSpPr/>
            <p:nvPr/>
          </p:nvSpPr>
          <p:spPr>
            <a:xfrm>
              <a:off x="369" y="3416"/>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361" name="Google Shape;361;p32"/>
            <p:cNvGrpSpPr/>
            <p:nvPr/>
          </p:nvGrpSpPr>
          <p:grpSpPr>
            <a:xfrm>
              <a:off x="1316" y="2469"/>
              <a:ext cx="55" cy="999"/>
              <a:chOff x="1328" y="2546"/>
              <a:chExt cx="55" cy="999"/>
            </a:xfrm>
          </p:grpSpPr>
          <p:sp>
            <p:nvSpPr>
              <p:cNvPr id="362" name="Google Shape;362;p32"/>
              <p:cNvSpPr/>
              <p:nvPr/>
            </p:nvSpPr>
            <p:spPr>
              <a:xfrm>
                <a:off x="1328" y="2546"/>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3" name="Google Shape;363;p32"/>
              <p:cNvSpPr/>
              <p:nvPr/>
            </p:nvSpPr>
            <p:spPr>
              <a:xfrm>
                <a:off x="1328" y="2783"/>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4" name="Google Shape;364;p32"/>
              <p:cNvSpPr/>
              <p:nvPr/>
            </p:nvSpPr>
            <p:spPr>
              <a:xfrm>
                <a:off x="1328" y="3014"/>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5" name="Google Shape;365;p32"/>
              <p:cNvSpPr/>
              <p:nvPr/>
            </p:nvSpPr>
            <p:spPr>
              <a:xfrm>
                <a:off x="1328" y="3247"/>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6" name="Google Shape;366;p32"/>
              <p:cNvSpPr/>
              <p:nvPr/>
            </p:nvSpPr>
            <p:spPr>
              <a:xfrm>
                <a:off x="1328" y="3479"/>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367" name="Google Shape;367;p32"/>
            <p:cNvGrpSpPr/>
            <p:nvPr/>
          </p:nvGrpSpPr>
          <p:grpSpPr>
            <a:xfrm>
              <a:off x="2236" y="2472"/>
              <a:ext cx="55" cy="999"/>
              <a:chOff x="2248" y="2549"/>
              <a:chExt cx="55" cy="999"/>
            </a:xfrm>
          </p:grpSpPr>
          <p:sp>
            <p:nvSpPr>
              <p:cNvPr id="368" name="Google Shape;368;p32"/>
              <p:cNvSpPr/>
              <p:nvPr/>
            </p:nvSpPr>
            <p:spPr>
              <a:xfrm>
                <a:off x="2248" y="2549"/>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9" name="Google Shape;369;p32"/>
              <p:cNvSpPr/>
              <p:nvPr/>
            </p:nvSpPr>
            <p:spPr>
              <a:xfrm>
                <a:off x="2248" y="2786"/>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0" name="Google Shape;370;p32"/>
              <p:cNvSpPr/>
              <p:nvPr/>
            </p:nvSpPr>
            <p:spPr>
              <a:xfrm>
                <a:off x="2248" y="3017"/>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1" name="Google Shape;371;p32"/>
              <p:cNvSpPr/>
              <p:nvPr/>
            </p:nvSpPr>
            <p:spPr>
              <a:xfrm>
                <a:off x="2248" y="3250"/>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2" name="Google Shape;372;p32"/>
              <p:cNvSpPr/>
              <p:nvPr/>
            </p:nvSpPr>
            <p:spPr>
              <a:xfrm>
                <a:off x="2248" y="3482"/>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373" name="Google Shape;373;p32"/>
            <p:cNvGrpSpPr/>
            <p:nvPr/>
          </p:nvGrpSpPr>
          <p:grpSpPr>
            <a:xfrm>
              <a:off x="3177" y="2474"/>
              <a:ext cx="55" cy="999"/>
              <a:chOff x="3189" y="2551"/>
              <a:chExt cx="55" cy="999"/>
            </a:xfrm>
          </p:grpSpPr>
          <p:sp>
            <p:nvSpPr>
              <p:cNvPr id="374" name="Google Shape;374;p32"/>
              <p:cNvSpPr/>
              <p:nvPr/>
            </p:nvSpPr>
            <p:spPr>
              <a:xfrm>
                <a:off x="3189" y="2551"/>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5" name="Google Shape;375;p32"/>
              <p:cNvSpPr/>
              <p:nvPr/>
            </p:nvSpPr>
            <p:spPr>
              <a:xfrm>
                <a:off x="3189" y="2788"/>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6" name="Google Shape;376;p32"/>
              <p:cNvSpPr/>
              <p:nvPr/>
            </p:nvSpPr>
            <p:spPr>
              <a:xfrm>
                <a:off x="3189" y="3019"/>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7" name="Google Shape;377;p32"/>
              <p:cNvSpPr/>
              <p:nvPr/>
            </p:nvSpPr>
            <p:spPr>
              <a:xfrm>
                <a:off x="3189" y="3252"/>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8" name="Google Shape;378;p32"/>
              <p:cNvSpPr/>
              <p:nvPr/>
            </p:nvSpPr>
            <p:spPr>
              <a:xfrm>
                <a:off x="3189" y="3484"/>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379" name="Google Shape;379;p32"/>
            <p:cNvGrpSpPr/>
            <p:nvPr/>
          </p:nvGrpSpPr>
          <p:grpSpPr>
            <a:xfrm>
              <a:off x="781" y="2533"/>
              <a:ext cx="55" cy="816"/>
              <a:chOff x="793" y="2610"/>
              <a:chExt cx="55" cy="816"/>
            </a:xfrm>
          </p:grpSpPr>
          <p:sp>
            <p:nvSpPr>
              <p:cNvPr id="380" name="Google Shape;380;p32"/>
              <p:cNvSpPr/>
              <p:nvPr/>
            </p:nvSpPr>
            <p:spPr>
              <a:xfrm>
                <a:off x="793" y="2610"/>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1" name="Google Shape;381;p32"/>
              <p:cNvSpPr/>
              <p:nvPr/>
            </p:nvSpPr>
            <p:spPr>
              <a:xfrm>
                <a:off x="793" y="2857"/>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2" name="Google Shape;382;p32"/>
              <p:cNvSpPr/>
              <p:nvPr/>
            </p:nvSpPr>
            <p:spPr>
              <a:xfrm>
                <a:off x="793" y="3110"/>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3" name="Google Shape;383;p32"/>
              <p:cNvSpPr/>
              <p:nvPr/>
            </p:nvSpPr>
            <p:spPr>
              <a:xfrm>
                <a:off x="793" y="3360"/>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384" name="Google Shape;384;p32"/>
            <p:cNvGrpSpPr/>
            <p:nvPr/>
          </p:nvGrpSpPr>
          <p:grpSpPr>
            <a:xfrm>
              <a:off x="1722" y="2540"/>
              <a:ext cx="55" cy="816"/>
              <a:chOff x="1734" y="2617"/>
              <a:chExt cx="55" cy="816"/>
            </a:xfrm>
          </p:grpSpPr>
          <p:sp>
            <p:nvSpPr>
              <p:cNvPr id="385" name="Google Shape;385;p32"/>
              <p:cNvSpPr/>
              <p:nvPr/>
            </p:nvSpPr>
            <p:spPr>
              <a:xfrm>
                <a:off x="1734" y="2617"/>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6" name="Google Shape;386;p32"/>
              <p:cNvSpPr/>
              <p:nvPr/>
            </p:nvSpPr>
            <p:spPr>
              <a:xfrm>
                <a:off x="1734" y="2864"/>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7" name="Google Shape;387;p32"/>
              <p:cNvSpPr/>
              <p:nvPr/>
            </p:nvSpPr>
            <p:spPr>
              <a:xfrm>
                <a:off x="1734" y="3117"/>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8" name="Google Shape;388;p32"/>
              <p:cNvSpPr/>
              <p:nvPr/>
            </p:nvSpPr>
            <p:spPr>
              <a:xfrm>
                <a:off x="1734" y="3367"/>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389" name="Google Shape;389;p32"/>
            <p:cNvGrpSpPr/>
            <p:nvPr/>
          </p:nvGrpSpPr>
          <p:grpSpPr>
            <a:xfrm>
              <a:off x="2673" y="2531"/>
              <a:ext cx="55" cy="816"/>
              <a:chOff x="2685" y="2608"/>
              <a:chExt cx="55" cy="816"/>
            </a:xfrm>
          </p:grpSpPr>
          <p:sp>
            <p:nvSpPr>
              <p:cNvPr id="390" name="Google Shape;390;p32"/>
              <p:cNvSpPr/>
              <p:nvPr/>
            </p:nvSpPr>
            <p:spPr>
              <a:xfrm>
                <a:off x="2685" y="2608"/>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1" name="Google Shape;391;p32"/>
              <p:cNvSpPr/>
              <p:nvPr/>
            </p:nvSpPr>
            <p:spPr>
              <a:xfrm>
                <a:off x="2685" y="2855"/>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2" name="Google Shape;392;p32"/>
              <p:cNvSpPr/>
              <p:nvPr/>
            </p:nvSpPr>
            <p:spPr>
              <a:xfrm>
                <a:off x="2685" y="3108"/>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3" name="Google Shape;393;p32"/>
              <p:cNvSpPr/>
              <p:nvPr/>
            </p:nvSpPr>
            <p:spPr>
              <a:xfrm>
                <a:off x="2685" y="3358"/>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394" name="Google Shape;394;p32"/>
            <p:cNvGrpSpPr/>
            <p:nvPr/>
          </p:nvGrpSpPr>
          <p:grpSpPr>
            <a:xfrm>
              <a:off x="3599" y="2527"/>
              <a:ext cx="55" cy="816"/>
              <a:chOff x="3611" y="2604"/>
              <a:chExt cx="55" cy="816"/>
            </a:xfrm>
          </p:grpSpPr>
          <p:sp>
            <p:nvSpPr>
              <p:cNvPr id="395" name="Google Shape;395;p32"/>
              <p:cNvSpPr/>
              <p:nvPr/>
            </p:nvSpPr>
            <p:spPr>
              <a:xfrm>
                <a:off x="3611" y="2604"/>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6" name="Google Shape;396;p32"/>
              <p:cNvSpPr/>
              <p:nvPr/>
            </p:nvSpPr>
            <p:spPr>
              <a:xfrm>
                <a:off x="3611" y="2851"/>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7" name="Google Shape;397;p32"/>
              <p:cNvSpPr/>
              <p:nvPr/>
            </p:nvSpPr>
            <p:spPr>
              <a:xfrm>
                <a:off x="3611" y="3104"/>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8" name="Google Shape;398;p32"/>
              <p:cNvSpPr/>
              <p:nvPr/>
            </p:nvSpPr>
            <p:spPr>
              <a:xfrm>
                <a:off x="3611" y="3354"/>
                <a:ext cx="55" cy="66"/>
              </a:xfrm>
              <a:prstGeom prst="ellips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Learning objectives</a:t>
            </a:r>
            <a:endParaRPr/>
          </a:p>
        </p:txBody>
      </p:sp>
      <p:sp>
        <p:nvSpPr>
          <p:cNvPr id="105" name="Google Shape;105;p15"/>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Be able to map an ERD to a relational data model. </a:t>
            </a:r>
            <a:endParaRPr/>
          </a:p>
          <a:p>
            <a:pPr indent="-342900" lvl="0" marL="342900" rtl="0" algn="just">
              <a:spcBef>
                <a:spcPts val="980"/>
              </a:spcBef>
              <a:spcAft>
                <a:spcPts val="0"/>
              </a:spcAft>
              <a:buSzPts val="2100"/>
              <a:buChar char="•"/>
            </a:pPr>
            <a:r>
              <a:rPr lang="en-US"/>
              <a:t>Be able to map an EER to a relational data model. </a:t>
            </a:r>
            <a:endParaRPr/>
          </a:p>
          <a:p>
            <a:pPr indent="-209550" lvl="0" marL="342900" rtl="0" algn="just">
              <a:spcBef>
                <a:spcPts val="980"/>
              </a:spcBef>
              <a:spcAft>
                <a:spcPts val="0"/>
              </a:spcAft>
              <a:buSzPts val="21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Mapping of Binary 1:1 Relationship Types</a:t>
            </a:r>
            <a:endParaRPr/>
          </a:p>
        </p:txBody>
      </p:sp>
      <p:sp>
        <p:nvSpPr>
          <p:cNvPr id="405" name="Google Shape;405;p33"/>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500"/>
              <a:buChar char="•"/>
            </a:pPr>
            <a:r>
              <a:rPr lang="en-US" sz="2000"/>
              <a:t>Add to one of the participating relations a </a:t>
            </a:r>
            <a:r>
              <a:rPr b="1" lang="en-US" sz="2000"/>
              <a:t>FK</a:t>
            </a:r>
            <a:r>
              <a:rPr lang="en-US" sz="2000"/>
              <a:t> to the other relation:</a:t>
            </a:r>
            <a:endParaRPr/>
          </a:p>
          <a:p>
            <a:pPr indent="-285750" lvl="1" marL="742950" rtl="0" algn="just">
              <a:spcBef>
                <a:spcPts val="360"/>
              </a:spcBef>
              <a:spcAft>
                <a:spcPts val="0"/>
              </a:spcAft>
              <a:buSzPts val="1350"/>
              <a:buFont typeface="Arial"/>
              <a:buChar char="•"/>
            </a:pPr>
            <a:r>
              <a:rPr lang="en-US" sz="1800"/>
              <a:t>It is better to add the </a:t>
            </a:r>
            <a:r>
              <a:rPr b="1" lang="en-US" sz="1800"/>
              <a:t>FK</a:t>
            </a:r>
            <a:r>
              <a:rPr lang="en-US" sz="1800"/>
              <a:t> to a relation that has </a:t>
            </a:r>
            <a:r>
              <a:rPr b="1" lang="en-US" sz="1800"/>
              <a:t>total participation </a:t>
            </a:r>
            <a:r>
              <a:rPr lang="en-US" sz="1800"/>
              <a:t>in the relationship.</a:t>
            </a:r>
            <a:endParaRPr/>
          </a:p>
          <a:p>
            <a:pPr indent="-285750" lvl="1" marL="742950" rtl="0" algn="just">
              <a:spcBef>
                <a:spcPts val="360"/>
              </a:spcBef>
              <a:spcAft>
                <a:spcPts val="0"/>
              </a:spcAft>
              <a:buSzPts val="1350"/>
              <a:buFont typeface="Arial"/>
              <a:buChar char="•"/>
            </a:pPr>
            <a:r>
              <a:rPr lang="en-US" sz="1800"/>
              <a:t>Include any relationship attributes.</a:t>
            </a:r>
            <a:endParaRPr sz="1400"/>
          </a:p>
          <a:p>
            <a:pPr indent="-228600" lvl="2" marL="1143000" rtl="0" algn="just">
              <a:spcBef>
                <a:spcPts val="320"/>
              </a:spcBef>
              <a:spcAft>
                <a:spcPts val="0"/>
              </a:spcAft>
              <a:buClr>
                <a:schemeClr val="dk1"/>
              </a:buClr>
              <a:buSzPts val="1600"/>
              <a:buFont typeface="Arial"/>
              <a:buChar char="•"/>
            </a:pPr>
            <a:r>
              <a:rPr lang="en-US" sz="1600"/>
              <a:t>E.g. add manager’s start-date to Department.</a:t>
            </a:r>
            <a:endParaRPr/>
          </a:p>
          <a:p>
            <a:pPr indent="-200025" lvl="1" marL="742950" rtl="0" algn="just">
              <a:spcBef>
                <a:spcPts val="360"/>
              </a:spcBef>
              <a:spcAft>
                <a:spcPts val="0"/>
              </a:spcAft>
              <a:buSzPts val="1350"/>
              <a:buFont typeface="Arial"/>
              <a:buNone/>
            </a:pPr>
            <a:r>
              <a:t/>
            </a:r>
            <a:endParaRPr sz="1800"/>
          </a:p>
          <a:p>
            <a:pPr indent="-200025" lvl="1" marL="742950" rtl="0" algn="just">
              <a:spcBef>
                <a:spcPts val="360"/>
              </a:spcBef>
              <a:spcAft>
                <a:spcPts val="0"/>
              </a:spcAft>
              <a:buSzPts val="1350"/>
              <a:buFont typeface="Arial"/>
              <a:buNone/>
            </a:pPr>
            <a:r>
              <a:t/>
            </a:r>
            <a:endParaRPr sz="1800"/>
          </a:p>
          <a:p>
            <a:pPr indent="-200025" lvl="1" marL="742950" rtl="0" algn="just">
              <a:spcBef>
                <a:spcPts val="360"/>
              </a:spcBef>
              <a:spcAft>
                <a:spcPts val="0"/>
              </a:spcAft>
              <a:buSzPts val="1350"/>
              <a:buFont typeface="Arial"/>
              <a:buNone/>
            </a:pPr>
            <a:r>
              <a:t/>
            </a:r>
            <a:endParaRPr sz="1800"/>
          </a:p>
          <a:p>
            <a:pPr indent="-200025" lvl="1" marL="742950" rtl="0" algn="just">
              <a:spcBef>
                <a:spcPts val="360"/>
              </a:spcBef>
              <a:spcAft>
                <a:spcPts val="0"/>
              </a:spcAft>
              <a:buSzPts val="1350"/>
              <a:buFont typeface="Arial"/>
              <a:buNone/>
            </a:pPr>
            <a:r>
              <a:t/>
            </a:r>
            <a:endParaRPr sz="1800"/>
          </a:p>
          <a:p>
            <a:pPr indent="-200025" lvl="1" marL="742950" rtl="0" algn="just">
              <a:spcBef>
                <a:spcPts val="360"/>
              </a:spcBef>
              <a:spcAft>
                <a:spcPts val="0"/>
              </a:spcAft>
              <a:buSzPts val="1350"/>
              <a:buFont typeface="Arial"/>
              <a:buNone/>
            </a:pPr>
            <a:r>
              <a:t/>
            </a:r>
            <a:endParaRPr sz="1800"/>
          </a:p>
          <a:p>
            <a:pPr indent="-200025" lvl="1" marL="742950" rtl="0" algn="just">
              <a:spcBef>
                <a:spcPts val="360"/>
              </a:spcBef>
              <a:spcAft>
                <a:spcPts val="0"/>
              </a:spcAft>
              <a:buSzPts val="1350"/>
              <a:buFont typeface="Arial"/>
              <a:buNone/>
            </a:pPr>
            <a:r>
              <a:t/>
            </a:r>
            <a:endParaRPr sz="1800"/>
          </a:p>
          <a:p>
            <a:pPr indent="-200025" lvl="1" marL="742950" rtl="0" algn="just">
              <a:spcBef>
                <a:spcPts val="360"/>
              </a:spcBef>
              <a:spcAft>
                <a:spcPts val="0"/>
              </a:spcAft>
              <a:buSzPts val="1350"/>
              <a:buFont typeface="Arial"/>
              <a:buNone/>
            </a:pPr>
            <a:r>
              <a:t/>
            </a:r>
            <a:endParaRPr sz="1800"/>
          </a:p>
          <a:p>
            <a:pPr indent="-285750" lvl="1" marL="742950" rtl="0" algn="just">
              <a:spcBef>
                <a:spcPts val="360"/>
              </a:spcBef>
              <a:spcAft>
                <a:spcPts val="0"/>
              </a:spcAft>
              <a:buSzPts val="1350"/>
              <a:buFont typeface="Arial"/>
              <a:buNone/>
            </a:pPr>
            <a:r>
              <a:rPr lang="en-US" sz="1800">
                <a:solidFill>
                  <a:srgbClr val="920000"/>
                </a:solidFill>
              </a:rPr>
              <a:t>Department (Dnumber, Dname, MGRSSN, startdate)</a:t>
            </a:r>
            <a:endParaRPr/>
          </a:p>
          <a:p>
            <a:pPr indent="-200025" lvl="1" marL="742950" rtl="0" algn="just">
              <a:spcBef>
                <a:spcPts val="360"/>
              </a:spcBef>
              <a:spcAft>
                <a:spcPts val="0"/>
              </a:spcAft>
              <a:buSzPts val="1350"/>
              <a:buFont typeface="Arial"/>
              <a:buNone/>
            </a:pPr>
            <a:r>
              <a:t/>
            </a:r>
            <a:endParaRPr sz="1800"/>
          </a:p>
        </p:txBody>
      </p:sp>
      <p:grpSp>
        <p:nvGrpSpPr>
          <p:cNvPr id="406" name="Google Shape;406;p33"/>
          <p:cNvGrpSpPr/>
          <p:nvPr/>
        </p:nvGrpSpPr>
        <p:grpSpPr>
          <a:xfrm>
            <a:off x="2057400" y="3429000"/>
            <a:ext cx="6019799" cy="1801906"/>
            <a:chOff x="304800" y="1752601"/>
            <a:chExt cx="8447086" cy="2552699"/>
          </a:xfrm>
        </p:grpSpPr>
        <p:grpSp>
          <p:nvGrpSpPr>
            <p:cNvPr id="407" name="Google Shape;407;p33"/>
            <p:cNvGrpSpPr/>
            <p:nvPr/>
          </p:nvGrpSpPr>
          <p:grpSpPr>
            <a:xfrm>
              <a:off x="304800" y="1752601"/>
              <a:ext cx="8447086" cy="1306513"/>
              <a:chOff x="483" y="2160"/>
              <a:chExt cx="5321" cy="823"/>
            </a:xfrm>
          </p:grpSpPr>
          <p:sp>
            <p:nvSpPr>
              <p:cNvPr id="408" name="Google Shape;408;p33"/>
              <p:cNvSpPr/>
              <p:nvPr/>
            </p:nvSpPr>
            <p:spPr>
              <a:xfrm>
                <a:off x="483" y="2232"/>
                <a:ext cx="1477" cy="576"/>
              </a:xfrm>
              <a:prstGeom prst="rect">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09" name="Google Shape;409;p33"/>
              <p:cNvSpPr/>
              <p:nvPr/>
            </p:nvSpPr>
            <p:spPr>
              <a:xfrm>
                <a:off x="4438" y="2232"/>
                <a:ext cx="1366" cy="576"/>
              </a:xfrm>
              <a:prstGeom prst="rect">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0" name="Google Shape;410;p33"/>
              <p:cNvSpPr/>
              <p:nvPr/>
            </p:nvSpPr>
            <p:spPr>
              <a:xfrm>
                <a:off x="791" y="2351"/>
                <a:ext cx="853" cy="277"/>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FFFFFF"/>
                    </a:solidFill>
                    <a:latin typeface="Arial Black"/>
                  </a:rPr>
                  <a:t>Employee</a:t>
                </a:r>
              </a:p>
            </p:txBody>
          </p:sp>
          <p:sp>
            <p:nvSpPr>
              <p:cNvPr id="411" name="Google Shape;411;p33"/>
              <p:cNvSpPr/>
              <p:nvPr/>
            </p:nvSpPr>
            <p:spPr>
              <a:xfrm>
                <a:off x="4733" y="2406"/>
                <a:ext cx="843" cy="204"/>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FFFFFF"/>
                    </a:solidFill>
                    <a:latin typeface="Arial Black"/>
                  </a:rPr>
                  <a:t>Department</a:t>
                </a:r>
              </a:p>
            </p:txBody>
          </p:sp>
          <p:sp>
            <p:nvSpPr>
              <p:cNvPr id="412" name="Google Shape;412;p33"/>
              <p:cNvSpPr/>
              <p:nvPr/>
            </p:nvSpPr>
            <p:spPr>
              <a:xfrm>
                <a:off x="2650" y="2160"/>
                <a:ext cx="1043" cy="823"/>
              </a:xfrm>
              <a:prstGeom prst="diamond">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3" name="Google Shape;413;p33"/>
              <p:cNvSpPr/>
              <p:nvPr/>
            </p:nvSpPr>
            <p:spPr>
              <a:xfrm>
                <a:off x="2882" y="2421"/>
                <a:ext cx="624" cy="264"/>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FFFFFF"/>
                    </a:solidFill>
                    <a:latin typeface="Arial Black"/>
                  </a:rPr>
                  <a:t>Manages</a:t>
                </a:r>
              </a:p>
            </p:txBody>
          </p:sp>
          <p:cxnSp>
            <p:nvCxnSpPr>
              <p:cNvPr id="414" name="Google Shape;414;p33"/>
              <p:cNvCxnSpPr/>
              <p:nvPr/>
            </p:nvCxnSpPr>
            <p:spPr>
              <a:xfrm>
                <a:off x="1960" y="2555"/>
                <a:ext cx="720" cy="0"/>
              </a:xfrm>
              <a:prstGeom prst="straightConnector1">
                <a:avLst/>
              </a:prstGeom>
              <a:noFill/>
              <a:ln cap="flat" cmpd="sng" w="9525">
                <a:solidFill>
                  <a:schemeClr val="dk1"/>
                </a:solidFill>
                <a:prstDash val="solid"/>
                <a:round/>
                <a:headEnd len="med" w="med" type="none"/>
                <a:tailEnd len="med" w="med" type="none"/>
              </a:ln>
            </p:spPr>
          </p:cxnSp>
          <p:cxnSp>
            <p:nvCxnSpPr>
              <p:cNvPr id="415" name="Google Shape;415;p33"/>
              <p:cNvCxnSpPr/>
              <p:nvPr/>
            </p:nvCxnSpPr>
            <p:spPr>
              <a:xfrm>
                <a:off x="3693" y="2555"/>
                <a:ext cx="713" cy="0"/>
              </a:xfrm>
              <a:prstGeom prst="straightConnector1">
                <a:avLst/>
              </a:prstGeom>
              <a:noFill/>
              <a:ln cap="flat" cmpd="sng" w="9525">
                <a:solidFill>
                  <a:schemeClr val="dk1"/>
                </a:solidFill>
                <a:prstDash val="solid"/>
                <a:round/>
                <a:headEnd len="med" w="med" type="none"/>
                <a:tailEnd len="med" w="med" type="none"/>
              </a:ln>
            </p:spPr>
          </p:cxnSp>
          <p:sp>
            <p:nvSpPr>
              <p:cNvPr id="416" name="Google Shape;416;p33"/>
              <p:cNvSpPr txBox="1"/>
              <p:nvPr/>
            </p:nvSpPr>
            <p:spPr>
              <a:xfrm>
                <a:off x="3811" y="2267"/>
                <a:ext cx="745" cy="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(1,1)</a:t>
                </a:r>
                <a:endParaRPr/>
              </a:p>
            </p:txBody>
          </p:sp>
          <p:sp>
            <p:nvSpPr>
              <p:cNvPr id="417" name="Google Shape;417;p33"/>
              <p:cNvSpPr txBox="1"/>
              <p:nvPr/>
            </p:nvSpPr>
            <p:spPr>
              <a:xfrm>
                <a:off x="2127" y="2232"/>
                <a:ext cx="666" cy="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(0,1)</a:t>
                </a:r>
                <a:endParaRPr/>
              </a:p>
            </p:txBody>
          </p:sp>
        </p:grpSp>
        <p:sp>
          <p:nvSpPr>
            <p:cNvPr id="418" name="Google Shape;418;p33"/>
            <p:cNvSpPr/>
            <p:nvPr/>
          </p:nvSpPr>
          <p:spPr>
            <a:xfrm>
              <a:off x="3726405" y="3695700"/>
              <a:ext cx="1757238" cy="6096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startdate</a:t>
              </a:r>
              <a:endParaRPr sz="1600">
                <a:solidFill>
                  <a:schemeClr val="dk1"/>
                </a:solidFill>
                <a:latin typeface="Times New Roman"/>
                <a:ea typeface="Times New Roman"/>
                <a:cs typeface="Times New Roman"/>
                <a:sym typeface="Times New Roman"/>
              </a:endParaRPr>
            </a:p>
          </p:txBody>
        </p:sp>
        <p:cxnSp>
          <p:nvCxnSpPr>
            <p:cNvPr id="419" name="Google Shape;419;p33"/>
            <p:cNvCxnSpPr>
              <a:stCxn id="412" idx="2"/>
              <a:endCxn id="418" idx="0"/>
            </p:cNvCxnSpPr>
            <p:nvPr/>
          </p:nvCxnSpPr>
          <p:spPr>
            <a:xfrm>
              <a:off x="4572793" y="3059114"/>
              <a:ext cx="32100" cy="636600"/>
            </a:xfrm>
            <a:prstGeom prst="straightConnector1">
              <a:avLst/>
            </a:prstGeom>
            <a:noFill/>
            <a:ln cap="flat" cmpd="sng" w="9525">
              <a:solidFill>
                <a:schemeClr val="dk1"/>
              </a:solidFill>
              <a:prstDash val="solid"/>
              <a:round/>
              <a:headEnd len="sm" w="sm" type="none"/>
              <a:tailEnd len="sm" w="sm" type="none"/>
            </a:ln>
          </p:spPr>
        </p:cxnSp>
      </p:grpSp>
      <p:cxnSp>
        <p:nvCxnSpPr>
          <p:cNvPr id="420" name="Google Shape;420;p33"/>
          <p:cNvCxnSpPr/>
          <p:nvPr/>
        </p:nvCxnSpPr>
        <p:spPr>
          <a:xfrm rot="10800000">
            <a:off x="5673636" y="3910146"/>
            <a:ext cx="838200" cy="1588"/>
          </a:xfrm>
          <a:prstGeom prst="straightConnector1">
            <a:avLst/>
          </a:prstGeom>
          <a:solidFill>
            <a:schemeClr val="accent1"/>
          </a:solidFill>
          <a:ln cap="flat" cmpd="sng" w="9525">
            <a:solidFill>
              <a:schemeClr val="dk1"/>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Activity 5</a:t>
            </a:r>
            <a:endParaRPr/>
          </a:p>
        </p:txBody>
      </p:sp>
      <p:sp>
        <p:nvSpPr>
          <p:cNvPr id="427" name="Google Shape;427;p34"/>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 Do the mapping of the following ERD</a:t>
            </a:r>
            <a:endParaRPr/>
          </a:p>
        </p:txBody>
      </p:sp>
      <p:grpSp>
        <p:nvGrpSpPr>
          <p:cNvPr id="428" name="Google Shape;428;p34"/>
          <p:cNvGrpSpPr/>
          <p:nvPr/>
        </p:nvGrpSpPr>
        <p:grpSpPr>
          <a:xfrm>
            <a:off x="733646" y="2198381"/>
            <a:ext cx="8153401" cy="2895600"/>
            <a:chOff x="685800" y="2133600"/>
            <a:chExt cx="8153401" cy="2895600"/>
          </a:xfrm>
        </p:grpSpPr>
        <p:sp>
          <p:nvSpPr>
            <p:cNvPr id="429" name="Google Shape;429;p34"/>
            <p:cNvSpPr/>
            <p:nvPr/>
          </p:nvSpPr>
          <p:spPr>
            <a:xfrm>
              <a:off x="1486580" y="3741567"/>
              <a:ext cx="1747157" cy="572655"/>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ADMINISTRATOR</a:t>
              </a:r>
              <a:endParaRPr/>
            </a:p>
          </p:txBody>
        </p:sp>
        <p:sp>
          <p:nvSpPr>
            <p:cNvPr id="430" name="Google Shape;430;p34"/>
            <p:cNvSpPr/>
            <p:nvPr/>
          </p:nvSpPr>
          <p:spPr>
            <a:xfrm>
              <a:off x="4034518" y="3740727"/>
              <a:ext cx="1237570" cy="572655"/>
            </a:xfrm>
            <a:prstGeom prst="diamond">
              <a:avLst/>
            </a:prstGeom>
            <a:solidFill>
              <a:srgbClr val="FF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Is dean of</a:t>
              </a:r>
              <a:endParaRPr/>
            </a:p>
          </p:txBody>
        </p:sp>
        <p:sp>
          <p:nvSpPr>
            <p:cNvPr id="431" name="Google Shape;431;p34"/>
            <p:cNvSpPr/>
            <p:nvPr/>
          </p:nvSpPr>
          <p:spPr>
            <a:xfrm>
              <a:off x="6072868" y="3750833"/>
              <a:ext cx="1747157" cy="572655"/>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SCHOOL</a:t>
              </a:r>
              <a:endParaRPr/>
            </a:p>
          </p:txBody>
        </p:sp>
        <p:cxnSp>
          <p:nvCxnSpPr>
            <p:cNvPr id="432" name="Google Shape;432;p34"/>
            <p:cNvCxnSpPr>
              <a:stCxn id="429" idx="3"/>
              <a:endCxn id="430" idx="1"/>
            </p:cNvCxnSpPr>
            <p:nvPr/>
          </p:nvCxnSpPr>
          <p:spPr>
            <a:xfrm flipH="1" rot="10800000">
              <a:off x="3233737" y="4026995"/>
              <a:ext cx="800700" cy="900"/>
            </a:xfrm>
            <a:prstGeom prst="straightConnector1">
              <a:avLst/>
            </a:prstGeom>
            <a:noFill/>
            <a:ln cap="flat" cmpd="sng" w="9525">
              <a:solidFill>
                <a:schemeClr val="dk1"/>
              </a:solidFill>
              <a:prstDash val="solid"/>
              <a:round/>
              <a:headEnd len="med" w="med" type="none"/>
              <a:tailEnd len="med" w="med" type="none"/>
            </a:ln>
          </p:spPr>
        </p:cxnSp>
        <p:cxnSp>
          <p:nvCxnSpPr>
            <p:cNvPr id="433" name="Google Shape;433;p34"/>
            <p:cNvCxnSpPr>
              <a:stCxn id="430" idx="3"/>
              <a:endCxn id="431" idx="1"/>
            </p:cNvCxnSpPr>
            <p:nvPr/>
          </p:nvCxnSpPr>
          <p:spPr>
            <a:xfrm>
              <a:off x="5272088" y="4027055"/>
              <a:ext cx="800700" cy="10200"/>
            </a:xfrm>
            <a:prstGeom prst="straightConnector1">
              <a:avLst/>
            </a:prstGeom>
            <a:noFill/>
            <a:ln cap="flat" cmpd="sng" w="9525">
              <a:solidFill>
                <a:schemeClr val="dk1"/>
              </a:solidFill>
              <a:prstDash val="solid"/>
              <a:round/>
              <a:headEnd len="med" w="med" type="none"/>
              <a:tailEnd len="med" w="med" type="none"/>
            </a:ln>
          </p:spPr>
        </p:cxnSp>
        <p:sp>
          <p:nvSpPr>
            <p:cNvPr id="434" name="Google Shape;434;p34"/>
            <p:cNvSpPr txBox="1"/>
            <p:nvPr/>
          </p:nvSpPr>
          <p:spPr>
            <a:xfrm>
              <a:off x="3379334" y="3741567"/>
              <a:ext cx="474706" cy="2579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CC0000"/>
                  </a:solidFill>
                  <a:latin typeface="Times New Roman"/>
                  <a:ea typeface="Times New Roman"/>
                  <a:cs typeface="Times New Roman"/>
                  <a:sym typeface="Times New Roman"/>
                </a:rPr>
                <a:t>(0,1)</a:t>
              </a:r>
              <a:endParaRPr/>
            </a:p>
          </p:txBody>
        </p:sp>
        <p:sp>
          <p:nvSpPr>
            <p:cNvPr id="435" name="Google Shape;435;p34"/>
            <p:cNvSpPr txBox="1"/>
            <p:nvPr/>
          </p:nvSpPr>
          <p:spPr>
            <a:xfrm>
              <a:off x="5417684" y="3741567"/>
              <a:ext cx="474706" cy="2579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CC0000"/>
                  </a:solidFill>
                  <a:latin typeface="Times New Roman"/>
                  <a:ea typeface="Times New Roman"/>
                  <a:cs typeface="Times New Roman"/>
                  <a:sym typeface="Times New Roman"/>
                </a:rPr>
                <a:t>(1,1)</a:t>
              </a:r>
              <a:endParaRPr/>
            </a:p>
          </p:txBody>
        </p:sp>
        <p:cxnSp>
          <p:nvCxnSpPr>
            <p:cNvPr id="436" name="Google Shape;436;p34"/>
            <p:cNvCxnSpPr/>
            <p:nvPr/>
          </p:nvCxnSpPr>
          <p:spPr>
            <a:xfrm>
              <a:off x="5272088" y="4058958"/>
              <a:ext cx="800780" cy="852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437" name="Google Shape;437;p34"/>
            <p:cNvSpPr/>
            <p:nvPr/>
          </p:nvSpPr>
          <p:spPr>
            <a:xfrm>
              <a:off x="685800" y="3024909"/>
              <a:ext cx="1091973" cy="501073"/>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rPr>
                <a:t>Ad_id</a:t>
              </a:r>
              <a:endParaRPr b="0" i="0" sz="1600" u="sng" cap="none" strike="noStrike">
                <a:solidFill>
                  <a:schemeClr val="dk1"/>
                </a:solidFill>
                <a:latin typeface="Times New Roman"/>
                <a:ea typeface="Times New Roman"/>
                <a:cs typeface="Times New Roman"/>
                <a:sym typeface="Times New Roman"/>
              </a:endParaRPr>
            </a:p>
          </p:txBody>
        </p:sp>
        <p:sp>
          <p:nvSpPr>
            <p:cNvPr id="438" name="Google Shape;438;p34"/>
            <p:cNvSpPr/>
            <p:nvPr/>
          </p:nvSpPr>
          <p:spPr>
            <a:xfrm>
              <a:off x="2286000" y="2133600"/>
              <a:ext cx="1091973" cy="501073"/>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fname</a:t>
              </a:r>
              <a:endParaRPr b="0" i="0" sz="1600" u="none" cap="none" strike="noStrike">
                <a:solidFill>
                  <a:schemeClr val="dk1"/>
                </a:solidFill>
                <a:latin typeface="Times New Roman"/>
                <a:ea typeface="Times New Roman"/>
                <a:cs typeface="Times New Roman"/>
                <a:sym typeface="Times New Roman"/>
              </a:endParaRPr>
            </a:p>
          </p:txBody>
        </p:sp>
        <p:sp>
          <p:nvSpPr>
            <p:cNvPr id="439" name="Google Shape;439;p34"/>
            <p:cNvSpPr/>
            <p:nvPr/>
          </p:nvSpPr>
          <p:spPr>
            <a:xfrm>
              <a:off x="3429000" y="2286000"/>
              <a:ext cx="1091973" cy="501073"/>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lname</a:t>
              </a:r>
              <a:endParaRPr b="0" i="0" sz="1600" u="none" cap="none" strike="noStrike">
                <a:solidFill>
                  <a:schemeClr val="dk1"/>
                </a:solidFill>
                <a:latin typeface="Times New Roman"/>
                <a:ea typeface="Times New Roman"/>
                <a:cs typeface="Times New Roman"/>
                <a:sym typeface="Times New Roman"/>
              </a:endParaRPr>
            </a:p>
          </p:txBody>
        </p:sp>
        <p:sp>
          <p:nvSpPr>
            <p:cNvPr id="440" name="Google Shape;440;p34"/>
            <p:cNvSpPr/>
            <p:nvPr/>
          </p:nvSpPr>
          <p:spPr>
            <a:xfrm>
              <a:off x="5417684" y="2881745"/>
              <a:ext cx="1091973" cy="501073"/>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rPr>
                <a:t>id</a:t>
              </a:r>
              <a:endParaRPr/>
            </a:p>
          </p:txBody>
        </p:sp>
        <p:sp>
          <p:nvSpPr>
            <p:cNvPr id="441" name="Google Shape;441;p34"/>
            <p:cNvSpPr/>
            <p:nvPr/>
          </p:nvSpPr>
          <p:spPr>
            <a:xfrm>
              <a:off x="6655254" y="2667000"/>
              <a:ext cx="1091973" cy="501073"/>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name</a:t>
              </a:r>
              <a:endParaRPr/>
            </a:p>
          </p:txBody>
        </p:sp>
        <p:cxnSp>
          <p:nvCxnSpPr>
            <p:cNvPr id="442" name="Google Shape;442;p34"/>
            <p:cNvCxnSpPr>
              <a:stCxn id="439" idx="4"/>
            </p:cNvCxnSpPr>
            <p:nvPr/>
          </p:nvCxnSpPr>
          <p:spPr>
            <a:xfrm flipH="1">
              <a:off x="3276587" y="2787073"/>
              <a:ext cx="698400" cy="2610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443" name="Google Shape;443;p34"/>
            <p:cNvCxnSpPr>
              <a:stCxn id="437" idx="5"/>
              <a:endCxn id="429" idx="0"/>
            </p:cNvCxnSpPr>
            <p:nvPr/>
          </p:nvCxnSpPr>
          <p:spPr>
            <a:xfrm>
              <a:off x="1617857" y="3452602"/>
              <a:ext cx="742200" cy="28890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444" name="Google Shape;444;p34"/>
            <p:cNvSpPr/>
            <p:nvPr/>
          </p:nvSpPr>
          <p:spPr>
            <a:xfrm>
              <a:off x="7620001" y="3024909"/>
              <a:ext cx="1219200" cy="501073"/>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address</a:t>
              </a:r>
              <a:endParaRPr/>
            </a:p>
          </p:txBody>
        </p:sp>
        <p:cxnSp>
          <p:nvCxnSpPr>
            <p:cNvPr id="445" name="Google Shape;445;p34"/>
            <p:cNvCxnSpPr>
              <a:stCxn id="440" idx="5"/>
            </p:cNvCxnSpPr>
            <p:nvPr/>
          </p:nvCxnSpPr>
          <p:spPr>
            <a:xfrm>
              <a:off x="6349741" y="3309438"/>
              <a:ext cx="378300" cy="4314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446" name="Google Shape;446;p34"/>
            <p:cNvCxnSpPr>
              <a:stCxn id="441" idx="4"/>
              <a:endCxn id="431" idx="0"/>
            </p:cNvCxnSpPr>
            <p:nvPr/>
          </p:nvCxnSpPr>
          <p:spPr>
            <a:xfrm flipH="1">
              <a:off x="6946541" y="3168073"/>
              <a:ext cx="254700" cy="5829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447" name="Google Shape;447;p34"/>
            <p:cNvCxnSpPr>
              <a:stCxn id="444" idx="3"/>
              <a:endCxn id="431" idx="0"/>
            </p:cNvCxnSpPr>
            <p:nvPr/>
          </p:nvCxnSpPr>
          <p:spPr>
            <a:xfrm flipH="1">
              <a:off x="6946549" y="3452602"/>
              <a:ext cx="852000" cy="29820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448" name="Google Shape;448;p34"/>
            <p:cNvSpPr/>
            <p:nvPr/>
          </p:nvSpPr>
          <p:spPr>
            <a:xfrm>
              <a:off x="4004539" y="4528127"/>
              <a:ext cx="1310368" cy="501073"/>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startdate</a:t>
              </a:r>
              <a:endParaRPr/>
            </a:p>
          </p:txBody>
        </p:sp>
        <p:cxnSp>
          <p:nvCxnSpPr>
            <p:cNvPr id="449" name="Google Shape;449;p34"/>
            <p:cNvCxnSpPr>
              <a:stCxn id="430" idx="2"/>
              <a:endCxn id="448" idx="0"/>
            </p:cNvCxnSpPr>
            <p:nvPr/>
          </p:nvCxnSpPr>
          <p:spPr>
            <a:xfrm>
              <a:off x="4653303" y="4313382"/>
              <a:ext cx="6300" cy="21480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450" name="Google Shape;450;p34"/>
            <p:cNvSpPr/>
            <p:nvPr/>
          </p:nvSpPr>
          <p:spPr>
            <a:xfrm>
              <a:off x="7620000" y="3048000"/>
              <a:ext cx="1219200" cy="5334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51" name="Google Shape;451;p34"/>
            <p:cNvSpPr/>
            <p:nvPr/>
          </p:nvSpPr>
          <p:spPr>
            <a:xfrm>
              <a:off x="2286000" y="2971800"/>
              <a:ext cx="1143000" cy="5334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name</a:t>
              </a:r>
              <a:endParaRPr/>
            </a:p>
          </p:txBody>
        </p:sp>
        <p:cxnSp>
          <p:nvCxnSpPr>
            <p:cNvPr id="452" name="Google Shape;452;p34"/>
            <p:cNvCxnSpPr>
              <a:stCxn id="451" idx="4"/>
              <a:endCxn id="429" idx="0"/>
            </p:cNvCxnSpPr>
            <p:nvPr/>
          </p:nvCxnSpPr>
          <p:spPr>
            <a:xfrm flipH="1">
              <a:off x="2360100" y="3505200"/>
              <a:ext cx="497400" cy="2364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453" name="Google Shape;453;p34"/>
            <p:cNvCxnSpPr>
              <a:stCxn id="438" idx="4"/>
              <a:endCxn id="451" idx="0"/>
            </p:cNvCxnSpPr>
            <p:nvPr/>
          </p:nvCxnSpPr>
          <p:spPr>
            <a:xfrm>
              <a:off x="2831987" y="2634673"/>
              <a:ext cx="25500" cy="337200"/>
            </a:xfrm>
            <a:prstGeom prst="straightConnector1">
              <a:avLst/>
            </a:prstGeom>
            <a:solidFill>
              <a:schemeClr val="accent1"/>
            </a:solidFill>
            <a:ln cap="flat" cmpd="sng" w="9525">
              <a:solidFill>
                <a:schemeClr val="dk1"/>
              </a:solidFill>
              <a:prstDash val="solid"/>
              <a:round/>
              <a:headEnd len="sm" w="sm" type="none"/>
              <a:tailEnd len="sm" w="sm" type="none"/>
            </a:ln>
          </p:spPr>
        </p:cxnSp>
      </p:grpSp>
      <p:sp>
        <p:nvSpPr>
          <p:cNvPr id="454" name="Google Shape;454;p34"/>
          <p:cNvSpPr txBox="1"/>
          <p:nvPr/>
        </p:nvSpPr>
        <p:spPr>
          <a:xfrm>
            <a:off x="1304441" y="5599745"/>
            <a:ext cx="703226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Administrator</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Ad-id</a:t>
            </a:r>
            <a:r>
              <a:rPr lang="en-US" sz="2400">
                <a:solidFill>
                  <a:srgbClr val="000000"/>
                </a:solidFill>
                <a:latin typeface="Arial"/>
                <a:ea typeface="Arial"/>
                <a:cs typeface="Arial"/>
                <a:sym typeface="Arial"/>
              </a:rPr>
              <a:t>, fname, lname)</a:t>
            </a:r>
            <a:endParaRPr/>
          </a:p>
          <a:p>
            <a:pPr indent="0" lvl="0" marL="0" marR="0" rtl="0" algn="l">
              <a:spcBef>
                <a:spcPts val="0"/>
              </a:spcBef>
              <a:spcAft>
                <a:spcPts val="0"/>
              </a:spcAft>
              <a:buNone/>
            </a:pPr>
            <a:r>
              <a:rPr lang="en-US" sz="2400">
                <a:solidFill>
                  <a:srgbClr val="000000"/>
                </a:solidFill>
                <a:latin typeface="Arial"/>
                <a:ea typeface="Arial"/>
                <a:cs typeface="Arial"/>
                <a:sym typeface="Arial"/>
              </a:rPr>
              <a:t>S</a:t>
            </a:r>
            <a:r>
              <a:rPr b="1" lang="en-US" sz="2400">
                <a:solidFill>
                  <a:srgbClr val="000000"/>
                </a:solidFill>
                <a:latin typeface="Arial"/>
                <a:ea typeface="Arial"/>
                <a:cs typeface="Arial"/>
                <a:sym typeface="Arial"/>
              </a:rPr>
              <a:t>chool</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id</a:t>
            </a:r>
            <a:r>
              <a:rPr lang="en-US" sz="2400">
                <a:solidFill>
                  <a:srgbClr val="000000"/>
                </a:solidFill>
                <a:latin typeface="Arial"/>
                <a:ea typeface="Arial"/>
                <a:cs typeface="Arial"/>
                <a:sym typeface="Arial"/>
              </a:rPr>
              <a:t>, name, Ad-id, startdate)</a:t>
            </a:r>
            <a:endParaRPr/>
          </a:p>
          <a:p>
            <a:pPr indent="0" lvl="0" marL="0" marR="0" rtl="0" algn="l">
              <a:spcBef>
                <a:spcPts val="0"/>
              </a:spcBef>
              <a:spcAft>
                <a:spcPts val="0"/>
              </a:spcAft>
              <a:buNone/>
            </a:pPr>
            <a:r>
              <a:rPr lang="en-US" sz="2400">
                <a:solidFill>
                  <a:srgbClr val="000000"/>
                </a:solidFill>
                <a:latin typeface="Arial"/>
                <a:ea typeface="Arial"/>
                <a:cs typeface="Arial"/>
                <a:sym typeface="Arial"/>
              </a:rPr>
              <a:t>S</a:t>
            </a:r>
            <a:r>
              <a:rPr b="1" lang="en-US" sz="2400">
                <a:solidFill>
                  <a:srgbClr val="000000"/>
                </a:solidFill>
                <a:latin typeface="Arial"/>
                <a:ea typeface="Arial"/>
                <a:cs typeface="Arial"/>
                <a:sym typeface="Arial"/>
              </a:rPr>
              <a:t>chool_address</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id</a:t>
            </a:r>
            <a:r>
              <a:rPr lang="en-US" sz="2400">
                <a:solidFill>
                  <a:srgbClr val="000000"/>
                </a:solidFill>
                <a:latin typeface="Arial"/>
                <a:ea typeface="Arial"/>
                <a:cs typeface="Arial"/>
                <a:sym typeface="Arial"/>
              </a:rPr>
              <a:t>, </a:t>
            </a:r>
            <a:r>
              <a:rPr lang="en-US" sz="2400" u="sng">
                <a:solidFill>
                  <a:srgbClr val="000000"/>
                </a:solidFill>
                <a:latin typeface="Arial"/>
                <a:ea typeface="Arial"/>
                <a:cs typeface="Arial"/>
                <a:sym typeface="Arial"/>
              </a:rPr>
              <a:t>address</a:t>
            </a:r>
            <a:r>
              <a:rPr lang="en-US" sz="2400">
                <a:solidFill>
                  <a:srgbClr val="000000"/>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gtEl>
                                        <p:attrNameLst>
                                          <p:attrName>style.visibility</p:attrName>
                                        </p:attrNameLst>
                                      </p:cBhvr>
                                      <p:to>
                                        <p:strVal val="visible"/>
                                      </p:to>
                                    </p:set>
                                    <p:anim calcmode="lin" valueType="num">
                                      <p:cBhvr additive="base">
                                        <p:cTn dur="500"/>
                                        <p:tgtEl>
                                          <p:spTgt spid="45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5"/>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t>Mapping of Binary 1:N Relationship Types.</a:t>
            </a:r>
            <a:endParaRPr/>
          </a:p>
        </p:txBody>
      </p:sp>
      <p:sp>
        <p:nvSpPr>
          <p:cNvPr id="461" name="Google Shape;461;p35"/>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Add to the relation on the N-side a FK to the other relation.</a:t>
            </a:r>
            <a:endParaRPr/>
          </a:p>
          <a:p>
            <a:pPr indent="-285750" lvl="1" marL="742950" rtl="0" algn="just">
              <a:spcBef>
                <a:spcPts val="480"/>
              </a:spcBef>
              <a:spcAft>
                <a:spcPts val="0"/>
              </a:spcAft>
              <a:buSzPts val="1800"/>
              <a:buFont typeface="Arial"/>
              <a:buChar char="•"/>
            </a:pPr>
            <a:r>
              <a:rPr lang="en-US"/>
              <a:t>E.g. add DNO to Employee to represent the department an employee works-for.</a:t>
            </a:r>
            <a:endParaRPr/>
          </a:p>
          <a:p>
            <a:pPr indent="-171450" lvl="1" marL="742950" rtl="0" algn="just">
              <a:spcBef>
                <a:spcPts val="480"/>
              </a:spcBef>
              <a:spcAft>
                <a:spcPts val="0"/>
              </a:spcAft>
              <a:buSzPts val="1800"/>
              <a:buFont typeface="Arial"/>
              <a:buNone/>
            </a:pPr>
            <a:r>
              <a:t/>
            </a:r>
            <a:endParaRPr/>
          </a:p>
          <a:p>
            <a:pPr indent="-171450" lvl="1" marL="742950" rtl="0" algn="just">
              <a:spcBef>
                <a:spcPts val="480"/>
              </a:spcBef>
              <a:spcAft>
                <a:spcPts val="0"/>
              </a:spcAft>
              <a:buSzPts val="1800"/>
              <a:buFont typeface="Arial"/>
              <a:buNone/>
            </a:pPr>
            <a:r>
              <a:t/>
            </a:r>
            <a:endParaRPr/>
          </a:p>
          <a:p>
            <a:pPr indent="-171450" lvl="1" marL="742950" rtl="0" algn="just">
              <a:spcBef>
                <a:spcPts val="480"/>
              </a:spcBef>
              <a:spcAft>
                <a:spcPts val="0"/>
              </a:spcAft>
              <a:buSzPts val="1800"/>
              <a:buFont typeface="Arial"/>
              <a:buNone/>
            </a:pPr>
            <a:r>
              <a:t/>
            </a:r>
            <a:endParaRPr/>
          </a:p>
          <a:p>
            <a:pPr indent="-342900" lvl="0" marL="342900" rtl="0" algn="just">
              <a:spcBef>
                <a:spcPts val="980"/>
              </a:spcBef>
              <a:spcAft>
                <a:spcPts val="0"/>
              </a:spcAft>
              <a:buSzPts val="2100"/>
              <a:buChar char="•"/>
            </a:pPr>
            <a:r>
              <a:rPr lang="en-US"/>
              <a:t>Include any relationship attributes</a:t>
            </a:r>
            <a:endParaRPr/>
          </a:p>
          <a:p>
            <a:pPr indent="-209550" lvl="0" marL="342900" rtl="0" algn="just">
              <a:spcBef>
                <a:spcPts val="980"/>
              </a:spcBef>
              <a:spcAft>
                <a:spcPts val="0"/>
              </a:spcAft>
              <a:buSzPts val="2100"/>
              <a:buNone/>
            </a:pPr>
            <a:r>
              <a:t/>
            </a:r>
            <a:endParaRPr/>
          </a:p>
        </p:txBody>
      </p:sp>
      <p:grpSp>
        <p:nvGrpSpPr>
          <p:cNvPr id="462" name="Google Shape;462;p35"/>
          <p:cNvGrpSpPr/>
          <p:nvPr/>
        </p:nvGrpSpPr>
        <p:grpSpPr>
          <a:xfrm>
            <a:off x="1066800" y="3581400"/>
            <a:ext cx="7037387" cy="925513"/>
            <a:chOff x="1371600" y="5105400"/>
            <a:chExt cx="7037387" cy="925513"/>
          </a:xfrm>
        </p:grpSpPr>
        <p:sp>
          <p:nvSpPr>
            <p:cNvPr id="463" name="Google Shape;463;p35"/>
            <p:cNvSpPr/>
            <p:nvPr/>
          </p:nvSpPr>
          <p:spPr>
            <a:xfrm>
              <a:off x="4256336" y="5105400"/>
              <a:ext cx="1371928" cy="925513"/>
            </a:xfrm>
            <a:prstGeom prst="diamond">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4" name="Google Shape;464;p35"/>
            <p:cNvSpPr/>
            <p:nvPr/>
          </p:nvSpPr>
          <p:spPr>
            <a:xfrm>
              <a:off x="1371600" y="5171749"/>
              <a:ext cx="1944662" cy="647746"/>
            </a:xfrm>
            <a:prstGeom prst="rect">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5" name="Google Shape;465;p35"/>
            <p:cNvSpPr/>
            <p:nvPr/>
          </p:nvSpPr>
          <p:spPr>
            <a:xfrm>
              <a:off x="6610470" y="5159379"/>
              <a:ext cx="1798517" cy="647746"/>
            </a:xfrm>
            <a:prstGeom prst="rect">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6" name="Google Shape;466;p35"/>
            <p:cNvSpPr/>
            <p:nvPr/>
          </p:nvSpPr>
          <p:spPr>
            <a:xfrm>
              <a:off x="1777122" y="5305572"/>
              <a:ext cx="1121769" cy="31150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FFFFFF"/>
                  </a:solidFill>
                  <a:latin typeface="Arial Black"/>
                </a:rPr>
                <a:t>Employee</a:t>
              </a:r>
            </a:p>
          </p:txBody>
        </p:sp>
        <p:sp>
          <p:nvSpPr>
            <p:cNvPr id="467" name="Google Shape;467;p35"/>
            <p:cNvSpPr/>
            <p:nvPr/>
          </p:nvSpPr>
          <p:spPr>
            <a:xfrm>
              <a:off x="6997560" y="5355052"/>
              <a:ext cx="1109919" cy="229410"/>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FFFFFF"/>
                  </a:solidFill>
                  <a:latin typeface="Arial Black"/>
                </a:rPr>
                <a:t>Department</a:t>
              </a:r>
            </a:p>
          </p:txBody>
        </p:sp>
        <p:sp>
          <p:nvSpPr>
            <p:cNvPr id="468" name="Google Shape;468;p35"/>
            <p:cNvSpPr/>
            <p:nvPr/>
          </p:nvSpPr>
          <p:spPr>
            <a:xfrm>
              <a:off x="4545995" y="5409031"/>
              <a:ext cx="821577" cy="296884"/>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FFFFFF"/>
                  </a:solidFill>
                  <a:latin typeface="Arial Black"/>
                </a:rPr>
                <a:t>Works-for</a:t>
              </a:r>
            </a:p>
          </p:txBody>
        </p:sp>
        <p:cxnSp>
          <p:nvCxnSpPr>
            <p:cNvPr id="469" name="Google Shape;469;p35"/>
            <p:cNvCxnSpPr/>
            <p:nvPr/>
          </p:nvCxnSpPr>
          <p:spPr>
            <a:xfrm>
              <a:off x="3347861" y="5534982"/>
              <a:ext cx="946657" cy="0"/>
            </a:xfrm>
            <a:prstGeom prst="straightConnector1">
              <a:avLst/>
            </a:prstGeom>
            <a:noFill/>
            <a:ln cap="flat" cmpd="sng" w="9525">
              <a:solidFill>
                <a:schemeClr val="dk1"/>
              </a:solidFill>
              <a:prstDash val="solid"/>
              <a:round/>
              <a:headEnd len="med" w="med" type="none"/>
              <a:tailEnd len="med" w="med" type="none"/>
            </a:ln>
          </p:spPr>
        </p:cxnSp>
        <p:cxnSp>
          <p:nvCxnSpPr>
            <p:cNvPr id="470" name="Google Shape;470;p35"/>
            <p:cNvCxnSpPr/>
            <p:nvPr/>
          </p:nvCxnSpPr>
          <p:spPr>
            <a:xfrm>
              <a:off x="5675663" y="5534982"/>
              <a:ext cx="938757" cy="0"/>
            </a:xfrm>
            <a:prstGeom prst="straightConnector1">
              <a:avLst/>
            </a:prstGeom>
            <a:noFill/>
            <a:ln cap="flat" cmpd="sng" w="9525">
              <a:solidFill>
                <a:schemeClr val="dk1"/>
              </a:solidFill>
              <a:prstDash val="solid"/>
              <a:round/>
              <a:headEnd len="med" w="med" type="none"/>
              <a:tailEnd len="med" w="med" type="none"/>
            </a:ln>
          </p:spPr>
        </p:cxnSp>
        <p:sp>
          <p:nvSpPr>
            <p:cNvPr id="471" name="Google Shape;471;p35"/>
            <p:cNvSpPr txBox="1"/>
            <p:nvPr/>
          </p:nvSpPr>
          <p:spPr>
            <a:xfrm>
              <a:off x="5715000" y="5181600"/>
              <a:ext cx="980889" cy="323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(1,N)</a:t>
              </a:r>
              <a:endParaRPr/>
            </a:p>
          </p:txBody>
        </p:sp>
        <p:sp>
          <p:nvSpPr>
            <p:cNvPr id="472" name="Google Shape;472;p35"/>
            <p:cNvSpPr txBox="1"/>
            <p:nvPr/>
          </p:nvSpPr>
          <p:spPr>
            <a:xfrm>
              <a:off x="3551939" y="5171749"/>
              <a:ext cx="959823" cy="323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(1,1)</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pSp>
        <p:nvGrpSpPr>
          <p:cNvPr id="478" name="Google Shape;478;p36"/>
          <p:cNvGrpSpPr/>
          <p:nvPr/>
        </p:nvGrpSpPr>
        <p:grpSpPr>
          <a:xfrm>
            <a:off x="533400" y="1468422"/>
            <a:ext cx="7740650" cy="2386013"/>
            <a:chOff x="371" y="761"/>
            <a:chExt cx="4876" cy="1503"/>
          </a:xfrm>
        </p:grpSpPr>
        <p:sp>
          <p:nvSpPr>
            <p:cNvPr id="479" name="Google Shape;479;p36"/>
            <p:cNvSpPr/>
            <p:nvPr/>
          </p:nvSpPr>
          <p:spPr>
            <a:xfrm>
              <a:off x="4032" y="1348"/>
              <a:ext cx="897" cy="334"/>
            </a:xfrm>
            <a:prstGeom prst="rect">
              <a:avLst/>
            </a:prstGeom>
            <a:gradFill>
              <a:gsLst>
                <a:gs pos="0">
                  <a:srgbClr val="3399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0" name="Google Shape;480;p36"/>
            <p:cNvSpPr/>
            <p:nvPr/>
          </p:nvSpPr>
          <p:spPr>
            <a:xfrm>
              <a:off x="4175" y="1417"/>
              <a:ext cx="710"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PROJECT</a:t>
              </a:r>
              <a:endParaRPr/>
            </a:p>
          </p:txBody>
        </p:sp>
        <p:sp>
          <p:nvSpPr>
            <p:cNvPr id="481" name="Google Shape;481;p36"/>
            <p:cNvSpPr/>
            <p:nvPr/>
          </p:nvSpPr>
          <p:spPr>
            <a:xfrm>
              <a:off x="3611" y="824"/>
              <a:ext cx="786" cy="277"/>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2" name="Google Shape;482;p36"/>
            <p:cNvSpPr/>
            <p:nvPr/>
          </p:nvSpPr>
          <p:spPr>
            <a:xfrm>
              <a:off x="4460" y="774"/>
              <a:ext cx="787" cy="377"/>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3" name="Google Shape;483;p36"/>
            <p:cNvSpPr/>
            <p:nvPr/>
          </p:nvSpPr>
          <p:spPr>
            <a:xfrm>
              <a:off x="4099" y="1937"/>
              <a:ext cx="786" cy="27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4" name="Google Shape;484;p36"/>
            <p:cNvSpPr/>
            <p:nvPr/>
          </p:nvSpPr>
          <p:spPr>
            <a:xfrm>
              <a:off x="4207" y="1966"/>
              <a:ext cx="484"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Budget</a:t>
              </a:r>
              <a:endParaRPr/>
            </a:p>
          </p:txBody>
        </p:sp>
        <p:sp>
          <p:nvSpPr>
            <p:cNvPr id="485" name="Google Shape;485;p36"/>
            <p:cNvSpPr/>
            <p:nvPr/>
          </p:nvSpPr>
          <p:spPr>
            <a:xfrm>
              <a:off x="4596" y="761"/>
              <a:ext cx="478" cy="364"/>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Project</a:t>
              </a:r>
              <a:endParaRPr/>
            </a:p>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Name</a:t>
              </a:r>
              <a:endParaRPr/>
            </a:p>
          </p:txBody>
        </p:sp>
        <p:sp>
          <p:nvSpPr>
            <p:cNvPr id="486" name="Google Shape;486;p36"/>
            <p:cNvSpPr/>
            <p:nvPr/>
          </p:nvSpPr>
          <p:spPr>
            <a:xfrm>
              <a:off x="3611" y="848"/>
              <a:ext cx="666"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u="sng">
                  <a:solidFill>
                    <a:srgbClr val="000000"/>
                  </a:solidFill>
                  <a:latin typeface="Times New Roman"/>
                  <a:ea typeface="Times New Roman"/>
                  <a:cs typeface="Times New Roman"/>
                  <a:sym typeface="Times New Roman"/>
                </a:rPr>
                <a:t>Project No</a:t>
              </a:r>
              <a:endParaRPr/>
            </a:p>
          </p:txBody>
        </p:sp>
        <p:cxnSp>
          <p:nvCxnSpPr>
            <p:cNvPr id="487" name="Google Shape;487;p36"/>
            <p:cNvCxnSpPr/>
            <p:nvPr/>
          </p:nvCxnSpPr>
          <p:spPr>
            <a:xfrm>
              <a:off x="4023" y="1115"/>
              <a:ext cx="328" cy="224"/>
            </a:xfrm>
            <a:prstGeom prst="straightConnector1">
              <a:avLst/>
            </a:prstGeom>
            <a:noFill/>
            <a:ln cap="flat" cmpd="sng" w="12700">
              <a:solidFill>
                <a:srgbClr val="000000"/>
              </a:solidFill>
              <a:prstDash val="solid"/>
              <a:round/>
              <a:headEnd len="sm" w="sm" type="none"/>
              <a:tailEnd len="sm" w="sm" type="none"/>
            </a:ln>
          </p:spPr>
        </p:cxnSp>
        <p:cxnSp>
          <p:nvCxnSpPr>
            <p:cNvPr id="488" name="Google Shape;488;p36"/>
            <p:cNvCxnSpPr/>
            <p:nvPr/>
          </p:nvCxnSpPr>
          <p:spPr>
            <a:xfrm flipH="1">
              <a:off x="4671" y="1163"/>
              <a:ext cx="208" cy="176"/>
            </a:xfrm>
            <a:prstGeom prst="straightConnector1">
              <a:avLst/>
            </a:prstGeom>
            <a:noFill/>
            <a:ln cap="flat" cmpd="sng" w="12700">
              <a:solidFill>
                <a:srgbClr val="000000"/>
              </a:solidFill>
              <a:prstDash val="solid"/>
              <a:round/>
              <a:headEnd len="sm" w="sm" type="none"/>
              <a:tailEnd len="sm" w="sm" type="none"/>
            </a:ln>
          </p:spPr>
        </p:cxnSp>
        <p:cxnSp>
          <p:nvCxnSpPr>
            <p:cNvPr id="489" name="Google Shape;489;p36"/>
            <p:cNvCxnSpPr/>
            <p:nvPr/>
          </p:nvCxnSpPr>
          <p:spPr>
            <a:xfrm rot="10800000">
              <a:off x="4491" y="1683"/>
              <a:ext cx="0" cy="256"/>
            </a:xfrm>
            <a:prstGeom prst="straightConnector1">
              <a:avLst/>
            </a:prstGeom>
            <a:noFill/>
            <a:ln cap="flat" cmpd="sng" w="12700">
              <a:solidFill>
                <a:schemeClr val="dk1"/>
              </a:solidFill>
              <a:prstDash val="solid"/>
              <a:round/>
              <a:headEnd len="sm" w="sm" type="none"/>
              <a:tailEnd len="sm" w="sm" type="none"/>
            </a:ln>
          </p:spPr>
        </p:cxnSp>
        <p:cxnSp>
          <p:nvCxnSpPr>
            <p:cNvPr id="490" name="Google Shape;490;p36"/>
            <p:cNvCxnSpPr/>
            <p:nvPr/>
          </p:nvCxnSpPr>
          <p:spPr>
            <a:xfrm>
              <a:off x="871" y="1075"/>
              <a:ext cx="270" cy="282"/>
            </a:xfrm>
            <a:prstGeom prst="straightConnector1">
              <a:avLst/>
            </a:prstGeom>
            <a:noFill/>
            <a:ln cap="flat" cmpd="sng" w="12700">
              <a:solidFill>
                <a:srgbClr val="000000"/>
              </a:solidFill>
              <a:prstDash val="solid"/>
              <a:round/>
              <a:headEnd len="sm" w="sm" type="none"/>
              <a:tailEnd len="sm" w="sm" type="none"/>
            </a:ln>
          </p:spPr>
        </p:cxnSp>
        <p:sp>
          <p:nvSpPr>
            <p:cNvPr id="491" name="Google Shape;491;p36"/>
            <p:cNvSpPr/>
            <p:nvPr/>
          </p:nvSpPr>
          <p:spPr>
            <a:xfrm>
              <a:off x="853" y="1348"/>
              <a:ext cx="896" cy="334"/>
            </a:xfrm>
            <a:prstGeom prst="rect">
              <a:avLst/>
            </a:prstGeom>
            <a:gradFill>
              <a:gsLst>
                <a:gs pos="0">
                  <a:srgbClr val="3399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2" name="Google Shape;492;p36"/>
            <p:cNvSpPr/>
            <p:nvPr/>
          </p:nvSpPr>
          <p:spPr>
            <a:xfrm>
              <a:off x="868" y="1401"/>
              <a:ext cx="845"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EMPLOYEE</a:t>
              </a:r>
              <a:endParaRPr/>
            </a:p>
          </p:txBody>
        </p:sp>
        <p:sp>
          <p:nvSpPr>
            <p:cNvPr id="493" name="Google Shape;493;p36"/>
            <p:cNvSpPr/>
            <p:nvPr/>
          </p:nvSpPr>
          <p:spPr>
            <a:xfrm>
              <a:off x="371" y="835"/>
              <a:ext cx="1020" cy="230"/>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4" name="Google Shape;494;p36"/>
            <p:cNvSpPr/>
            <p:nvPr/>
          </p:nvSpPr>
          <p:spPr>
            <a:xfrm>
              <a:off x="1495" y="799"/>
              <a:ext cx="872" cy="326"/>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495" name="Google Shape;495;p36"/>
            <p:cNvCxnSpPr/>
            <p:nvPr/>
          </p:nvCxnSpPr>
          <p:spPr>
            <a:xfrm flipH="1">
              <a:off x="1511" y="1131"/>
              <a:ext cx="440" cy="208"/>
            </a:xfrm>
            <a:prstGeom prst="straightConnector1">
              <a:avLst/>
            </a:prstGeom>
            <a:noFill/>
            <a:ln cap="flat" cmpd="sng" w="12700">
              <a:solidFill>
                <a:srgbClr val="000000"/>
              </a:solidFill>
              <a:prstDash val="solid"/>
              <a:round/>
              <a:headEnd len="sm" w="sm" type="none"/>
              <a:tailEnd len="sm" w="sm" type="none"/>
            </a:ln>
          </p:spPr>
        </p:cxnSp>
        <p:sp>
          <p:nvSpPr>
            <p:cNvPr id="496" name="Google Shape;496;p36"/>
            <p:cNvSpPr/>
            <p:nvPr/>
          </p:nvSpPr>
          <p:spPr>
            <a:xfrm>
              <a:off x="394" y="848"/>
              <a:ext cx="822"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u="sng">
                  <a:solidFill>
                    <a:srgbClr val="000000"/>
                  </a:solidFill>
                  <a:latin typeface="Times New Roman"/>
                  <a:ea typeface="Times New Roman"/>
                  <a:cs typeface="Times New Roman"/>
                  <a:sym typeface="Times New Roman"/>
                </a:rPr>
                <a:t>Employee No</a:t>
              </a:r>
              <a:endParaRPr/>
            </a:p>
          </p:txBody>
        </p:sp>
        <p:sp>
          <p:nvSpPr>
            <p:cNvPr id="497" name="Google Shape;497;p36"/>
            <p:cNvSpPr/>
            <p:nvPr/>
          </p:nvSpPr>
          <p:spPr>
            <a:xfrm>
              <a:off x="1614" y="819"/>
              <a:ext cx="634" cy="302"/>
            </a:xfrm>
            <a:prstGeom prst="rect">
              <a:avLst/>
            </a:prstGeom>
            <a:noFill/>
            <a:ln>
              <a:noFill/>
            </a:ln>
          </p:spPr>
          <p:txBody>
            <a:bodyPr anchorCtr="0" anchor="t" bIns="44450" lIns="90475" spcFirstLastPara="1" rIns="90475" wrap="square" tIns="44450">
              <a:noAutofit/>
            </a:bodyPr>
            <a:lstStyle/>
            <a:p>
              <a:pPr indent="0" lvl="0" marL="0" marR="0" rtl="0" algn="ctr">
                <a:lnSpc>
                  <a:spcPct val="80000"/>
                </a:lnSpc>
                <a:spcBef>
                  <a:spcPts val="0"/>
                </a:spcBef>
                <a:spcAft>
                  <a:spcPts val="0"/>
                </a:spcAft>
                <a:buNone/>
              </a:pPr>
              <a:r>
                <a:rPr lang="en-US" sz="1600">
                  <a:solidFill>
                    <a:srgbClr val="000000"/>
                  </a:solidFill>
                  <a:latin typeface="Times New Roman"/>
                  <a:ea typeface="Times New Roman"/>
                  <a:cs typeface="Times New Roman"/>
                  <a:sym typeface="Times New Roman"/>
                </a:rPr>
                <a:t>Employee</a:t>
              </a:r>
              <a:endParaRPr/>
            </a:p>
            <a:p>
              <a:pPr indent="0" lvl="0" marL="0" marR="0" rtl="0" algn="ctr">
                <a:lnSpc>
                  <a:spcPct val="80000"/>
                </a:lnSpc>
                <a:spcBef>
                  <a:spcPts val="0"/>
                </a:spcBef>
                <a:spcAft>
                  <a:spcPts val="0"/>
                </a:spcAft>
                <a:buNone/>
              </a:pPr>
              <a:r>
                <a:rPr lang="en-US" sz="1600">
                  <a:solidFill>
                    <a:srgbClr val="000000"/>
                  </a:solidFill>
                  <a:latin typeface="Times New Roman"/>
                  <a:ea typeface="Times New Roman"/>
                  <a:cs typeface="Times New Roman"/>
                  <a:sym typeface="Times New Roman"/>
                </a:rPr>
                <a:t>Name</a:t>
              </a:r>
              <a:endParaRPr/>
            </a:p>
          </p:txBody>
        </p:sp>
        <p:sp>
          <p:nvSpPr>
            <p:cNvPr id="498" name="Google Shape;498;p36"/>
            <p:cNvSpPr/>
            <p:nvPr/>
          </p:nvSpPr>
          <p:spPr>
            <a:xfrm>
              <a:off x="1439" y="1974"/>
              <a:ext cx="786" cy="196"/>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9" name="Google Shape;499;p36"/>
            <p:cNvSpPr/>
            <p:nvPr/>
          </p:nvSpPr>
          <p:spPr>
            <a:xfrm>
              <a:off x="1571" y="1958"/>
              <a:ext cx="442"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Salary</a:t>
              </a:r>
              <a:endParaRPr/>
            </a:p>
          </p:txBody>
        </p:sp>
        <p:sp>
          <p:nvSpPr>
            <p:cNvPr id="500" name="Google Shape;500;p36"/>
            <p:cNvSpPr/>
            <p:nvPr/>
          </p:nvSpPr>
          <p:spPr>
            <a:xfrm>
              <a:off x="535" y="1973"/>
              <a:ext cx="785" cy="196"/>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1" name="Google Shape;501;p36"/>
            <p:cNvSpPr/>
            <p:nvPr/>
          </p:nvSpPr>
          <p:spPr>
            <a:xfrm>
              <a:off x="750" y="1958"/>
              <a:ext cx="357"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Title</a:t>
              </a:r>
              <a:endParaRPr/>
            </a:p>
          </p:txBody>
        </p:sp>
        <p:cxnSp>
          <p:nvCxnSpPr>
            <p:cNvPr id="502" name="Google Shape;502;p36"/>
            <p:cNvCxnSpPr/>
            <p:nvPr/>
          </p:nvCxnSpPr>
          <p:spPr>
            <a:xfrm flipH="1">
              <a:off x="935" y="1699"/>
              <a:ext cx="264" cy="264"/>
            </a:xfrm>
            <a:prstGeom prst="straightConnector1">
              <a:avLst/>
            </a:prstGeom>
            <a:noFill/>
            <a:ln cap="flat" cmpd="sng" w="12700">
              <a:solidFill>
                <a:schemeClr val="dk1"/>
              </a:solidFill>
              <a:prstDash val="solid"/>
              <a:round/>
              <a:headEnd len="sm" w="sm" type="none"/>
              <a:tailEnd len="sm" w="sm" type="none"/>
            </a:ln>
          </p:spPr>
        </p:cxnSp>
        <p:cxnSp>
          <p:nvCxnSpPr>
            <p:cNvPr id="503" name="Google Shape;503;p36"/>
            <p:cNvCxnSpPr/>
            <p:nvPr/>
          </p:nvCxnSpPr>
          <p:spPr>
            <a:xfrm>
              <a:off x="1479" y="1699"/>
              <a:ext cx="368" cy="264"/>
            </a:xfrm>
            <a:prstGeom prst="straightConnector1">
              <a:avLst/>
            </a:prstGeom>
            <a:noFill/>
            <a:ln cap="flat" cmpd="sng" w="12700">
              <a:solidFill>
                <a:schemeClr val="dk1"/>
              </a:solidFill>
              <a:prstDash val="solid"/>
              <a:round/>
              <a:headEnd len="sm" w="sm" type="none"/>
              <a:tailEnd len="sm" w="sm" type="none"/>
            </a:ln>
          </p:spPr>
        </p:cxnSp>
        <p:sp>
          <p:nvSpPr>
            <p:cNvPr id="504" name="Google Shape;504;p36"/>
            <p:cNvSpPr/>
            <p:nvPr/>
          </p:nvSpPr>
          <p:spPr>
            <a:xfrm>
              <a:off x="2487" y="2009"/>
              <a:ext cx="922" cy="255"/>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5" name="Google Shape;505;p36"/>
            <p:cNvSpPr/>
            <p:nvPr/>
          </p:nvSpPr>
          <p:spPr>
            <a:xfrm>
              <a:off x="2530" y="2014"/>
              <a:ext cx="856"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Responsibility</a:t>
              </a:r>
              <a:endParaRPr/>
            </a:p>
          </p:txBody>
        </p:sp>
        <p:sp>
          <p:nvSpPr>
            <p:cNvPr id="506" name="Google Shape;506;p36"/>
            <p:cNvSpPr/>
            <p:nvPr/>
          </p:nvSpPr>
          <p:spPr>
            <a:xfrm>
              <a:off x="2490" y="1401"/>
              <a:ext cx="791"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WORKS ON</a:t>
              </a:r>
              <a:endParaRPr/>
            </a:p>
          </p:txBody>
        </p:sp>
        <p:cxnSp>
          <p:nvCxnSpPr>
            <p:cNvPr id="507" name="Google Shape;507;p36"/>
            <p:cNvCxnSpPr/>
            <p:nvPr/>
          </p:nvCxnSpPr>
          <p:spPr>
            <a:xfrm rot="10800000">
              <a:off x="1744" y="1515"/>
              <a:ext cx="928" cy="0"/>
            </a:xfrm>
            <a:prstGeom prst="straightConnector1">
              <a:avLst/>
            </a:prstGeom>
            <a:noFill/>
            <a:ln cap="flat" cmpd="sng" w="25400">
              <a:solidFill>
                <a:srgbClr val="000000"/>
              </a:solidFill>
              <a:prstDash val="solid"/>
              <a:round/>
              <a:headEnd len="sm" w="sm" type="none"/>
              <a:tailEnd len="sm" w="sm" type="none"/>
            </a:ln>
          </p:spPr>
        </p:cxnSp>
        <p:cxnSp>
          <p:nvCxnSpPr>
            <p:cNvPr id="508" name="Google Shape;508;p36"/>
            <p:cNvCxnSpPr/>
            <p:nvPr/>
          </p:nvCxnSpPr>
          <p:spPr>
            <a:xfrm rot="10800000">
              <a:off x="3232" y="1515"/>
              <a:ext cx="800" cy="0"/>
            </a:xfrm>
            <a:prstGeom prst="straightConnector1">
              <a:avLst/>
            </a:prstGeom>
            <a:noFill/>
            <a:ln cap="flat" cmpd="sng" w="25400">
              <a:solidFill>
                <a:srgbClr val="000000"/>
              </a:solidFill>
              <a:prstDash val="solid"/>
              <a:round/>
              <a:headEnd len="sm" w="sm" type="none"/>
              <a:tailEnd len="sm" w="sm" type="none"/>
            </a:ln>
          </p:spPr>
        </p:cxnSp>
        <p:sp>
          <p:nvSpPr>
            <p:cNvPr id="509" name="Google Shape;509;p36"/>
            <p:cNvSpPr/>
            <p:nvPr/>
          </p:nvSpPr>
          <p:spPr>
            <a:xfrm>
              <a:off x="2604" y="1187"/>
              <a:ext cx="664" cy="664"/>
            </a:xfrm>
            <a:prstGeom prst="diamond">
              <a:avLst/>
            </a:prstGeom>
            <a:gradFill>
              <a:gsLst>
                <a:gs pos="0">
                  <a:srgbClr val="FFFF00"/>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0" name="Google Shape;510;p36"/>
            <p:cNvSpPr/>
            <p:nvPr/>
          </p:nvSpPr>
          <p:spPr>
            <a:xfrm>
              <a:off x="2698" y="1398"/>
              <a:ext cx="484" cy="364"/>
            </a:xfrm>
            <a:prstGeom prst="rect">
              <a:avLst/>
            </a:prstGeom>
            <a:noFill/>
            <a:ln>
              <a:noFill/>
            </a:ln>
          </p:spPr>
          <p:txBody>
            <a:bodyPr anchorCtr="0" anchor="t" bIns="44450" lIns="90475" spcFirstLastPara="1" rIns="90475" wrap="square" tIns="44450">
              <a:no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Works</a:t>
              </a:r>
              <a:endParaRPr/>
            </a:p>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On</a:t>
              </a:r>
              <a:endParaRPr/>
            </a:p>
          </p:txBody>
        </p:sp>
        <p:sp>
          <p:nvSpPr>
            <p:cNvPr id="511" name="Google Shape;511;p36"/>
            <p:cNvSpPr/>
            <p:nvPr/>
          </p:nvSpPr>
          <p:spPr>
            <a:xfrm>
              <a:off x="2551" y="769"/>
              <a:ext cx="794" cy="255"/>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512" name="Google Shape;512;p36"/>
            <p:cNvCxnSpPr/>
            <p:nvPr/>
          </p:nvCxnSpPr>
          <p:spPr>
            <a:xfrm>
              <a:off x="2935" y="1848"/>
              <a:ext cx="0" cy="160"/>
            </a:xfrm>
            <a:prstGeom prst="straightConnector1">
              <a:avLst/>
            </a:prstGeom>
            <a:noFill/>
            <a:ln cap="flat" cmpd="sng" w="12700">
              <a:solidFill>
                <a:schemeClr val="dk1"/>
              </a:solidFill>
              <a:prstDash val="solid"/>
              <a:round/>
              <a:headEnd len="sm" w="sm" type="none"/>
              <a:tailEnd len="sm" w="sm" type="none"/>
            </a:ln>
          </p:spPr>
        </p:cxnSp>
        <p:sp>
          <p:nvSpPr>
            <p:cNvPr id="513" name="Google Shape;513;p36"/>
            <p:cNvSpPr/>
            <p:nvPr/>
          </p:nvSpPr>
          <p:spPr>
            <a:xfrm>
              <a:off x="2658" y="782"/>
              <a:ext cx="570"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Duration</a:t>
              </a:r>
              <a:endParaRPr/>
            </a:p>
          </p:txBody>
        </p:sp>
        <p:cxnSp>
          <p:nvCxnSpPr>
            <p:cNvPr id="514" name="Google Shape;514;p36"/>
            <p:cNvCxnSpPr/>
            <p:nvPr/>
          </p:nvCxnSpPr>
          <p:spPr>
            <a:xfrm>
              <a:off x="2927" y="1040"/>
              <a:ext cx="0" cy="160"/>
            </a:xfrm>
            <a:prstGeom prst="straightConnector1">
              <a:avLst/>
            </a:prstGeom>
            <a:noFill/>
            <a:ln cap="flat" cmpd="sng" w="12700">
              <a:solidFill>
                <a:schemeClr val="dk1"/>
              </a:solidFill>
              <a:prstDash val="solid"/>
              <a:round/>
              <a:headEnd len="sm" w="sm" type="none"/>
              <a:tailEnd len="sm" w="sm" type="none"/>
            </a:ln>
          </p:spPr>
        </p:cxnSp>
        <p:sp>
          <p:nvSpPr>
            <p:cNvPr id="515" name="Google Shape;515;p36"/>
            <p:cNvSpPr txBox="1"/>
            <p:nvPr/>
          </p:nvSpPr>
          <p:spPr>
            <a:xfrm>
              <a:off x="1790" y="1265"/>
              <a:ext cx="2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N</a:t>
              </a:r>
              <a:endParaRPr/>
            </a:p>
          </p:txBody>
        </p:sp>
        <p:sp>
          <p:nvSpPr>
            <p:cNvPr id="516" name="Google Shape;516;p36"/>
            <p:cNvSpPr txBox="1"/>
            <p:nvPr/>
          </p:nvSpPr>
          <p:spPr>
            <a:xfrm>
              <a:off x="3814" y="1257"/>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1</a:t>
              </a:r>
              <a:endParaRPr/>
            </a:p>
          </p:txBody>
        </p:sp>
      </p:grpSp>
      <p:grpSp>
        <p:nvGrpSpPr>
          <p:cNvPr id="517" name="Google Shape;517;p36"/>
          <p:cNvGrpSpPr/>
          <p:nvPr/>
        </p:nvGrpSpPr>
        <p:grpSpPr>
          <a:xfrm>
            <a:off x="520700" y="4379913"/>
            <a:ext cx="8204200" cy="1747837"/>
            <a:chOff x="520700" y="4379913"/>
            <a:chExt cx="8204200" cy="1747837"/>
          </a:xfrm>
        </p:grpSpPr>
        <p:sp>
          <p:nvSpPr>
            <p:cNvPr id="518" name="Google Shape;518;p36"/>
            <p:cNvSpPr txBox="1"/>
            <p:nvPr/>
          </p:nvSpPr>
          <p:spPr>
            <a:xfrm>
              <a:off x="520700" y="4816475"/>
              <a:ext cx="8204200" cy="13112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Table 1: 	 	Employee (</a:t>
              </a:r>
              <a:r>
                <a:rPr lang="en-US" sz="2000" u="sng">
                  <a:solidFill>
                    <a:schemeClr val="dk1"/>
                  </a:solidFill>
                  <a:latin typeface="Times New Roman"/>
                  <a:ea typeface="Times New Roman"/>
                  <a:cs typeface="Times New Roman"/>
                  <a:sym typeface="Times New Roman"/>
                </a:rPr>
                <a:t>EmployeeNo</a:t>
              </a:r>
              <a:r>
                <a:rPr lang="en-US" sz="2000">
                  <a:solidFill>
                    <a:schemeClr val="dk1"/>
                  </a:solidFill>
                  <a:latin typeface="Times New Roman"/>
                  <a:ea typeface="Times New Roman"/>
                  <a:cs typeface="Times New Roman"/>
                  <a:sym typeface="Times New Roman"/>
                </a:rPr>
                <a:t>,    EmployeeName, Title, Salary, 				ProjectNo, Duration, Responsibility)</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Table 2:		Project (</a:t>
              </a:r>
              <a:r>
                <a:rPr lang="en-US" sz="2000" u="sng">
                  <a:solidFill>
                    <a:schemeClr val="dk1"/>
                  </a:solidFill>
                  <a:latin typeface="Times New Roman"/>
                  <a:ea typeface="Times New Roman"/>
                  <a:cs typeface="Times New Roman"/>
                  <a:sym typeface="Times New Roman"/>
                </a:rPr>
                <a:t>ProjectNo</a:t>
              </a:r>
              <a:r>
                <a:rPr lang="en-US" sz="2000">
                  <a:solidFill>
                    <a:schemeClr val="dk1"/>
                  </a:solidFill>
                  <a:latin typeface="Times New Roman"/>
                  <a:ea typeface="Times New Roman"/>
                  <a:cs typeface="Times New Roman"/>
                  <a:sym typeface="Times New Roman"/>
                </a:rPr>
                <a:t>, ProjectName, Budget) </a:t>
              </a:r>
              <a:endParaRPr/>
            </a:p>
          </p:txBody>
        </p:sp>
        <p:sp>
          <p:nvSpPr>
            <p:cNvPr id="519" name="Google Shape;519;p36"/>
            <p:cNvSpPr txBox="1"/>
            <p:nvPr/>
          </p:nvSpPr>
          <p:spPr>
            <a:xfrm>
              <a:off x="4264025" y="4379913"/>
              <a:ext cx="3840163" cy="346075"/>
            </a:xfrm>
            <a:prstGeom prst="rect">
              <a:avLst/>
            </a:prstGeom>
            <a:gradFill>
              <a:gsLst>
                <a:gs pos="0">
                  <a:srgbClr val="3333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Foreign key that references  Project table </a:t>
              </a:r>
              <a:endParaRPr/>
            </a:p>
          </p:txBody>
        </p:sp>
        <p:cxnSp>
          <p:nvCxnSpPr>
            <p:cNvPr id="520" name="Google Shape;520;p36"/>
            <p:cNvCxnSpPr/>
            <p:nvPr/>
          </p:nvCxnSpPr>
          <p:spPr>
            <a:xfrm flipH="1">
              <a:off x="5135563" y="4762500"/>
              <a:ext cx="101600" cy="469900"/>
            </a:xfrm>
            <a:prstGeom prst="straightConnector1">
              <a:avLst/>
            </a:prstGeom>
            <a:noFill/>
            <a:ln cap="flat" cmpd="sng" w="38100">
              <a:solidFill>
                <a:srgbClr val="0000CC"/>
              </a:solidFill>
              <a:prstDash val="solid"/>
              <a:round/>
              <a:headEnd len="med" w="med" type="none"/>
              <a:tailEnd len="med" w="med" type="triangle"/>
            </a:ln>
          </p:spPr>
        </p:cxnSp>
      </p:grpSp>
      <p:sp>
        <p:nvSpPr>
          <p:cNvPr id="521" name="Google Shape;521;p36"/>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u="sng"/>
              <a:t>Example</a:t>
            </a:r>
            <a:r>
              <a:rPr lang="en-US" sz="2800"/>
              <a:t> of Binary One-to-Many Relationship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500"/>
                                        <p:tgtEl>
                                          <p:spTgt spid="5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7"/>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t>Mapping of Binary M:N Relationship Types</a:t>
            </a:r>
            <a:endParaRPr/>
          </a:p>
        </p:txBody>
      </p:sp>
      <p:sp>
        <p:nvSpPr>
          <p:cNvPr id="528" name="Google Shape;528;p37"/>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Create a new relation containing</a:t>
            </a:r>
            <a:endParaRPr/>
          </a:p>
          <a:p>
            <a:pPr indent="-285750" lvl="1" marL="742950" rtl="0" algn="l">
              <a:spcBef>
                <a:spcPts val="480"/>
              </a:spcBef>
              <a:spcAft>
                <a:spcPts val="0"/>
              </a:spcAft>
              <a:buSzPts val="1800"/>
              <a:buFont typeface="Arial"/>
              <a:buChar char="•"/>
            </a:pPr>
            <a:r>
              <a:rPr lang="en-US"/>
              <a:t>FKs to both participating relations</a:t>
            </a:r>
            <a:endParaRPr/>
          </a:p>
          <a:p>
            <a:pPr indent="-285750" lvl="1" marL="742950" rtl="0" algn="l">
              <a:spcBef>
                <a:spcPts val="480"/>
              </a:spcBef>
              <a:spcAft>
                <a:spcPts val="0"/>
              </a:spcAft>
              <a:buSzPts val="1800"/>
              <a:buFont typeface="Arial"/>
              <a:buChar char="•"/>
            </a:pPr>
            <a:r>
              <a:rPr lang="en-US"/>
              <a:t>relationship attributes</a:t>
            </a:r>
            <a:endParaRPr/>
          </a:p>
          <a:p>
            <a:pPr indent="-171450" lvl="1" marL="742950" rtl="0" algn="l">
              <a:spcBef>
                <a:spcPts val="480"/>
              </a:spcBef>
              <a:spcAft>
                <a:spcPts val="0"/>
              </a:spcAft>
              <a:buSzPts val="1800"/>
              <a:buFont typeface="Arial"/>
              <a:buNone/>
            </a:pPr>
            <a:r>
              <a:t/>
            </a:r>
            <a:endParaRPr/>
          </a:p>
          <a:p>
            <a:pPr indent="-342900" lvl="0" marL="342900" rtl="0" algn="just">
              <a:spcBef>
                <a:spcPts val="980"/>
              </a:spcBef>
              <a:spcAft>
                <a:spcPts val="0"/>
              </a:spcAft>
              <a:buSzPts val="2100"/>
              <a:buChar char="•"/>
            </a:pPr>
            <a:r>
              <a:rPr lang="en-US"/>
              <a:t>E.g. see Works-On</a:t>
            </a:r>
            <a:endParaRPr/>
          </a:p>
          <a:p>
            <a:pPr indent="-209550" lvl="0" marL="342900" rtl="0" algn="just">
              <a:spcBef>
                <a:spcPts val="980"/>
              </a:spcBef>
              <a:spcAft>
                <a:spcPts val="0"/>
              </a:spcAft>
              <a:buSzPts val="2100"/>
              <a:buNone/>
            </a:pPr>
            <a:r>
              <a:t/>
            </a:r>
            <a:endParaRPr/>
          </a:p>
          <a:p>
            <a:pPr indent="-342900" lvl="0" marL="342900" rtl="0" algn="just">
              <a:spcBef>
                <a:spcPts val="980"/>
              </a:spcBef>
              <a:spcAft>
                <a:spcPts val="0"/>
              </a:spcAft>
              <a:buSzPts val="2100"/>
              <a:buChar char="•"/>
            </a:pPr>
            <a:r>
              <a:rPr lang="en-US"/>
              <a:t>PK is the combination of both FKs</a:t>
            </a:r>
            <a:endParaRPr/>
          </a:p>
          <a:p>
            <a:pPr indent="-285750" lvl="1" marL="742950" rtl="0" algn="l">
              <a:spcBef>
                <a:spcPts val="480"/>
              </a:spcBef>
              <a:spcAft>
                <a:spcPts val="0"/>
              </a:spcAft>
              <a:buSzPts val="1800"/>
              <a:buFont typeface="Arial"/>
              <a:buChar char="•"/>
            </a:pPr>
            <a:r>
              <a:rPr lang="en-US"/>
              <a:t>Sometimes you also need to add one or more of the relationship attributes to form the PK.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grpSp>
        <p:nvGrpSpPr>
          <p:cNvPr id="534" name="Google Shape;534;p38"/>
          <p:cNvGrpSpPr/>
          <p:nvPr/>
        </p:nvGrpSpPr>
        <p:grpSpPr>
          <a:xfrm>
            <a:off x="914400" y="1524000"/>
            <a:ext cx="7740650" cy="2386013"/>
            <a:chOff x="371" y="761"/>
            <a:chExt cx="4876" cy="1503"/>
          </a:xfrm>
        </p:grpSpPr>
        <p:sp>
          <p:nvSpPr>
            <p:cNvPr id="535" name="Google Shape;535;p38"/>
            <p:cNvSpPr/>
            <p:nvPr/>
          </p:nvSpPr>
          <p:spPr>
            <a:xfrm>
              <a:off x="4032" y="1348"/>
              <a:ext cx="897" cy="334"/>
            </a:xfrm>
            <a:prstGeom prst="rect">
              <a:avLst/>
            </a:prstGeom>
            <a:gradFill>
              <a:gsLst>
                <a:gs pos="0">
                  <a:srgbClr val="3399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6" name="Google Shape;536;p38"/>
            <p:cNvSpPr/>
            <p:nvPr/>
          </p:nvSpPr>
          <p:spPr>
            <a:xfrm>
              <a:off x="4175" y="1417"/>
              <a:ext cx="710"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PROJECT</a:t>
              </a:r>
              <a:endParaRPr/>
            </a:p>
          </p:txBody>
        </p:sp>
        <p:sp>
          <p:nvSpPr>
            <p:cNvPr id="537" name="Google Shape;537;p38"/>
            <p:cNvSpPr/>
            <p:nvPr/>
          </p:nvSpPr>
          <p:spPr>
            <a:xfrm>
              <a:off x="3611" y="824"/>
              <a:ext cx="786" cy="277"/>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8" name="Google Shape;538;p38"/>
            <p:cNvSpPr/>
            <p:nvPr/>
          </p:nvSpPr>
          <p:spPr>
            <a:xfrm>
              <a:off x="4460" y="774"/>
              <a:ext cx="787" cy="377"/>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9" name="Google Shape;539;p38"/>
            <p:cNvSpPr/>
            <p:nvPr/>
          </p:nvSpPr>
          <p:spPr>
            <a:xfrm>
              <a:off x="4099" y="1937"/>
              <a:ext cx="786" cy="27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0" name="Google Shape;540;p38"/>
            <p:cNvSpPr/>
            <p:nvPr/>
          </p:nvSpPr>
          <p:spPr>
            <a:xfrm>
              <a:off x="4207" y="1966"/>
              <a:ext cx="484"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Budget</a:t>
              </a:r>
              <a:endParaRPr/>
            </a:p>
          </p:txBody>
        </p:sp>
        <p:sp>
          <p:nvSpPr>
            <p:cNvPr id="541" name="Google Shape;541;p38"/>
            <p:cNvSpPr/>
            <p:nvPr/>
          </p:nvSpPr>
          <p:spPr>
            <a:xfrm>
              <a:off x="4596" y="761"/>
              <a:ext cx="478" cy="364"/>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Project</a:t>
              </a:r>
              <a:endParaRPr/>
            </a:p>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Name</a:t>
              </a:r>
              <a:endParaRPr/>
            </a:p>
          </p:txBody>
        </p:sp>
        <p:sp>
          <p:nvSpPr>
            <p:cNvPr id="542" name="Google Shape;542;p38"/>
            <p:cNvSpPr/>
            <p:nvPr/>
          </p:nvSpPr>
          <p:spPr>
            <a:xfrm>
              <a:off x="3611" y="848"/>
              <a:ext cx="666"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u="sng">
                  <a:solidFill>
                    <a:srgbClr val="000000"/>
                  </a:solidFill>
                  <a:latin typeface="Times New Roman"/>
                  <a:ea typeface="Times New Roman"/>
                  <a:cs typeface="Times New Roman"/>
                  <a:sym typeface="Times New Roman"/>
                </a:rPr>
                <a:t>Project No</a:t>
              </a:r>
              <a:endParaRPr/>
            </a:p>
          </p:txBody>
        </p:sp>
        <p:cxnSp>
          <p:nvCxnSpPr>
            <p:cNvPr id="543" name="Google Shape;543;p38"/>
            <p:cNvCxnSpPr/>
            <p:nvPr/>
          </p:nvCxnSpPr>
          <p:spPr>
            <a:xfrm>
              <a:off x="4023" y="1115"/>
              <a:ext cx="328" cy="224"/>
            </a:xfrm>
            <a:prstGeom prst="straightConnector1">
              <a:avLst/>
            </a:prstGeom>
            <a:noFill/>
            <a:ln cap="flat" cmpd="sng" w="12700">
              <a:solidFill>
                <a:srgbClr val="000000"/>
              </a:solidFill>
              <a:prstDash val="solid"/>
              <a:round/>
              <a:headEnd len="sm" w="sm" type="none"/>
              <a:tailEnd len="sm" w="sm" type="none"/>
            </a:ln>
          </p:spPr>
        </p:cxnSp>
        <p:cxnSp>
          <p:nvCxnSpPr>
            <p:cNvPr id="544" name="Google Shape;544;p38"/>
            <p:cNvCxnSpPr/>
            <p:nvPr/>
          </p:nvCxnSpPr>
          <p:spPr>
            <a:xfrm flipH="1">
              <a:off x="4671" y="1163"/>
              <a:ext cx="208" cy="176"/>
            </a:xfrm>
            <a:prstGeom prst="straightConnector1">
              <a:avLst/>
            </a:prstGeom>
            <a:noFill/>
            <a:ln cap="flat" cmpd="sng" w="12700">
              <a:solidFill>
                <a:srgbClr val="000000"/>
              </a:solidFill>
              <a:prstDash val="solid"/>
              <a:round/>
              <a:headEnd len="sm" w="sm" type="none"/>
              <a:tailEnd len="sm" w="sm" type="none"/>
            </a:ln>
          </p:spPr>
        </p:cxnSp>
        <p:cxnSp>
          <p:nvCxnSpPr>
            <p:cNvPr id="545" name="Google Shape;545;p38"/>
            <p:cNvCxnSpPr/>
            <p:nvPr/>
          </p:nvCxnSpPr>
          <p:spPr>
            <a:xfrm rot="10800000">
              <a:off x="4491" y="1683"/>
              <a:ext cx="0" cy="256"/>
            </a:xfrm>
            <a:prstGeom prst="straightConnector1">
              <a:avLst/>
            </a:prstGeom>
            <a:noFill/>
            <a:ln cap="flat" cmpd="sng" w="12700">
              <a:solidFill>
                <a:schemeClr val="dk1"/>
              </a:solidFill>
              <a:prstDash val="solid"/>
              <a:round/>
              <a:headEnd len="sm" w="sm" type="none"/>
              <a:tailEnd len="sm" w="sm" type="none"/>
            </a:ln>
          </p:spPr>
        </p:cxnSp>
        <p:cxnSp>
          <p:nvCxnSpPr>
            <p:cNvPr id="546" name="Google Shape;546;p38"/>
            <p:cNvCxnSpPr/>
            <p:nvPr/>
          </p:nvCxnSpPr>
          <p:spPr>
            <a:xfrm>
              <a:off x="871" y="1075"/>
              <a:ext cx="270" cy="282"/>
            </a:xfrm>
            <a:prstGeom prst="straightConnector1">
              <a:avLst/>
            </a:prstGeom>
            <a:noFill/>
            <a:ln cap="flat" cmpd="sng" w="12700">
              <a:solidFill>
                <a:srgbClr val="000000"/>
              </a:solidFill>
              <a:prstDash val="solid"/>
              <a:round/>
              <a:headEnd len="sm" w="sm" type="none"/>
              <a:tailEnd len="sm" w="sm" type="none"/>
            </a:ln>
          </p:spPr>
        </p:cxnSp>
        <p:sp>
          <p:nvSpPr>
            <p:cNvPr id="547" name="Google Shape;547;p38"/>
            <p:cNvSpPr/>
            <p:nvPr/>
          </p:nvSpPr>
          <p:spPr>
            <a:xfrm>
              <a:off x="853" y="1348"/>
              <a:ext cx="896" cy="334"/>
            </a:xfrm>
            <a:prstGeom prst="rect">
              <a:avLst/>
            </a:prstGeom>
            <a:gradFill>
              <a:gsLst>
                <a:gs pos="0">
                  <a:srgbClr val="3399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8" name="Google Shape;548;p38"/>
            <p:cNvSpPr/>
            <p:nvPr/>
          </p:nvSpPr>
          <p:spPr>
            <a:xfrm>
              <a:off x="868" y="1401"/>
              <a:ext cx="845"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EMPLOYEE</a:t>
              </a:r>
              <a:endParaRPr/>
            </a:p>
          </p:txBody>
        </p:sp>
        <p:sp>
          <p:nvSpPr>
            <p:cNvPr id="549" name="Google Shape;549;p38"/>
            <p:cNvSpPr/>
            <p:nvPr/>
          </p:nvSpPr>
          <p:spPr>
            <a:xfrm>
              <a:off x="371" y="835"/>
              <a:ext cx="1020" cy="230"/>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50" name="Google Shape;550;p38"/>
            <p:cNvSpPr/>
            <p:nvPr/>
          </p:nvSpPr>
          <p:spPr>
            <a:xfrm>
              <a:off x="1495" y="799"/>
              <a:ext cx="872" cy="326"/>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551" name="Google Shape;551;p38"/>
            <p:cNvCxnSpPr/>
            <p:nvPr/>
          </p:nvCxnSpPr>
          <p:spPr>
            <a:xfrm flipH="1">
              <a:off x="1511" y="1131"/>
              <a:ext cx="440" cy="208"/>
            </a:xfrm>
            <a:prstGeom prst="straightConnector1">
              <a:avLst/>
            </a:prstGeom>
            <a:noFill/>
            <a:ln cap="flat" cmpd="sng" w="12700">
              <a:solidFill>
                <a:srgbClr val="000000"/>
              </a:solidFill>
              <a:prstDash val="solid"/>
              <a:round/>
              <a:headEnd len="sm" w="sm" type="none"/>
              <a:tailEnd len="sm" w="sm" type="none"/>
            </a:ln>
          </p:spPr>
        </p:cxnSp>
        <p:sp>
          <p:nvSpPr>
            <p:cNvPr id="552" name="Google Shape;552;p38"/>
            <p:cNvSpPr/>
            <p:nvPr/>
          </p:nvSpPr>
          <p:spPr>
            <a:xfrm>
              <a:off x="394" y="848"/>
              <a:ext cx="822"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u="sng">
                  <a:solidFill>
                    <a:srgbClr val="000000"/>
                  </a:solidFill>
                  <a:latin typeface="Times New Roman"/>
                  <a:ea typeface="Times New Roman"/>
                  <a:cs typeface="Times New Roman"/>
                  <a:sym typeface="Times New Roman"/>
                </a:rPr>
                <a:t>Employee No</a:t>
              </a:r>
              <a:endParaRPr/>
            </a:p>
          </p:txBody>
        </p:sp>
        <p:sp>
          <p:nvSpPr>
            <p:cNvPr id="553" name="Google Shape;553;p38"/>
            <p:cNvSpPr/>
            <p:nvPr/>
          </p:nvSpPr>
          <p:spPr>
            <a:xfrm>
              <a:off x="1614" y="819"/>
              <a:ext cx="634" cy="302"/>
            </a:xfrm>
            <a:prstGeom prst="rect">
              <a:avLst/>
            </a:prstGeom>
            <a:noFill/>
            <a:ln>
              <a:noFill/>
            </a:ln>
          </p:spPr>
          <p:txBody>
            <a:bodyPr anchorCtr="0" anchor="t" bIns="44450" lIns="90475" spcFirstLastPara="1" rIns="90475" wrap="square" tIns="44450">
              <a:noAutofit/>
            </a:bodyPr>
            <a:lstStyle/>
            <a:p>
              <a:pPr indent="0" lvl="0" marL="0" marR="0" rtl="0" algn="ctr">
                <a:lnSpc>
                  <a:spcPct val="80000"/>
                </a:lnSpc>
                <a:spcBef>
                  <a:spcPts val="0"/>
                </a:spcBef>
                <a:spcAft>
                  <a:spcPts val="0"/>
                </a:spcAft>
                <a:buNone/>
              </a:pPr>
              <a:r>
                <a:rPr lang="en-US" sz="1600">
                  <a:solidFill>
                    <a:srgbClr val="000000"/>
                  </a:solidFill>
                  <a:latin typeface="Times New Roman"/>
                  <a:ea typeface="Times New Roman"/>
                  <a:cs typeface="Times New Roman"/>
                  <a:sym typeface="Times New Roman"/>
                </a:rPr>
                <a:t>Employee</a:t>
              </a:r>
              <a:endParaRPr/>
            </a:p>
            <a:p>
              <a:pPr indent="0" lvl="0" marL="0" marR="0" rtl="0" algn="ctr">
                <a:lnSpc>
                  <a:spcPct val="80000"/>
                </a:lnSpc>
                <a:spcBef>
                  <a:spcPts val="0"/>
                </a:spcBef>
                <a:spcAft>
                  <a:spcPts val="0"/>
                </a:spcAft>
                <a:buNone/>
              </a:pPr>
              <a:r>
                <a:rPr lang="en-US" sz="1600">
                  <a:solidFill>
                    <a:srgbClr val="000000"/>
                  </a:solidFill>
                  <a:latin typeface="Times New Roman"/>
                  <a:ea typeface="Times New Roman"/>
                  <a:cs typeface="Times New Roman"/>
                  <a:sym typeface="Times New Roman"/>
                </a:rPr>
                <a:t>Name</a:t>
              </a:r>
              <a:endParaRPr/>
            </a:p>
          </p:txBody>
        </p:sp>
        <p:sp>
          <p:nvSpPr>
            <p:cNvPr id="554" name="Google Shape;554;p38"/>
            <p:cNvSpPr/>
            <p:nvPr/>
          </p:nvSpPr>
          <p:spPr>
            <a:xfrm>
              <a:off x="1439" y="1974"/>
              <a:ext cx="786" cy="196"/>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55" name="Google Shape;555;p38"/>
            <p:cNvSpPr/>
            <p:nvPr/>
          </p:nvSpPr>
          <p:spPr>
            <a:xfrm>
              <a:off x="1571" y="1958"/>
              <a:ext cx="442"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Salary</a:t>
              </a:r>
              <a:endParaRPr/>
            </a:p>
          </p:txBody>
        </p:sp>
        <p:sp>
          <p:nvSpPr>
            <p:cNvPr id="556" name="Google Shape;556;p38"/>
            <p:cNvSpPr/>
            <p:nvPr/>
          </p:nvSpPr>
          <p:spPr>
            <a:xfrm>
              <a:off x="535" y="1973"/>
              <a:ext cx="785" cy="196"/>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57" name="Google Shape;557;p38"/>
            <p:cNvSpPr/>
            <p:nvPr/>
          </p:nvSpPr>
          <p:spPr>
            <a:xfrm>
              <a:off x="750" y="1958"/>
              <a:ext cx="357"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Title</a:t>
              </a:r>
              <a:endParaRPr/>
            </a:p>
          </p:txBody>
        </p:sp>
        <p:cxnSp>
          <p:nvCxnSpPr>
            <p:cNvPr id="558" name="Google Shape;558;p38"/>
            <p:cNvCxnSpPr/>
            <p:nvPr/>
          </p:nvCxnSpPr>
          <p:spPr>
            <a:xfrm flipH="1">
              <a:off x="935" y="1699"/>
              <a:ext cx="264" cy="264"/>
            </a:xfrm>
            <a:prstGeom prst="straightConnector1">
              <a:avLst/>
            </a:prstGeom>
            <a:noFill/>
            <a:ln cap="flat" cmpd="sng" w="12700">
              <a:solidFill>
                <a:schemeClr val="dk1"/>
              </a:solidFill>
              <a:prstDash val="solid"/>
              <a:round/>
              <a:headEnd len="sm" w="sm" type="none"/>
              <a:tailEnd len="sm" w="sm" type="none"/>
            </a:ln>
          </p:spPr>
        </p:cxnSp>
        <p:cxnSp>
          <p:nvCxnSpPr>
            <p:cNvPr id="559" name="Google Shape;559;p38"/>
            <p:cNvCxnSpPr/>
            <p:nvPr/>
          </p:nvCxnSpPr>
          <p:spPr>
            <a:xfrm>
              <a:off x="1479" y="1699"/>
              <a:ext cx="368" cy="264"/>
            </a:xfrm>
            <a:prstGeom prst="straightConnector1">
              <a:avLst/>
            </a:prstGeom>
            <a:noFill/>
            <a:ln cap="flat" cmpd="sng" w="12700">
              <a:solidFill>
                <a:schemeClr val="dk1"/>
              </a:solidFill>
              <a:prstDash val="solid"/>
              <a:round/>
              <a:headEnd len="sm" w="sm" type="none"/>
              <a:tailEnd len="sm" w="sm" type="none"/>
            </a:ln>
          </p:spPr>
        </p:cxnSp>
        <p:sp>
          <p:nvSpPr>
            <p:cNvPr id="560" name="Google Shape;560;p38"/>
            <p:cNvSpPr/>
            <p:nvPr/>
          </p:nvSpPr>
          <p:spPr>
            <a:xfrm>
              <a:off x="2487" y="2009"/>
              <a:ext cx="922" cy="255"/>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1" name="Google Shape;561;p38"/>
            <p:cNvSpPr/>
            <p:nvPr/>
          </p:nvSpPr>
          <p:spPr>
            <a:xfrm>
              <a:off x="2530" y="2014"/>
              <a:ext cx="856"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Responsibility</a:t>
              </a:r>
              <a:endParaRPr/>
            </a:p>
          </p:txBody>
        </p:sp>
        <p:sp>
          <p:nvSpPr>
            <p:cNvPr id="562" name="Google Shape;562;p38"/>
            <p:cNvSpPr/>
            <p:nvPr/>
          </p:nvSpPr>
          <p:spPr>
            <a:xfrm>
              <a:off x="2490" y="1401"/>
              <a:ext cx="791"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WORKS ON</a:t>
              </a:r>
              <a:endParaRPr/>
            </a:p>
          </p:txBody>
        </p:sp>
        <p:cxnSp>
          <p:nvCxnSpPr>
            <p:cNvPr id="563" name="Google Shape;563;p38"/>
            <p:cNvCxnSpPr/>
            <p:nvPr/>
          </p:nvCxnSpPr>
          <p:spPr>
            <a:xfrm rot="10800000">
              <a:off x="1744" y="1515"/>
              <a:ext cx="928" cy="0"/>
            </a:xfrm>
            <a:prstGeom prst="straightConnector1">
              <a:avLst/>
            </a:prstGeom>
            <a:noFill/>
            <a:ln cap="flat" cmpd="sng" w="25400">
              <a:solidFill>
                <a:srgbClr val="000000"/>
              </a:solidFill>
              <a:prstDash val="solid"/>
              <a:round/>
              <a:headEnd len="sm" w="sm" type="none"/>
              <a:tailEnd len="sm" w="sm" type="none"/>
            </a:ln>
          </p:spPr>
        </p:cxnSp>
        <p:cxnSp>
          <p:nvCxnSpPr>
            <p:cNvPr id="564" name="Google Shape;564;p38"/>
            <p:cNvCxnSpPr/>
            <p:nvPr/>
          </p:nvCxnSpPr>
          <p:spPr>
            <a:xfrm rot="10800000">
              <a:off x="3232" y="1515"/>
              <a:ext cx="800" cy="0"/>
            </a:xfrm>
            <a:prstGeom prst="straightConnector1">
              <a:avLst/>
            </a:prstGeom>
            <a:noFill/>
            <a:ln cap="flat" cmpd="sng" w="25400">
              <a:solidFill>
                <a:srgbClr val="000000"/>
              </a:solidFill>
              <a:prstDash val="solid"/>
              <a:round/>
              <a:headEnd len="sm" w="sm" type="none"/>
              <a:tailEnd len="sm" w="sm" type="none"/>
            </a:ln>
          </p:spPr>
        </p:cxnSp>
        <p:sp>
          <p:nvSpPr>
            <p:cNvPr id="565" name="Google Shape;565;p38"/>
            <p:cNvSpPr/>
            <p:nvPr/>
          </p:nvSpPr>
          <p:spPr>
            <a:xfrm>
              <a:off x="2604" y="1187"/>
              <a:ext cx="664" cy="664"/>
            </a:xfrm>
            <a:prstGeom prst="diamond">
              <a:avLst/>
            </a:prstGeom>
            <a:gradFill>
              <a:gsLst>
                <a:gs pos="0">
                  <a:srgbClr val="FFFF00"/>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6" name="Google Shape;566;p38"/>
            <p:cNvSpPr/>
            <p:nvPr/>
          </p:nvSpPr>
          <p:spPr>
            <a:xfrm>
              <a:off x="2688" y="1392"/>
              <a:ext cx="484" cy="364"/>
            </a:xfrm>
            <a:prstGeom prst="rect">
              <a:avLst/>
            </a:prstGeom>
            <a:noFill/>
            <a:ln>
              <a:noFill/>
            </a:ln>
          </p:spPr>
          <p:txBody>
            <a:bodyPr anchorCtr="0" anchor="t" bIns="44450" lIns="90475" spcFirstLastPara="1" rIns="90475" wrap="square" tIns="44450">
              <a:no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Works</a:t>
              </a:r>
              <a:endParaRPr/>
            </a:p>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On</a:t>
              </a:r>
              <a:endParaRPr/>
            </a:p>
          </p:txBody>
        </p:sp>
        <p:sp>
          <p:nvSpPr>
            <p:cNvPr id="567" name="Google Shape;567;p38"/>
            <p:cNvSpPr/>
            <p:nvPr/>
          </p:nvSpPr>
          <p:spPr>
            <a:xfrm>
              <a:off x="2551" y="769"/>
              <a:ext cx="794" cy="255"/>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568" name="Google Shape;568;p38"/>
            <p:cNvCxnSpPr/>
            <p:nvPr/>
          </p:nvCxnSpPr>
          <p:spPr>
            <a:xfrm>
              <a:off x="2935" y="1848"/>
              <a:ext cx="0" cy="160"/>
            </a:xfrm>
            <a:prstGeom prst="straightConnector1">
              <a:avLst/>
            </a:prstGeom>
            <a:noFill/>
            <a:ln cap="flat" cmpd="sng" w="12700">
              <a:solidFill>
                <a:schemeClr val="dk1"/>
              </a:solidFill>
              <a:prstDash val="solid"/>
              <a:round/>
              <a:headEnd len="sm" w="sm" type="none"/>
              <a:tailEnd len="sm" w="sm" type="none"/>
            </a:ln>
          </p:spPr>
        </p:cxnSp>
        <p:sp>
          <p:nvSpPr>
            <p:cNvPr id="569" name="Google Shape;569;p38"/>
            <p:cNvSpPr/>
            <p:nvPr/>
          </p:nvSpPr>
          <p:spPr>
            <a:xfrm>
              <a:off x="2658" y="782"/>
              <a:ext cx="570" cy="21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Duration</a:t>
              </a:r>
              <a:endParaRPr/>
            </a:p>
          </p:txBody>
        </p:sp>
        <p:cxnSp>
          <p:nvCxnSpPr>
            <p:cNvPr id="570" name="Google Shape;570;p38"/>
            <p:cNvCxnSpPr/>
            <p:nvPr/>
          </p:nvCxnSpPr>
          <p:spPr>
            <a:xfrm>
              <a:off x="2927" y="1040"/>
              <a:ext cx="0" cy="160"/>
            </a:xfrm>
            <a:prstGeom prst="straightConnector1">
              <a:avLst/>
            </a:prstGeom>
            <a:noFill/>
            <a:ln cap="flat" cmpd="sng" w="12700">
              <a:solidFill>
                <a:schemeClr val="dk1"/>
              </a:solidFill>
              <a:prstDash val="solid"/>
              <a:round/>
              <a:headEnd len="sm" w="sm" type="none"/>
              <a:tailEnd len="sm" w="sm" type="none"/>
            </a:ln>
          </p:spPr>
        </p:cxnSp>
        <p:sp>
          <p:nvSpPr>
            <p:cNvPr id="571" name="Google Shape;571;p38"/>
            <p:cNvSpPr txBox="1"/>
            <p:nvPr/>
          </p:nvSpPr>
          <p:spPr>
            <a:xfrm>
              <a:off x="1790" y="1265"/>
              <a:ext cx="2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N</a:t>
              </a:r>
              <a:endParaRPr/>
            </a:p>
          </p:txBody>
        </p:sp>
        <p:sp>
          <p:nvSpPr>
            <p:cNvPr id="572" name="Google Shape;572;p38"/>
            <p:cNvSpPr txBox="1"/>
            <p:nvPr/>
          </p:nvSpPr>
          <p:spPr>
            <a:xfrm>
              <a:off x="3814" y="1257"/>
              <a:ext cx="258"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a:t>
              </a:r>
              <a:endParaRPr/>
            </a:p>
          </p:txBody>
        </p:sp>
      </p:grpSp>
      <p:grpSp>
        <p:nvGrpSpPr>
          <p:cNvPr id="573" name="Google Shape;573;p38"/>
          <p:cNvGrpSpPr/>
          <p:nvPr/>
        </p:nvGrpSpPr>
        <p:grpSpPr>
          <a:xfrm>
            <a:off x="319088" y="4002088"/>
            <a:ext cx="8347075" cy="2428875"/>
            <a:chOff x="319088" y="4002088"/>
            <a:chExt cx="8347075" cy="2428875"/>
          </a:xfrm>
        </p:grpSpPr>
        <p:sp>
          <p:nvSpPr>
            <p:cNvPr id="574" name="Google Shape;574;p38"/>
            <p:cNvSpPr txBox="1"/>
            <p:nvPr/>
          </p:nvSpPr>
          <p:spPr>
            <a:xfrm>
              <a:off x="319088" y="4002088"/>
              <a:ext cx="8347075"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Table 1: 		Employee (</a:t>
              </a:r>
              <a:r>
                <a:rPr lang="en-US" sz="2000" u="sng">
                  <a:solidFill>
                    <a:schemeClr val="dk1"/>
                  </a:solidFill>
                  <a:latin typeface="Times New Roman"/>
                  <a:ea typeface="Times New Roman"/>
                  <a:cs typeface="Times New Roman"/>
                  <a:sym typeface="Times New Roman"/>
                </a:rPr>
                <a:t>EmployeeNo</a:t>
              </a:r>
              <a:r>
                <a:rPr lang="en-US" sz="2000">
                  <a:solidFill>
                    <a:schemeClr val="dk1"/>
                  </a:solidFill>
                  <a:latin typeface="Times New Roman"/>
                  <a:ea typeface="Times New Roman"/>
                  <a:cs typeface="Times New Roman"/>
                  <a:sym typeface="Times New Roman"/>
                </a:rPr>
                <a:t>, EmployeeName, Title, Salary)</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Table 2:		Project (</a:t>
              </a:r>
              <a:r>
                <a:rPr lang="en-US" sz="2000" u="sng">
                  <a:solidFill>
                    <a:schemeClr val="dk1"/>
                  </a:solidFill>
                  <a:latin typeface="Times New Roman"/>
                  <a:ea typeface="Times New Roman"/>
                  <a:cs typeface="Times New Roman"/>
                  <a:sym typeface="Times New Roman"/>
                </a:rPr>
                <a:t>ProjectNo</a:t>
              </a:r>
              <a:r>
                <a:rPr lang="en-US" sz="2000">
                  <a:solidFill>
                    <a:schemeClr val="dk1"/>
                  </a:solidFill>
                  <a:latin typeface="Times New Roman"/>
                  <a:ea typeface="Times New Roman"/>
                  <a:cs typeface="Times New Roman"/>
                  <a:sym typeface="Times New Roman"/>
                </a:rPr>
                <a:t>, ProjectName, Budget)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Table 3:		WorksOn (</a:t>
              </a:r>
              <a:r>
                <a:rPr lang="en-US" sz="2000" u="sng">
                  <a:solidFill>
                    <a:schemeClr val="dk1"/>
                  </a:solidFill>
                  <a:latin typeface="Times New Roman"/>
                  <a:ea typeface="Times New Roman"/>
                  <a:cs typeface="Times New Roman"/>
                  <a:sym typeface="Times New Roman"/>
                </a:rPr>
                <a:t>EmployeeNo</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ProjectNo</a:t>
              </a:r>
              <a:r>
                <a:rPr lang="en-US" sz="2000">
                  <a:solidFill>
                    <a:schemeClr val="dk1"/>
                  </a:solidFill>
                  <a:latin typeface="Times New Roman"/>
                  <a:ea typeface="Times New Roman"/>
                  <a:cs typeface="Times New Roman"/>
                  <a:sym typeface="Times New Roman"/>
                </a:rPr>
                <a:t>, Duration, Responsibility)</a:t>
              </a:r>
              <a:endParaRPr/>
            </a:p>
          </p:txBody>
        </p:sp>
        <p:sp>
          <p:nvSpPr>
            <p:cNvPr id="575" name="Google Shape;575;p38"/>
            <p:cNvSpPr txBox="1"/>
            <p:nvPr/>
          </p:nvSpPr>
          <p:spPr>
            <a:xfrm>
              <a:off x="811213" y="6084888"/>
              <a:ext cx="4065587" cy="346075"/>
            </a:xfrm>
            <a:prstGeom prst="rect">
              <a:avLst/>
            </a:prstGeom>
            <a:gradFill>
              <a:gsLst>
                <a:gs pos="0">
                  <a:srgbClr val="3333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Foreign key that references  Employee table </a:t>
              </a:r>
              <a:endParaRPr/>
            </a:p>
          </p:txBody>
        </p:sp>
        <p:cxnSp>
          <p:nvCxnSpPr>
            <p:cNvPr id="576" name="Google Shape;576;p38"/>
            <p:cNvCxnSpPr/>
            <p:nvPr/>
          </p:nvCxnSpPr>
          <p:spPr>
            <a:xfrm flipH="1" rot="10800000">
              <a:off x="2616200" y="4972050"/>
              <a:ext cx="1549400" cy="1041400"/>
            </a:xfrm>
            <a:prstGeom prst="straightConnector1">
              <a:avLst/>
            </a:prstGeom>
            <a:noFill/>
            <a:ln cap="flat" cmpd="sng" w="38100">
              <a:solidFill>
                <a:srgbClr val="0000CC"/>
              </a:solidFill>
              <a:prstDash val="solid"/>
              <a:round/>
              <a:headEnd len="med" w="med" type="none"/>
              <a:tailEnd len="med" w="med" type="triangle"/>
            </a:ln>
          </p:spPr>
        </p:cxnSp>
        <p:sp>
          <p:nvSpPr>
            <p:cNvPr id="577" name="Google Shape;577;p38"/>
            <p:cNvSpPr txBox="1"/>
            <p:nvPr/>
          </p:nvSpPr>
          <p:spPr>
            <a:xfrm>
              <a:off x="3376613" y="5684838"/>
              <a:ext cx="3890962" cy="346075"/>
            </a:xfrm>
            <a:prstGeom prst="rect">
              <a:avLst/>
            </a:prstGeom>
            <a:gradFill>
              <a:gsLst>
                <a:gs pos="0">
                  <a:srgbClr val="3333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Foreign key that references  Project  table </a:t>
              </a:r>
              <a:endParaRPr/>
            </a:p>
          </p:txBody>
        </p:sp>
        <p:cxnSp>
          <p:nvCxnSpPr>
            <p:cNvPr id="578" name="Google Shape;578;p38"/>
            <p:cNvCxnSpPr/>
            <p:nvPr/>
          </p:nvCxnSpPr>
          <p:spPr>
            <a:xfrm flipH="1" rot="10800000">
              <a:off x="4621213" y="5010150"/>
              <a:ext cx="687387" cy="666750"/>
            </a:xfrm>
            <a:prstGeom prst="straightConnector1">
              <a:avLst/>
            </a:prstGeom>
            <a:noFill/>
            <a:ln cap="flat" cmpd="sng" w="38100">
              <a:solidFill>
                <a:srgbClr val="0000CC"/>
              </a:solidFill>
              <a:prstDash val="solid"/>
              <a:round/>
              <a:headEnd len="med" w="med" type="none"/>
              <a:tailEnd len="med" w="med" type="triangle"/>
            </a:ln>
          </p:spPr>
        </p:cxnSp>
      </p:grpSp>
      <p:sp>
        <p:nvSpPr>
          <p:cNvPr id="579" name="Google Shape;579;p38"/>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u="sng"/>
              <a:t>Example</a:t>
            </a:r>
            <a:r>
              <a:rPr lang="en-US" sz="2800"/>
              <a:t> of Binary Many-to-Many Relationship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3"/>
                                        </p:tgtEl>
                                        <p:attrNameLst>
                                          <p:attrName>style.visibility</p:attrName>
                                        </p:attrNameLst>
                                      </p:cBhvr>
                                      <p:to>
                                        <p:strVal val="visible"/>
                                      </p:to>
                                    </p:set>
                                    <p:anim calcmode="lin" valueType="num">
                                      <p:cBhvr additive="base">
                                        <p:cTn dur="500"/>
                                        <p:tgtEl>
                                          <p:spTgt spid="5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9"/>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Activity 6</a:t>
            </a:r>
            <a:endParaRPr/>
          </a:p>
        </p:txBody>
      </p:sp>
      <p:sp>
        <p:nvSpPr>
          <p:cNvPr id="586" name="Google Shape;586;p39"/>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Do the mapping of the following ERD</a:t>
            </a:r>
            <a:endParaRPr/>
          </a:p>
        </p:txBody>
      </p:sp>
      <p:grpSp>
        <p:nvGrpSpPr>
          <p:cNvPr id="587" name="Google Shape;587;p39"/>
          <p:cNvGrpSpPr/>
          <p:nvPr/>
        </p:nvGrpSpPr>
        <p:grpSpPr>
          <a:xfrm>
            <a:off x="231665" y="2209800"/>
            <a:ext cx="7391400" cy="3733800"/>
            <a:chOff x="457200" y="2514600"/>
            <a:chExt cx="7391400" cy="3733800"/>
          </a:xfrm>
        </p:grpSpPr>
        <p:grpSp>
          <p:nvGrpSpPr>
            <p:cNvPr id="588" name="Google Shape;588;p39"/>
            <p:cNvGrpSpPr/>
            <p:nvPr/>
          </p:nvGrpSpPr>
          <p:grpSpPr>
            <a:xfrm>
              <a:off x="1447800" y="3505200"/>
              <a:ext cx="5500688" cy="533400"/>
              <a:chOff x="967" y="1440"/>
              <a:chExt cx="3465" cy="336"/>
            </a:xfrm>
          </p:grpSpPr>
          <p:sp>
            <p:nvSpPr>
              <p:cNvPr id="589" name="Google Shape;589;p39"/>
              <p:cNvSpPr/>
              <p:nvPr/>
            </p:nvSpPr>
            <p:spPr>
              <a:xfrm>
                <a:off x="3456" y="1467"/>
                <a:ext cx="976" cy="27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Times New Roman"/>
                    <a:ea typeface="Times New Roman"/>
                    <a:cs typeface="Times New Roman"/>
                    <a:sym typeface="Times New Roman"/>
                  </a:rPr>
                  <a:t>DEPARTMENT</a:t>
                </a:r>
                <a:endParaRPr/>
              </a:p>
            </p:txBody>
          </p:sp>
          <p:sp>
            <p:nvSpPr>
              <p:cNvPr id="590" name="Google Shape;590;p39"/>
              <p:cNvSpPr/>
              <p:nvPr/>
            </p:nvSpPr>
            <p:spPr>
              <a:xfrm>
                <a:off x="967" y="1474"/>
                <a:ext cx="976" cy="27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Times New Roman"/>
                    <a:ea typeface="Times New Roman"/>
                    <a:cs typeface="Times New Roman"/>
                    <a:sym typeface="Times New Roman"/>
                  </a:rPr>
                  <a:t>PROFESSOR</a:t>
                </a:r>
                <a:endParaRPr/>
              </a:p>
            </p:txBody>
          </p:sp>
          <p:sp>
            <p:nvSpPr>
              <p:cNvPr id="591" name="Google Shape;591;p39"/>
              <p:cNvSpPr/>
              <p:nvPr/>
            </p:nvSpPr>
            <p:spPr>
              <a:xfrm>
                <a:off x="2352" y="1440"/>
                <a:ext cx="672" cy="336"/>
              </a:xfrm>
              <a:prstGeom prst="diamond">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Times New Roman"/>
                    <a:ea typeface="Times New Roman"/>
                    <a:cs typeface="Times New Roman"/>
                    <a:sym typeface="Times New Roman"/>
                  </a:rPr>
                  <a:t>Is assigned to</a:t>
                </a:r>
                <a:endParaRPr/>
              </a:p>
            </p:txBody>
          </p:sp>
          <p:cxnSp>
            <p:nvCxnSpPr>
              <p:cNvPr id="592" name="Google Shape;592;p39"/>
              <p:cNvCxnSpPr>
                <a:stCxn id="590" idx="3"/>
                <a:endCxn id="591" idx="1"/>
              </p:cNvCxnSpPr>
              <p:nvPr/>
            </p:nvCxnSpPr>
            <p:spPr>
              <a:xfrm>
                <a:off x="1943" y="1613"/>
                <a:ext cx="300" cy="0"/>
              </a:xfrm>
              <a:prstGeom prst="straightConnector1">
                <a:avLst/>
              </a:prstGeom>
              <a:noFill/>
              <a:ln cap="flat" cmpd="sng" w="9525">
                <a:solidFill>
                  <a:schemeClr val="dk1"/>
                </a:solidFill>
                <a:prstDash val="solid"/>
                <a:round/>
                <a:headEnd len="med" w="med" type="none"/>
                <a:tailEnd len="med" w="med" type="none"/>
              </a:ln>
            </p:spPr>
          </p:cxnSp>
          <p:cxnSp>
            <p:nvCxnSpPr>
              <p:cNvPr id="593" name="Google Shape;593;p39"/>
              <p:cNvCxnSpPr>
                <a:stCxn id="591" idx="3"/>
                <a:endCxn id="589" idx="1"/>
              </p:cNvCxnSpPr>
              <p:nvPr/>
            </p:nvCxnSpPr>
            <p:spPr>
              <a:xfrm>
                <a:off x="3024" y="1608"/>
                <a:ext cx="300" cy="0"/>
              </a:xfrm>
              <a:prstGeom prst="straightConnector1">
                <a:avLst/>
              </a:prstGeom>
              <a:noFill/>
              <a:ln cap="flat" cmpd="sng" w="9525">
                <a:solidFill>
                  <a:schemeClr val="dk1"/>
                </a:solidFill>
                <a:prstDash val="solid"/>
                <a:round/>
                <a:headEnd len="med" w="med" type="none"/>
                <a:tailEnd len="med" w="med" type="none"/>
              </a:ln>
            </p:spPr>
          </p:cxnSp>
          <p:sp>
            <p:nvSpPr>
              <p:cNvPr id="594" name="Google Shape;594;p39"/>
              <p:cNvSpPr txBox="1"/>
              <p:nvPr/>
            </p:nvSpPr>
            <p:spPr>
              <a:xfrm>
                <a:off x="2064" y="1440"/>
                <a:ext cx="264" cy="1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CC0000"/>
                    </a:solidFill>
                    <a:latin typeface="Times New Roman"/>
                    <a:ea typeface="Times New Roman"/>
                    <a:cs typeface="Times New Roman"/>
                    <a:sym typeface="Times New Roman"/>
                  </a:rPr>
                  <a:t>(1,1)</a:t>
                </a:r>
                <a:endParaRPr/>
              </a:p>
            </p:txBody>
          </p:sp>
          <p:sp>
            <p:nvSpPr>
              <p:cNvPr id="595" name="Google Shape;595;p39"/>
              <p:cNvSpPr txBox="1"/>
              <p:nvPr/>
            </p:nvSpPr>
            <p:spPr>
              <a:xfrm>
                <a:off x="3120" y="1440"/>
                <a:ext cx="276" cy="1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CC0000"/>
                    </a:solidFill>
                    <a:latin typeface="Times New Roman"/>
                    <a:ea typeface="Times New Roman"/>
                    <a:cs typeface="Times New Roman"/>
                    <a:sym typeface="Times New Roman"/>
                  </a:rPr>
                  <a:t>(1,N)</a:t>
                </a:r>
                <a:endParaRPr/>
              </a:p>
            </p:txBody>
          </p:sp>
        </p:grpSp>
        <p:sp>
          <p:nvSpPr>
            <p:cNvPr id="596" name="Google Shape;596;p39"/>
            <p:cNvSpPr/>
            <p:nvPr/>
          </p:nvSpPr>
          <p:spPr>
            <a:xfrm>
              <a:off x="1792435" y="4369777"/>
              <a:ext cx="840858" cy="379535"/>
            </a:xfrm>
            <a:prstGeom prst="diamond">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imes New Roman"/>
                  <a:ea typeface="Times New Roman"/>
                  <a:cs typeface="Times New Roman"/>
                  <a:sym typeface="Times New Roman"/>
                </a:rPr>
                <a:t>teaches</a:t>
              </a:r>
              <a:endParaRPr/>
            </a:p>
          </p:txBody>
        </p:sp>
        <p:sp>
          <p:nvSpPr>
            <p:cNvPr id="597" name="Google Shape;597;p39"/>
            <p:cNvSpPr/>
            <p:nvPr/>
          </p:nvSpPr>
          <p:spPr>
            <a:xfrm>
              <a:off x="1436687" y="5127625"/>
              <a:ext cx="1549400" cy="44132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Times New Roman"/>
                  <a:ea typeface="Times New Roman"/>
                  <a:cs typeface="Times New Roman"/>
                  <a:sym typeface="Times New Roman"/>
                </a:rPr>
                <a:t>Section</a:t>
              </a:r>
              <a:endParaRPr/>
            </a:p>
          </p:txBody>
        </p:sp>
        <p:cxnSp>
          <p:nvCxnSpPr>
            <p:cNvPr id="598" name="Google Shape;598;p39"/>
            <p:cNvCxnSpPr>
              <a:endCxn id="596" idx="0"/>
            </p:cNvCxnSpPr>
            <p:nvPr/>
          </p:nvCxnSpPr>
          <p:spPr>
            <a:xfrm flipH="1">
              <a:off x="2212864" y="4000477"/>
              <a:ext cx="9600" cy="3693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599" name="Google Shape;599;p39"/>
            <p:cNvCxnSpPr>
              <a:stCxn id="596" idx="2"/>
              <a:endCxn id="597" idx="0"/>
            </p:cNvCxnSpPr>
            <p:nvPr/>
          </p:nvCxnSpPr>
          <p:spPr>
            <a:xfrm flipH="1">
              <a:off x="2211364" y="4749312"/>
              <a:ext cx="1500" cy="37830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600" name="Google Shape;600;p39"/>
            <p:cNvSpPr txBox="1"/>
            <p:nvPr/>
          </p:nvSpPr>
          <p:spPr>
            <a:xfrm>
              <a:off x="2274887" y="4038600"/>
              <a:ext cx="43815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CC0000"/>
                  </a:solidFill>
                  <a:latin typeface="Times New Roman"/>
                  <a:ea typeface="Times New Roman"/>
                  <a:cs typeface="Times New Roman"/>
                  <a:sym typeface="Times New Roman"/>
                </a:rPr>
                <a:t>(1,N)</a:t>
              </a:r>
              <a:endParaRPr/>
            </a:p>
          </p:txBody>
        </p:sp>
        <p:sp>
          <p:nvSpPr>
            <p:cNvPr id="601" name="Google Shape;601;p39"/>
            <p:cNvSpPr txBox="1"/>
            <p:nvPr/>
          </p:nvSpPr>
          <p:spPr>
            <a:xfrm>
              <a:off x="2274887" y="4800600"/>
              <a:ext cx="43815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CC0000"/>
                  </a:solidFill>
                  <a:latin typeface="Times New Roman"/>
                  <a:ea typeface="Times New Roman"/>
                  <a:cs typeface="Times New Roman"/>
                  <a:sym typeface="Times New Roman"/>
                </a:rPr>
                <a:t>(1,N)</a:t>
              </a:r>
              <a:endParaRPr/>
            </a:p>
          </p:txBody>
        </p:sp>
        <p:sp>
          <p:nvSpPr>
            <p:cNvPr id="602" name="Google Shape;602;p39"/>
            <p:cNvSpPr/>
            <p:nvPr/>
          </p:nvSpPr>
          <p:spPr>
            <a:xfrm>
              <a:off x="6781800" y="2514600"/>
              <a:ext cx="1066800" cy="3810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Dname</a:t>
              </a:r>
              <a:endParaRPr b="0" i="0" sz="1400" u="none" cap="none" strike="noStrike">
                <a:solidFill>
                  <a:schemeClr val="dk1"/>
                </a:solidFill>
                <a:latin typeface="Times New Roman"/>
                <a:ea typeface="Times New Roman"/>
                <a:cs typeface="Times New Roman"/>
                <a:sym typeface="Times New Roman"/>
              </a:endParaRPr>
            </a:p>
          </p:txBody>
        </p:sp>
        <p:sp>
          <p:nvSpPr>
            <p:cNvPr id="603" name="Google Shape;603;p39"/>
            <p:cNvSpPr/>
            <p:nvPr/>
          </p:nvSpPr>
          <p:spPr>
            <a:xfrm>
              <a:off x="5181600" y="2514600"/>
              <a:ext cx="1066800" cy="3810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sng" cap="none" strike="noStrike">
                  <a:solidFill>
                    <a:schemeClr val="dk1"/>
                  </a:solidFill>
                  <a:latin typeface="Times New Roman"/>
                  <a:ea typeface="Times New Roman"/>
                  <a:cs typeface="Times New Roman"/>
                  <a:sym typeface="Times New Roman"/>
                </a:rPr>
                <a:t>Dnum</a:t>
              </a:r>
              <a:endParaRPr/>
            </a:p>
          </p:txBody>
        </p:sp>
        <p:sp>
          <p:nvSpPr>
            <p:cNvPr id="604" name="Google Shape;604;p39"/>
            <p:cNvSpPr/>
            <p:nvPr/>
          </p:nvSpPr>
          <p:spPr>
            <a:xfrm>
              <a:off x="762000" y="2743200"/>
              <a:ext cx="1066800" cy="3810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sng" cap="none" strike="noStrike">
                  <a:solidFill>
                    <a:schemeClr val="dk1"/>
                  </a:solidFill>
                  <a:latin typeface="Times New Roman"/>
                  <a:ea typeface="Times New Roman"/>
                  <a:cs typeface="Times New Roman"/>
                  <a:sym typeface="Times New Roman"/>
                </a:rPr>
                <a:t>Emp_id</a:t>
              </a:r>
              <a:endParaRPr/>
            </a:p>
          </p:txBody>
        </p:sp>
        <p:sp>
          <p:nvSpPr>
            <p:cNvPr id="605" name="Google Shape;605;p39"/>
            <p:cNvSpPr/>
            <p:nvPr/>
          </p:nvSpPr>
          <p:spPr>
            <a:xfrm>
              <a:off x="1828800" y="2514600"/>
              <a:ext cx="1066800" cy="3810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Fname</a:t>
              </a:r>
              <a:endParaRPr b="0" i="0" sz="1400" u="none" cap="none" strike="noStrike">
                <a:solidFill>
                  <a:schemeClr val="dk1"/>
                </a:solidFill>
                <a:latin typeface="Times New Roman"/>
                <a:ea typeface="Times New Roman"/>
                <a:cs typeface="Times New Roman"/>
                <a:sym typeface="Times New Roman"/>
              </a:endParaRPr>
            </a:p>
          </p:txBody>
        </p:sp>
        <p:sp>
          <p:nvSpPr>
            <p:cNvPr id="606" name="Google Shape;606;p39"/>
            <p:cNvSpPr/>
            <p:nvPr/>
          </p:nvSpPr>
          <p:spPr>
            <a:xfrm>
              <a:off x="457200" y="5791200"/>
              <a:ext cx="1066800" cy="3810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sng" cap="none" strike="noStrike">
                  <a:solidFill>
                    <a:schemeClr val="dk1"/>
                  </a:solidFill>
                  <a:latin typeface="Times New Roman"/>
                  <a:ea typeface="Times New Roman"/>
                  <a:cs typeface="Times New Roman"/>
                  <a:sym typeface="Times New Roman"/>
                </a:rPr>
                <a:t>Sec_id</a:t>
              </a:r>
              <a:endParaRPr/>
            </a:p>
          </p:txBody>
        </p:sp>
        <p:sp>
          <p:nvSpPr>
            <p:cNvPr id="607" name="Google Shape;607;p39"/>
            <p:cNvSpPr/>
            <p:nvPr/>
          </p:nvSpPr>
          <p:spPr>
            <a:xfrm>
              <a:off x="2514600" y="5867400"/>
              <a:ext cx="1066800" cy="3810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N_stud</a:t>
              </a:r>
              <a:endParaRPr/>
            </a:p>
          </p:txBody>
        </p:sp>
        <p:sp>
          <p:nvSpPr>
            <p:cNvPr id="608" name="Google Shape;608;p39"/>
            <p:cNvSpPr/>
            <p:nvPr/>
          </p:nvSpPr>
          <p:spPr>
            <a:xfrm>
              <a:off x="2819400" y="2819400"/>
              <a:ext cx="1066800" cy="3810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Lname</a:t>
              </a:r>
              <a:endParaRPr b="0" i="0" sz="1400" u="none" cap="none" strike="noStrike">
                <a:solidFill>
                  <a:schemeClr val="dk1"/>
                </a:solidFill>
                <a:latin typeface="Times New Roman"/>
                <a:ea typeface="Times New Roman"/>
                <a:cs typeface="Times New Roman"/>
                <a:sym typeface="Times New Roman"/>
              </a:endParaRPr>
            </a:p>
          </p:txBody>
        </p:sp>
        <p:cxnSp>
          <p:nvCxnSpPr>
            <p:cNvPr id="609" name="Google Shape;609;p39"/>
            <p:cNvCxnSpPr>
              <a:stCxn id="604" idx="4"/>
              <a:endCxn id="590" idx="0"/>
            </p:cNvCxnSpPr>
            <p:nvPr/>
          </p:nvCxnSpPr>
          <p:spPr>
            <a:xfrm>
              <a:off x="1295400" y="3124200"/>
              <a:ext cx="927000" cy="4350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610" name="Google Shape;610;p39"/>
            <p:cNvCxnSpPr>
              <a:stCxn id="605" idx="4"/>
              <a:endCxn id="590" idx="0"/>
            </p:cNvCxnSpPr>
            <p:nvPr/>
          </p:nvCxnSpPr>
          <p:spPr>
            <a:xfrm flipH="1">
              <a:off x="2222400" y="2895600"/>
              <a:ext cx="139800" cy="6636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611" name="Google Shape;611;p39"/>
            <p:cNvCxnSpPr>
              <a:stCxn id="608" idx="4"/>
              <a:endCxn id="590" idx="0"/>
            </p:cNvCxnSpPr>
            <p:nvPr/>
          </p:nvCxnSpPr>
          <p:spPr>
            <a:xfrm flipH="1">
              <a:off x="2222400" y="3200400"/>
              <a:ext cx="1130400" cy="3588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612" name="Google Shape;612;p39"/>
            <p:cNvCxnSpPr>
              <a:stCxn id="603" idx="4"/>
              <a:endCxn id="589" idx="0"/>
            </p:cNvCxnSpPr>
            <p:nvPr/>
          </p:nvCxnSpPr>
          <p:spPr>
            <a:xfrm>
              <a:off x="5715000" y="2895600"/>
              <a:ext cx="458700" cy="6525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613" name="Google Shape;613;p39"/>
            <p:cNvCxnSpPr>
              <a:stCxn id="602" idx="4"/>
              <a:endCxn id="589" idx="0"/>
            </p:cNvCxnSpPr>
            <p:nvPr/>
          </p:nvCxnSpPr>
          <p:spPr>
            <a:xfrm flipH="1">
              <a:off x="6173700" y="2895600"/>
              <a:ext cx="1141500" cy="6525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614" name="Google Shape;614;p39"/>
            <p:cNvCxnSpPr>
              <a:stCxn id="597" idx="2"/>
              <a:endCxn id="607" idx="0"/>
            </p:cNvCxnSpPr>
            <p:nvPr/>
          </p:nvCxnSpPr>
          <p:spPr>
            <a:xfrm>
              <a:off x="2211387" y="5568950"/>
              <a:ext cx="836700" cy="2985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615" name="Google Shape;615;p39"/>
            <p:cNvCxnSpPr>
              <a:stCxn id="597" idx="2"/>
              <a:endCxn id="606" idx="7"/>
            </p:cNvCxnSpPr>
            <p:nvPr/>
          </p:nvCxnSpPr>
          <p:spPr>
            <a:xfrm flipH="1">
              <a:off x="1367787" y="5568950"/>
              <a:ext cx="843600" cy="278100"/>
            </a:xfrm>
            <a:prstGeom prst="straightConnector1">
              <a:avLst/>
            </a:prstGeom>
            <a:solidFill>
              <a:schemeClr val="accent1"/>
            </a:solidFill>
            <a:ln cap="flat" cmpd="sng" w="9525">
              <a:solidFill>
                <a:schemeClr val="dk1"/>
              </a:solidFill>
              <a:prstDash val="solid"/>
              <a:round/>
              <a:headEnd len="sm" w="sm" type="none"/>
              <a:tailEnd len="sm" w="sm" type="none"/>
            </a:ln>
          </p:spPr>
        </p:cxnSp>
      </p:grpSp>
      <p:sp>
        <p:nvSpPr>
          <p:cNvPr id="616" name="Google Shape;616;p39"/>
          <p:cNvSpPr txBox="1"/>
          <p:nvPr/>
        </p:nvSpPr>
        <p:spPr>
          <a:xfrm>
            <a:off x="3813065" y="5170642"/>
            <a:ext cx="502443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Professor</a:t>
            </a:r>
            <a:r>
              <a:rPr lang="en-US" sz="1600">
                <a:solidFill>
                  <a:srgbClr val="000000"/>
                </a:solidFill>
                <a:latin typeface="Arial"/>
                <a:ea typeface="Arial"/>
                <a:cs typeface="Arial"/>
                <a:sym typeface="Arial"/>
              </a:rPr>
              <a:t> (</a:t>
            </a:r>
            <a:r>
              <a:rPr lang="en-US" sz="1600" u="sng">
                <a:solidFill>
                  <a:srgbClr val="000000"/>
                </a:solidFill>
                <a:latin typeface="Arial"/>
                <a:ea typeface="Arial"/>
                <a:cs typeface="Arial"/>
                <a:sym typeface="Arial"/>
              </a:rPr>
              <a:t>Emp-id</a:t>
            </a:r>
            <a:r>
              <a:rPr lang="en-US" sz="1600">
                <a:solidFill>
                  <a:srgbClr val="000000"/>
                </a:solidFill>
                <a:latin typeface="Arial"/>
                <a:ea typeface="Arial"/>
                <a:cs typeface="Arial"/>
                <a:sym typeface="Arial"/>
              </a:rPr>
              <a:t>, Fname, Lname, Dnum)</a:t>
            </a:r>
            <a:endParaRPr/>
          </a:p>
          <a:p>
            <a:pPr indent="0" lvl="0" marL="0" marR="0" rtl="0" algn="l">
              <a:spcBef>
                <a:spcPts val="0"/>
              </a:spcBef>
              <a:spcAft>
                <a:spcPts val="0"/>
              </a:spcAft>
              <a:buNone/>
            </a:pPr>
            <a:r>
              <a:rPr lang="en-US" sz="1600">
                <a:solidFill>
                  <a:srgbClr val="000000"/>
                </a:solidFill>
                <a:latin typeface="Arial"/>
                <a:ea typeface="Arial"/>
                <a:cs typeface="Arial"/>
                <a:sym typeface="Arial"/>
              </a:rPr>
              <a:t>D</a:t>
            </a:r>
            <a:r>
              <a:rPr b="1" lang="en-US" sz="1600">
                <a:solidFill>
                  <a:srgbClr val="000000"/>
                </a:solidFill>
                <a:latin typeface="Arial"/>
                <a:ea typeface="Arial"/>
                <a:cs typeface="Arial"/>
                <a:sym typeface="Arial"/>
              </a:rPr>
              <a:t>epartment</a:t>
            </a:r>
            <a:r>
              <a:rPr lang="en-US" sz="1600">
                <a:solidFill>
                  <a:srgbClr val="000000"/>
                </a:solidFill>
                <a:latin typeface="Arial"/>
                <a:ea typeface="Arial"/>
                <a:cs typeface="Arial"/>
                <a:sym typeface="Arial"/>
              </a:rPr>
              <a:t> (</a:t>
            </a:r>
            <a:r>
              <a:rPr lang="en-US" sz="1600" u="sng">
                <a:solidFill>
                  <a:srgbClr val="000000"/>
                </a:solidFill>
                <a:latin typeface="Arial"/>
                <a:ea typeface="Arial"/>
                <a:cs typeface="Arial"/>
                <a:sym typeface="Arial"/>
              </a:rPr>
              <a:t>Dnum</a:t>
            </a:r>
            <a:r>
              <a:rPr lang="en-US" sz="1600">
                <a:solidFill>
                  <a:srgbClr val="000000"/>
                </a:solidFill>
                <a:latin typeface="Arial"/>
                <a:ea typeface="Arial"/>
                <a:cs typeface="Arial"/>
                <a:sym typeface="Arial"/>
              </a:rPr>
              <a:t>, Dname)</a:t>
            </a:r>
            <a:endParaRPr/>
          </a:p>
          <a:p>
            <a:pPr indent="0" lvl="0" marL="0" marR="0" rtl="0" algn="l">
              <a:spcBef>
                <a:spcPts val="0"/>
              </a:spcBef>
              <a:spcAft>
                <a:spcPts val="0"/>
              </a:spcAft>
              <a:buNone/>
            </a:pPr>
            <a:r>
              <a:rPr lang="en-US" sz="1600">
                <a:solidFill>
                  <a:srgbClr val="000000"/>
                </a:solidFill>
                <a:latin typeface="Arial"/>
                <a:ea typeface="Arial"/>
                <a:cs typeface="Arial"/>
                <a:sym typeface="Arial"/>
              </a:rPr>
              <a:t>S</a:t>
            </a:r>
            <a:r>
              <a:rPr b="1" lang="en-US" sz="1600">
                <a:solidFill>
                  <a:srgbClr val="000000"/>
                </a:solidFill>
                <a:latin typeface="Arial"/>
                <a:ea typeface="Arial"/>
                <a:cs typeface="Arial"/>
                <a:sym typeface="Arial"/>
              </a:rPr>
              <a:t>ection</a:t>
            </a:r>
            <a:r>
              <a:rPr lang="en-US" sz="1600">
                <a:solidFill>
                  <a:srgbClr val="000000"/>
                </a:solidFill>
                <a:latin typeface="Arial"/>
                <a:ea typeface="Arial"/>
                <a:cs typeface="Arial"/>
                <a:sym typeface="Arial"/>
              </a:rPr>
              <a:t> (</a:t>
            </a:r>
            <a:r>
              <a:rPr lang="en-US" sz="1600" u="sng">
                <a:solidFill>
                  <a:srgbClr val="000000"/>
                </a:solidFill>
                <a:latin typeface="Arial"/>
                <a:ea typeface="Arial"/>
                <a:cs typeface="Arial"/>
                <a:sym typeface="Arial"/>
              </a:rPr>
              <a:t>Sec-id</a:t>
            </a:r>
            <a:r>
              <a:rPr lang="en-US" sz="1600">
                <a:solidFill>
                  <a:srgbClr val="000000"/>
                </a:solidFill>
                <a:latin typeface="Arial"/>
                <a:ea typeface="Arial"/>
                <a:cs typeface="Arial"/>
                <a:sym typeface="Arial"/>
              </a:rPr>
              <a:t>, N-stud)</a:t>
            </a:r>
            <a:endParaRPr/>
          </a:p>
          <a:p>
            <a:pPr indent="0" lvl="0" marL="0" marR="0" rtl="0" algn="l">
              <a:spcBef>
                <a:spcPts val="0"/>
              </a:spcBef>
              <a:spcAft>
                <a:spcPts val="0"/>
              </a:spcAft>
              <a:buNone/>
            </a:pPr>
            <a:r>
              <a:rPr lang="en-US" sz="1600">
                <a:solidFill>
                  <a:srgbClr val="000000"/>
                </a:solidFill>
                <a:latin typeface="Arial"/>
                <a:ea typeface="Arial"/>
                <a:cs typeface="Arial"/>
                <a:sym typeface="Arial"/>
              </a:rPr>
              <a:t>T</a:t>
            </a:r>
            <a:r>
              <a:rPr b="1" lang="en-US" sz="1600">
                <a:solidFill>
                  <a:srgbClr val="000000"/>
                </a:solidFill>
                <a:latin typeface="Arial"/>
                <a:ea typeface="Arial"/>
                <a:cs typeface="Arial"/>
                <a:sym typeface="Arial"/>
              </a:rPr>
              <a:t>eaches</a:t>
            </a:r>
            <a:r>
              <a:rPr lang="en-US" sz="1600">
                <a:solidFill>
                  <a:srgbClr val="000000"/>
                </a:solidFill>
                <a:latin typeface="Arial"/>
                <a:ea typeface="Arial"/>
                <a:cs typeface="Arial"/>
                <a:sym typeface="Arial"/>
              </a:rPr>
              <a:t> (</a:t>
            </a:r>
            <a:r>
              <a:rPr lang="en-US" sz="1600" u="sng">
                <a:solidFill>
                  <a:srgbClr val="000000"/>
                </a:solidFill>
                <a:latin typeface="Arial"/>
                <a:ea typeface="Arial"/>
                <a:cs typeface="Arial"/>
                <a:sym typeface="Arial"/>
              </a:rPr>
              <a:t>Emp-id</a:t>
            </a:r>
            <a:r>
              <a:rPr lang="en-US" sz="1600">
                <a:solidFill>
                  <a:srgbClr val="000000"/>
                </a:solidFill>
                <a:latin typeface="Arial"/>
                <a:ea typeface="Arial"/>
                <a:cs typeface="Arial"/>
                <a:sym typeface="Arial"/>
              </a:rPr>
              <a:t>, </a:t>
            </a:r>
            <a:r>
              <a:rPr lang="en-US" sz="1600" u="sng">
                <a:solidFill>
                  <a:srgbClr val="000000"/>
                </a:solidFill>
                <a:latin typeface="Arial"/>
                <a:ea typeface="Arial"/>
                <a:cs typeface="Arial"/>
                <a:sym typeface="Arial"/>
              </a:rPr>
              <a:t>Sec-id</a:t>
            </a:r>
            <a:r>
              <a:rPr lang="en-US" sz="1600">
                <a:solidFill>
                  <a:srgbClr val="000000"/>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6"/>
                                        </p:tgtEl>
                                        <p:attrNameLst>
                                          <p:attrName>style.visibility</p:attrName>
                                        </p:attrNameLst>
                                      </p:cBhvr>
                                      <p:to>
                                        <p:strVal val="visible"/>
                                      </p:to>
                                    </p:set>
                                    <p:anim calcmode="lin" valueType="num">
                                      <p:cBhvr additive="base">
                                        <p:cTn dur="500"/>
                                        <p:tgtEl>
                                          <p:spTgt spid="6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0"/>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Mapping of n-ary Relationship Types</a:t>
            </a:r>
            <a:endParaRPr/>
          </a:p>
        </p:txBody>
      </p:sp>
      <p:sp>
        <p:nvSpPr>
          <p:cNvPr id="623" name="Google Shape;623;p40"/>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350"/>
              <a:buChar char="•"/>
            </a:pPr>
            <a:r>
              <a:rPr lang="en-US" sz="1800"/>
              <a:t>As you did in step 1,  create n tables T</a:t>
            </a:r>
            <a:r>
              <a:rPr baseline="-25000" lang="en-US" sz="1800"/>
              <a:t>1</a:t>
            </a:r>
            <a:r>
              <a:rPr lang="en-US" sz="1800"/>
              <a:t> and T</a:t>
            </a:r>
            <a:r>
              <a:rPr baseline="-25000" lang="en-US" sz="1800"/>
              <a:t>2</a:t>
            </a:r>
            <a:r>
              <a:rPr lang="en-US" sz="1800"/>
              <a:t>, T</a:t>
            </a:r>
            <a:r>
              <a:rPr baseline="-25000" lang="en-US" sz="1800"/>
              <a:t>3</a:t>
            </a:r>
            <a:r>
              <a:rPr lang="en-US" sz="1800"/>
              <a:t>, T</a:t>
            </a:r>
            <a:r>
              <a:rPr baseline="-25000" lang="en-US" sz="1800"/>
              <a:t>4</a:t>
            </a:r>
            <a:r>
              <a:rPr lang="en-US" sz="1800"/>
              <a:t>, …T</a:t>
            </a:r>
            <a:r>
              <a:rPr baseline="-25000" lang="en-US" sz="1800"/>
              <a:t>n</a:t>
            </a:r>
            <a:r>
              <a:rPr lang="en-US" sz="1800"/>
              <a:t> for entities E</a:t>
            </a:r>
            <a:r>
              <a:rPr baseline="-25000" lang="en-US" sz="1800"/>
              <a:t>1</a:t>
            </a:r>
            <a:r>
              <a:rPr lang="en-US" sz="1800"/>
              <a:t> and E</a:t>
            </a:r>
            <a:r>
              <a:rPr baseline="-25000" lang="en-US" sz="1800"/>
              <a:t>2</a:t>
            </a:r>
            <a:r>
              <a:rPr lang="en-US" sz="1800"/>
              <a:t>, E</a:t>
            </a:r>
            <a:r>
              <a:rPr baseline="-25000" lang="en-US" sz="1800"/>
              <a:t>3</a:t>
            </a:r>
            <a:r>
              <a:rPr lang="en-US" sz="1800"/>
              <a:t>, E</a:t>
            </a:r>
            <a:r>
              <a:rPr baseline="-25000" lang="en-US" sz="1800"/>
              <a:t>4</a:t>
            </a:r>
            <a:r>
              <a:rPr lang="en-US" sz="1800"/>
              <a:t>, …, E</a:t>
            </a:r>
            <a:r>
              <a:rPr baseline="-25000" lang="en-US" sz="1800"/>
              <a:t>n</a:t>
            </a:r>
            <a:r>
              <a:rPr lang="en-US" sz="1800"/>
              <a:t> that relate to each other by n-ary relationship.</a:t>
            </a:r>
            <a:endParaRPr/>
          </a:p>
          <a:p>
            <a:pPr indent="-257175" lvl="0" marL="342900" rtl="0" algn="just">
              <a:lnSpc>
                <a:spcPct val="80000"/>
              </a:lnSpc>
              <a:spcBef>
                <a:spcPts val="630"/>
              </a:spcBef>
              <a:spcAft>
                <a:spcPts val="0"/>
              </a:spcAft>
              <a:buSzPts val="1350"/>
              <a:buNone/>
            </a:pPr>
            <a:r>
              <a:t/>
            </a:r>
            <a:endParaRPr sz="1800"/>
          </a:p>
          <a:p>
            <a:pPr indent="-342900" lvl="0" marL="342900" rtl="0" algn="just">
              <a:lnSpc>
                <a:spcPct val="80000"/>
              </a:lnSpc>
              <a:spcBef>
                <a:spcPts val="630"/>
              </a:spcBef>
              <a:spcAft>
                <a:spcPts val="0"/>
              </a:spcAft>
              <a:buSzPts val="1350"/>
              <a:buChar char="•"/>
            </a:pPr>
            <a:r>
              <a:rPr lang="en-US" sz="1800"/>
              <a:t>Create a new Table T</a:t>
            </a:r>
            <a:endParaRPr/>
          </a:p>
          <a:p>
            <a:pPr indent="-257175" lvl="0" marL="342900" rtl="0" algn="just">
              <a:lnSpc>
                <a:spcPct val="80000"/>
              </a:lnSpc>
              <a:spcBef>
                <a:spcPts val="630"/>
              </a:spcBef>
              <a:spcAft>
                <a:spcPts val="0"/>
              </a:spcAft>
              <a:buSzPts val="1350"/>
              <a:buNone/>
            </a:pPr>
            <a:r>
              <a:t/>
            </a:r>
            <a:endParaRPr sz="1800"/>
          </a:p>
          <a:p>
            <a:pPr indent="-342900" lvl="0" marL="342900" rtl="0" algn="just">
              <a:lnSpc>
                <a:spcPct val="80000"/>
              </a:lnSpc>
              <a:spcBef>
                <a:spcPts val="630"/>
              </a:spcBef>
              <a:spcAft>
                <a:spcPts val="0"/>
              </a:spcAft>
              <a:buSzPts val="1350"/>
              <a:buChar char="•"/>
            </a:pPr>
            <a:r>
              <a:rPr lang="en-US" sz="1800"/>
              <a:t>Include as foreign key attributes in T the primary keys of T</a:t>
            </a:r>
            <a:r>
              <a:rPr baseline="-25000" lang="en-US" sz="1800"/>
              <a:t>1</a:t>
            </a:r>
            <a:r>
              <a:rPr lang="en-US" sz="1800"/>
              <a:t>, T</a:t>
            </a:r>
            <a:r>
              <a:rPr baseline="-25000" lang="en-US" sz="1800"/>
              <a:t>2</a:t>
            </a:r>
            <a:r>
              <a:rPr lang="en-US" sz="1800"/>
              <a:t>, T</a:t>
            </a:r>
            <a:r>
              <a:rPr baseline="-25000" lang="en-US" sz="1800"/>
              <a:t>3</a:t>
            </a:r>
            <a:r>
              <a:rPr lang="en-US" sz="1800"/>
              <a:t>, T</a:t>
            </a:r>
            <a:r>
              <a:rPr baseline="-25000" lang="en-US" sz="1800"/>
              <a:t>4</a:t>
            </a:r>
            <a:r>
              <a:rPr lang="en-US" sz="1800"/>
              <a:t>, …T</a:t>
            </a:r>
            <a:r>
              <a:rPr baseline="-25000" lang="en-US" sz="1800"/>
              <a:t>n</a:t>
            </a:r>
            <a:r>
              <a:rPr lang="en-US" sz="1800"/>
              <a:t>. Include any simple attributes (or simple components of composite attributes) of the n-ary relationship as attributes of T</a:t>
            </a:r>
            <a:endParaRPr/>
          </a:p>
          <a:p>
            <a:pPr indent="-257175" lvl="0" marL="342900" rtl="0" algn="just">
              <a:lnSpc>
                <a:spcPct val="80000"/>
              </a:lnSpc>
              <a:spcBef>
                <a:spcPts val="630"/>
              </a:spcBef>
              <a:spcAft>
                <a:spcPts val="0"/>
              </a:spcAft>
              <a:buSzPts val="1350"/>
              <a:buNone/>
            </a:pPr>
            <a:r>
              <a:t/>
            </a:r>
            <a:endParaRPr sz="1800"/>
          </a:p>
          <a:p>
            <a:pPr indent="-342900" lvl="0" marL="342900" rtl="0" algn="just">
              <a:lnSpc>
                <a:spcPct val="80000"/>
              </a:lnSpc>
              <a:spcBef>
                <a:spcPts val="630"/>
              </a:spcBef>
              <a:spcAft>
                <a:spcPts val="0"/>
              </a:spcAft>
              <a:buSzPts val="1350"/>
              <a:buChar char="•"/>
            </a:pPr>
            <a:r>
              <a:rPr lang="en-US" sz="1800"/>
              <a:t>The primary key of T is the combination of all the foreign keys that reference T</a:t>
            </a:r>
            <a:r>
              <a:rPr baseline="-25000" lang="en-US" sz="1800"/>
              <a:t>1</a:t>
            </a:r>
            <a:r>
              <a:rPr lang="en-US" sz="1800"/>
              <a:t>, T</a:t>
            </a:r>
            <a:r>
              <a:rPr baseline="-25000" lang="en-US" sz="1800"/>
              <a:t>2</a:t>
            </a:r>
            <a:r>
              <a:rPr lang="en-US" sz="1800"/>
              <a:t>, T</a:t>
            </a:r>
            <a:r>
              <a:rPr baseline="-25000" lang="en-US" sz="1800"/>
              <a:t>3</a:t>
            </a:r>
            <a:r>
              <a:rPr lang="en-US" sz="1800"/>
              <a:t>, T</a:t>
            </a:r>
            <a:r>
              <a:rPr baseline="-25000" lang="en-US" sz="1800"/>
              <a:t>4</a:t>
            </a:r>
            <a:r>
              <a:rPr lang="en-US" sz="1800"/>
              <a:t>, …T</a:t>
            </a:r>
            <a:r>
              <a:rPr baseline="-25000" lang="en-US" sz="1800"/>
              <a:t>n</a:t>
            </a:r>
            <a:r>
              <a:rPr lang="en-US" sz="1800"/>
              <a:t> </a:t>
            </a:r>
            <a:endParaRPr/>
          </a:p>
          <a:p>
            <a:pPr indent="-257175" lvl="0" marL="342900" rtl="0" algn="just">
              <a:lnSpc>
                <a:spcPct val="80000"/>
              </a:lnSpc>
              <a:spcBef>
                <a:spcPts val="630"/>
              </a:spcBef>
              <a:spcAft>
                <a:spcPts val="0"/>
              </a:spcAft>
              <a:buSzPts val="1350"/>
              <a:buNone/>
            </a:pPr>
            <a:r>
              <a:t/>
            </a:r>
            <a:endParaRPr sz="1800"/>
          </a:p>
          <a:p>
            <a:pPr indent="-342900" lvl="0" marL="342900" rtl="0" algn="just">
              <a:lnSpc>
                <a:spcPct val="80000"/>
              </a:lnSpc>
              <a:spcBef>
                <a:spcPts val="630"/>
              </a:spcBef>
              <a:spcAft>
                <a:spcPts val="0"/>
              </a:spcAft>
              <a:buSzPts val="1350"/>
              <a:buChar char="•"/>
            </a:pPr>
            <a:r>
              <a:rPr b="1" lang="en-US" sz="1800"/>
              <a:t>Summary</a:t>
            </a:r>
            <a:r>
              <a:rPr lang="en-US" sz="1800"/>
              <a:t>: Each n-ary relationship becomes a table with foreign keys to the participants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1"/>
          <p:cNvSpPr/>
          <p:nvPr/>
        </p:nvSpPr>
        <p:spPr>
          <a:xfrm>
            <a:off x="4256088" y="4310063"/>
            <a:ext cx="765175" cy="363537"/>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PART</a:t>
            </a:r>
            <a:endParaRPr/>
          </a:p>
        </p:txBody>
      </p:sp>
      <p:sp>
        <p:nvSpPr>
          <p:cNvPr id="630" name="Google Shape;630;p41"/>
          <p:cNvSpPr/>
          <p:nvPr/>
        </p:nvSpPr>
        <p:spPr>
          <a:xfrm>
            <a:off x="6456091" y="1224416"/>
            <a:ext cx="1004421" cy="51935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31" name="Google Shape;631;p41"/>
          <p:cNvSpPr/>
          <p:nvPr/>
        </p:nvSpPr>
        <p:spPr>
          <a:xfrm>
            <a:off x="6629663" y="1219200"/>
            <a:ext cx="690896" cy="52065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Project</a:t>
            </a:r>
            <a:endParaRPr/>
          </a:p>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Name</a:t>
            </a:r>
            <a:endParaRPr/>
          </a:p>
        </p:txBody>
      </p:sp>
      <p:sp>
        <p:nvSpPr>
          <p:cNvPr id="632" name="Google Shape;632;p41"/>
          <p:cNvSpPr/>
          <p:nvPr/>
        </p:nvSpPr>
        <p:spPr>
          <a:xfrm>
            <a:off x="2040214" y="2151509"/>
            <a:ext cx="1143533" cy="369332"/>
          </a:xfrm>
          <a:prstGeom prst="rect">
            <a:avLst/>
          </a:prstGeom>
          <a:gradFill>
            <a:gsLst>
              <a:gs pos="0">
                <a:srgbClr val="3399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33" name="Google Shape;633;p41"/>
          <p:cNvSpPr/>
          <p:nvPr/>
        </p:nvSpPr>
        <p:spPr>
          <a:xfrm>
            <a:off x="6097461" y="2151509"/>
            <a:ext cx="1144809" cy="369332"/>
          </a:xfrm>
          <a:prstGeom prst="rect">
            <a:avLst/>
          </a:prstGeom>
          <a:gradFill>
            <a:gsLst>
              <a:gs pos="0">
                <a:srgbClr val="3399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34" name="Google Shape;634;p41"/>
          <p:cNvSpPr/>
          <p:nvPr/>
        </p:nvSpPr>
        <p:spPr>
          <a:xfrm>
            <a:off x="2113148" y="2177585"/>
            <a:ext cx="1008290" cy="305212"/>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SUPPLIER</a:t>
            </a:r>
            <a:endParaRPr/>
          </a:p>
        </p:txBody>
      </p:sp>
      <p:sp>
        <p:nvSpPr>
          <p:cNvPr id="635" name="Google Shape;635;p41"/>
          <p:cNvSpPr/>
          <p:nvPr/>
        </p:nvSpPr>
        <p:spPr>
          <a:xfrm>
            <a:off x="6210687" y="2156069"/>
            <a:ext cx="940964" cy="305212"/>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PROJECT</a:t>
            </a:r>
            <a:endParaRPr/>
          </a:p>
        </p:txBody>
      </p:sp>
      <p:sp>
        <p:nvSpPr>
          <p:cNvPr id="636" name="Google Shape;636;p41"/>
          <p:cNvSpPr/>
          <p:nvPr/>
        </p:nvSpPr>
        <p:spPr>
          <a:xfrm>
            <a:off x="5385305" y="1313083"/>
            <a:ext cx="1003144" cy="51935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37" name="Google Shape;637;p41"/>
          <p:cNvSpPr/>
          <p:nvPr/>
        </p:nvSpPr>
        <p:spPr>
          <a:xfrm>
            <a:off x="7364792" y="1549093"/>
            <a:ext cx="828296" cy="51935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38" name="Google Shape;638;p41"/>
          <p:cNvSpPr/>
          <p:nvPr/>
        </p:nvSpPr>
        <p:spPr>
          <a:xfrm>
            <a:off x="7452854" y="1610378"/>
            <a:ext cx="702116" cy="305212"/>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Budget</a:t>
            </a:r>
            <a:endParaRPr/>
          </a:p>
        </p:txBody>
      </p:sp>
      <p:sp>
        <p:nvSpPr>
          <p:cNvPr id="639" name="Google Shape;639;p41"/>
          <p:cNvSpPr/>
          <p:nvPr/>
        </p:nvSpPr>
        <p:spPr>
          <a:xfrm>
            <a:off x="5416302" y="1408598"/>
            <a:ext cx="955391" cy="305212"/>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u="sng">
                <a:solidFill>
                  <a:srgbClr val="000000"/>
                </a:solidFill>
                <a:latin typeface="Times New Roman"/>
                <a:ea typeface="Times New Roman"/>
                <a:cs typeface="Times New Roman"/>
                <a:sym typeface="Times New Roman"/>
              </a:rPr>
              <a:t>Project No</a:t>
            </a:r>
            <a:endParaRPr sz="1400">
              <a:solidFill>
                <a:srgbClr val="000000"/>
              </a:solidFill>
              <a:latin typeface="Times New Roman"/>
              <a:ea typeface="Times New Roman"/>
              <a:cs typeface="Times New Roman"/>
              <a:sym typeface="Times New Roman"/>
            </a:endParaRPr>
          </a:p>
        </p:txBody>
      </p:sp>
      <p:cxnSp>
        <p:nvCxnSpPr>
          <p:cNvPr id="640" name="Google Shape;640;p41"/>
          <p:cNvCxnSpPr/>
          <p:nvPr/>
        </p:nvCxnSpPr>
        <p:spPr>
          <a:xfrm>
            <a:off x="6248400" y="1752600"/>
            <a:ext cx="256188" cy="387174"/>
          </a:xfrm>
          <a:prstGeom prst="straightConnector1">
            <a:avLst/>
          </a:prstGeom>
          <a:noFill/>
          <a:ln cap="flat" cmpd="sng" w="12700">
            <a:solidFill>
              <a:srgbClr val="000000"/>
            </a:solidFill>
            <a:prstDash val="solid"/>
            <a:round/>
            <a:headEnd len="med" w="med" type="none"/>
            <a:tailEnd len="med" w="med" type="none"/>
          </a:ln>
        </p:spPr>
      </p:cxnSp>
      <p:cxnSp>
        <p:nvCxnSpPr>
          <p:cNvPr id="641" name="Google Shape;641;p41"/>
          <p:cNvCxnSpPr/>
          <p:nvPr/>
        </p:nvCxnSpPr>
        <p:spPr>
          <a:xfrm>
            <a:off x="6910441" y="1719909"/>
            <a:ext cx="2553" cy="419865"/>
          </a:xfrm>
          <a:prstGeom prst="straightConnector1">
            <a:avLst/>
          </a:prstGeom>
          <a:noFill/>
          <a:ln cap="flat" cmpd="sng" w="12700">
            <a:solidFill>
              <a:srgbClr val="000000"/>
            </a:solidFill>
            <a:prstDash val="solid"/>
            <a:round/>
            <a:headEnd len="med" w="med" type="none"/>
            <a:tailEnd len="med" w="med" type="none"/>
          </a:ln>
        </p:spPr>
      </p:cxnSp>
      <p:sp>
        <p:nvSpPr>
          <p:cNvPr id="642" name="Google Shape;642;p41"/>
          <p:cNvSpPr/>
          <p:nvPr/>
        </p:nvSpPr>
        <p:spPr>
          <a:xfrm>
            <a:off x="2277599" y="1397838"/>
            <a:ext cx="1301790" cy="51935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43" name="Google Shape;643;p41"/>
          <p:cNvSpPr/>
          <p:nvPr/>
        </p:nvSpPr>
        <p:spPr>
          <a:xfrm>
            <a:off x="3792526" y="1280484"/>
            <a:ext cx="1112903" cy="51935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644" name="Google Shape;644;p41"/>
          <p:cNvCxnSpPr/>
          <p:nvPr/>
        </p:nvCxnSpPr>
        <p:spPr>
          <a:xfrm flipH="1">
            <a:off x="2705148" y="1905000"/>
            <a:ext cx="114252" cy="258245"/>
          </a:xfrm>
          <a:prstGeom prst="straightConnector1">
            <a:avLst/>
          </a:prstGeom>
          <a:noFill/>
          <a:ln cap="flat" cmpd="sng" w="12700">
            <a:solidFill>
              <a:srgbClr val="000000"/>
            </a:solidFill>
            <a:prstDash val="solid"/>
            <a:round/>
            <a:headEnd len="med" w="med" type="none"/>
            <a:tailEnd len="med" w="med" type="none"/>
          </a:ln>
        </p:spPr>
      </p:cxnSp>
      <p:sp>
        <p:nvSpPr>
          <p:cNvPr id="645" name="Google Shape;645;p41"/>
          <p:cNvSpPr/>
          <p:nvPr/>
        </p:nvSpPr>
        <p:spPr>
          <a:xfrm>
            <a:off x="2438400" y="1524000"/>
            <a:ext cx="1009893" cy="305212"/>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u="sng">
                <a:solidFill>
                  <a:srgbClr val="000000"/>
                </a:solidFill>
                <a:latin typeface="Times New Roman"/>
                <a:ea typeface="Times New Roman"/>
                <a:cs typeface="Times New Roman"/>
                <a:sym typeface="Times New Roman"/>
              </a:rPr>
              <a:t>SupplierNo</a:t>
            </a:r>
            <a:endParaRPr sz="1400">
              <a:solidFill>
                <a:srgbClr val="000000"/>
              </a:solidFill>
              <a:latin typeface="Times New Roman"/>
              <a:ea typeface="Times New Roman"/>
              <a:cs typeface="Times New Roman"/>
              <a:sym typeface="Times New Roman"/>
            </a:endParaRPr>
          </a:p>
        </p:txBody>
      </p:sp>
      <p:sp>
        <p:nvSpPr>
          <p:cNvPr id="646" name="Google Shape;646;p41"/>
          <p:cNvSpPr/>
          <p:nvPr/>
        </p:nvSpPr>
        <p:spPr>
          <a:xfrm>
            <a:off x="3962400" y="1327674"/>
            <a:ext cx="790282" cy="434478"/>
          </a:xfrm>
          <a:prstGeom prst="rect">
            <a:avLst/>
          </a:prstGeom>
          <a:noFill/>
          <a:ln>
            <a:noFill/>
          </a:ln>
        </p:spPr>
        <p:txBody>
          <a:bodyPr anchorCtr="0" anchor="t" bIns="44450" lIns="90475" spcFirstLastPara="1" rIns="90475" wrap="square" tIns="44450">
            <a:noAutofit/>
          </a:bodyPr>
          <a:lstStyle/>
          <a:p>
            <a:pPr indent="0" lvl="0" marL="0" marR="0" rtl="0" algn="ctr">
              <a:lnSpc>
                <a:spcPct val="80000"/>
              </a:lnSpc>
              <a:spcBef>
                <a:spcPts val="0"/>
              </a:spcBef>
              <a:spcAft>
                <a:spcPts val="0"/>
              </a:spcAft>
              <a:buNone/>
            </a:pPr>
            <a:r>
              <a:rPr lang="en-US" sz="1400">
                <a:solidFill>
                  <a:srgbClr val="000000"/>
                </a:solidFill>
                <a:latin typeface="Times New Roman"/>
                <a:ea typeface="Times New Roman"/>
                <a:cs typeface="Times New Roman"/>
                <a:sym typeface="Times New Roman"/>
              </a:rPr>
              <a:t>Supplier</a:t>
            </a:r>
            <a:endParaRPr/>
          </a:p>
          <a:p>
            <a:pPr indent="0" lvl="0" marL="0" marR="0" rtl="0" algn="ctr">
              <a:lnSpc>
                <a:spcPct val="80000"/>
              </a:lnSpc>
              <a:spcBef>
                <a:spcPts val="0"/>
              </a:spcBef>
              <a:spcAft>
                <a:spcPts val="0"/>
              </a:spcAft>
              <a:buNone/>
            </a:pPr>
            <a:r>
              <a:rPr lang="en-US" sz="1400">
                <a:solidFill>
                  <a:srgbClr val="000000"/>
                </a:solidFill>
                <a:latin typeface="Times New Roman"/>
                <a:ea typeface="Times New Roman"/>
                <a:cs typeface="Times New Roman"/>
                <a:sym typeface="Times New Roman"/>
              </a:rPr>
              <a:t>Name</a:t>
            </a:r>
            <a:endParaRPr/>
          </a:p>
        </p:txBody>
      </p:sp>
      <p:sp>
        <p:nvSpPr>
          <p:cNvPr id="647" name="Google Shape;647;p41"/>
          <p:cNvSpPr/>
          <p:nvPr/>
        </p:nvSpPr>
        <p:spPr>
          <a:xfrm>
            <a:off x="1143000" y="1477378"/>
            <a:ext cx="1003144" cy="51935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48" name="Google Shape;648;p41"/>
          <p:cNvSpPr/>
          <p:nvPr/>
        </p:nvSpPr>
        <p:spPr>
          <a:xfrm>
            <a:off x="1219200" y="1600200"/>
            <a:ext cx="820739" cy="305212"/>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Location</a:t>
            </a:r>
            <a:endParaRPr/>
          </a:p>
        </p:txBody>
      </p:sp>
      <p:cxnSp>
        <p:nvCxnSpPr>
          <p:cNvPr id="649" name="Google Shape;649;p41"/>
          <p:cNvCxnSpPr/>
          <p:nvPr/>
        </p:nvCxnSpPr>
        <p:spPr>
          <a:xfrm flipH="1" rot="10800000">
            <a:off x="7239000" y="1905000"/>
            <a:ext cx="197821" cy="237315"/>
          </a:xfrm>
          <a:prstGeom prst="straightConnector1">
            <a:avLst/>
          </a:prstGeom>
          <a:noFill/>
          <a:ln cap="flat" cmpd="sng" w="12700">
            <a:solidFill>
              <a:schemeClr val="dk1"/>
            </a:solidFill>
            <a:prstDash val="solid"/>
            <a:round/>
            <a:headEnd len="med" w="med" type="none"/>
            <a:tailEnd len="med" w="med" type="none"/>
          </a:ln>
        </p:spPr>
      </p:cxnSp>
      <p:cxnSp>
        <p:nvCxnSpPr>
          <p:cNvPr id="650" name="Google Shape;650;p41"/>
          <p:cNvCxnSpPr/>
          <p:nvPr/>
        </p:nvCxnSpPr>
        <p:spPr>
          <a:xfrm flipH="1">
            <a:off x="3193957" y="1676400"/>
            <a:ext cx="692243" cy="454245"/>
          </a:xfrm>
          <a:prstGeom prst="straightConnector1">
            <a:avLst/>
          </a:prstGeom>
          <a:noFill/>
          <a:ln cap="flat" cmpd="sng" w="12700">
            <a:solidFill>
              <a:schemeClr val="dk1"/>
            </a:solidFill>
            <a:prstDash val="solid"/>
            <a:round/>
            <a:headEnd len="med" w="med" type="none"/>
            <a:tailEnd len="med" w="med" type="none"/>
          </a:ln>
        </p:spPr>
      </p:cxnSp>
      <p:cxnSp>
        <p:nvCxnSpPr>
          <p:cNvPr id="651" name="Google Shape;651;p41"/>
          <p:cNvCxnSpPr/>
          <p:nvPr/>
        </p:nvCxnSpPr>
        <p:spPr>
          <a:xfrm rot="10800000">
            <a:off x="1904999" y="1981200"/>
            <a:ext cx="153081" cy="161182"/>
          </a:xfrm>
          <a:prstGeom prst="straightConnector1">
            <a:avLst/>
          </a:prstGeom>
          <a:noFill/>
          <a:ln cap="flat" cmpd="sng" w="12700">
            <a:solidFill>
              <a:schemeClr val="dk1"/>
            </a:solidFill>
            <a:prstDash val="solid"/>
            <a:round/>
            <a:headEnd len="med" w="med" type="none"/>
            <a:tailEnd len="med" w="med" type="none"/>
          </a:ln>
        </p:spPr>
      </p:cxnSp>
      <p:cxnSp>
        <p:nvCxnSpPr>
          <p:cNvPr id="652" name="Google Shape;652;p41"/>
          <p:cNvCxnSpPr/>
          <p:nvPr/>
        </p:nvCxnSpPr>
        <p:spPr>
          <a:xfrm flipH="1">
            <a:off x="5422316" y="2971799"/>
            <a:ext cx="673684" cy="55949"/>
          </a:xfrm>
          <a:prstGeom prst="straightConnector1">
            <a:avLst/>
          </a:prstGeom>
          <a:noFill/>
          <a:ln cap="flat" cmpd="sng" w="12700">
            <a:solidFill>
              <a:schemeClr val="dk1"/>
            </a:solidFill>
            <a:prstDash val="solid"/>
            <a:round/>
            <a:headEnd len="med" w="med" type="none"/>
            <a:tailEnd len="med" w="med" type="none"/>
          </a:ln>
        </p:spPr>
      </p:cxnSp>
      <p:cxnSp>
        <p:nvCxnSpPr>
          <p:cNvPr id="653" name="Google Shape;653;p41"/>
          <p:cNvCxnSpPr/>
          <p:nvPr/>
        </p:nvCxnSpPr>
        <p:spPr>
          <a:xfrm>
            <a:off x="5410200" y="3352800"/>
            <a:ext cx="708957" cy="166531"/>
          </a:xfrm>
          <a:prstGeom prst="straightConnector1">
            <a:avLst/>
          </a:prstGeom>
          <a:noFill/>
          <a:ln cap="flat" cmpd="sng" w="12700">
            <a:solidFill>
              <a:schemeClr val="dk1"/>
            </a:solidFill>
            <a:prstDash val="solid"/>
            <a:round/>
            <a:headEnd len="med" w="med" type="none"/>
            <a:tailEnd len="med" w="med" type="none"/>
          </a:ln>
        </p:spPr>
      </p:cxnSp>
      <p:cxnSp>
        <p:nvCxnSpPr>
          <p:cNvPr id="654" name="Google Shape;654;p41"/>
          <p:cNvCxnSpPr/>
          <p:nvPr/>
        </p:nvCxnSpPr>
        <p:spPr>
          <a:xfrm>
            <a:off x="3615125" y="2949513"/>
            <a:ext cx="451798" cy="95187"/>
          </a:xfrm>
          <a:prstGeom prst="straightConnector1">
            <a:avLst/>
          </a:prstGeom>
          <a:noFill/>
          <a:ln cap="flat" cmpd="sng" w="12700">
            <a:solidFill>
              <a:schemeClr val="dk1"/>
            </a:solidFill>
            <a:prstDash val="solid"/>
            <a:round/>
            <a:headEnd len="med" w="med" type="none"/>
            <a:tailEnd len="med" w="med" type="none"/>
          </a:ln>
        </p:spPr>
      </p:cxnSp>
      <p:sp>
        <p:nvSpPr>
          <p:cNvPr id="655" name="Google Shape;655;p41"/>
          <p:cNvSpPr/>
          <p:nvPr/>
        </p:nvSpPr>
        <p:spPr>
          <a:xfrm>
            <a:off x="4059265" y="3031661"/>
            <a:ext cx="1377090" cy="369332"/>
          </a:xfrm>
          <a:prstGeom prst="rect">
            <a:avLst/>
          </a:prstGeom>
          <a:gradFill>
            <a:gsLst>
              <a:gs pos="0">
                <a:srgbClr val="3399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56" name="Google Shape;656;p41"/>
          <p:cNvSpPr/>
          <p:nvPr/>
        </p:nvSpPr>
        <p:spPr>
          <a:xfrm>
            <a:off x="2733226" y="2679596"/>
            <a:ext cx="881899" cy="51935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57" name="Google Shape;657;p41"/>
          <p:cNvSpPr/>
          <p:nvPr/>
        </p:nvSpPr>
        <p:spPr>
          <a:xfrm>
            <a:off x="2808525" y="3282016"/>
            <a:ext cx="856374" cy="51935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58" name="Google Shape;658;p41"/>
          <p:cNvSpPr/>
          <p:nvPr/>
        </p:nvSpPr>
        <p:spPr>
          <a:xfrm>
            <a:off x="2836603" y="2782610"/>
            <a:ext cx="690896" cy="305212"/>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u="sng">
                <a:solidFill>
                  <a:srgbClr val="000000"/>
                </a:solidFill>
                <a:latin typeface="Times New Roman"/>
                <a:ea typeface="Times New Roman"/>
                <a:cs typeface="Times New Roman"/>
                <a:sym typeface="Times New Roman"/>
              </a:rPr>
              <a:t>PartNo</a:t>
            </a:r>
            <a:endParaRPr/>
          </a:p>
        </p:txBody>
      </p:sp>
      <p:sp>
        <p:nvSpPr>
          <p:cNvPr id="659" name="Google Shape;659;p41"/>
          <p:cNvSpPr/>
          <p:nvPr/>
        </p:nvSpPr>
        <p:spPr>
          <a:xfrm>
            <a:off x="2945086" y="3325374"/>
            <a:ext cx="612348" cy="434478"/>
          </a:xfrm>
          <a:prstGeom prst="rect">
            <a:avLst/>
          </a:prstGeom>
          <a:noFill/>
          <a:ln>
            <a:noFill/>
          </a:ln>
        </p:spPr>
        <p:txBody>
          <a:bodyPr anchorCtr="0" anchor="t" bIns="44450" lIns="90475" spcFirstLastPara="1" rIns="90475" wrap="square" tIns="44450">
            <a:noAutofit/>
          </a:bodyPr>
          <a:lstStyle/>
          <a:p>
            <a:pPr indent="0" lvl="0" marL="0" marR="0" rtl="0" algn="ctr">
              <a:lnSpc>
                <a:spcPct val="80000"/>
              </a:lnSpc>
              <a:spcBef>
                <a:spcPts val="0"/>
              </a:spcBef>
              <a:spcAft>
                <a:spcPts val="0"/>
              </a:spcAft>
              <a:buNone/>
            </a:pPr>
            <a:r>
              <a:rPr lang="en-US" sz="1400">
                <a:solidFill>
                  <a:srgbClr val="000000"/>
                </a:solidFill>
                <a:latin typeface="Times New Roman"/>
                <a:ea typeface="Times New Roman"/>
                <a:cs typeface="Times New Roman"/>
                <a:sym typeface="Times New Roman"/>
              </a:rPr>
              <a:t>Part</a:t>
            </a:r>
            <a:endParaRPr/>
          </a:p>
          <a:p>
            <a:pPr indent="0" lvl="0" marL="0" marR="0" rtl="0" algn="ctr">
              <a:lnSpc>
                <a:spcPct val="80000"/>
              </a:lnSpc>
              <a:spcBef>
                <a:spcPts val="0"/>
              </a:spcBef>
              <a:spcAft>
                <a:spcPts val="0"/>
              </a:spcAft>
              <a:buNone/>
            </a:pPr>
            <a:r>
              <a:rPr lang="en-US" sz="1400">
                <a:solidFill>
                  <a:srgbClr val="000000"/>
                </a:solidFill>
                <a:latin typeface="Times New Roman"/>
                <a:ea typeface="Times New Roman"/>
                <a:cs typeface="Times New Roman"/>
                <a:sym typeface="Times New Roman"/>
              </a:rPr>
              <a:t>Name</a:t>
            </a:r>
            <a:endParaRPr/>
          </a:p>
        </p:txBody>
      </p:sp>
      <p:sp>
        <p:nvSpPr>
          <p:cNvPr id="660" name="Google Shape;660;p41"/>
          <p:cNvSpPr/>
          <p:nvPr/>
        </p:nvSpPr>
        <p:spPr>
          <a:xfrm>
            <a:off x="6105118" y="2750013"/>
            <a:ext cx="746615" cy="51935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61" name="Google Shape;661;p41"/>
          <p:cNvSpPr/>
          <p:nvPr/>
        </p:nvSpPr>
        <p:spPr>
          <a:xfrm>
            <a:off x="6222722" y="2863459"/>
            <a:ext cx="551434" cy="305212"/>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QTY</a:t>
            </a:r>
            <a:endParaRPr/>
          </a:p>
        </p:txBody>
      </p:sp>
      <p:sp>
        <p:nvSpPr>
          <p:cNvPr id="662" name="Google Shape;662;p41"/>
          <p:cNvSpPr/>
          <p:nvPr/>
        </p:nvSpPr>
        <p:spPr>
          <a:xfrm>
            <a:off x="6105118" y="3355036"/>
            <a:ext cx="746615" cy="519351"/>
          </a:xfrm>
          <a:prstGeom prst="ellipse">
            <a:avLst/>
          </a:prstGeom>
          <a:gradFill>
            <a:gsLst>
              <a:gs pos="0">
                <a:srgbClr val="81786B"/>
              </a:gs>
              <a:gs pos="100000">
                <a:srgbClr val="FFFFFF"/>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63" name="Google Shape;663;p41"/>
          <p:cNvSpPr/>
          <p:nvPr/>
        </p:nvSpPr>
        <p:spPr>
          <a:xfrm>
            <a:off x="6248400" y="3408378"/>
            <a:ext cx="551434" cy="305212"/>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a:solidFill>
                  <a:srgbClr val="000000"/>
                </a:solidFill>
                <a:latin typeface="Times New Roman"/>
                <a:ea typeface="Times New Roman"/>
                <a:cs typeface="Times New Roman"/>
                <a:sym typeface="Times New Roman"/>
              </a:rPr>
              <a:t>Price</a:t>
            </a:r>
            <a:endParaRPr/>
          </a:p>
        </p:txBody>
      </p:sp>
      <p:cxnSp>
        <p:nvCxnSpPr>
          <p:cNvPr id="664" name="Google Shape;664;p41"/>
          <p:cNvCxnSpPr/>
          <p:nvPr/>
        </p:nvCxnSpPr>
        <p:spPr>
          <a:xfrm flipH="1" rot="10800000">
            <a:off x="3657600" y="3352800"/>
            <a:ext cx="420547" cy="141756"/>
          </a:xfrm>
          <a:prstGeom prst="straightConnector1">
            <a:avLst/>
          </a:prstGeom>
          <a:noFill/>
          <a:ln cap="flat" cmpd="sng" w="12700">
            <a:solidFill>
              <a:schemeClr val="dk1"/>
            </a:solidFill>
            <a:prstDash val="solid"/>
            <a:round/>
            <a:headEnd len="med" w="med" type="none"/>
            <a:tailEnd len="med" w="med" type="none"/>
          </a:ln>
        </p:spPr>
      </p:cxnSp>
      <p:cxnSp>
        <p:nvCxnSpPr>
          <p:cNvPr id="665" name="Google Shape;665;p41"/>
          <p:cNvCxnSpPr/>
          <p:nvPr/>
        </p:nvCxnSpPr>
        <p:spPr>
          <a:xfrm>
            <a:off x="4768869" y="2641786"/>
            <a:ext cx="10210" cy="376836"/>
          </a:xfrm>
          <a:prstGeom prst="straightConnector1">
            <a:avLst/>
          </a:prstGeom>
          <a:noFill/>
          <a:ln cap="flat" cmpd="sng" w="25400">
            <a:solidFill>
              <a:schemeClr val="dk1"/>
            </a:solidFill>
            <a:prstDash val="solid"/>
            <a:round/>
            <a:headEnd len="med" w="med" type="none"/>
            <a:tailEnd len="med" w="med" type="none"/>
          </a:ln>
        </p:spPr>
      </p:cxnSp>
      <p:cxnSp>
        <p:nvCxnSpPr>
          <p:cNvPr id="666" name="Google Shape;666;p41"/>
          <p:cNvCxnSpPr/>
          <p:nvPr/>
        </p:nvCxnSpPr>
        <p:spPr>
          <a:xfrm flipH="1">
            <a:off x="3191405" y="2360137"/>
            <a:ext cx="957199" cy="14344"/>
          </a:xfrm>
          <a:prstGeom prst="straightConnector1">
            <a:avLst/>
          </a:prstGeom>
          <a:noFill/>
          <a:ln cap="flat" cmpd="sng" w="25400">
            <a:solidFill>
              <a:srgbClr val="000000"/>
            </a:solidFill>
            <a:prstDash val="solid"/>
            <a:round/>
            <a:headEnd len="med" w="med" type="none"/>
            <a:tailEnd len="med" w="med" type="none"/>
          </a:ln>
        </p:spPr>
      </p:cxnSp>
      <p:sp>
        <p:nvSpPr>
          <p:cNvPr id="667" name="Google Shape;667;p41"/>
          <p:cNvSpPr/>
          <p:nvPr/>
        </p:nvSpPr>
        <p:spPr>
          <a:xfrm>
            <a:off x="4114800" y="1905000"/>
            <a:ext cx="1148760" cy="880110"/>
          </a:xfrm>
          <a:prstGeom prst="hexagon">
            <a:avLst>
              <a:gd fmla="val 62733" name="adj"/>
              <a:gd fmla="val 115470" name="vf"/>
            </a:avLst>
          </a:prstGeom>
          <a:gradFill>
            <a:gsLst>
              <a:gs pos="0">
                <a:srgbClr val="FFFF00"/>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68" name="Google Shape;668;p41"/>
          <p:cNvSpPr/>
          <p:nvPr/>
        </p:nvSpPr>
        <p:spPr>
          <a:xfrm>
            <a:off x="4191000" y="2209800"/>
            <a:ext cx="1059586" cy="305212"/>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PROVIDES</a:t>
            </a:r>
            <a:endParaRPr/>
          </a:p>
        </p:txBody>
      </p:sp>
      <p:sp>
        <p:nvSpPr>
          <p:cNvPr id="669" name="Google Shape;669;p41"/>
          <p:cNvSpPr/>
          <p:nvPr/>
        </p:nvSpPr>
        <p:spPr>
          <a:xfrm>
            <a:off x="4471860" y="3052848"/>
            <a:ext cx="613952" cy="305212"/>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PART</a:t>
            </a:r>
            <a:endParaRPr/>
          </a:p>
        </p:txBody>
      </p:sp>
      <p:sp>
        <p:nvSpPr>
          <p:cNvPr id="670" name="Google Shape;670;p41"/>
          <p:cNvSpPr txBox="1"/>
          <p:nvPr/>
        </p:nvSpPr>
        <p:spPr>
          <a:xfrm>
            <a:off x="457200" y="3886200"/>
            <a:ext cx="8477250" cy="13112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Table 1: 		Supplier (</a:t>
            </a:r>
            <a:r>
              <a:rPr lang="en-US" sz="2000" u="sng">
                <a:solidFill>
                  <a:schemeClr val="dk1"/>
                </a:solidFill>
                <a:latin typeface="Times New Roman"/>
                <a:ea typeface="Times New Roman"/>
                <a:cs typeface="Times New Roman"/>
                <a:sym typeface="Times New Roman"/>
              </a:rPr>
              <a:t>SupplierNo</a:t>
            </a:r>
            <a:r>
              <a:rPr lang="en-US" sz="2000">
                <a:solidFill>
                  <a:schemeClr val="dk1"/>
                </a:solidFill>
                <a:latin typeface="Times New Roman"/>
                <a:ea typeface="Times New Roman"/>
                <a:cs typeface="Times New Roman"/>
                <a:sym typeface="Times New Roman"/>
              </a:rPr>
              <a:t>, SupplierName, Location)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Table 2:		Project (</a:t>
            </a:r>
            <a:r>
              <a:rPr lang="en-US" sz="2000" u="sng">
                <a:solidFill>
                  <a:schemeClr val="dk1"/>
                </a:solidFill>
                <a:latin typeface="Times New Roman"/>
                <a:ea typeface="Times New Roman"/>
                <a:cs typeface="Times New Roman"/>
                <a:sym typeface="Times New Roman"/>
              </a:rPr>
              <a:t>ProjectNo</a:t>
            </a:r>
            <a:r>
              <a:rPr lang="en-US" sz="2000">
                <a:solidFill>
                  <a:schemeClr val="dk1"/>
                </a:solidFill>
                <a:latin typeface="Times New Roman"/>
                <a:ea typeface="Times New Roman"/>
                <a:cs typeface="Times New Roman"/>
                <a:sym typeface="Times New Roman"/>
              </a:rPr>
              <a:t>, Project Name, Budget)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Table 3:		Part (</a:t>
            </a:r>
            <a:r>
              <a:rPr lang="en-US" sz="2000" u="sng">
                <a:solidFill>
                  <a:schemeClr val="dk1"/>
                </a:solidFill>
                <a:latin typeface="Times New Roman"/>
                <a:ea typeface="Times New Roman"/>
                <a:cs typeface="Times New Roman"/>
                <a:sym typeface="Times New Roman"/>
              </a:rPr>
              <a:t>PartNo</a:t>
            </a:r>
            <a:r>
              <a:rPr lang="en-US" sz="2000">
                <a:solidFill>
                  <a:schemeClr val="dk1"/>
                </a:solidFill>
                <a:latin typeface="Times New Roman"/>
                <a:ea typeface="Times New Roman"/>
                <a:cs typeface="Times New Roman"/>
                <a:sym typeface="Times New Roman"/>
              </a:rPr>
              <a:t>, PartName, QTY, Price)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Table 4:		Provides (</a:t>
            </a:r>
            <a:r>
              <a:rPr lang="en-US" sz="2000" u="sng">
                <a:solidFill>
                  <a:schemeClr val="dk1"/>
                </a:solidFill>
                <a:latin typeface="Times New Roman"/>
                <a:ea typeface="Times New Roman"/>
                <a:cs typeface="Times New Roman"/>
                <a:sym typeface="Times New Roman"/>
              </a:rPr>
              <a:t>SupplierNo</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PartNo</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ProjectNo</a:t>
            </a:r>
            <a:r>
              <a:rPr lang="en-US" sz="2000">
                <a:solidFill>
                  <a:schemeClr val="dk1"/>
                </a:solidFill>
                <a:latin typeface="Times New Roman"/>
                <a:ea typeface="Times New Roman"/>
                <a:cs typeface="Times New Roman"/>
                <a:sym typeface="Times New Roman"/>
              </a:rPr>
              <a:t>)</a:t>
            </a:r>
            <a:r>
              <a:rPr lang="en-US" sz="2000" u="sng">
                <a:solidFill>
                  <a:schemeClr val="dk1"/>
                </a:solidFill>
                <a:latin typeface="Times New Roman"/>
                <a:ea typeface="Times New Roman"/>
                <a:cs typeface="Times New Roman"/>
                <a:sym typeface="Times New Roman"/>
              </a:rPr>
              <a:t> </a:t>
            </a:r>
            <a:endParaRPr/>
          </a:p>
        </p:txBody>
      </p:sp>
      <p:sp>
        <p:nvSpPr>
          <p:cNvPr id="671" name="Google Shape;671;p41"/>
          <p:cNvSpPr txBox="1"/>
          <p:nvPr/>
        </p:nvSpPr>
        <p:spPr>
          <a:xfrm>
            <a:off x="765175" y="6046788"/>
            <a:ext cx="3952875" cy="346075"/>
          </a:xfrm>
          <a:prstGeom prst="rect">
            <a:avLst/>
          </a:prstGeom>
          <a:gradFill>
            <a:gsLst>
              <a:gs pos="0">
                <a:srgbClr val="3333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Foreign key that references  Supplier table </a:t>
            </a:r>
            <a:endParaRPr/>
          </a:p>
        </p:txBody>
      </p:sp>
      <p:sp>
        <p:nvSpPr>
          <p:cNvPr id="672" name="Google Shape;672;p41"/>
          <p:cNvSpPr txBox="1"/>
          <p:nvPr/>
        </p:nvSpPr>
        <p:spPr>
          <a:xfrm>
            <a:off x="2811463" y="5788025"/>
            <a:ext cx="3590925" cy="346075"/>
          </a:xfrm>
          <a:prstGeom prst="rect">
            <a:avLst/>
          </a:prstGeom>
          <a:gradFill>
            <a:gsLst>
              <a:gs pos="0">
                <a:srgbClr val="3333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Foreign key that references  Part table </a:t>
            </a:r>
            <a:endParaRPr/>
          </a:p>
        </p:txBody>
      </p:sp>
      <p:sp>
        <p:nvSpPr>
          <p:cNvPr id="673" name="Google Shape;673;p41"/>
          <p:cNvSpPr txBox="1"/>
          <p:nvPr/>
        </p:nvSpPr>
        <p:spPr>
          <a:xfrm>
            <a:off x="5059363" y="5467350"/>
            <a:ext cx="3890962" cy="346075"/>
          </a:xfrm>
          <a:prstGeom prst="rect">
            <a:avLst/>
          </a:prstGeom>
          <a:gradFill>
            <a:gsLst>
              <a:gs pos="0">
                <a:srgbClr val="3333FF"/>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Foreign key that references  Project  table </a:t>
            </a:r>
            <a:endParaRPr/>
          </a:p>
        </p:txBody>
      </p:sp>
      <p:cxnSp>
        <p:nvCxnSpPr>
          <p:cNvPr id="674" name="Google Shape;674;p41"/>
          <p:cNvCxnSpPr/>
          <p:nvPr/>
        </p:nvCxnSpPr>
        <p:spPr>
          <a:xfrm flipH="1" rot="10800000">
            <a:off x="1800225" y="5254625"/>
            <a:ext cx="1784350" cy="782638"/>
          </a:xfrm>
          <a:prstGeom prst="straightConnector1">
            <a:avLst/>
          </a:prstGeom>
          <a:noFill/>
          <a:ln cap="flat" cmpd="sng" w="38100">
            <a:solidFill>
              <a:srgbClr val="0000CC"/>
            </a:solidFill>
            <a:prstDash val="solid"/>
            <a:round/>
            <a:headEnd len="med" w="med" type="none"/>
            <a:tailEnd len="med" w="med" type="triangle"/>
          </a:ln>
        </p:spPr>
      </p:cxnSp>
      <p:cxnSp>
        <p:nvCxnSpPr>
          <p:cNvPr id="675" name="Google Shape;675;p41"/>
          <p:cNvCxnSpPr/>
          <p:nvPr/>
        </p:nvCxnSpPr>
        <p:spPr>
          <a:xfrm flipH="1" rot="10800000">
            <a:off x="3338513" y="5254625"/>
            <a:ext cx="1393825" cy="508000"/>
          </a:xfrm>
          <a:prstGeom prst="straightConnector1">
            <a:avLst/>
          </a:prstGeom>
          <a:noFill/>
          <a:ln cap="flat" cmpd="sng" w="38100">
            <a:solidFill>
              <a:srgbClr val="0000CC"/>
            </a:solidFill>
            <a:prstDash val="solid"/>
            <a:round/>
            <a:headEnd len="med" w="med" type="none"/>
            <a:tailEnd len="med" w="med" type="triangle"/>
          </a:ln>
        </p:spPr>
      </p:cxnSp>
      <p:cxnSp>
        <p:nvCxnSpPr>
          <p:cNvPr id="676" name="Google Shape;676;p41"/>
          <p:cNvCxnSpPr/>
          <p:nvPr/>
        </p:nvCxnSpPr>
        <p:spPr>
          <a:xfrm flipH="1" rot="10800000">
            <a:off x="5616575" y="5238750"/>
            <a:ext cx="146050" cy="204788"/>
          </a:xfrm>
          <a:prstGeom prst="straightConnector1">
            <a:avLst/>
          </a:prstGeom>
          <a:noFill/>
          <a:ln cap="flat" cmpd="sng" w="38100">
            <a:solidFill>
              <a:srgbClr val="0000CC"/>
            </a:solidFill>
            <a:prstDash val="solid"/>
            <a:round/>
            <a:headEnd len="med" w="med" type="none"/>
            <a:tailEnd len="med" w="med" type="triangle"/>
          </a:ln>
        </p:spPr>
      </p:cxnSp>
      <p:sp>
        <p:nvSpPr>
          <p:cNvPr id="677" name="Google Shape;677;p41"/>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Example</a:t>
            </a:r>
            <a:r>
              <a:rPr lang="en-US"/>
              <a:t> of Ternary Relationship</a:t>
            </a:r>
            <a:endParaRPr/>
          </a:p>
        </p:txBody>
      </p:sp>
      <p:cxnSp>
        <p:nvCxnSpPr>
          <p:cNvPr id="678" name="Google Shape;678;p41"/>
          <p:cNvCxnSpPr>
            <a:stCxn id="633" idx="1"/>
            <a:endCxn id="667" idx="0"/>
          </p:cNvCxnSpPr>
          <p:nvPr/>
        </p:nvCxnSpPr>
        <p:spPr>
          <a:xfrm flipH="1">
            <a:off x="5263461" y="2336175"/>
            <a:ext cx="834000" cy="9000"/>
          </a:xfrm>
          <a:prstGeom prst="straightConnector1">
            <a:avLst/>
          </a:prstGeom>
          <a:solidFill>
            <a:schemeClr val="accent1"/>
          </a:solidFill>
          <a:ln cap="flat" cmpd="sng" w="19050">
            <a:solidFill>
              <a:schemeClr val="dk1"/>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2"/>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Activity 7</a:t>
            </a:r>
            <a:endParaRPr/>
          </a:p>
        </p:txBody>
      </p:sp>
      <p:sp>
        <p:nvSpPr>
          <p:cNvPr id="685" name="Google Shape;685;p42"/>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Do the mapping of the following ERD</a:t>
            </a:r>
            <a:endParaRPr/>
          </a:p>
          <a:p>
            <a:pPr indent="-209550" lvl="0" marL="342900" rtl="0" algn="just">
              <a:spcBef>
                <a:spcPts val="980"/>
              </a:spcBef>
              <a:spcAft>
                <a:spcPts val="0"/>
              </a:spcAft>
              <a:buSzPts val="2100"/>
              <a:buNone/>
            </a:pPr>
            <a:r>
              <a:t/>
            </a:r>
            <a:endParaRPr/>
          </a:p>
        </p:txBody>
      </p:sp>
      <p:grpSp>
        <p:nvGrpSpPr>
          <p:cNvPr id="686" name="Google Shape;686;p42"/>
          <p:cNvGrpSpPr/>
          <p:nvPr/>
        </p:nvGrpSpPr>
        <p:grpSpPr>
          <a:xfrm>
            <a:off x="1143000" y="2362200"/>
            <a:ext cx="6705600" cy="2667000"/>
            <a:chOff x="1219200" y="2590800"/>
            <a:chExt cx="7239000" cy="3200400"/>
          </a:xfrm>
        </p:grpSpPr>
        <p:sp>
          <p:nvSpPr>
            <p:cNvPr id="687" name="Google Shape;687;p42"/>
            <p:cNvSpPr/>
            <p:nvPr/>
          </p:nvSpPr>
          <p:spPr>
            <a:xfrm>
              <a:off x="1600200" y="3505200"/>
              <a:ext cx="1447800" cy="381000"/>
            </a:xfrm>
            <a:prstGeom prst="rect">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Instructor</a:t>
              </a:r>
              <a:endParaRPr/>
            </a:p>
          </p:txBody>
        </p:sp>
        <p:sp>
          <p:nvSpPr>
            <p:cNvPr id="688" name="Google Shape;688;p42"/>
            <p:cNvSpPr/>
            <p:nvPr/>
          </p:nvSpPr>
          <p:spPr>
            <a:xfrm>
              <a:off x="5715000" y="3505200"/>
              <a:ext cx="1447800" cy="381000"/>
            </a:xfrm>
            <a:prstGeom prst="rect">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Semester</a:t>
              </a:r>
              <a:endParaRPr/>
            </a:p>
          </p:txBody>
        </p:sp>
        <p:sp>
          <p:nvSpPr>
            <p:cNvPr id="689" name="Google Shape;689;p42"/>
            <p:cNvSpPr/>
            <p:nvPr/>
          </p:nvSpPr>
          <p:spPr>
            <a:xfrm>
              <a:off x="3886200" y="4724400"/>
              <a:ext cx="1447800" cy="381000"/>
            </a:xfrm>
            <a:prstGeom prst="rect">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Course</a:t>
              </a:r>
              <a:endParaRPr/>
            </a:p>
          </p:txBody>
        </p:sp>
        <p:sp>
          <p:nvSpPr>
            <p:cNvPr id="690" name="Google Shape;690;p42"/>
            <p:cNvSpPr/>
            <p:nvPr/>
          </p:nvSpPr>
          <p:spPr>
            <a:xfrm>
              <a:off x="1219200" y="2590800"/>
              <a:ext cx="1295400" cy="4572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lang="en-US" sz="1600" u="sng">
                  <a:solidFill>
                    <a:schemeClr val="dk1"/>
                  </a:solidFill>
                  <a:latin typeface="Times New Roman"/>
                  <a:ea typeface="Times New Roman"/>
                  <a:cs typeface="Times New Roman"/>
                  <a:sym typeface="Times New Roman"/>
                </a:rPr>
                <a:t>IName</a:t>
              </a:r>
              <a:endParaRPr b="0" i="0" sz="1600" u="sng" cap="none" strike="noStrike">
                <a:solidFill>
                  <a:schemeClr val="dk1"/>
                </a:solidFill>
                <a:latin typeface="Times New Roman"/>
                <a:ea typeface="Times New Roman"/>
                <a:cs typeface="Times New Roman"/>
                <a:sym typeface="Times New Roman"/>
              </a:endParaRPr>
            </a:p>
          </p:txBody>
        </p:sp>
        <p:sp>
          <p:nvSpPr>
            <p:cNvPr id="691" name="Google Shape;691;p42"/>
            <p:cNvSpPr/>
            <p:nvPr/>
          </p:nvSpPr>
          <p:spPr>
            <a:xfrm>
              <a:off x="2743200" y="2590800"/>
              <a:ext cx="1295400" cy="4572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Rank</a:t>
              </a:r>
              <a:endParaRPr b="0" i="0" sz="1600" cap="none" strike="noStrike">
                <a:solidFill>
                  <a:schemeClr val="dk1"/>
                </a:solidFill>
                <a:latin typeface="Times New Roman"/>
                <a:ea typeface="Times New Roman"/>
                <a:cs typeface="Times New Roman"/>
                <a:sym typeface="Times New Roman"/>
              </a:endParaRPr>
            </a:p>
          </p:txBody>
        </p:sp>
        <p:sp>
          <p:nvSpPr>
            <p:cNvPr id="692" name="Google Shape;692;p42"/>
            <p:cNvSpPr/>
            <p:nvPr/>
          </p:nvSpPr>
          <p:spPr>
            <a:xfrm>
              <a:off x="2819400" y="5334000"/>
              <a:ext cx="1295400" cy="4572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lang="en-US" sz="1600" u="sng">
                  <a:solidFill>
                    <a:schemeClr val="dk1"/>
                  </a:solidFill>
                  <a:latin typeface="Times New Roman"/>
                  <a:ea typeface="Times New Roman"/>
                  <a:cs typeface="Times New Roman"/>
                  <a:sym typeface="Times New Roman"/>
                </a:rPr>
                <a:t>C_code</a:t>
              </a:r>
              <a:endParaRPr b="0" i="0" sz="1600" u="sng" cap="none" strike="noStrike">
                <a:solidFill>
                  <a:schemeClr val="dk1"/>
                </a:solidFill>
                <a:latin typeface="Times New Roman"/>
                <a:ea typeface="Times New Roman"/>
                <a:cs typeface="Times New Roman"/>
                <a:sym typeface="Times New Roman"/>
              </a:endParaRPr>
            </a:p>
          </p:txBody>
        </p:sp>
        <p:sp>
          <p:nvSpPr>
            <p:cNvPr id="693" name="Google Shape;693;p42"/>
            <p:cNvSpPr/>
            <p:nvPr/>
          </p:nvSpPr>
          <p:spPr>
            <a:xfrm>
              <a:off x="4572000" y="5334000"/>
              <a:ext cx="1295400" cy="4572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Title</a:t>
              </a:r>
              <a:endParaRPr b="0" i="0" sz="1600" cap="none" strike="noStrike">
                <a:solidFill>
                  <a:schemeClr val="dk1"/>
                </a:solidFill>
                <a:latin typeface="Times New Roman"/>
                <a:ea typeface="Times New Roman"/>
                <a:cs typeface="Times New Roman"/>
                <a:sym typeface="Times New Roman"/>
              </a:endParaRPr>
            </a:p>
          </p:txBody>
        </p:sp>
        <p:sp>
          <p:nvSpPr>
            <p:cNvPr id="694" name="Google Shape;694;p42"/>
            <p:cNvSpPr/>
            <p:nvPr/>
          </p:nvSpPr>
          <p:spPr>
            <a:xfrm>
              <a:off x="5486400" y="2590800"/>
              <a:ext cx="1447800" cy="4572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lang="en-US" sz="1600" u="sng">
                  <a:solidFill>
                    <a:schemeClr val="dk1"/>
                  </a:solidFill>
                  <a:latin typeface="Times New Roman"/>
                  <a:ea typeface="Times New Roman"/>
                  <a:cs typeface="Times New Roman"/>
                  <a:sym typeface="Times New Roman"/>
                </a:rPr>
                <a:t>Semester</a:t>
              </a:r>
              <a:endParaRPr b="0" i="0" sz="1600" u="sng" cap="none" strike="noStrike">
                <a:solidFill>
                  <a:schemeClr val="dk1"/>
                </a:solidFill>
                <a:latin typeface="Times New Roman"/>
                <a:ea typeface="Times New Roman"/>
                <a:cs typeface="Times New Roman"/>
                <a:sym typeface="Times New Roman"/>
              </a:endParaRPr>
            </a:p>
          </p:txBody>
        </p:sp>
        <p:sp>
          <p:nvSpPr>
            <p:cNvPr id="695" name="Google Shape;695;p42"/>
            <p:cNvSpPr/>
            <p:nvPr/>
          </p:nvSpPr>
          <p:spPr>
            <a:xfrm>
              <a:off x="7162800" y="2590800"/>
              <a:ext cx="1295400" cy="4572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lang="en-US" sz="1600" u="sng">
                  <a:solidFill>
                    <a:schemeClr val="dk1"/>
                  </a:solidFill>
                  <a:latin typeface="Times New Roman"/>
                  <a:ea typeface="Times New Roman"/>
                  <a:cs typeface="Times New Roman"/>
                  <a:sym typeface="Times New Roman"/>
                </a:rPr>
                <a:t>Year</a:t>
              </a:r>
              <a:endParaRPr b="0" i="0" sz="1600" u="sng" cap="none" strike="noStrike">
                <a:solidFill>
                  <a:schemeClr val="dk1"/>
                </a:solidFill>
                <a:latin typeface="Times New Roman"/>
                <a:ea typeface="Times New Roman"/>
                <a:cs typeface="Times New Roman"/>
                <a:sym typeface="Times New Roman"/>
              </a:endParaRPr>
            </a:p>
          </p:txBody>
        </p:sp>
        <p:cxnSp>
          <p:nvCxnSpPr>
            <p:cNvPr id="696" name="Google Shape;696;p42"/>
            <p:cNvCxnSpPr>
              <a:stCxn id="694" idx="4"/>
              <a:endCxn id="688" idx="0"/>
            </p:cNvCxnSpPr>
            <p:nvPr/>
          </p:nvCxnSpPr>
          <p:spPr>
            <a:xfrm>
              <a:off x="6210300" y="3048000"/>
              <a:ext cx="228600" cy="4572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697" name="Google Shape;697;p42"/>
            <p:cNvCxnSpPr>
              <a:stCxn id="695" idx="4"/>
              <a:endCxn id="688" idx="0"/>
            </p:cNvCxnSpPr>
            <p:nvPr/>
          </p:nvCxnSpPr>
          <p:spPr>
            <a:xfrm flipH="1">
              <a:off x="6438900" y="3048000"/>
              <a:ext cx="1371600" cy="4572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698" name="Google Shape;698;p42"/>
            <p:cNvCxnSpPr>
              <a:stCxn id="691" idx="4"/>
              <a:endCxn id="687" idx="0"/>
            </p:cNvCxnSpPr>
            <p:nvPr/>
          </p:nvCxnSpPr>
          <p:spPr>
            <a:xfrm flipH="1">
              <a:off x="2324100" y="3048000"/>
              <a:ext cx="1066800" cy="4572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699" name="Google Shape;699;p42"/>
            <p:cNvCxnSpPr>
              <a:stCxn id="690" idx="4"/>
              <a:endCxn id="687" idx="0"/>
            </p:cNvCxnSpPr>
            <p:nvPr/>
          </p:nvCxnSpPr>
          <p:spPr>
            <a:xfrm>
              <a:off x="1866900" y="3048000"/>
              <a:ext cx="457200" cy="4572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700" name="Google Shape;700;p42"/>
            <p:cNvCxnSpPr>
              <a:stCxn id="689" idx="2"/>
              <a:endCxn id="692" idx="7"/>
            </p:cNvCxnSpPr>
            <p:nvPr/>
          </p:nvCxnSpPr>
          <p:spPr>
            <a:xfrm flipH="1">
              <a:off x="3925200" y="5105400"/>
              <a:ext cx="684900" cy="2955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701" name="Google Shape;701;p42"/>
            <p:cNvCxnSpPr>
              <a:stCxn id="689" idx="2"/>
              <a:endCxn id="693" idx="0"/>
            </p:cNvCxnSpPr>
            <p:nvPr/>
          </p:nvCxnSpPr>
          <p:spPr>
            <a:xfrm>
              <a:off x="4610100" y="5105400"/>
              <a:ext cx="609600" cy="22860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702" name="Google Shape;702;p42"/>
            <p:cNvSpPr/>
            <p:nvPr/>
          </p:nvSpPr>
          <p:spPr>
            <a:xfrm>
              <a:off x="3886200" y="3276600"/>
              <a:ext cx="1447800" cy="838200"/>
            </a:xfrm>
            <a:prstGeom prst="diamond">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Offer</a:t>
              </a:r>
              <a:endParaRPr/>
            </a:p>
          </p:txBody>
        </p:sp>
        <p:cxnSp>
          <p:nvCxnSpPr>
            <p:cNvPr id="703" name="Google Shape;703;p42"/>
            <p:cNvCxnSpPr>
              <a:stCxn id="687" idx="3"/>
              <a:endCxn id="702" idx="1"/>
            </p:cNvCxnSpPr>
            <p:nvPr/>
          </p:nvCxnSpPr>
          <p:spPr>
            <a:xfrm>
              <a:off x="3048000" y="3695700"/>
              <a:ext cx="8382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704" name="Google Shape;704;p42"/>
            <p:cNvCxnSpPr>
              <a:stCxn id="702" idx="3"/>
              <a:endCxn id="688" idx="1"/>
            </p:cNvCxnSpPr>
            <p:nvPr/>
          </p:nvCxnSpPr>
          <p:spPr>
            <a:xfrm>
              <a:off x="5334000" y="3695700"/>
              <a:ext cx="381000" cy="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705" name="Google Shape;705;p42"/>
            <p:cNvCxnSpPr>
              <a:stCxn id="702" idx="2"/>
              <a:endCxn id="689" idx="0"/>
            </p:cNvCxnSpPr>
            <p:nvPr/>
          </p:nvCxnSpPr>
          <p:spPr>
            <a:xfrm>
              <a:off x="4610100" y="4114800"/>
              <a:ext cx="0" cy="609600"/>
            </a:xfrm>
            <a:prstGeom prst="straightConnector1">
              <a:avLst/>
            </a:prstGeom>
            <a:solidFill>
              <a:schemeClr val="accent1"/>
            </a:solidFill>
            <a:ln cap="flat" cmpd="sng" w="9525">
              <a:solidFill>
                <a:schemeClr val="dk1"/>
              </a:solidFill>
              <a:prstDash val="solid"/>
              <a:round/>
              <a:headEnd len="sm" w="sm" type="none"/>
              <a:tailEnd len="sm" w="sm" type="none"/>
            </a:ln>
          </p:spPr>
        </p:cxnSp>
      </p:grpSp>
      <p:sp>
        <p:nvSpPr>
          <p:cNvPr id="706" name="Google Shape;706;p42"/>
          <p:cNvSpPr txBox="1"/>
          <p:nvPr/>
        </p:nvSpPr>
        <p:spPr>
          <a:xfrm>
            <a:off x="1913738" y="5378604"/>
            <a:ext cx="3967163"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Instructor</a:t>
            </a:r>
            <a:r>
              <a:rPr lang="en-US" sz="1600">
                <a:solidFill>
                  <a:srgbClr val="000000"/>
                </a:solidFill>
                <a:latin typeface="Arial"/>
                <a:ea typeface="Arial"/>
                <a:cs typeface="Arial"/>
                <a:sym typeface="Arial"/>
              </a:rPr>
              <a:t> (</a:t>
            </a:r>
            <a:r>
              <a:rPr lang="en-US" sz="1600" u="sng">
                <a:solidFill>
                  <a:srgbClr val="000000"/>
                </a:solidFill>
                <a:latin typeface="Arial"/>
                <a:ea typeface="Arial"/>
                <a:cs typeface="Arial"/>
                <a:sym typeface="Arial"/>
              </a:rPr>
              <a:t>IName</a:t>
            </a:r>
            <a:r>
              <a:rPr lang="en-US" sz="1600">
                <a:solidFill>
                  <a:srgbClr val="000000"/>
                </a:solidFill>
                <a:latin typeface="Arial"/>
                <a:ea typeface="Arial"/>
                <a:cs typeface="Arial"/>
                <a:sym typeface="Arial"/>
              </a:rPr>
              <a:t>, Rank)</a:t>
            </a:r>
            <a:endParaRPr/>
          </a:p>
          <a:p>
            <a:pPr indent="0" lvl="0" marL="0" marR="0" rtl="0" algn="l">
              <a:spcBef>
                <a:spcPts val="0"/>
              </a:spcBef>
              <a:spcAft>
                <a:spcPts val="0"/>
              </a:spcAft>
              <a:buNone/>
            </a:pPr>
            <a:r>
              <a:rPr lang="en-US" sz="1600">
                <a:solidFill>
                  <a:srgbClr val="000000"/>
                </a:solidFill>
                <a:latin typeface="Arial"/>
                <a:ea typeface="Arial"/>
                <a:cs typeface="Arial"/>
                <a:sym typeface="Arial"/>
              </a:rPr>
              <a:t>S</a:t>
            </a:r>
            <a:r>
              <a:rPr b="1" lang="en-US" sz="1600">
                <a:solidFill>
                  <a:srgbClr val="000000"/>
                </a:solidFill>
                <a:latin typeface="Arial"/>
                <a:ea typeface="Arial"/>
                <a:cs typeface="Arial"/>
                <a:sym typeface="Arial"/>
              </a:rPr>
              <a:t>emester</a:t>
            </a:r>
            <a:r>
              <a:rPr lang="en-US" sz="1600">
                <a:solidFill>
                  <a:srgbClr val="000000"/>
                </a:solidFill>
                <a:latin typeface="Arial"/>
                <a:ea typeface="Arial"/>
                <a:cs typeface="Arial"/>
                <a:sym typeface="Arial"/>
              </a:rPr>
              <a:t> (</a:t>
            </a:r>
            <a:r>
              <a:rPr lang="en-US" sz="1600" u="sng">
                <a:solidFill>
                  <a:srgbClr val="000000"/>
                </a:solidFill>
                <a:latin typeface="Arial"/>
                <a:ea typeface="Arial"/>
                <a:cs typeface="Arial"/>
                <a:sym typeface="Arial"/>
              </a:rPr>
              <a:t>Semester</a:t>
            </a:r>
            <a:r>
              <a:rPr lang="en-US" sz="1600">
                <a:solidFill>
                  <a:srgbClr val="000000"/>
                </a:solidFill>
                <a:latin typeface="Arial"/>
                <a:ea typeface="Arial"/>
                <a:cs typeface="Arial"/>
                <a:sym typeface="Arial"/>
              </a:rPr>
              <a:t>, Year)</a:t>
            </a:r>
            <a:endParaRPr/>
          </a:p>
          <a:p>
            <a:pPr indent="0" lvl="0" marL="0" marR="0" rtl="0" algn="l">
              <a:spcBef>
                <a:spcPts val="0"/>
              </a:spcBef>
              <a:spcAft>
                <a:spcPts val="0"/>
              </a:spcAft>
              <a:buNone/>
            </a:pPr>
            <a:r>
              <a:rPr lang="en-US" sz="1600">
                <a:solidFill>
                  <a:srgbClr val="000000"/>
                </a:solidFill>
                <a:latin typeface="Arial"/>
                <a:ea typeface="Arial"/>
                <a:cs typeface="Arial"/>
                <a:sym typeface="Arial"/>
              </a:rPr>
              <a:t>C</a:t>
            </a:r>
            <a:r>
              <a:rPr b="1" lang="en-US" sz="1600">
                <a:solidFill>
                  <a:srgbClr val="000000"/>
                </a:solidFill>
                <a:latin typeface="Arial"/>
                <a:ea typeface="Arial"/>
                <a:cs typeface="Arial"/>
                <a:sym typeface="Arial"/>
              </a:rPr>
              <a:t>ourse</a:t>
            </a:r>
            <a:r>
              <a:rPr lang="en-US" sz="1600">
                <a:solidFill>
                  <a:srgbClr val="000000"/>
                </a:solidFill>
                <a:latin typeface="Arial"/>
                <a:ea typeface="Arial"/>
                <a:cs typeface="Arial"/>
                <a:sym typeface="Arial"/>
              </a:rPr>
              <a:t> (</a:t>
            </a:r>
            <a:r>
              <a:rPr lang="en-US" sz="1600" u="sng">
                <a:solidFill>
                  <a:srgbClr val="000000"/>
                </a:solidFill>
                <a:latin typeface="Arial"/>
                <a:ea typeface="Arial"/>
                <a:cs typeface="Arial"/>
                <a:sym typeface="Arial"/>
              </a:rPr>
              <a:t>C_code</a:t>
            </a:r>
            <a:r>
              <a:rPr lang="en-US" sz="1600">
                <a:solidFill>
                  <a:srgbClr val="000000"/>
                </a:solidFill>
                <a:latin typeface="Arial"/>
                <a:ea typeface="Arial"/>
                <a:cs typeface="Arial"/>
                <a:sym typeface="Arial"/>
              </a:rPr>
              <a:t>, Title)</a:t>
            </a:r>
            <a:endParaRPr/>
          </a:p>
          <a:p>
            <a:pPr indent="0" lvl="0" marL="0" marR="0" rtl="0" algn="l">
              <a:spcBef>
                <a:spcPts val="0"/>
              </a:spcBef>
              <a:spcAft>
                <a:spcPts val="0"/>
              </a:spcAft>
              <a:buNone/>
            </a:pPr>
            <a:r>
              <a:rPr lang="en-US" sz="1600">
                <a:solidFill>
                  <a:srgbClr val="000000"/>
                </a:solidFill>
                <a:latin typeface="Arial"/>
                <a:ea typeface="Arial"/>
                <a:cs typeface="Arial"/>
                <a:sym typeface="Arial"/>
              </a:rPr>
              <a:t>O</a:t>
            </a:r>
            <a:r>
              <a:rPr b="1" lang="en-US" sz="1600">
                <a:solidFill>
                  <a:srgbClr val="000000"/>
                </a:solidFill>
                <a:latin typeface="Arial"/>
                <a:ea typeface="Arial"/>
                <a:cs typeface="Arial"/>
                <a:sym typeface="Arial"/>
              </a:rPr>
              <a:t>ffer</a:t>
            </a:r>
            <a:r>
              <a:rPr lang="en-US" sz="1600">
                <a:solidFill>
                  <a:srgbClr val="000000"/>
                </a:solidFill>
                <a:latin typeface="Arial"/>
                <a:ea typeface="Arial"/>
                <a:cs typeface="Arial"/>
                <a:sym typeface="Arial"/>
              </a:rPr>
              <a:t> (</a:t>
            </a:r>
            <a:r>
              <a:rPr lang="en-US" sz="1600" u="sng">
                <a:solidFill>
                  <a:srgbClr val="000000"/>
                </a:solidFill>
                <a:latin typeface="Arial"/>
                <a:ea typeface="Arial"/>
                <a:cs typeface="Arial"/>
                <a:sym typeface="Arial"/>
              </a:rPr>
              <a:t>IName</a:t>
            </a:r>
            <a:r>
              <a:rPr lang="en-US" sz="1600">
                <a:solidFill>
                  <a:srgbClr val="000000"/>
                </a:solidFill>
                <a:latin typeface="Arial"/>
                <a:ea typeface="Arial"/>
                <a:cs typeface="Arial"/>
                <a:sym typeface="Arial"/>
              </a:rPr>
              <a:t>, </a:t>
            </a:r>
            <a:r>
              <a:rPr lang="en-US" sz="1600" u="sng">
                <a:solidFill>
                  <a:srgbClr val="000000"/>
                </a:solidFill>
                <a:latin typeface="Arial"/>
                <a:ea typeface="Arial"/>
                <a:cs typeface="Arial"/>
                <a:sym typeface="Arial"/>
              </a:rPr>
              <a:t>Semester</a:t>
            </a:r>
            <a:r>
              <a:rPr lang="en-US" sz="1600">
                <a:solidFill>
                  <a:srgbClr val="000000"/>
                </a:solidFill>
                <a:latin typeface="Arial"/>
                <a:ea typeface="Arial"/>
                <a:cs typeface="Arial"/>
                <a:sym typeface="Arial"/>
              </a:rPr>
              <a:t>, </a:t>
            </a:r>
            <a:r>
              <a:rPr lang="en-US" sz="1600" u="sng">
                <a:solidFill>
                  <a:srgbClr val="000000"/>
                </a:solidFill>
                <a:latin typeface="Arial"/>
                <a:ea typeface="Arial"/>
                <a:cs typeface="Arial"/>
                <a:sym typeface="Arial"/>
              </a:rPr>
              <a:t>C_code</a:t>
            </a:r>
            <a:r>
              <a:rPr lang="en-US" sz="1600">
                <a:solidFill>
                  <a:srgbClr val="000000"/>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6"/>
                                        </p:tgtEl>
                                        <p:attrNameLst>
                                          <p:attrName>style.visibility</p:attrName>
                                        </p:attrNameLst>
                                      </p:cBhvr>
                                      <p:to>
                                        <p:strVal val="visible"/>
                                      </p:to>
                                    </p:set>
                                    <p:anim calcmode="lin" valueType="num">
                                      <p:cBhvr additive="base">
                                        <p:cTn dur="500"/>
                                        <p:tgtEl>
                                          <p:spTgt spid="7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112" name="Google Shape;112;p16"/>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SzPct val="75000"/>
              <a:buChar char="•"/>
            </a:pPr>
            <a:r>
              <a:rPr lang="en-US">
                <a:solidFill>
                  <a:srgbClr val="C00000"/>
                </a:solidFill>
              </a:rPr>
              <a:t>ERD-to-Relational Mapping Algorithm </a:t>
            </a:r>
            <a:endParaRPr/>
          </a:p>
          <a:p>
            <a:pPr indent="-285750" lvl="1" marL="742950" rtl="0" algn="l">
              <a:spcBef>
                <a:spcPts val="444"/>
              </a:spcBef>
              <a:spcAft>
                <a:spcPts val="0"/>
              </a:spcAft>
              <a:buSzPct val="75000"/>
              <a:buFont typeface="Arial"/>
              <a:buChar char="•"/>
            </a:pPr>
            <a:r>
              <a:rPr lang="en-US">
                <a:solidFill>
                  <a:srgbClr val="0070C0"/>
                </a:solidFill>
              </a:rPr>
              <a:t>Step 1: Mapping of Regular Entity Types</a:t>
            </a:r>
            <a:endParaRPr/>
          </a:p>
          <a:p>
            <a:pPr indent="-285750" lvl="1" marL="742950" rtl="0" algn="l">
              <a:spcBef>
                <a:spcPts val="444"/>
              </a:spcBef>
              <a:spcAft>
                <a:spcPts val="0"/>
              </a:spcAft>
              <a:buSzPct val="75000"/>
              <a:buFont typeface="Arial"/>
              <a:buChar char="•"/>
            </a:pPr>
            <a:r>
              <a:rPr lang="en-US">
                <a:solidFill>
                  <a:srgbClr val="0070C0"/>
                </a:solidFill>
              </a:rPr>
              <a:t>Step 2: Mapping of Multi-valued attributes</a:t>
            </a:r>
            <a:endParaRPr/>
          </a:p>
          <a:p>
            <a:pPr indent="-285750" lvl="1" marL="742950" rtl="0" algn="l">
              <a:spcBef>
                <a:spcPts val="444"/>
              </a:spcBef>
              <a:spcAft>
                <a:spcPts val="0"/>
              </a:spcAft>
              <a:buSzPct val="75000"/>
              <a:buFont typeface="Arial"/>
              <a:buChar char="•"/>
            </a:pPr>
            <a:r>
              <a:rPr lang="en-US">
                <a:solidFill>
                  <a:srgbClr val="0070C0"/>
                </a:solidFill>
              </a:rPr>
              <a:t>Step 3: Mapping of Weak Entity Types</a:t>
            </a:r>
            <a:endParaRPr/>
          </a:p>
          <a:p>
            <a:pPr indent="-285750" lvl="1" marL="742950" rtl="0" algn="l">
              <a:spcBef>
                <a:spcPts val="444"/>
              </a:spcBef>
              <a:spcAft>
                <a:spcPts val="0"/>
              </a:spcAft>
              <a:buSzPct val="75000"/>
              <a:buFont typeface="Arial"/>
              <a:buChar char="•"/>
            </a:pPr>
            <a:r>
              <a:rPr lang="en-US">
                <a:solidFill>
                  <a:srgbClr val="0070C0"/>
                </a:solidFill>
              </a:rPr>
              <a:t>Step 4: Mapping of Binary Relationship Types</a:t>
            </a:r>
            <a:endParaRPr/>
          </a:p>
          <a:p>
            <a:pPr indent="-285750" lvl="1" marL="742950" rtl="0" algn="l">
              <a:spcBef>
                <a:spcPts val="444"/>
              </a:spcBef>
              <a:spcAft>
                <a:spcPts val="0"/>
              </a:spcAft>
              <a:buSzPct val="75000"/>
              <a:buFont typeface="Arial"/>
              <a:buChar char="•"/>
            </a:pPr>
            <a:r>
              <a:rPr lang="en-US">
                <a:solidFill>
                  <a:srgbClr val="0070C0"/>
                </a:solidFill>
              </a:rPr>
              <a:t>Step 5: Mapping of N-ary Relationship Types</a:t>
            </a:r>
            <a:endParaRPr/>
          </a:p>
          <a:p>
            <a:pPr indent="-219551" lvl="0" marL="342900" rtl="0" algn="just">
              <a:spcBef>
                <a:spcPts val="906"/>
              </a:spcBef>
              <a:spcAft>
                <a:spcPts val="0"/>
              </a:spcAft>
              <a:buSzPct val="75000"/>
              <a:buNone/>
            </a:pPr>
            <a:r>
              <a:t/>
            </a:r>
            <a:endParaRPr/>
          </a:p>
          <a:p>
            <a:pPr indent="-342900" lvl="0" marL="342900" rtl="0" algn="just">
              <a:spcBef>
                <a:spcPts val="906"/>
              </a:spcBef>
              <a:spcAft>
                <a:spcPts val="0"/>
              </a:spcAft>
              <a:buSzPct val="75000"/>
              <a:buChar char="•"/>
            </a:pPr>
            <a:r>
              <a:rPr lang="en-US">
                <a:solidFill>
                  <a:srgbClr val="C00000"/>
                </a:solidFill>
              </a:rPr>
              <a:t>Mapping EER Model Constructs to Relations </a:t>
            </a:r>
            <a:endParaRPr/>
          </a:p>
          <a:p>
            <a:pPr indent="-285750" lvl="1" marL="742950" rtl="0" algn="l">
              <a:spcBef>
                <a:spcPts val="444"/>
              </a:spcBef>
              <a:spcAft>
                <a:spcPts val="0"/>
              </a:spcAft>
              <a:buSzPct val="75000"/>
              <a:buFont typeface="Arial"/>
              <a:buChar char="•"/>
            </a:pPr>
            <a:r>
              <a:rPr lang="en-US">
                <a:solidFill>
                  <a:srgbClr val="0070C0"/>
                </a:solidFill>
              </a:rPr>
              <a:t>Step 6: Options for Mapping Specialization or Generalization.</a:t>
            </a:r>
            <a:endParaRPr/>
          </a:p>
          <a:p>
            <a:pPr indent="-285750" lvl="1" marL="742950" rtl="0" algn="l">
              <a:spcBef>
                <a:spcPts val="444"/>
              </a:spcBef>
              <a:spcAft>
                <a:spcPts val="0"/>
              </a:spcAft>
              <a:buSzPct val="75000"/>
              <a:buFont typeface="Arial"/>
              <a:buChar char="•"/>
            </a:pPr>
            <a:r>
              <a:rPr lang="en-US">
                <a:solidFill>
                  <a:srgbClr val="0070C0"/>
                </a:solidFill>
              </a:rPr>
              <a:t>Step 7: Mapping of Union Types (Categories).</a:t>
            </a:r>
            <a:endParaRPr/>
          </a:p>
          <a:p>
            <a:pPr indent="-180022" lvl="1" marL="742950" rtl="0" algn="l">
              <a:spcBef>
                <a:spcPts val="444"/>
              </a:spcBef>
              <a:spcAft>
                <a:spcPts val="0"/>
              </a:spcAft>
              <a:buSzPct val="75000"/>
              <a:buFont typeface="Arial"/>
              <a:buNone/>
            </a:pPr>
            <a:r>
              <a:t/>
            </a:r>
            <a:endParaRPr>
              <a:solidFill>
                <a:srgbClr val="0070C0"/>
              </a:solidFill>
            </a:endParaRPr>
          </a:p>
          <a:p>
            <a:pPr indent="-219551" lvl="0" marL="342900" rtl="0" algn="just">
              <a:spcBef>
                <a:spcPts val="906"/>
              </a:spcBef>
              <a:spcAft>
                <a:spcPts val="0"/>
              </a:spcAft>
              <a:buSzPct val="75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3"/>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713" name="Google Shape;713;p43"/>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SzPct val="75000"/>
              <a:buChar char="•"/>
            </a:pPr>
            <a:r>
              <a:rPr lang="en-US">
                <a:solidFill>
                  <a:srgbClr val="D8D8D8"/>
                </a:solidFill>
              </a:rPr>
              <a:t>ERD-to-Relational Mapping Algorithm </a:t>
            </a:r>
            <a:endParaRPr/>
          </a:p>
          <a:p>
            <a:pPr indent="-285750" lvl="1" marL="742950" rtl="0" algn="l">
              <a:spcBef>
                <a:spcPts val="444"/>
              </a:spcBef>
              <a:spcAft>
                <a:spcPts val="0"/>
              </a:spcAft>
              <a:buSzPct val="75000"/>
              <a:buFont typeface="Arial"/>
              <a:buChar char="•"/>
            </a:pPr>
            <a:r>
              <a:rPr lang="en-US">
                <a:solidFill>
                  <a:srgbClr val="D8D8D8"/>
                </a:solidFill>
              </a:rPr>
              <a:t>Step 1: Mapping of Regular Entity Types</a:t>
            </a:r>
            <a:endParaRPr/>
          </a:p>
          <a:p>
            <a:pPr indent="-285750" lvl="1" marL="742950" rtl="0" algn="l">
              <a:spcBef>
                <a:spcPts val="444"/>
              </a:spcBef>
              <a:spcAft>
                <a:spcPts val="0"/>
              </a:spcAft>
              <a:buSzPct val="75000"/>
              <a:buFont typeface="Arial"/>
              <a:buChar char="•"/>
            </a:pPr>
            <a:r>
              <a:rPr lang="en-US">
                <a:solidFill>
                  <a:srgbClr val="D8D8D8"/>
                </a:solidFill>
              </a:rPr>
              <a:t>Step 2: Mapping of Multi-valued attributes</a:t>
            </a:r>
            <a:endParaRPr/>
          </a:p>
          <a:p>
            <a:pPr indent="-285750" lvl="1" marL="742950" rtl="0" algn="l">
              <a:spcBef>
                <a:spcPts val="444"/>
              </a:spcBef>
              <a:spcAft>
                <a:spcPts val="0"/>
              </a:spcAft>
              <a:buSzPct val="75000"/>
              <a:buFont typeface="Arial"/>
              <a:buChar char="•"/>
            </a:pPr>
            <a:r>
              <a:rPr lang="en-US">
                <a:solidFill>
                  <a:srgbClr val="D8D8D8"/>
                </a:solidFill>
              </a:rPr>
              <a:t>Step 3: Mapping of Weak Entity Types</a:t>
            </a:r>
            <a:endParaRPr/>
          </a:p>
          <a:p>
            <a:pPr indent="-285750" lvl="1" marL="742950" rtl="0" algn="l">
              <a:spcBef>
                <a:spcPts val="444"/>
              </a:spcBef>
              <a:spcAft>
                <a:spcPts val="0"/>
              </a:spcAft>
              <a:buSzPct val="75000"/>
              <a:buFont typeface="Arial"/>
              <a:buChar char="•"/>
            </a:pPr>
            <a:r>
              <a:rPr lang="en-US">
                <a:solidFill>
                  <a:srgbClr val="D8D8D8"/>
                </a:solidFill>
              </a:rPr>
              <a:t>Step 4: Mapping of Binary Relationship Types</a:t>
            </a:r>
            <a:endParaRPr/>
          </a:p>
          <a:p>
            <a:pPr indent="-285750" lvl="1" marL="742950" rtl="0" algn="l">
              <a:spcBef>
                <a:spcPts val="444"/>
              </a:spcBef>
              <a:spcAft>
                <a:spcPts val="0"/>
              </a:spcAft>
              <a:buSzPct val="75000"/>
              <a:buFont typeface="Arial"/>
              <a:buChar char="•"/>
            </a:pPr>
            <a:r>
              <a:rPr lang="en-US">
                <a:solidFill>
                  <a:srgbClr val="D8D8D8"/>
                </a:solidFill>
              </a:rPr>
              <a:t>Step 5: Mapping of N-ary Relationship Types</a:t>
            </a:r>
            <a:endParaRPr/>
          </a:p>
          <a:p>
            <a:pPr indent="-219551" lvl="0" marL="342900" rtl="0" algn="just">
              <a:spcBef>
                <a:spcPts val="906"/>
              </a:spcBef>
              <a:spcAft>
                <a:spcPts val="0"/>
              </a:spcAft>
              <a:buSzPct val="75000"/>
              <a:buNone/>
            </a:pPr>
            <a:r>
              <a:t/>
            </a:r>
            <a:endParaRPr/>
          </a:p>
          <a:p>
            <a:pPr indent="-342900" lvl="0" marL="342900" rtl="0" algn="just">
              <a:spcBef>
                <a:spcPts val="906"/>
              </a:spcBef>
              <a:spcAft>
                <a:spcPts val="0"/>
              </a:spcAft>
              <a:buSzPct val="75000"/>
              <a:buChar char="•"/>
            </a:pPr>
            <a:r>
              <a:rPr lang="en-US">
                <a:solidFill>
                  <a:srgbClr val="C00000"/>
                </a:solidFill>
              </a:rPr>
              <a:t>Mapping EER Model Constructs to Relations </a:t>
            </a:r>
            <a:endParaRPr/>
          </a:p>
          <a:p>
            <a:pPr indent="-285750" lvl="1" marL="742950" rtl="0" algn="l">
              <a:spcBef>
                <a:spcPts val="444"/>
              </a:spcBef>
              <a:spcAft>
                <a:spcPts val="0"/>
              </a:spcAft>
              <a:buSzPct val="75000"/>
              <a:buFont typeface="Arial"/>
              <a:buChar char="•"/>
            </a:pPr>
            <a:r>
              <a:rPr lang="en-US">
                <a:solidFill>
                  <a:srgbClr val="0070C0"/>
                </a:solidFill>
              </a:rPr>
              <a:t>Step 6: Options for Mapping Specialization or Generalization.</a:t>
            </a:r>
            <a:endParaRPr/>
          </a:p>
          <a:p>
            <a:pPr indent="-285750" lvl="1" marL="742950" rtl="0" algn="l">
              <a:spcBef>
                <a:spcPts val="444"/>
              </a:spcBef>
              <a:spcAft>
                <a:spcPts val="0"/>
              </a:spcAft>
              <a:buSzPct val="75000"/>
              <a:buFont typeface="Arial"/>
              <a:buChar char="•"/>
            </a:pPr>
            <a:r>
              <a:rPr lang="en-US">
                <a:solidFill>
                  <a:srgbClr val="0070C0"/>
                </a:solidFill>
              </a:rPr>
              <a:t>Step 7: Mapping of Union Types (Categories).</a:t>
            </a:r>
            <a:endParaRPr/>
          </a:p>
          <a:p>
            <a:pPr indent="-180022" lvl="1" marL="742950" rtl="0" algn="l">
              <a:spcBef>
                <a:spcPts val="444"/>
              </a:spcBef>
              <a:spcAft>
                <a:spcPts val="0"/>
              </a:spcAft>
              <a:buSzPct val="75000"/>
              <a:buFont typeface="Arial"/>
              <a:buNone/>
            </a:pPr>
            <a:r>
              <a:t/>
            </a:r>
            <a:endParaRPr>
              <a:solidFill>
                <a:srgbClr val="0070C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4"/>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Mapping EER Model Constructs to Relations </a:t>
            </a:r>
            <a:endParaRPr/>
          </a:p>
        </p:txBody>
      </p:sp>
      <p:sp>
        <p:nvSpPr>
          <p:cNvPr id="720" name="Google Shape;720;p44"/>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SzPct val="65637"/>
              <a:buFont typeface="Noto Sans Symbols"/>
              <a:buChar char="■"/>
            </a:pPr>
            <a:r>
              <a:rPr b="1" lang="en-US" u="sng">
                <a:solidFill>
                  <a:srgbClr val="333399"/>
                </a:solidFill>
              </a:rPr>
              <a:t>Step 6</a:t>
            </a:r>
            <a:r>
              <a:rPr b="1" lang="en-US">
                <a:solidFill>
                  <a:srgbClr val="333399"/>
                </a:solidFill>
              </a:rPr>
              <a:t>: Options for Mapping Specialization or Generalization.</a:t>
            </a:r>
            <a:endParaRPr/>
          </a:p>
          <a:p>
            <a:pPr indent="-342900" lvl="0" marL="342900" rtl="0" algn="just">
              <a:spcBef>
                <a:spcPts val="906"/>
              </a:spcBef>
              <a:spcAft>
                <a:spcPts val="0"/>
              </a:spcAft>
              <a:buSzPct val="54054"/>
              <a:buNone/>
            </a:pPr>
            <a:r>
              <a:rPr lang="en-US">
                <a:solidFill>
                  <a:srgbClr val="800000"/>
                </a:solidFill>
              </a:rPr>
              <a:t>	Convert each specialization with m subclasses </a:t>
            </a:r>
            <a:r>
              <a:rPr b="1" lang="en-US">
                <a:solidFill>
                  <a:srgbClr val="800000"/>
                </a:solidFill>
              </a:rPr>
              <a:t>{S1, S2,….,Sm}</a:t>
            </a:r>
            <a:r>
              <a:rPr lang="en-US">
                <a:solidFill>
                  <a:srgbClr val="800000"/>
                </a:solidFill>
              </a:rPr>
              <a:t> and generalized super-class </a:t>
            </a:r>
            <a:r>
              <a:rPr b="1" lang="en-US">
                <a:solidFill>
                  <a:srgbClr val="800000"/>
                </a:solidFill>
              </a:rPr>
              <a:t>C</a:t>
            </a:r>
            <a:r>
              <a:rPr lang="en-US">
                <a:solidFill>
                  <a:srgbClr val="800000"/>
                </a:solidFill>
              </a:rPr>
              <a:t>, where the attributes of C are </a:t>
            </a:r>
            <a:r>
              <a:rPr b="1" lang="en-US">
                <a:solidFill>
                  <a:srgbClr val="800000"/>
                </a:solidFill>
              </a:rPr>
              <a:t>{k,a1,…an} </a:t>
            </a:r>
            <a:r>
              <a:rPr lang="en-US">
                <a:solidFill>
                  <a:srgbClr val="800000"/>
                </a:solidFill>
              </a:rPr>
              <a:t>and </a:t>
            </a:r>
            <a:r>
              <a:rPr b="1" lang="en-US">
                <a:solidFill>
                  <a:srgbClr val="800000"/>
                </a:solidFill>
              </a:rPr>
              <a:t>k</a:t>
            </a:r>
            <a:r>
              <a:rPr lang="en-US">
                <a:solidFill>
                  <a:srgbClr val="800000"/>
                </a:solidFill>
              </a:rPr>
              <a:t> is the (primary) key, into relational schemas using one of the four following options:</a:t>
            </a:r>
            <a:endParaRPr/>
          </a:p>
          <a:p>
            <a:pPr indent="-285750" lvl="1" marL="742950" rtl="0" algn="l">
              <a:spcBef>
                <a:spcPts val="444"/>
              </a:spcBef>
              <a:spcAft>
                <a:spcPts val="0"/>
              </a:spcAft>
              <a:buSzPct val="54054"/>
              <a:buFont typeface="Noto Sans Symbols"/>
              <a:buChar char="■"/>
            </a:pPr>
            <a:r>
              <a:rPr lang="en-US">
                <a:solidFill>
                  <a:srgbClr val="333399"/>
                </a:solidFill>
              </a:rPr>
              <a:t>Option A: Multiple relations- </a:t>
            </a:r>
            <a:r>
              <a:rPr b="1" lang="en-US">
                <a:solidFill>
                  <a:srgbClr val="333399"/>
                </a:solidFill>
              </a:rPr>
              <a:t>Super-class and subclasses</a:t>
            </a:r>
            <a:endParaRPr/>
          </a:p>
          <a:p>
            <a:pPr indent="-285750" lvl="1" marL="742950" rtl="0" algn="l">
              <a:spcBef>
                <a:spcPts val="444"/>
              </a:spcBef>
              <a:spcAft>
                <a:spcPts val="0"/>
              </a:spcAft>
              <a:buSzPct val="54054"/>
              <a:buFont typeface="Noto Sans Symbols"/>
              <a:buChar char="■"/>
            </a:pPr>
            <a:r>
              <a:rPr lang="en-US">
                <a:solidFill>
                  <a:srgbClr val="333399"/>
                </a:solidFill>
              </a:rPr>
              <a:t>Option B: Multiple relations- </a:t>
            </a:r>
            <a:r>
              <a:rPr b="1" lang="en-US">
                <a:solidFill>
                  <a:srgbClr val="333399"/>
                </a:solidFill>
              </a:rPr>
              <a:t>Subclass relations only</a:t>
            </a:r>
            <a:endParaRPr/>
          </a:p>
          <a:p>
            <a:pPr indent="-285750" lvl="1" marL="742950" rtl="0" algn="l">
              <a:spcBef>
                <a:spcPts val="444"/>
              </a:spcBef>
              <a:spcAft>
                <a:spcPts val="0"/>
              </a:spcAft>
              <a:buSzPct val="54054"/>
              <a:buFont typeface="Noto Sans Symbols"/>
              <a:buChar char="■"/>
            </a:pPr>
            <a:r>
              <a:rPr lang="en-US">
                <a:solidFill>
                  <a:srgbClr val="333399"/>
                </a:solidFill>
              </a:rPr>
              <a:t>Option C: Single relation with </a:t>
            </a:r>
            <a:r>
              <a:rPr b="1" lang="en-US">
                <a:solidFill>
                  <a:srgbClr val="333399"/>
                </a:solidFill>
              </a:rPr>
              <a:t>one type attribute</a:t>
            </a:r>
            <a:endParaRPr/>
          </a:p>
          <a:p>
            <a:pPr indent="-285750" lvl="1" marL="742950" rtl="0" algn="l">
              <a:spcBef>
                <a:spcPts val="444"/>
              </a:spcBef>
              <a:spcAft>
                <a:spcPts val="0"/>
              </a:spcAft>
              <a:buSzPct val="54054"/>
              <a:buFont typeface="Noto Sans Symbols"/>
              <a:buChar char="■"/>
            </a:pPr>
            <a:r>
              <a:rPr lang="en-US">
                <a:solidFill>
                  <a:srgbClr val="333399"/>
                </a:solidFill>
              </a:rPr>
              <a:t>Option D: Single relation with </a:t>
            </a:r>
            <a:r>
              <a:rPr b="1" lang="en-US">
                <a:solidFill>
                  <a:srgbClr val="333399"/>
                </a:solidFill>
              </a:rPr>
              <a:t>multiple type attributes</a:t>
            </a:r>
            <a:endParaRPr/>
          </a:p>
          <a:p>
            <a:pPr indent="-219551" lvl="0" marL="342900" rtl="0" algn="just">
              <a:spcBef>
                <a:spcPts val="906"/>
              </a:spcBef>
              <a:spcAft>
                <a:spcPts val="0"/>
              </a:spcAft>
              <a:buSzPct val="75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5"/>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Mapping EER Model Constructs to Relations </a:t>
            </a:r>
            <a:endParaRPr/>
          </a:p>
        </p:txBody>
      </p:sp>
      <p:sp>
        <p:nvSpPr>
          <p:cNvPr id="727" name="Google Shape;727;p45"/>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00"/>
              <a:buFont typeface="Noto Sans Symbols"/>
              <a:buChar char="■"/>
            </a:pPr>
            <a:r>
              <a:rPr b="1" lang="en-US" u="sng">
                <a:solidFill>
                  <a:srgbClr val="333399"/>
                </a:solidFill>
              </a:rPr>
              <a:t>Option A</a:t>
            </a:r>
            <a:r>
              <a:rPr b="1" lang="en-US">
                <a:solidFill>
                  <a:srgbClr val="333399"/>
                </a:solidFill>
              </a:rPr>
              <a:t>: Multiple relations- Super-class and subclasses</a:t>
            </a:r>
            <a:endParaRPr/>
          </a:p>
          <a:p>
            <a:pPr indent="-285750" lvl="1" marL="742950" rtl="0" algn="l">
              <a:spcBef>
                <a:spcPts val="480"/>
              </a:spcBef>
              <a:spcAft>
                <a:spcPts val="0"/>
              </a:spcAft>
              <a:buSzPts val="1100"/>
              <a:buFont typeface="Noto Sans Symbols"/>
              <a:buChar char="■"/>
            </a:pPr>
            <a:r>
              <a:rPr lang="en-US">
                <a:solidFill>
                  <a:srgbClr val="800000"/>
                </a:solidFill>
              </a:rPr>
              <a:t>Create a relation L for C with attributes </a:t>
            </a:r>
            <a:r>
              <a:rPr b="1" lang="en-US">
                <a:solidFill>
                  <a:srgbClr val="800000"/>
                </a:solidFill>
              </a:rPr>
              <a:t>Attrs(L) = {k,a1,…an}</a:t>
            </a:r>
            <a:r>
              <a:rPr lang="en-US">
                <a:solidFill>
                  <a:srgbClr val="800000"/>
                </a:solidFill>
              </a:rPr>
              <a:t> and </a:t>
            </a:r>
            <a:r>
              <a:rPr b="1" lang="en-US">
                <a:solidFill>
                  <a:srgbClr val="800000"/>
                </a:solidFill>
              </a:rPr>
              <a:t>PK(L) = k</a:t>
            </a:r>
            <a:r>
              <a:rPr lang="en-US">
                <a:solidFill>
                  <a:srgbClr val="800000"/>
                </a:solidFill>
              </a:rPr>
              <a:t>. </a:t>
            </a:r>
            <a:endParaRPr/>
          </a:p>
          <a:p>
            <a:pPr indent="-285750" lvl="1" marL="742950" rtl="0" algn="l">
              <a:spcBef>
                <a:spcPts val="480"/>
              </a:spcBef>
              <a:spcAft>
                <a:spcPts val="0"/>
              </a:spcAft>
              <a:buSzPts val="1100"/>
              <a:buFont typeface="Noto Sans Symbols"/>
              <a:buChar char="■"/>
            </a:pPr>
            <a:r>
              <a:rPr lang="en-US">
                <a:solidFill>
                  <a:srgbClr val="800000"/>
                </a:solidFill>
              </a:rPr>
              <a:t>Create a relation Li for each subclass Si, 1 &lt; i &lt; m, with the attributes </a:t>
            </a:r>
            <a:r>
              <a:rPr b="1" lang="en-US">
                <a:solidFill>
                  <a:srgbClr val="800000"/>
                </a:solidFill>
              </a:rPr>
              <a:t>Attrs(Li) = {k} U {attributes of Si} </a:t>
            </a:r>
            <a:r>
              <a:rPr lang="en-US">
                <a:solidFill>
                  <a:srgbClr val="800000"/>
                </a:solidFill>
              </a:rPr>
              <a:t>and </a:t>
            </a:r>
            <a:r>
              <a:rPr b="1" lang="en-US">
                <a:solidFill>
                  <a:srgbClr val="800000"/>
                </a:solidFill>
              </a:rPr>
              <a:t>PK(Li)=k</a:t>
            </a:r>
            <a:r>
              <a:rPr lang="en-US">
                <a:solidFill>
                  <a:srgbClr val="800000"/>
                </a:solidFill>
              </a:rPr>
              <a:t>. This option works for any specialization (total or partial, disjoint or overlapping).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6"/>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Example</a:t>
            </a:r>
            <a:r>
              <a:rPr lang="en-US"/>
              <a:t> - relations- Super-class and subclasses </a:t>
            </a:r>
            <a:endParaRPr/>
          </a:p>
        </p:txBody>
      </p:sp>
      <p:pic>
        <p:nvPicPr>
          <p:cNvPr id="734" name="Google Shape;734;p46"/>
          <p:cNvPicPr preferRelativeResize="0"/>
          <p:nvPr/>
        </p:nvPicPr>
        <p:blipFill rotWithShape="1">
          <a:blip r:embed="rId3">
            <a:alphaModFix/>
          </a:blip>
          <a:srcRect b="0" l="0" r="0" t="0"/>
          <a:stretch/>
        </p:blipFill>
        <p:spPr>
          <a:xfrm>
            <a:off x="3124200" y="1371600"/>
            <a:ext cx="3640138" cy="2939292"/>
          </a:xfrm>
          <a:prstGeom prst="rect">
            <a:avLst/>
          </a:prstGeom>
          <a:noFill/>
          <a:ln>
            <a:noFill/>
          </a:ln>
        </p:spPr>
      </p:pic>
      <p:pic>
        <p:nvPicPr>
          <p:cNvPr id="735" name="Google Shape;735;p46"/>
          <p:cNvPicPr preferRelativeResize="0"/>
          <p:nvPr/>
        </p:nvPicPr>
        <p:blipFill rotWithShape="1">
          <a:blip r:embed="rId4">
            <a:alphaModFix/>
          </a:blip>
          <a:srcRect b="0" l="0" r="0" t="0"/>
          <a:stretch/>
        </p:blipFill>
        <p:spPr>
          <a:xfrm>
            <a:off x="2514600" y="4953000"/>
            <a:ext cx="4829175" cy="118317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7"/>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Activity 8</a:t>
            </a:r>
            <a:endParaRPr/>
          </a:p>
        </p:txBody>
      </p:sp>
      <p:sp>
        <p:nvSpPr>
          <p:cNvPr id="742" name="Google Shape;742;p47"/>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Do the mapping of the following EER using Option A.</a:t>
            </a:r>
            <a:endParaRPr/>
          </a:p>
        </p:txBody>
      </p:sp>
      <p:pic>
        <p:nvPicPr>
          <p:cNvPr descr="eer1.jpg" id="743" name="Google Shape;743;p47"/>
          <p:cNvPicPr preferRelativeResize="0"/>
          <p:nvPr/>
        </p:nvPicPr>
        <p:blipFill rotWithShape="1">
          <a:blip r:embed="rId3">
            <a:alphaModFix/>
          </a:blip>
          <a:srcRect b="0" l="0" r="0" t="0"/>
          <a:stretch/>
        </p:blipFill>
        <p:spPr>
          <a:xfrm>
            <a:off x="1181100" y="2590800"/>
            <a:ext cx="7162800" cy="2010051"/>
          </a:xfrm>
          <a:prstGeom prst="rect">
            <a:avLst/>
          </a:prstGeom>
          <a:noFill/>
          <a:ln>
            <a:noFill/>
          </a:ln>
        </p:spPr>
      </p:pic>
      <p:sp>
        <p:nvSpPr>
          <p:cNvPr id="744" name="Google Shape;744;p47"/>
          <p:cNvSpPr txBox="1"/>
          <p:nvPr/>
        </p:nvSpPr>
        <p:spPr>
          <a:xfrm>
            <a:off x="685800" y="5321454"/>
            <a:ext cx="75311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Arial"/>
                <a:ea typeface="Arial"/>
                <a:cs typeface="Arial"/>
                <a:sym typeface="Arial"/>
              </a:rPr>
              <a:t>Part</a:t>
            </a:r>
            <a:r>
              <a:rPr lang="en-US" sz="1800">
                <a:solidFill>
                  <a:srgbClr val="000000"/>
                </a:solidFill>
                <a:latin typeface="Arial"/>
                <a:ea typeface="Arial"/>
                <a:cs typeface="Arial"/>
                <a:sym typeface="Arial"/>
              </a:rPr>
              <a:t> (</a:t>
            </a:r>
            <a:r>
              <a:rPr lang="en-US" sz="1800" u="sng">
                <a:solidFill>
                  <a:srgbClr val="000000"/>
                </a:solidFill>
                <a:latin typeface="Arial"/>
                <a:ea typeface="Arial"/>
                <a:cs typeface="Arial"/>
                <a:sym typeface="Arial"/>
              </a:rPr>
              <a:t>Part-no</a:t>
            </a:r>
            <a:r>
              <a:rPr lang="en-US" sz="1800">
                <a:solidFill>
                  <a:srgbClr val="000000"/>
                </a:solidFill>
                <a:latin typeface="Arial"/>
                <a:ea typeface="Arial"/>
                <a:cs typeface="Arial"/>
                <a:sym typeface="Arial"/>
              </a:rPr>
              <a:t>, Description)</a:t>
            </a:r>
            <a:endParaRPr/>
          </a:p>
          <a:p>
            <a:pPr indent="0" lvl="0" marL="0" marR="0" rtl="0" algn="l">
              <a:spcBef>
                <a:spcPts val="0"/>
              </a:spcBef>
              <a:spcAft>
                <a:spcPts val="0"/>
              </a:spcAft>
              <a:buNone/>
            </a:pPr>
            <a:r>
              <a:rPr lang="en-US" sz="1800">
                <a:solidFill>
                  <a:srgbClr val="000000"/>
                </a:solidFill>
                <a:latin typeface="Arial"/>
                <a:ea typeface="Arial"/>
                <a:cs typeface="Arial"/>
                <a:sym typeface="Arial"/>
              </a:rPr>
              <a:t>M</a:t>
            </a:r>
            <a:r>
              <a:rPr b="1" lang="en-US" sz="1800">
                <a:solidFill>
                  <a:srgbClr val="000000"/>
                </a:solidFill>
                <a:latin typeface="Arial"/>
                <a:ea typeface="Arial"/>
                <a:cs typeface="Arial"/>
                <a:sym typeface="Arial"/>
              </a:rPr>
              <a:t>anufactured-part</a:t>
            </a:r>
            <a:r>
              <a:rPr lang="en-US" sz="1800">
                <a:solidFill>
                  <a:srgbClr val="000000"/>
                </a:solidFill>
                <a:latin typeface="Arial"/>
                <a:ea typeface="Arial"/>
                <a:cs typeface="Arial"/>
                <a:sym typeface="Arial"/>
              </a:rPr>
              <a:t> (</a:t>
            </a:r>
            <a:r>
              <a:rPr lang="en-US" sz="1800" u="sng">
                <a:solidFill>
                  <a:srgbClr val="000000"/>
                </a:solidFill>
                <a:latin typeface="Arial"/>
                <a:ea typeface="Arial"/>
                <a:cs typeface="Arial"/>
                <a:sym typeface="Arial"/>
              </a:rPr>
              <a:t>Part-no</a:t>
            </a:r>
            <a:r>
              <a:rPr lang="en-US" sz="1800">
                <a:solidFill>
                  <a:srgbClr val="000000"/>
                </a:solidFill>
                <a:latin typeface="Arial"/>
                <a:ea typeface="Arial"/>
                <a:cs typeface="Arial"/>
                <a:sym typeface="Arial"/>
              </a:rPr>
              <a:t>, Batch-no, Drawing-no, Manufacture-date)</a:t>
            </a:r>
            <a:endParaRPr/>
          </a:p>
          <a:p>
            <a:pPr indent="0" lvl="0" marL="0" marR="0" rtl="0" algn="l">
              <a:spcBef>
                <a:spcPts val="0"/>
              </a:spcBef>
              <a:spcAft>
                <a:spcPts val="0"/>
              </a:spcAft>
              <a:buNone/>
            </a:pPr>
            <a:r>
              <a:rPr lang="en-US" sz="1800">
                <a:solidFill>
                  <a:srgbClr val="000000"/>
                </a:solidFill>
                <a:latin typeface="Arial"/>
                <a:ea typeface="Arial"/>
                <a:cs typeface="Arial"/>
                <a:sym typeface="Arial"/>
              </a:rPr>
              <a:t>P</a:t>
            </a:r>
            <a:r>
              <a:rPr b="1" lang="en-US" sz="1800">
                <a:solidFill>
                  <a:srgbClr val="000000"/>
                </a:solidFill>
                <a:latin typeface="Arial"/>
                <a:ea typeface="Arial"/>
                <a:cs typeface="Arial"/>
                <a:sym typeface="Arial"/>
              </a:rPr>
              <a:t>urchased-part</a:t>
            </a:r>
            <a:r>
              <a:rPr lang="en-US" sz="1800">
                <a:solidFill>
                  <a:srgbClr val="000000"/>
                </a:solidFill>
                <a:latin typeface="Arial"/>
                <a:ea typeface="Arial"/>
                <a:cs typeface="Arial"/>
                <a:sym typeface="Arial"/>
              </a:rPr>
              <a:t> (</a:t>
            </a:r>
            <a:r>
              <a:rPr lang="en-US" sz="1800" u="sng">
                <a:solidFill>
                  <a:srgbClr val="000000"/>
                </a:solidFill>
                <a:latin typeface="Arial"/>
                <a:ea typeface="Arial"/>
                <a:cs typeface="Arial"/>
                <a:sym typeface="Arial"/>
              </a:rPr>
              <a:t>Part-no</a:t>
            </a:r>
            <a:r>
              <a:rPr lang="en-US" sz="1800">
                <a:solidFill>
                  <a:srgbClr val="000000"/>
                </a:solidFill>
                <a:latin typeface="Arial"/>
                <a:ea typeface="Arial"/>
                <a:cs typeface="Arial"/>
                <a:sym typeface="Arial"/>
              </a:rPr>
              <a:t>, Supplier-name, List-price)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gtEl>
                                        <p:attrNameLst>
                                          <p:attrName>style.visibility</p:attrName>
                                        </p:attrNameLst>
                                      </p:cBhvr>
                                      <p:to>
                                        <p:strVal val="visible"/>
                                      </p:to>
                                    </p:set>
                                    <p:anim calcmode="lin" valueType="num">
                                      <p:cBhvr additive="base">
                                        <p:cTn dur="500"/>
                                        <p:tgtEl>
                                          <p:spTgt spid="7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8"/>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Mapping EER Model Constructs to Relations </a:t>
            </a:r>
            <a:endParaRPr/>
          </a:p>
        </p:txBody>
      </p:sp>
      <p:sp>
        <p:nvSpPr>
          <p:cNvPr id="751" name="Google Shape;751;p48"/>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00"/>
              <a:buFont typeface="Noto Sans Symbols"/>
              <a:buChar char="■"/>
            </a:pPr>
            <a:r>
              <a:rPr b="1" lang="en-US" u="sng">
                <a:solidFill>
                  <a:srgbClr val="333399"/>
                </a:solidFill>
              </a:rPr>
              <a:t>Option B</a:t>
            </a:r>
            <a:r>
              <a:rPr b="1" lang="en-US">
                <a:solidFill>
                  <a:srgbClr val="333399"/>
                </a:solidFill>
              </a:rPr>
              <a:t>: Multiple relations- Subclass relations only</a:t>
            </a:r>
            <a:endParaRPr/>
          </a:p>
          <a:p>
            <a:pPr indent="-285750" lvl="1" marL="742950" rtl="0" algn="just">
              <a:spcBef>
                <a:spcPts val="480"/>
              </a:spcBef>
              <a:spcAft>
                <a:spcPts val="0"/>
              </a:spcAft>
              <a:buSzPts val="1100"/>
              <a:buFont typeface="Noto Sans Symbols"/>
              <a:buChar char="■"/>
            </a:pPr>
            <a:r>
              <a:rPr lang="en-US">
                <a:solidFill>
                  <a:srgbClr val="800000"/>
                </a:solidFill>
              </a:rPr>
              <a:t>Create a relation Li for each subclass Si, 1 &lt; i &lt; m, with the attributes </a:t>
            </a:r>
            <a:r>
              <a:rPr b="1" lang="en-US">
                <a:solidFill>
                  <a:srgbClr val="800000"/>
                </a:solidFill>
              </a:rPr>
              <a:t>Attr(Li) = {attributes of Si} U {k,a1…,an}</a:t>
            </a:r>
            <a:r>
              <a:rPr lang="en-US">
                <a:solidFill>
                  <a:srgbClr val="800000"/>
                </a:solidFill>
              </a:rPr>
              <a:t> and </a:t>
            </a:r>
            <a:r>
              <a:rPr b="1" lang="en-US">
                <a:solidFill>
                  <a:srgbClr val="800000"/>
                </a:solidFill>
              </a:rPr>
              <a:t>PK(Li) = k</a:t>
            </a:r>
            <a:r>
              <a:rPr lang="en-US">
                <a:solidFill>
                  <a:srgbClr val="800000"/>
                </a:solidFill>
              </a:rPr>
              <a:t>. </a:t>
            </a:r>
            <a:endParaRPr/>
          </a:p>
          <a:p>
            <a:pPr indent="-285750" lvl="1" marL="742950" rtl="0" algn="just">
              <a:spcBef>
                <a:spcPts val="480"/>
              </a:spcBef>
              <a:spcAft>
                <a:spcPts val="0"/>
              </a:spcAft>
              <a:buSzPts val="1100"/>
              <a:buFont typeface="Noto Sans Symbols"/>
              <a:buChar char="■"/>
            </a:pPr>
            <a:r>
              <a:rPr lang="en-US">
                <a:solidFill>
                  <a:srgbClr val="800000"/>
                </a:solidFill>
              </a:rPr>
              <a:t>This option only works for a  specialization whose subclasses are total (every entity in the superclass must belong to (at least) one of the subclasses).</a:t>
            </a:r>
            <a:endParaRPr/>
          </a:p>
          <a:p>
            <a:pPr indent="-209550" lvl="0" marL="342900" rtl="0" algn="just">
              <a:spcBef>
                <a:spcPts val="980"/>
              </a:spcBef>
              <a:spcAft>
                <a:spcPts val="0"/>
              </a:spcAft>
              <a:buSzPts val="21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9"/>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Example</a:t>
            </a:r>
            <a:r>
              <a:rPr lang="en-US"/>
              <a:t> - subclass relations only </a:t>
            </a:r>
            <a:endParaRPr/>
          </a:p>
        </p:txBody>
      </p:sp>
      <p:pic>
        <p:nvPicPr>
          <p:cNvPr id="758" name="Google Shape;758;p49"/>
          <p:cNvPicPr preferRelativeResize="0"/>
          <p:nvPr>
            <p:ph idx="1" type="body"/>
          </p:nvPr>
        </p:nvPicPr>
        <p:blipFill rotWithShape="1">
          <a:blip r:embed="rId3">
            <a:alphaModFix/>
          </a:blip>
          <a:srcRect b="0" l="0" r="0" t="0"/>
          <a:stretch/>
        </p:blipFill>
        <p:spPr>
          <a:xfrm>
            <a:off x="2209800" y="1447800"/>
            <a:ext cx="4773423" cy="2190750"/>
          </a:xfrm>
          <a:prstGeom prst="rect">
            <a:avLst/>
          </a:prstGeom>
          <a:noFill/>
          <a:ln>
            <a:noFill/>
          </a:ln>
        </p:spPr>
      </p:pic>
      <p:grpSp>
        <p:nvGrpSpPr>
          <p:cNvPr id="759" name="Google Shape;759;p49"/>
          <p:cNvGrpSpPr/>
          <p:nvPr/>
        </p:nvGrpSpPr>
        <p:grpSpPr>
          <a:xfrm>
            <a:off x="1905000" y="4419600"/>
            <a:ext cx="5567363" cy="1496806"/>
            <a:chOff x="1905000" y="4419600"/>
            <a:chExt cx="5567363" cy="1496806"/>
          </a:xfrm>
        </p:grpSpPr>
        <p:pic>
          <p:nvPicPr>
            <p:cNvPr id="760" name="Google Shape;760;p49"/>
            <p:cNvPicPr preferRelativeResize="0"/>
            <p:nvPr/>
          </p:nvPicPr>
          <p:blipFill rotWithShape="1">
            <a:blip r:embed="rId4">
              <a:alphaModFix/>
            </a:blip>
            <a:srcRect b="0" l="0" r="0" t="0"/>
            <a:stretch/>
          </p:blipFill>
          <p:spPr>
            <a:xfrm>
              <a:off x="1905000" y="4419600"/>
              <a:ext cx="5567363" cy="1496806"/>
            </a:xfrm>
            <a:prstGeom prst="rect">
              <a:avLst/>
            </a:prstGeom>
            <a:noFill/>
            <a:ln>
              <a:noFill/>
            </a:ln>
          </p:spPr>
        </p:pic>
        <p:sp>
          <p:nvSpPr>
            <p:cNvPr id="761" name="Google Shape;761;p49"/>
            <p:cNvSpPr txBox="1"/>
            <p:nvPr/>
          </p:nvSpPr>
          <p:spPr>
            <a:xfrm>
              <a:off x="6061164" y="5597436"/>
              <a:ext cx="71410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Tonnage</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50"/>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Activity 9</a:t>
            </a:r>
            <a:endParaRPr/>
          </a:p>
        </p:txBody>
      </p:sp>
      <p:sp>
        <p:nvSpPr>
          <p:cNvPr id="768" name="Google Shape;768;p50"/>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Do the mapping of the following EER using Option B.</a:t>
            </a:r>
            <a:endParaRPr/>
          </a:p>
        </p:txBody>
      </p:sp>
      <p:pic>
        <p:nvPicPr>
          <p:cNvPr descr="eer1.jpg" id="769" name="Google Shape;769;p50"/>
          <p:cNvPicPr preferRelativeResize="0"/>
          <p:nvPr/>
        </p:nvPicPr>
        <p:blipFill rotWithShape="1">
          <a:blip r:embed="rId3">
            <a:alphaModFix/>
          </a:blip>
          <a:srcRect b="0" l="0" r="0" t="0"/>
          <a:stretch/>
        </p:blipFill>
        <p:spPr>
          <a:xfrm>
            <a:off x="1143000" y="2819400"/>
            <a:ext cx="7162800" cy="2010051"/>
          </a:xfrm>
          <a:prstGeom prst="rect">
            <a:avLst/>
          </a:prstGeom>
          <a:noFill/>
          <a:ln>
            <a:noFill/>
          </a:ln>
        </p:spPr>
      </p:pic>
      <p:pic>
        <p:nvPicPr>
          <p:cNvPr descr="A close up of a logo&#10;&#10;Description generated with very high confidence" id="770" name="Google Shape;770;p50"/>
          <p:cNvPicPr preferRelativeResize="0"/>
          <p:nvPr/>
        </p:nvPicPr>
        <p:blipFill rotWithShape="1">
          <a:blip r:embed="rId4">
            <a:alphaModFix/>
          </a:blip>
          <a:srcRect b="0" l="0" r="0" t="0"/>
          <a:stretch/>
        </p:blipFill>
        <p:spPr>
          <a:xfrm>
            <a:off x="1594022" y="5208861"/>
            <a:ext cx="6688535" cy="9240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70"/>
                                        </p:tgtEl>
                                        <p:attrNameLst>
                                          <p:attrName>style.visibility</p:attrName>
                                        </p:attrNameLst>
                                      </p:cBhvr>
                                      <p:to>
                                        <p:strVal val="visible"/>
                                      </p:to>
                                    </p:set>
                                    <p:anim calcmode="lin" valueType="num">
                                      <p:cBhvr additive="base">
                                        <p:cTn dur="500"/>
                                        <p:tgtEl>
                                          <p:spTgt spid="7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1"/>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Mapping EER Model Constructs to Relations </a:t>
            </a:r>
            <a:endParaRPr/>
          </a:p>
        </p:txBody>
      </p:sp>
      <p:sp>
        <p:nvSpPr>
          <p:cNvPr id="777" name="Google Shape;777;p51"/>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00"/>
              <a:buFont typeface="Noto Sans Symbols"/>
              <a:buChar char="■"/>
            </a:pPr>
            <a:r>
              <a:rPr b="1" lang="en-US" u="sng">
                <a:solidFill>
                  <a:srgbClr val="333399"/>
                </a:solidFill>
              </a:rPr>
              <a:t>Option C</a:t>
            </a:r>
            <a:r>
              <a:rPr b="1" lang="en-US">
                <a:solidFill>
                  <a:srgbClr val="333399"/>
                </a:solidFill>
              </a:rPr>
              <a:t>: Single relation with one type attribute</a:t>
            </a:r>
            <a:endParaRPr/>
          </a:p>
          <a:p>
            <a:pPr indent="-285750" lvl="1" marL="742950" rtl="0" algn="l">
              <a:spcBef>
                <a:spcPts val="480"/>
              </a:spcBef>
              <a:spcAft>
                <a:spcPts val="0"/>
              </a:spcAft>
              <a:buSzPts val="1100"/>
              <a:buFont typeface="Noto Sans Symbols"/>
              <a:buChar char="■"/>
            </a:pPr>
            <a:r>
              <a:rPr lang="en-US">
                <a:solidFill>
                  <a:srgbClr val="800000"/>
                </a:solidFill>
              </a:rPr>
              <a:t>Create a single relation L with attributes </a:t>
            </a:r>
            <a:r>
              <a:rPr b="1" lang="en-US">
                <a:solidFill>
                  <a:srgbClr val="800000"/>
                </a:solidFill>
              </a:rPr>
              <a:t>Attrs(L) = {k,a</a:t>
            </a:r>
            <a:r>
              <a:rPr b="1" baseline="-25000" lang="en-US">
                <a:solidFill>
                  <a:srgbClr val="800000"/>
                </a:solidFill>
              </a:rPr>
              <a:t>1</a:t>
            </a:r>
            <a:r>
              <a:rPr b="1" lang="en-US">
                <a:solidFill>
                  <a:srgbClr val="800000"/>
                </a:solidFill>
              </a:rPr>
              <a:t>,…a</a:t>
            </a:r>
            <a:r>
              <a:rPr b="1" baseline="-25000" lang="en-US">
                <a:solidFill>
                  <a:srgbClr val="800000"/>
                </a:solidFill>
              </a:rPr>
              <a:t>n</a:t>
            </a:r>
            <a:r>
              <a:rPr b="1" lang="en-US">
                <a:solidFill>
                  <a:srgbClr val="800000"/>
                </a:solidFill>
              </a:rPr>
              <a:t>} U {attributes of S</a:t>
            </a:r>
            <a:r>
              <a:rPr b="1" baseline="-25000" lang="en-US">
                <a:solidFill>
                  <a:srgbClr val="800000"/>
                </a:solidFill>
              </a:rPr>
              <a:t>1</a:t>
            </a:r>
            <a:r>
              <a:rPr b="1" lang="en-US">
                <a:solidFill>
                  <a:srgbClr val="800000"/>
                </a:solidFill>
              </a:rPr>
              <a:t>} U</a:t>
            </a:r>
            <a:r>
              <a:rPr b="1" lang="en-US">
                <a:solidFill>
                  <a:srgbClr val="800000"/>
                </a:solidFill>
                <a:latin typeface="Times New Roman"/>
                <a:ea typeface="Times New Roman"/>
                <a:cs typeface="Times New Roman"/>
                <a:sym typeface="Times New Roman"/>
              </a:rPr>
              <a:t>…</a:t>
            </a:r>
            <a:r>
              <a:rPr b="1" lang="en-US">
                <a:solidFill>
                  <a:srgbClr val="800000"/>
                </a:solidFill>
              </a:rPr>
              <a:t>U {attributes of S</a:t>
            </a:r>
            <a:r>
              <a:rPr b="1" baseline="-25000" lang="en-US">
                <a:solidFill>
                  <a:srgbClr val="800000"/>
                </a:solidFill>
              </a:rPr>
              <a:t>m</a:t>
            </a:r>
            <a:r>
              <a:rPr b="1" lang="en-US">
                <a:solidFill>
                  <a:srgbClr val="800000"/>
                </a:solidFill>
              </a:rPr>
              <a:t>} U {t}</a:t>
            </a:r>
            <a:r>
              <a:rPr lang="en-US">
                <a:solidFill>
                  <a:srgbClr val="800000"/>
                </a:solidFill>
              </a:rPr>
              <a:t> and </a:t>
            </a:r>
            <a:r>
              <a:rPr b="1" lang="en-US">
                <a:solidFill>
                  <a:srgbClr val="800000"/>
                </a:solidFill>
              </a:rPr>
              <a:t>PK(L) = k</a:t>
            </a:r>
            <a:r>
              <a:rPr lang="en-US">
                <a:solidFill>
                  <a:srgbClr val="800000"/>
                </a:solidFill>
              </a:rPr>
              <a:t>. </a:t>
            </a:r>
            <a:endParaRPr/>
          </a:p>
          <a:p>
            <a:pPr indent="-285750" lvl="1" marL="742950" rtl="0" algn="l">
              <a:spcBef>
                <a:spcPts val="480"/>
              </a:spcBef>
              <a:spcAft>
                <a:spcPts val="0"/>
              </a:spcAft>
              <a:buSzPts val="1100"/>
              <a:buFont typeface="Noto Sans Symbols"/>
              <a:buChar char="■"/>
            </a:pPr>
            <a:r>
              <a:rPr lang="en-US">
                <a:solidFill>
                  <a:srgbClr val="800000"/>
                </a:solidFill>
              </a:rPr>
              <a:t>The attribute t is called a type (or </a:t>
            </a:r>
            <a:r>
              <a:rPr b="1" lang="en-US">
                <a:solidFill>
                  <a:srgbClr val="800000"/>
                </a:solidFill>
              </a:rPr>
              <a:t>discriminating attribute) </a:t>
            </a:r>
            <a:r>
              <a:rPr lang="en-US">
                <a:solidFill>
                  <a:srgbClr val="800000"/>
                </a:solidFill>
              </a:rPr>
              <a:t>that indicates the subclass to which each tuple belongs.</a:t>
            </a:r>
            <a:endParaRPr/>
          </a:p>
          <a:p>
            <a:pPr indent="-209550" lvl="0" marL="342900" rtl="0" algn="just">
              <a:spcBef>
                <a:spcPts val="980"/>
              </a:spcBef>
              <a:spcAft>
                <a:spcPts val="0"/>
              </a:spcAft>
              <a:buSzPts val="21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2"/>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Example</a:t>
            </a:r>
            <a:r>
              <a:rPr lang="en-US"/>
              <a:t>: Single relation with one type attribute</a:t>
            </a:r>
            <a:endParaRPr/>
          </a:p>
        </p:txBody>
      </p:sp>
      <p:pic>
        <p:nvPicPr>
          <p:cNvPr id="784" name="Google Shape;784;p52"/>
          <p:cNvPicPr preferRelativeResize="0"/>
          <p:nvPr/>
        </p:nvPicPr>
        <p:blipFill rotWithShape="1">
          <a:blip r:embed="rId3">
            <a:alphaModFix/>
          </a:blip>
          <a:srcRect b="0" l="0" r="0" t="0"/>
          <a:stretch/>
        </p:blipFill>
        <p:spPr>
          <a:xfrm>
            <a:off x="3048000" y="1371600"/>
            <a:ext cx="3640138" cy="2939292"/>
          </a:xfrm>
          <a:prstGeom prst="rect">
            <a:avLst/>
          </a:prstGeom>
          <a:noFill/>
          <a:ln>
            <a:noFill/>
          </a:ln>
        </p:spPr>
      </p:pic>
      <p:grpSp>
        <p:nvGrpSpPr>
          <p:cNvPr id="785" name="Google Shape;785;p52"/>
          <p:cNvGrpSpPr/>
          <p:nvPr/>
        </p:nvGrpSpPr>
        <p:grpSpPr>
          <a:xfrm>
            <a:off x="914400" y="5257800"/>
            <a:ext cx="7772400" cy="571500"/>
            <a:chOff x="914400" y="5257800"/>
            <a:chExt cx="7772400" cy="571500"/>
          </a:xfrm>
        </p:grpSpPr>
        <p:pic>
          <p:nvPicPr>
            <p:cNvPr id="786" name="Google Shape;786;p52"/>
            <p:cNvPicPr preferRelativeResize="0"/>
            <p:nvPr/>
          </p:nvPicPr>
          <p:blipFill rotWithShape="1">
            <a:blip r:embed="rId4">
              <a:alphaModFix/>
            </a:blip>
            <a:srcRect b="0" l="0" r="0" t="0"/>
            <a:stretch/>
          </p:blipFill>
          <p:spPr>
            <a:xfrm>
              <a:off x="914400" y="5257800"/>
              <a:ext cx="7772400" cy="571500"/>
            </a:xfrm>
            <a:prstGeom prst="rect">
              <a:avLst/>
            </a:prstGeom>
            <a:noFill/>
            <a:ln>
              <a:noFill/>
            </a:ln>
          </p:spPr>
        </p:pic>
        <p:sp>
          <p:nvSpPr>
            <p:cNvPr id="787" name="Google Shape;787;p52"/>
            <p:cNvSpPr txBox="1"/>
            <p:nvPr/>
          </p:nvSpPr>
          <p:spPr>
            <a:xfrm>
              <a:off x="7848600" y="5512527"/>
              <a:ext cx="73975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EngType</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Mapping Rules</a:t>
            </a:r>
            <a:endParaRPr/>
          </a:p>
        </p:txBody>
      </p:sp>
      <p:sp>
        <p:nvSpPr>
          <p:cNvPr id="119" name="Google Shape;119;p17"/>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Font typeface="Arial"/>
              <a:buNone/>
            </a:pPr>
            <a:r>
              <a:rPr lang="en-US"/>
              <a:t>	Following mapping rules produce a well-designed (well normalized) relational database from an ER model.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53"/>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Activity 10</a:t>
            </a:r>
            <a:endParaRPr/>
          </a:p>
        </p:txBody>
      </p:sp>
      <p:sp>
        <p:nvSpPr>
          <p:cNvPr id="794" name="Google Shape;794;p53"/>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Do the mapping of the following EER using Option C.</a:t>
            </a:r>
            <a:endParaRPr/>
          </a:p>
          <a:p>
            <a:pPr indent="-209550" lvl="0" marL="342900" rtl="0" algn="just">
              <a:spcBef>
                <a:spcPts val="980"/>
              </a:spcBef>
              <a:spcAft>
                <a:spcPts val="0"/>
              </a:spcAft>
              <a:buSzPts val="2100"/>
              <a:buNone/>
            </a:pPr>
            <a:r>
              <a:t/>
            </a:r>
            <a:endParaRPr/>
          </a:p>
        </p:txBody>
      </p:sp>
      <p:pic>
        <p:nvPicPr>
          <p:cNvPr descr="eer1.jpg" id="795" name="Google Shape;795;p53"/>
          <p:cNvPicPr preferRelativeResize="0"/>
          <p:nvPr/>
        </p:nvPicPr>
        <p:blipFill rotWithShape="1">
          <a:blip r:embed="rId3">
            <a:alphaModFix/>
          </a:blip>
          <a:srcRect b="0" l="0" r="0" t="0"/>
          <a:stretch/>
        </p:blipFill>
        <p:spPr>
          <a:xfrm>
            <a:off x="1143000" y="2819400"/>
            <a:ext cx="7162800" cy="2010051"/>
          </a:xfrm>
          <a:prstGeom prst="rect">
            <a:avLst/>
          </a:prstGeom>
          <a:noFill/>
          <a:ln>
            <a:noFill/>
          </a:ln>
        </p:spPr>
      </p:pic>
      <p:pic>
        <p:nvPicPr>
          <p:cNvPr descr="A close up of a logo&#10;&#10;Description generated with very high confidence" id="796" name="Google Shape;796;p53"/>
          <p:cNvPicPr preferRelativeResize="0"/>
          <p:nvPr/>
        </p:nvPicPr>
        <p:blipFill rotWithShape="1">
          <a:blip r:embed="rId4">
            <a:alphaModFix/>
          </a:blip>
          <a:srcRect b="0" l="0" r="0" t="0"/>
          <a:stretch/>
        </p:blipFill>
        <p:spPr>
          <a:xfrm>
            <a:off x="1143883" y="5444758"/>
            <a:ext cx="6803277" cy="6817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96"/>
                                        </p:tgtEl>
                                        <p:attrNameLst>
                                          <p:attrName>style.visibility</p:attrName>
                                        </p:attrNameLst>
                                      </p:cBhvr>
                                      <p:to>
                                        <p:strVal val="visible"/>
                                      </p:to>
                                    </p:set>
                                    <p:anim calcmode="lin" valueType="num">
                                      <p:cBhvr additive="base">
                                        <p:cTn dur="500"/>
                                        <p:tgtEl>
                                          <p:spTgt spid="7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54"/>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Mapping EER Model Constructs to Relations </a:t>
            </a:r>
            <a:endParaRPr/>
          </a:p>
        </p:txBody>
      </p:sp>
      <p:sp>
        <p:nvSpPr>
          <p:cNvPr id="803" name="Google Shape;803;p54"/>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00"/>
              <a:buFont typeface="Noto Sans Symbols"/>
              <a:buChar char="■"/>
            </a:pPr>
            <a:r>
              <a:rPr b="1" lang="en-US" u="sng">
                <a:solidFill>
                  <a:srgbClr val="333399"/>
                </a:solidFill>
              </a:rPr>
              <a:t>Option D</a:t>
            </a:r>
            <a:r>
              <a:rPr b="1" lang="en-US">
                <a:solidFill>
                  <a:srgbClr val="333399"/>
                </a:solidFill>
              </a:rPr>
              <a:t>: Single relation with multiple type attributes</a:t>
            </a:r>
            <a:endParaRPr/>
          </a:p>
          <a:p>
            <a:pPr indent="-285750" lvl="1" marL="742950" rtl="0" algn="just">
              <a:spcBef>
                <a:spcPts val="480"/>
              </a:spcBef>
              <a:spcAft>
                <a:spcPts val="0"/>
              </a:spcAft>
              <a:buSzPts val="1100"/>
              <a:buFont typeface="Noto Sans Symbols"/>
              <a:buChar char="■"/>
            </a:pPr>
            <a:r>
              <a:rPr lang="en-US">
                <a:solidFill>
                  <a:srgbClr val="800000"/>
                </a:solidFill>
              </a:rPr>
              <a:t>Create a single relation schema L with attributes </a:t>
            </a:r>
            <a:r>
              <a:rPr b="1" lang="en-US">
                <a:solidFill>
                  <a:srgbClr val="800000"/>
                </a:solidFill>
              </a:rPr>
              <a:t>Attrs(L) = {k,a</a:t>
            </a:r>
            <a:r>
              <a:rPr b="1" baseline="-25000" lang="en-US">
                <a:solidFill>
                  <a:srgbClr val="800000"/>
                </a:solidFill>
              </a:rPr>
              <a:t>1</a:t>
            </a:r>
            <a:r>
              <a:rPr b="1" lang="en-US">
                <a:solidFill>
                  <a:srgbClr val="800000"/>
                </a:solidFill>
              </a:rPr>
              <a:t>,…a</a:t>
            </a:r>
            <a:r>
              <a:rPr b="1" baseline="-25000" lang="en-US">
                <a:solidFill>
                  <a:srgbClr val="800000"/>
                </a:solidFill>
              </a:rPr>
              <a:t>n</a:t>
            </a:r>
            <a:r>
              <a:rPr b="1" lang="en-US">
                <a:solidFill>
                  <a:srgbClr val="800000"/>
                </a:solidFill>
              </a:rPr>
              <a:t>} U {attributes of S</a:t>
            </a:r>
            <a:r>
              <a:rPr b="1" baseline="-25000" lang="en-US">
                <a:solidFill>
                  <a:srgbClr val="800000"/>
                </a:solidFill>
              </a:rPr>
              <a:t>1</a:t>
            </a:r>
            <a:r>
              <a:rPr b="1" lang="en-US">
                <a:solidFill>
                  <a:srgbClr val="800000"/>
                </a:solidFill>
              </a:rPr>
              <a:t>} U…U {attributes of S</a:t>
            </a:r>
            <a:r>
              <a:rPr b="1" baseline="-25000" lang="en-US">
                <a:solidFill>
                  <a:srgbClr val="800000"/>
                </a:solidFill>
              </a:rPr>
              <a:t>m</a:t>
            </a:r>
            <a:r>
              <a:rPr b="1" lang="en-US">
                <a:solidFill>
                  <a:srgbClr val="800000"/>
                </a:solidFill>
              </a:rPr>
              <a:t>} U {t</a:t>
            </a:r>
            <a:r>
              <a:rPr b="1" baseline="-25000" lang="en-US">
                <a:solidFill>
                  <a:srgbClr val="800000"/>
                </a:solidFill>
              </a:rPr>
              <a:t>1</a:t>
            </a:r>
            <a:r>
              <a:rPr b="1" lang="en-US">
                <a:solidFill>
                  <a:srgbClr val="800000"/>
                </a:solidFill>
              </a:rPr>
              <a:t>, t</a:t>
            </a:r>
            <a:r>
              <a:rPr b="1" baseline="-25000" lang="en-US">
                <a:solidFill>
                  <a:srgbClr val="800000"/>
                </a:solidFill>
              </a:rPr>
              <a:t>2</a:t>
            </a:r>
            <a:r>
              <a:rPr b="1" lang="en-US">
                <a:solidFill>
                  <a:srgbClr val="800000"/>
                </a:solidFill>
              </a:rPr>
              <a:t>,</a:t>
            </a:r>
            <a:r>
              <a:rPr b="1" lang="en-US">
                <a:solidFill>
                  <a:srgbClr val="800000"/>
                </a:solidFill>
                <a:latin typeface="Times New Roman"/>
                <a:ea typeface="Times New Roman"/>
                <a:cs typeface="Times New Roman"/>
                <a:sym typeface="Times New Roman"/>
              </a:rPr>
              <a:t>…</a:t>
            </a:r>
            <a:r>
              <a:rPr b="1" lang="en-US">
                <a:solidFill>
                  <a:srgbClr val="800000"/>
                </a:solidFill>
              </a:rPr>
              <a:t>,t</a:t>
            </a:r>
            <a:r>
              <a:rPr b="1" baseline="-25000" lang="en-US">
                <a:solidFill>
                  <a:srgbClr val="800000"/>
                </a:solidFill>
              </a:rPr>
              <a:t>m</a:t>
            </a:r>
            <a:r>
              <a:rPr b="1" lang="en-US">
                <a:solidFill>
                  <a:srgbClr val="800000"/>
                </a:solidFill>
              </a:rPr>
              <a:t>} </a:t>
            </a:r>
            <a:r>
              <a:rPr lang="en-US">
                <a:solidFill>
                  <a:srgbClr val="800000"/>
                </a:solidFill>
              </a:rPr>
              <a:t>and </a:t>
            </a:r>
            <a:r>
              <a:rPr b="1" lang="en-US">
                <a:solidFill>
                  <a:srgbClr val="800000"/>
                </a:solidFill>
              </a:rPr>
              <a:t>PK(L) = k</a:t>
            </a:r>
            <a:r>
              <a:rPr lang="en-US">
                <a:solidFill>
                  <a:srgbClr val="800000"/>
                </a:solidFill>
              </a:rPr>
              <a:t>. </a:t>
            </a:r>
            <a:endParaRPr/>
          </a:p>
          <a:p>
            <a:pPr indent="-285750" lvl="1" marL="742950" rtl="0" algn="just">
              <a:spcBef>
                <a:spcPts val="480"/>
              </a:spcBef>
              <a:spcAft>
                <a:spcPts val="0"/>
              </a:spcAft>
              <a:buSzPts val="1100"/>
              <a:buFont typeface="Noto Sans Symbols"/>
              <a:buChar char="■"/>
            </a:pPr>
            <a:r>
              <a:rPr lang="en-US">
                <a:solidFill>
                  <a:srgbClr val="800000"/>
                </a:solidFill>
              </a:rPr>
              <a:t>Each </a:t>
            </a:r>
            <a:r>
              <a:rPr b="1" lang="en-US">
                <a:solidFill>
                  <a:srgbClr val="800000"/>
                </a:solidFill>
              </a:rPr>
              <a:t>t</a:t>
            </a:r>
            <a:r>
              <a:rPr b="1" baseline="-25000" lang="en-US">
                <a:solidFill>
                  <a:srgbClr val="800000"/>
                </a:solidFill>
              </a:rPr>
              <a:t>i</a:t>
            </a:r>
            <a:r>
              <a:rPr lang="en-US">
                <a:solidFill>
                  <a:srgbClr val="800000"/>
                </a:solidFill>
              </a:rPr>
              <a:t>, 1 &lt; i &lt; m, is a </a:t>
            </a:r>
            <a:r>
              <a:rPr b="1" lang="en-US">
                <a:solidFill>
                  <a:srgbClr val="800000"/>
                </a:solidFill>
              </a:rPr>
              <a:t>Boolean type </a:t>
            </a:r>
            <a:r>
              <a:rPr lang="en-US">
                <a:solidFill>
                  <a:srgbClr val="800000"/>
                </a:solidFill>
              </a:rPr>
              <a:t>attribute indicating whether a tuple belongs to the subclass S</a:t>
            </a:r>
            <a:r>
              <a:rPr baseline="-25000" lang="en-US">
                <a:solidFill>
                  <a:srgbClr val="800000"/>
                </a:solidFill>
              </a:rPr>
              <a:t>i</a:t>
            </a:r>
            <a:r>
              <a:rPr lang="en-US">
                <a:solidFill>
                  <a:srgbClr val="800000"/>
                </a:solidFill>
              </a:rPr>
              <a:t>.</a:t>
            </a:r>
            <a:endParaRPr/>
          </a:p>
          <a:p>
            <a:pPr indent="-209550" lvl="0" marL="342900" rtl="0" algn="just">
              <a:spcBef>
                <a:spcPts val="980"/>
              </a:spcBef>
              <a:spcAft>
                <a:spcPts val="0"/>
              </a:spcAft>
              <a:buSzPts val="21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55"/>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u="sng"/>
              <a:t>Example</a:t>
            </a:r>
            <a:r>
              <a:rPr lang="en-US"/>
              <a:t>: Single relation with multiple type attributes</a:t>
            </a:r>
            <a:endParaRPr/>
          </a:p>
        </p:txBody>
      </p:sp>
      <p:pic>
        <p:nvPicPr>
          <p:cNvPr id="810" name="Google Shape;810;p55"/>
          <p:cNvPicPr preferRelativeResize="0"/>
          <p:nvPr>
            <p:ph idx="1" type="body"/>
          </p:nvPr>
        </p:nvPicPr>
        <p:blipFill rotWithShape="1">
          <a:blip r:embed="rId3">
            <a:alphaModFix/>
          </a:blip>
          <a:srcRect b="0" l="0" r="0" t="0"/>
          <a:stretch/>
        </p:blipFill>
        <p:spPr>
          <a:xfrm>
            <a:off x="3200400" y="1600200"/>
            <a:ext cx="3975100" cy="2409464"/>
          </a:xfrm>
          <a:prstGeom prst="rect">
            <a:avLst/>
          </a:prstGeom>
          <a:noFill/>
          <a:ln>
            <a:noFill/>
          </a:ln>
        </p:spPr>
      </p:pic>
      <p:pic>
        <p:nvPicPr>
          <p:cNvPr id="811" name="Google Shape;811;p55"/>
          <p:cNvPicPr preferRelativeResize="0"/>
          <p:nvPr/>
        </p:nvPicPr>
        <p:blipFill rotWithShape="1">
          <a:blip r:embed="rId4">
            <a:alphaModFix/>
          </a:blip>
          <a:srcRect b="0" l="0" r="0" t="0"/>
          <a:stretch/>
        </p:blipFill>
        <p:spPr>
          <a:xfrm>
            <a:off x="762000" y="4953000"/>
            <a:ext cx="7775575" cy="482600"/>
          </a:xfrm>
          <a:prstGeom prst="rect">
            <a:avLst/>
          </a:prstGeom>
          <a:noFill/>
          <a:ln>
            <a:noFill/>
          </a:ln>
        </p:spPr>
      </p:pic>
      <p:sp>
        <p:nvSpPr>
          <p:cNvPr id="812" name="Google Shape;812;p55"/>
          <p:cNvSpPr/>
          <p:nvPr/>
        </p:nvSpPr>
        <p:spPr>
          <a:xfrm>
            <a:off x="1905000" y="5867400"/>
            <a:ext cx="4572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800000"/>
                </a:solidFill>
                <a:latin typeface="Times New Roman"/>
                <a:ea typeface="Times New Roman"/>
                <a:cs typeface="Times New Roman"/>
                <a:sym typeface="Times New Roman"/>
              </a:rPr>
              <a:t>Boolean type fields: </a:t>
            </a:r>
            <a:r>
              <a:rPr b="1" lang="en-US" sz="1800">
                <a:solidFill>
                  <a:srgbClr val="800000"/>
                </a:solidFill>
                <a:latin typeface="Times New Roman"/>
                <a:ea typeface="Times New Roman"/>
                <a:cs typeface="Times New Roman"/>
                <a:sym typeface="Times New Roman"/>
              </a:rPr>
              <a:t>Mflag</a:t>
            </a:r>
            <a:r>
              <a:rPr lang="en-US" sz="1800">
                <a:solidFill>
                  <a:srgbClr val="800000"/>
                </a:solidFill>
                <a:latin typeface="Times New Roman"/>
                <a:ea typeface="Times New Roman"/>
                <a:cs typeface="Times New Roman"/>
                <a:sym typeface="Times New Roman"/>
              </a:rPr>
              <a:t> and </a:t>
            </a:r>
            <a:r>
              <a:rPr b="1" lang="en-US" sz="1800">
                <a:solidFill>
                  <a:srgbClr val="800000"/>
                </a:solidFill>
                <a:latin typeface="Times New Roman"/>
                <a:ea typeface="Times New Roman"/>
                <a:cs typeface="Times New Roman"/>
                <a:sym typeface="Times New Roman"/>
              </a:rPr>
              <a:t>Pflag</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56"/>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Mapping EER Model Constructs to Relations (contd.)</a:t>
            </a:r>
            <a:endParaRPr/>
          </a:p>
        </p:txBody>
      </p:sp>
      <p:sp>
        <p:nvSpPr>
          <p:cNvPr id="819" name="Google Shape;819;p56"/>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SzPts val="1400"/>
              <a:buFont typeface="Noto Sans Symbols"/>
              <a:buChar char="■"/>
            </a:pPr>
            <a:r>
              <a:rPr lang="en-US">
                <a:solidFill>
                  <a:srgbClr val="333399"/>
                </a:solidFill>
              </a:rPr>
              <a:t>Mapping of Shared Subclasses (Multiple Inheritance)</a:t>
            </a:r>
            <a:endParaRPr/>
          </a:p>
          <a:p>
            <a:pPr indent="-285750" lvl="1" marL="742950" rtl="0" algn="l">
              <a:spcBef>
                <a:spcPts val="480"/>
              </a:spcBef>
              <a:spcAft>
                <a:spcPts val="0"/>
              </a:spcAft>
              <a:buSzPts val="1200"/>
              <a:buFont typeface="Noto Sans Symbols"/>
              <a:buChar char="■"/>
            </a:pPr>
            <a:r>
              <a:rPr lang="en-US">
                <a:solidFill>
                  <a:srgbClr val="800000"/>
                </a:solidFill>
              </a:rPr>
              <a:t>A shared subclass, such as STUDENT_ASSISTANT, is a subclass of several classes, indicating multiple inheritance. These classes must all have the same key attribute; otherwise, the shared subclass would be modeled as a category.</a:t>
            </a:r>
            <a:endParaRPr/>
          </a:p>
          <a:p>
            <a:pPr indent="-285750" lvl="1" marL="742950" rtl="0" algn="l">
              <a:spcBef>
                <a:spcPts val="480"/>
              </a:spcBef>
              <a:spcAft>
                <a:spcPts val="0"/>
              </a:spcAft>
              <a:buSzPts val="1200"/>
              <a:buFont typeface="Noto Sans Symbols"/>
              <a:buChar char="■"/>
            </a:pPr>
            <a:r>
              <a:rPr lang="en-US">
                <a:solidFill>
                  <a:srgbClr val="800000"/>
                </a:solidFill>
              </a:rPr>
              <a:t>We can apply any of the options discussed in Step 6 to a shared subclass, subject to the restriction discussed in Step 6 of the mapping algorithm. Below both Option C and Option D are used for the shared class STUDENT_ASSISTANT.</a:t>
            </a:r>
            <a:endParaRPr/>
          </a:p>
          <a:p>
            <a:pPr indent="-209550" lvl="0" marL="342900" rtl="0" algn="just">
              <a:spcBef>
                <a:spcPts val="980"/>
              </a:spcBef>
              <a:spcAft>
                <a:spcPts val="0"/>
              </a:spcAft>
              <a:buSzPts val="21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57"/>
          <p:cNvSpPr/>
          <p:nvPr/>
        </p:nvSpPr>
        <p:spPr>
          <a:xfrm>
            <a:off x="474853" y="1128878"/>
            <a:ext cx="45720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Arial"/>
                <a:ea typeface="Arial"/>
                <a:cs typeface="Arial"/>
                <a:sym typeface="Arial"/>
              </a:rPr>
              <a:t>Mapping the EER specialization lattice using multiple options.</a:t>
            </a:r>
            <a:endParaRPr sz="2000">
              <a:solidFill>
                <a:srgbClr val="C00000"/>
              </a:solidFill>
              <a:latin typeface="Times New Roman"/>
              <a:ea typeface="Times New Roman"/>
              <a:cs typeface="Times New Roman"/>
              <a:sym typeface="Times New Roman"/>
            </a:endParaRPr>
          </a:p>
        </p:txBody>
      </p:sp>
      <p:sp>
        <p:nvSpPr>
          <p:cNvPr id="826" name="Google Shape;826;p57"/>
          <p:cNvSpPr txBox="1"/>
          <p:nvPr/>
        </p:nvSpPr>
        <p:spPr>
          <a:xfrm>
            <a:off x="508392" y="358346"/>
            <a:ext cx="2743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rgbClr val="993300"/>
                </a:solidFill>
                <a:latin typeface="Arial"/>
                <a:ea typeface="Arial"/>
                <a:cs typeface="Arial"/>
                <a:sym typeface="Arial"/>
              </a:rPr>
              <a:t>Activity 11</a:t>
            </a:r>
            <a:r>
              <a:rPr lang="en-US" sz="2400" u="sng">
                <a:solidFill>
                  <a:schemeClr val="dk1"/>
                </a:solidFill>
                <a:latin typeface="Arial"/>
                <a:ea typeface="Arial"/>
                <a:cs typeface="Arial"/>
                <a:sym typeface="Arial"/>
              </a:rPr>
              <a:t>​</a:t>
            </a:r>
            <a:endParaRPr sz="2400" u="sng">
              <a:solidFill>
                <a:schemeClr val="dk1"/>
              </a:solidFill>
              <a:latin typeface="Times New Roman"/>
              <a:ea typeface="Times New Roman"/>
              <a:cs typeface="Times New Roman"/>
              <a:sym typeface="Times New Roman"/>
            </a:endParaRPr>
          </a:p>
        </p:txBody>
      </p:sp>
      <p:grpSp>
        <p:nvGrpSpPr>
          <p:cNvPr id="827" name="Google Shape;827;p57"/>
          <p:cNvGrpSpPr/>
          <p:nvPr/>
        </p:nvGrpSpPr>
        <p:grpSpPr>
          <a:xfrm>
            <a:off x="4572000" y="990600"/>
            <a:ext cx="4335462" cy="4991100"/>
            <a:chOff x="4572000" y="990600"/>
            <a:chExt cx="4335462" cy="4991100"/>
          </a:xfrm>
        </p:grpSpPr>
        <p:pic>
          <p:nvPicPr>
            <p:cNvPr id="828" name="Google Shape;828;p57"/>
            <p:cNvPicPr preferRelativeResize="0"/>
            <p:nvPr/>
          </p:nvPicPr>
          <p:blipFill rotWithShape="1">
            <a:blip r:embed="rId3">
              <a:alphaModFix/>
            </a:blip>
            <a:srcRect b="0" l="0" r="0" t="0"/>
            <a:stretch/>
          </p:blipFill>
          <p:spPr>
            <a:xfrm>
              <a:off x="4572000" y="990600"/>
              <a:ext cx="4335462" cy="4991100"/>
            </a:xfrm>
            <a:prstGeom prst="rect">
              <a:avLst/>
            </a:prstGeom>
            <a:noFill/>
            <a:ln>
              <a:noFill/>
            </a:ln>
          </p:spPr>
        </p:pic>
        <p:sp>
          <p:nvSpPr>
            <p:cNvPr id="829" name="Google Shape;829;p57"/>
            <p:cNvSpPr txBox="1"/>
            <p:nvPr/>
          </p:nvSpPr>
          <p:spPr>
            <a:xfrm>
              <a:off x="6766207" y="1417497"/>
              <a:ext cx="421894"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A</a:t>
              </a:r>
              <a:endParaRPr/>
            </a:p>
          </p:txBody>
        </p:sp>
        <p:sp>
          <p:nvSpPr>
            <p:cNvPr id="830" name="Google Shape;830;p57"/>
            <p:cNvSpPr txBox="1"/>
            <p:nvPr/>
          </p:nvSpPr>
          <p:spPr>
            <a:xfrm>
              <a:off x="5045088" y="3262184"/>
              <a:ext cx="421894"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C</a:t>
              </a:r>
              <a:endParaRPr/>
            </a:p>
          </p:txBody>
        </p:sp>
        <p:sp>
          <p:nvSpPr>
            <p:cNvPr id="831" name="Google Shape;831;p57"/>
            <p:cNvSpPr txBox="1"/>
            <p:nvPr/>
          </p:nvSpPr>
          <p:spPr>
            <a:xfrm>
              <a:off x="8028362" y="3262184"/>
              <a:ext cx="421894"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D</a:t>
              </a:r>
              <a:endParaRPr sz="2400">
                <a:solidFill>
                  <a:srgbClr val="FF0000"/>
                </a:solidFill>
                <a:latin typeface="Times New Roman"/>
                <a:ea typeface="Times New Roman"/>
                <a:cs typeface="Times New Roman"/>
                <a:sym typeface="Times New Roman"/>
              </a:endParaRPr>
            </a:p>
          </p:txBody>
        </p:sp>
        <p:sp>
          <p:nvSpPr>
            <p:cNvPr id="832" name="Google Shape;832;p57"/>
            <p:cNvSpPr txBox="1"/>
            <p:nvPr/>
          </p:nvSpPr>
          <p:spPr>
            <a:xfrm>
              <a:off x="7516439" y="3359273"/>
              <a:ext cx="421894"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D</a:t>
              </a:r>
              <a:endParaRPr sz="2400">
                <a:solidFill>
                  <a:srgbClr val="FF0000"/>
                </a:solidFill>
                <a:latin typeface="Times New Roman"/>
                <a:ea typeface="Times New Roman"/>
                <a:cs typeface="Times New Roman"/>
                <a:sym typeface="Times New Roman"/>
              </a:endParaRPr>
            </a:p>
          </p:txBody>
        </p:sp>
        <p:sp>
          <p:nvSpPr>
            <p:cNvPr id="833" name="Google Shape;833;p57"/>
            <p:cNvSpPr txBox="1"/>
            <p:nvPr/>
          </p:nvSpPr>
          <p:spPr>
            <a:xfrm>
              <a:off x="6218979" y="4647906"/>
              <a:ext cx="421894"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D</a:t>
              </a:r>
              <a:endParaRPr sz="2400">
                <a:solidFill>
                  <a:srgbClr val="FF0000"/>
                </a:solidFill>
                <a:latin typeface="Times New Roman"/>
                <a:ea typeface="Times New Roman"/>
                <a:cs typeface="Times New Roman"/>
                <a:sym typeface="Times New Roman"/>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58"/>
          <p:cNvSpPr/>
          <p:nvPr/>
        </p:nvSpPr>
        <p:spPr>
          <a:xfrm>
            <a:off x="386590" y="634608"/>
            <a:ext cx="45720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Arial"/>
                <a:ea typeface="Arial"/>
                <a:cs typeface="Arial"/>
                <a:sym typeface="Arial"/>
              </a:rPr>
              <a:t>Mapping the EER specialization lattice using multiple options.</a:t>
            </a:r>
            <a:endParaRPr sz="2000">
              <a:solidFill>
                <a:srgbClr val="C00000"/>
              </a:solidFill>
              <a:latin typeface="Times New Roman"/>
              <a:ea typeface="Times New Roman"/>
              <a:cs typeface="Times New Roman"/>
              <a:sym typeface="Times New Roman"/>
            </a:endParaRPr>
          </a:p>
        </p:txBody>
      </p:sp>
      <p:pic>
        <p:nvPicPr>
          <p:cNvPr descr="A screenshot of a cell phone&#10;&#10;Description generated with very high confidence" id="840" name="Google Shape;840;p58"/>
          <p:cNvPicPr preferRelativeResize="0"/>
          <p:nvPr/>
        </p:nvPicPr>
        <p:blipFill rotWithShape="1">
          <a:blip r:embed="rId3">
            <a:alphaModFix/>
          </a:blip>
          <a:srcRect b="0" l="0" r="0" t="0"/>
          <a:stretch/>
        </p:blipFill>
        <p:spPr>
          <a:xfrm>
            <a:off x="137690" y="1987421"/>
            <a:ext cx="4543755" cy="1832833"/>
          </a:xfrm>
          <a:prstGeom prst="rect">
            <a:avLst/>
          </a:prstGeom>
          <a:noFill/>
          <a:ln>
            <a:noFill/>
          </a:ln>
        </p:spPr>
      </p:pic>
      <p:grpSp>
        <p:nvGrpSpPr>
          <p:cNvPr id="841" name="Google Shape;841;p58"/>
          <p:cNvGrpSpPr/>
          <p:nvPr/>
        </p:nvGrpSpPr>
        <p:grpSpPr>
          <a:xfrm>
            <a:off x="4677915" y="990600"/>
            <a:ext cx="4335462" cy="4991100"/>
            <a:chOff x="4572000" y="990600"/>
            <a:chExt cx="4335462" cy="4991100"/>
          </a:xfrm>
        </p:grpSpPr>
        <p:pic>
          <p:nvPicPr>
            <p:cNvPr id="842" name="Google Shape;842;p58"/>
            <p:cNvPicPr preferRelativeResize="0"/>
            <p:nvPr/>
          </p:nvPicPr>
          <p:blipFill rotWithShape="1">
            <a:blip r:embed="rId4">
              <a:alphaModFix/>
            </a:blip>
            <a:srcRect b="0" l="0" r="0" t="0"/>
            <a:stretch/>
          </p:blipFill>
          <p:spPr>
            <a:xfrm>
              <a:off x="4572000" y="990600"/>
              <a:ext cx="4335462" cy="4991100"/>
            </a:xfrm>
            <a:prstGeom prst="rect">
              <a:avLst/>
            </a:prstGeom>
            <a:noFill/>
            <a:ln>
              <a:noFill/>
            </a:ln>
          </p:spPr>
        </p:pic>
        <p:sp>
          <p:nvSpPr>
            <p:cNvPr id="843" name="Google Shape;843;p58"/>
            <p:cNvSpPr txBox="1"/>
            <p:nvPr/>
          </p:nvSpPr>
          <p:spPr>
            <a:xfrm>
              <a:off x="6766207" y="1417497"/>
              <a:ext cx="421894"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A</a:t>
              </a:r>
              <a:endParaRPr/>
            </a:p>
          </p:txBody>
        </p:sp>
        <p:sp>
          <p:nvSpPr>
            <p:cNvPr id="844" name="Google Shape;844;p58"/>
            <p:cNvSpPr txBox="1"/>
            <p:nvPr/>
          </p:nvSpPr>
          <p:spPr>
            <a:xfrm>
              <a:off x="5045088" y="3262184"/>
              <a:ext cx="421894"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C</a:t>
              </a:r>
              <a:endParaRPr/>
            </a:p>
          </p:txBody>
        </p:sp>
        <p:sp>
          <p:nvSpPr>
            <p:cNvPr id="845" name="Google Shape;845;p58"/>
            <p:cNvSpPr txBox="1"/>
            <p:nvPr/>
          </p:nvSpPr>
          <p:spPr>
            <a:xfrm>
              <a:off x="8028362" y="3262184"/>
              <a:ext cx="421894"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D</a:t>
              </a:r>
              <a:endParaRPr sz="2400">
                <a:solidFill>
                  <a:srgbClr val="FF0000"/>
                </a:solidFill>
                <a:latin typeface="Times New Roman"/>
                <a:ea typeface="Times New Roman"/>
                <a:cs typeface="Times New Roman"/>
                <a:sym typeface="Times New Roman"/>
              </a:endParaRPr>
            </a:p>
          </p:txBody>
        </p:sp>
        <p:sp>
          <p:nvSpPr>
            <p:cNvPr id="846" name="Google Shape;846;p58"/>
            <p:cNvSpPr txBox="1"/>
            <p:nvPr/>
          </p:nvSpPr>
          <p:spPr>
            <a:xfrm>
              <a:off x="7516439" y="3359273"/>
              <a:ext cx="421894"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D</a:t>
              </a:r>
              <a:endParaRPr sz="2400">
                <a:solidFill>
                  <a:srgbClr val="FF0000"/>
                </a:solidFill>
                <a:latin typeface="Times New Roman"/>
                <a:ea typeface="Times New Roman"/>
                <a:cs typeface="Times New Roman"/>
                <a:sym typeface="Times New Roman"/>
              </a:endParaRPr>
            </a:p>
          </p:txBody>
        </p:sp>
        <p:sp>
          <p:nvSpPr>
            <p:cNvPr id="847" name="Google Shape;847;p58"/>
            <p:cNvSpPr txBox="1"/>
            <p:nvPr/>
          </p:nvSpPr>
          <p:spPr>
            <a:xfrm>
              <a:off x="6218979" y="4647906"/>
              <a:ext cx="421894"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D</a:t>
              </a:r>
              <a:endParaRPr sz="2400">
                <a:solidFill>
                  <a:srgbClr val="FF0000"/>
                </a:solidFill>
                <a:latin typeface="Times New Roman"/>
                <a:ea typeface="Times New Roman"/>
                <a:cs typeface="Times New Roman"/>
                <a:sym typeface="Times New Roman"/>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9"/>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Mapping EER Model Constructs to Relations </a:t>
            </a:r>
            <a:endParaRPr/>
          </a:p>
        </p:txBody>
      </p:sp>
      <p:sp>
        <p:nvSpPr>
          <p:cNvPr id="854" name="Google Shape;854;p59"/>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SzPct val="57432"/>
              <a:buFont typeface="Noto Sans Symbols"/>
              <a:buChar char="■"/>
            </a:pPr>
            <a:r>
              <a:rPr b="1" lang="en-US" sz="3200" u="sng">
                <a:solidFill>
                  <a:srgbClr val="333399"/>
                </a:solidFill>
              </a:rPr>
              <a:t>Step 7</a:t>
            </a:r>
            <a:r>
              <a:rPr b="1" lang="en-US" sz="3200">
                <a:solidFill>
                  <a:srgbClr val="333399"/>
                </a:solidFill>
              </a:rPr>
              <a:t>: Mapping of Union Types (Categories).</a:t>
            </a:r>
            <a:endParaRPr/>
          </a:p>
          <a:p>
            <a:pPr indent="-342900" lvl="0" marL="342900" rtl="0" algn="just">
              <a:spcBef>
                <a:spcPts val="906"/>
              </a:spcBef>
              <a:spcAft>
                <a:spcPts val="0"/>
              </a:spcAft>
              <a:buSzPct val="54054"/>
              <a:buFont typeface="Noto Sans Symbols"/>
              <a:buChar char="■"/>
            </a:pPr>
            <a:r>
              <a:rPr lang="en-US">
                <a:solidFill>
                  <a:srgbClr val="800000"/>
                </a:solidFill>
              </a:rPr>
              <a:t>For mapping a category whose defining superclass have different keys, it is customary to specify a new key attribute, called a </a:t>
            </a:r>
            <a:r>
              <a:rPr b="1" lang="en-US">
                <a:solidFill>
                  <a:srgbClr val="800000"/>
                </a:solidFill>
              </a:rPr>
              <a:t>surrogate key</a:t>
            </a:r>
            <a:r>
              <a:rPr lang="en-US">
                <a:solidFill>
                  <a:srgbClr val="800000"/>
                </a:solidFill>
              </a:rPr>
              <a:t>, when creating a relation to correspond to the category. </a:t>
            </a:r>
            <a:endParaRPr/>
          </a:p>
          <a:p>
            <a:pPr indent="-342900" lvl="0" marL="342900" rtl="0" algn="just">
              <a:spcBef>
                <a:spcPts val="906"/>
              </a:spcBef>
              <a:spcAft>
                <a:spcPts val="0"/>
              </a:spcAft>
              <a:buSzPct val="54054"/>
              <a:buFont typeface="Noto Sans Symbols"/>
              <a:buChar char="■"/>
            </a:pPr>
            <a:r>
              <a:rPr lang="en-US">
                <a:solidFill>
                  <a:srgbClr val="800000"/>
                </a:solidFill>
              </a:rPr>
              <a:t>In the example below we can create a relation OWNER to correspond to the OWNER category and include any attributes of the category in this relation. The primary key of the OWNER relation is the surrogate key, which we called OwnerId.</a:t>
            </a:r>
            <a:endParaRPr/>
          </a:p>
          <a:p>
            <a:pPr indent="-219551" lvl="0" marL="342900" rtl="0" algn="just">
              <a:spcBef>
                <a:spcPts val="906"/>
              </a:spcBef>
              <a:spcAft>
                <a:spcPts val="0"/>
              </a:spcAft>
              <a:buSzPct val="75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pic>
        <p:nvPicPr>
          <p:cNvPr id="860" name="Google Shape;860;p60"/>
          <p:cNvPicPr preferRelativeResize="0"/>
          <p:nvPr/>
        </p:nvPicPr>
        <p:blipFill rotWithShape="1">
          <a:blip r:embed="rId3">
            <a:alphaModFix/>
          </a:blip>
          <a:srcRect b="0" l="0" r="0" t="0"/>
          <a:stretch/>
        </p:blipFill>
        <p:spPr>
          <a:xfrm>
            <a:off x="4343400" y="838200"/>
            <a:ext cx="3592513" cy="4953000"/>
          </a:xfrm>
          <a:prstGeom prst="rect">
            <a:avLst/>
          </a:prstGeom>
          <a:noFill/>
          <a:ln>
            <a:noFill/>
          </a:ln>
        </p:spPr>
      </p:pic>
      <p:sp>
        <p:nvSpPr>
          <p:cNvPr id="861" name="Google Shape;861;p60"/>
          <p:cNvSpPr/>
          <p:nvPr/>
        </p:nvSpPr>
        <p:spPr>
          <a:xfrm>
            <a:off x="381000" y="2743200"/>
            <a:ext cx="45720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Two categories (union types): OWNER and REGISTERED_VEHICLE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pic>
        <p:nvPicPr>
          <p:cNvPr id="867" name="Google Shape;867;p61"/>
          <p:cNvPicPr preferRelativeResize="0"/>
          <p:nvPr/>
        </p:nvPicPr>
        <p:blipFill rotWithShape="1">
          <a:blip r:embed="rId3">
            <a:alphaModFix/>
          </a:blip>
          <a:srcRect b="0" l="0" r="0" t="0"/>
          <a:stretch/>
        </p:blipFill>
        <p:spPr>
          <a:xfrm>
            <a:off x="579002" y="1240089"/>
            <a:ext cx="3903662" cy="4953000"/>
          </a:xfrm>
          <a:prstGeom prst="rect">
            <a:avLst/>
          </a:prstGeom>
          <a:noFill/>
          <a:ln>
            <a:noFill/>
          </a:ln>
        </p:spPr>
      </p:pic>
      <p:sp>
        <p:nvSpPr>
          <p:cNvPr id="868" name="Google Shape;868;p61"/>
          <p:cNvSpPr/>
          <p:nvPr/>
        </p:nvSpPr>
        <p:spPr>
          <a:xfrm>
            <a:off x="381000" y="457200"/>
            <a:ext cx="4572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Mapping the EER categories (union types) </a:t>
            </a:r>
            <a:endParaRPr/>
          </a:p>
        </p:txBody>
      </p:sp>
      <p:pic>
        <p:nvPicPr>
          <p:cNvPr descr="A picture containing text, map&#10;&#10;Description generated with very high confidence" id="869" name="Google Shape;869;p61"/>
          <p:cNvPicPr preferRelativeResize="0"/>
          <p:nvPr/>
        </p:nvPicPr>
        <p:blipFill rotWithShape="1">
          <a:blip r:embed="rId4">
            <a:alphaModFix/>
          </a:blip>
          <a:srcRect b="0" l="0" r="0" t="0"/>
          <a:stretch/>
        </p:blipFill>
        <p:spPr>
          <a:xfrm>
            <a:off x="5120110" y="1244208"/>
            <a:ext cx="3592513" cy="4953000"/>
          </a:xfrm>
          <a:prstGeom prst="rect">
            <a:avLst/>
          </a:prstGeom>
          <a:noFill/>
          <a:ln>
            <a:noFill/>
          </a:ln>
        </p:spPr>
      </p:pic>
      <p:sp>
        <p:nvSpPr>
          <p:cNvPr id="870" name="Google Shape;870;p61"/>
          <p:cNvSpPr txBox="1"/>
          <p:nvPr/>
        </p:nvSpPr>
        <p:spPr>
          <a:xfrm>
            <a:off x="3677018" y="1417497"/>
            <a:ext cx="8367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OwnerId</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62"/>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Summary</a:t>
            </a:r>
            <a:endParaRPr/>
          </a:p>
        </p:txBody>
      </p:sp>
      <p:sp>
        <p:nvSpPr>
          <p:cNvPr id="877" name="Google Shape;877;p62"/>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SzPct val="75000"/>
              <a:buChar char="•"/>
            </a:pPr>
            <a:r>
              <a:rPr lang="en-US">
                <a:solidFill>
                  <a:srgbClr val="C00000"/>
                </a:solidFill>
              </a:rPr>
              <a:t>ERD-to-Relational Mapping Algorithm </a:t>
            </a:r>
            <a:endParaRPr/>
          </a:p>
          <a:p>
            <a:pPr indent="-285750" lvl="1" marL="742950" rtl="0" algn="l">
              <a:spcBef>
                <a:spcPts val="444"/>
              </a:spcBef>
              <a:spcAft>
                <a:spcPts val="0"/>
              </a:spcAft>
              <a:buSzPct val="75000"/>
              <a:buFont typeface="Arial"/>
              <a:buChar char="•"/>
            </a:pPr>
            <a:r>
              <a:rPr lang="en-US">
                <a:solidFill>
                  <a:srgbClr val="0070C0"/>
                </a:solidFill>
              </a:rPr>
              <a:t>Step 1: Mapping of Regular Entity Types</a:t>
            </a:r>
            <a:endParaRPr/>
          </a:p>
          <a:p>
            <a:pPr indent="-285750" lvl="1" marL="742950" rtl="0" algn="l">
              <a:spcBef>
                <a:spcPts val="444"/>
              </a:spcBef>
              <a:spcAft>
                <a:spcPts val="0"/>
              </a:spcAft>
              <a:buSzPct val="75000"/>
              <a:buFont typeface="Arial"/>
              <a:buChar char="•"/>
            </a:pPr>
            <a:r>
              <a:rPr lang="en-US">
                <a:solidFill>
                  <a:srgbClr val="0070C0"/>
                </a:solidFill>
              </a:rPr>
              <a:t>Step 2: Mapping of Multi-valued attributes</a:t>
            </a:r>
            <a:endParaRPr/>
          </a:p>
          <a:p>
            <a:pPr indent="-285750" lvl="1" marL="742950" rtl="0" algn="l">
              <a:spcBef>
                <a:spcPts val="444"/>
              </a:spcBef>
              <a:spcAft>
                <a:spcPts val="0"/>
              </a:spcAft>
              <a:buSzPct val="75000"/>
              <a:buFont typeface="Arial"/>
              <a:buChar char="•"/>
            </a:pPr>
            <a:r>
              <a:rPr lang="en-US">
                <a:solidFill>
                  <a:srgbClr val="0070C0"/>
                </a:solidFill>
              </a:rPr>
              <a:t>Step 3: Mapping of Weak Entity Types</a:t>
            </a:r>
            <a:endParaRPr/>
          </a:p>
          <a:p>
            <a:pPr indent="-285750" lvl="1" marL="742950" rtl="0" algn="l">
              <a:spcBef>
                <a:spcPts val="444"/>
              </a:spcBef>
              <a:spcAft>
                <a:spcPts val="0"/>
              </a:spcAft>
              <a:buSzPct val="75000"/>
              <a:buFont typeface="Arial"/>
              <a:buChar char="•"/>
            </a:pPr>
            <a:r>
              <a:rPr lang="en-US">
                <a:solidFill>
                  <a:srgbClr val="0070C0"/>
                </a:solidFill>
              </a:rPr>
              <a:t>Step 4: Mapping of Binary Relationship Types</a:t>
            </a:r>
            <a:endParaRPr/>
          </a:p>
          <a:p>
            <a:pPr indent="-285750" lvl="1" marL="742950" rtl="0" algn="l">
              <a:spcBef>
                <a:spcPts val="444"/>
              </a:spcBef>
              <a:spcAft>
                <a:spcPts val="0"/>
              </a:spcAft>
              <a:buSzPct val="75000"/>
              <a:buFont typeface="Arial"/>
              <a:buChar char="•"/>
            </a:pPr>
            <a:r>
              <a:rPr lang="en-US">
                <a:solidFill>
                  <a:srgbClr val="0070C0"/>
                </a:solidFill>
              </a:rPr>
              <a:t>Step 5: Mapping of N-ary Relationship Types</a:t>
            </a:r>
            <a:endParaRPr/>
          </a:p>
          <a:p>
            <a:pPr indent="-219551" lvl="0" marL="342900" rtl="0" algn="just">
              <a:spcBef>
                <a:spcPts val="906"/>
              </a:spcBef>
              <a:spcAft>
                <a:spcPts val="0"/>
              </a:spcAft>
              <a:buSzPct val="75000"/>
              <a:buNone/>
            </a:pPr>
            <a:r>
              <a:t/>
            </a:r>
            <a:endParaRPr/>
          </a:p>
          <a:p>
            <a:pPr indent="-342900" lvl="0" marL="342900" rtl="0" algn="just">
              <a:spcBef>
                <a:spcPts val="906"/>
              </a:spcBef>
              <a:spcAft>
                <a:spcPts val="0"/>
              </a:spcAft>
              <a:buSzPct val="75000"/>
              <a:buChar char="•"/>
            </a:pPr>
            <a:r>
              <a:rPr lang="en-US">
                <a:solidFill>
                  <a:srgbClr val="C00000"/>
                </a:solidFill>
              </a:rPr>
              <a:t>Mapping EER Model Constructs to Relations </a:t>
            </a:r>
            <a:endParaRPr/>
          </a:p>
          <a:p>
            <a:pPr indent="-285750" lvl="1" marL="742950" rtl="0" algn="l">
              <a:spcBef>
                <a:spcPts val="444"/>
              </a:spcBef>
              <a:spcAft>
                <a:spcPts val="0"/>
              </a:spcAft>
              <a:buSzPct val="75000"/>
              <a:buFont typeface="Arial"/>
              <a:buChar char="•"/>
            </a:pPr>
            <a:r>
              <a:rPr lang="en-US">
                <a:solidFill>
                  <a:srgbClr val="0070C0"/>
                </a:solidFill>
              </a:rPr>
              <a:t>Step 6: Options for Mapping Specialization or Generalization.</a:t>
            </a:r>
            <a:endParaRPr/>
          </a:p>
          <a:p>
            <a:pPr indent="-285750" lvl="1" marL="742950" rtl="0" algn="l">
              <a:spcBef>
                <a:spcPts val="444"/>
              </a:spcBef>
              <a:spcAft>
                <a:spcPts val="0"/>
              </a:spcAft>
              <a:buSzPct val="75000"/>
              <a:buFont typeface="Arial"/>
              <a:buChar char="•"/>
            </a:pPr>
            <a:r>
              <a:rPr lang="en-US">
                <a:solidFill>
                  <a:srgbClr val="0070C0"/>
                </a:solidFill>
              </a:rPr>
              <a:t>Step 7: Mapping of Union Types (Categories).</a:t>
            </a:r>
            <a:endParaRPr/>
          </a:p>
          <a:p>
            <a:pPr indent="-180022" lvl="1" marL="742950" rtl="0" algn="l">
              <a:spcBef>
                <a:spcPts val="444"/>
              </a:spcBef>
              <a:spcAft>
                <a:spcPts val="0"/>
              </a:spcAft>
              <a:buSzPct val="75000"/>
              <a:buFont typeface="Arial"/>
              <a:buNone/>
            </a:pPr>
            <a:r>
              <a:t/>
            </a:r>
            <a:endParaRPr>
              <a:solidFill>
                <a:srgbClr val="0070C0"/>
              </a:solidFill>
            </a:endParaRPr>
          </a:p>
          <a:p>
            <a:pPr indent="-219551" lvl="0" marL="342900" rtl="0" algn="just">
              <a:spcBef>
                <a:spcPts val="906"/>
              </a:spcBef>
              <a:spcAft>
                <a:spcPts val="0"/>
              </a:spcAft>
              <a:buSzPct val="75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Transforming ER diagrams into relations</a:t>
            </a:r>
            <a:endParaRPr/>
          </a:p>
        </p:txBody>
      </p:sp>
      <p:sp>
        <p:nvSpPr>
          <p:cNvPr id="126" name="Google Shape;126;p18"/>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This can be done automatically by many CASE tools, but it is important to understand the process because:</a:t>
            </a:r>
            <a:endParaRPr/>
          </a:p>
          <a:p>
            <a:pPr indent="-285750" lvl="1" marL="742950" rtl="0" algn="just">
              <a:spcBef>
                <a:spcPts val="480"/>
              </a:spcBef>
              <a:spcAft>
                <a:spcPts val="0"/>
              </a:spcAft>
              <a:buSzPts val="1800"/>
              <a:buFont typeface="Arial"/>
              <a:buChar char="•"/>
            </a:pPr>
            <a:r>
              <a:rPr lang="en-US"/>
              <a:t>CASE tools often cannot model complex data relationships such as ternary relationships and supertype/subtype relationships. For these situations you may have to perform these steps manually.</a:t>
            </a:r>
            <a:endParaRPr/>
          </a:p>
          <a:p>
            <a:pPr indent="-285750" lvl="1" marL="742950" rtl="0" algn="just">
              <a:spcBef>
                <a:spcPts val="480"/>
              </a:spcBef>
              <a:spcAft>
                <a:spcPts val="0"/>
              </a:spcAft>
              <a:buSzPts val="1800"/>
              <a:buFont typeface="Arial"/>
              <a:buChar char="•"/>
            </a:pPr>
            <a:r>
              <a:rPr lang="en-US"/>
              <a:t>Sometimes alternative solutions exist, and you must choose the best.</a:t>
            </a:r>
            <a:endParaRPr/>
          </a:p>
          <a:p>
            <a:pPr indent="-285750" lvl="1" marL="742950" rtl="0" algn="just">
              <a:spcBef>
                <a:spcPts val="480"/>
              </a:spcBef>
              <a:spcAft>
                <a:spcPts val="0"/>
              </a:spcAft>
              <a:buSzPts val="1800"/>
              <a:buFont typeface="Arial"/>
              <a:buChar char="•"/>
            </a:pPr>
            <a:r>
              <a:rPr lang="en-US"/>
              <a:t>You must be able to quality check the CASE tool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u="sng"/>
              <a:t>Step 1</a:t>
            </a:r>
            <a:r>
              <a:rPr lang="en-US" sz="3200"/>
              <a:t>: Mapping of Regular Entity Types</a:t>
            </a:r>
            <a:endParaRPr sz="3200"/>
          </a:p>
        </p:txBody>
      </p:sp>
      <p:sp>
        <p:nvSpPr>
          <p:cNvPr id="133" name="Google Shape;133;p19"/>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800"/>
              <a:buChar char="•"/>
            </a:pPr>
            <a:r>
              <a:rPr lang="en-US" sz="2400"/>
              <a:t>Each </a:t>
            </a:r>
            <a:r>
              <a:rPr b="1" lang="en-US" sz="2400"/>
              <a:t>regular entity type </a:t>
            </a:r>
            <a:r>
              <a:rPr lang="en-US" sz="2400"/>
              <a:t>in an ER diagram is transformed into a </a:t>
            </a:r>
            <a:r>
              <a:rPr b="1" lang="en-US" sz="2400"/>
              <a:t>relation</a:t>
            </a:r>
            <a:r>
              <a:rPr lang="en-US" sz="2400"/>
              <a:t>. </a:t>
            </a:r>
            <a:endParaRPr/>
          </a:p>
          <a:p>
            <a:pPr indent="-285750" lvl="1" marL="742950" rtl="0" algn="just">
              <a:spcBef>
                <a:spcPts val="400"/>
              </a:spcBef>
              <a:spcAft>
                <a:spcPts val="0"/>
              </a:spcAft>
              <a:buSzPts val="1500"/>
              <a:buFont typeface="Arial"/>
              <a:buChar char="•"/>
            </a:pPr>
            <a:r>
              <a:rPr lang="en-US" sz="2000"/>
              <a:t>The name given to the relation is generally the same as the entity type.</a:t>
            </a:r>
            <a:endParaRPr/>
          </a:p>
          <a:p>
            <a:pPr indent="-285750" lvl="1" marL="742950" rtl="0" algn="just">
              <a:spcBef>
                <a:spcPts val="400"/>
              </a:spcBef>
              <a:spcAft>
                <a:spcPts val="0"/>
              </a:spcAft>
              <a:buSzPts val="1500"/>
              <a:buFont typeface="Arial"/>
              <a:buChar char="•"/>
            </a:pPr>
            <a:r>
              <a:rPr lang="en-US" sz="2000"/>
              <a:t>Each </a:t>
            </a:r>
            <a:r>
              <a:rPr b="1" lang="en-US" sz="2000"/>
              <a:t>simple attribute </a:t>
            </a:r>
            <a:r>
              <a:rPr lang="en-US" sz="2000"/>
              <a:t>of the type becomes an attribute of the relation</a:t>
            </a:r>
            <a:endParaRPr/>
          </a:p>
          <a:p>
            <a:pPr indent="-285750" lvl="1" marL="742950" rtl="0" algn="just">
              <a:spcBef>
                <a:spcPts val="400"/>
              </a:spcBef>
              <a:spcAft>
                <a:spcPts val="0"/>
              </a:spcAft>
              <a:buSzPts val="1500"/>
              <a:buFont typeface="Arial"/>
              <a:buChar char="•"/>
            </a:pPr>
            <a:r>
              <a:rPr lang="en-US" sz="2000"/>
              <a:t>The </a:t>
            </a:r>
            <a:r>
              <a:rPr b="1" i="1" lang="en-US" sz="2000"/>
              <a:t>identifier</a:t>
            </a:r>
            <a:r>
              <a:rPr lang="en-US" sz="2000"/>
              <a:t> (key attribute) of the entity type becomes the </a:t>
            </a:r>
            <a:r>
              <a:rPr b="1" lang="en-US" sz="2000"/>
              <a:t>primary key </a:t>
            </a:r>
            <a:r>
              <a:rPr lang="en-US" sz="2000"/>
              <a:t>of the corresponding relation.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nvSpPr>
        <p:spPr>
          <a:xfrm>
            <a:off x="152400" y="2133600"/>
            <a:ext cx="25908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FF0000"/>
                </a:solidFill>
                <a:latin typeface="Arial"/>
                <a:ea typeface="Arial"/>
                <a:cs typeface="Arial"/>
                <a:sym typeface="Arial"/>
              </a:rPr>
              <a:t>(a) CUSTOMER entity type with simple attributes</a:t>
            </a:r>
            <a:endParaRPr/>
          </a:p>
        </p:txBody>
      </p:sp>
      <p:sp>
        <p:nvSpPr>
          <p:cNvPr id="140" name="Google Shape;140;p20"/>
          <p:cNvSpPr txBox="1"/>
          <p:nvPr/>
        </p:nvSpPr>
        <p:spPr>
          <a:xfrm>
            <a:off x="228600" y="4419600"/>
            <a:ext cx="247324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Arial"/>
                <a:ea typeface="Arial"/>
                <a:cs typeface="Arial"/>
                <a:sym typeface="Arial"/>
              </a:rPr>
              <a:t>(b) CUSTOMER relation</a:t>
            </a:r>
            <a:endParaRPr/>
          </a:p>
        </p:txBody>
      </p:sp>
      <p:pic>
        <p:nvPicPr>
          <p:cNvPr descr="FIG5-8A" id="141" name="Google Shape;141;p20"/>
          <p:cNvPicPr preferRelativeResize="0"/>
          <p:nvPr/>
        </p:nvPicPr>
        <p:blipFill rotWithShape="1">
          <a:blip r:embed="rId3">
            <a:alphaModFix/>
          </a:blip>
          <a:srcRect b="0" l="0" r="0" t="0"/>
          <a:stretch/>
        </p:blipFill>
        <p:spPr>
          <a:xfrm>
            <a:off x="2514600" y="1524000"/>
            <a:ext cx="6400800" cy="2411413"/>
          </a:xfrm>
          <a:prstGeom prst="rect">
            <a:avLst/>
          </a:prstGeom>
          <a:noFill/>
          <a:ln>
            <a:noFill/>
          </a:ln>
        </p:spPr>
      </p:pic>
      <p:pic>
        <p:nvPicPr>
          <p:cNvPr descr="FIG5-8B" id="142" name="Google Shape;142;p20"/>
          <p:cNvPicPr preferRelativeResize="0"/>
          <p:nvPr/>
        </p:nvPicPr>
        <p:blipFill rotWithShape="1">
          <a:blip r:embed="rId4">
            <a:alphaModFix/>
          </a:blip>
          <a:srcRect b="0" l="0" r="0" t="0"/>
          <a:stretch/>
        </p:blipFill>
        <p:spPr>
          <a:xfrm>
            <a:off x="1447800" y="4953000"/>
            <a:ext cx="6858000" cy="1189037"/>
          </a:xfrm>
          <a:prstGeom prst="rect">
            <a:avLst/>
          </a:prstGeom>
          <a:noFill/>
          <a:ln>
            <a:noFill/>
          </a:ln>
        </p:spPr>
      </p:pic>
      <p:sp>
        <p:nvSpPr>
          <p:cNvPr id="143" name="Google Shape;143;p20"/>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t>Mapping a Regular Entity Type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Composite attributes</a:t>
            </a:r>
            <a:endParaRPr/>
          </a:p>
        </p:txBody>
      </p:sp>
      <p:sp>
        <p:nvSpPr>
          <p:cNvPr id="150" name="Google Shape;150;p21"/>
          <p:cNvSpPr txBox="1"/>
          <p:nvPr>
            <p:ph idx="1" type="body"/>
          </p:nvPr>
        </p:nvSpPr>
        <p:spPr>
          <a:xfrm>
            <a:off x="609600" y="1536546"/>
            <a:ext cx="8305800" cy="463565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When a regular entity type has </a:t>
            </a:r>
            <a:r>
              <a:rPr b="1" lang="en-US"/>
              <a:t>composite attributes</a:t>
            </a:r>
            <a:r>
              <a:rPr lang="en-US"/>
              <a:t>, </a:t>
            </a:r>
            <a:r>
              <a:rPr b="1" lang="en-US"/>
              <a:t>only the simple component attributes </a:t>
            </a:r>
            <a:r>
              <a:rPr lang="en-US"/>
              <a:t>of the composite attribute are included in the new relation.</a:t>
            </a:r>
            <a:endParaRPr/>
          </a:p>
          <a:p>
            <a:pPr indent="-342900" lvl="0" marL="342900" rtl="0" algn="just">
              <a:spcBef>
                <a:spcPts val="980"/>
              </a:spcBef>
              <a:spcAft>
                <a:spcPts val="0"/>
              </a:spcAft>
              <a:buSzPts val="2100"/>
              <a:buChar char="•"/>
            </a:pPr>
            <a:r>
              <a:rPr lang="en-US"/>
              <a:t>The following Figure shows a variation on the previous one, where Customer_Address is represented as a composite attribute with components Street, City, State and Zip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06_09a" id="156" name="Google Shape;156;p22"/>
          <p:cNvPicPr preferRelativeResize="0"/>
          <p:nvPr/>
        </p:nvPicPr>
        <p:blipFill rotWithShape="1">
          <a:blip r:embed="rId3">
            <a:alphaModFix/>
          </a:blip>
          <a:srcRect b="0" l="0" r="0" t="0"/>
          <a:stretch/>
        </p:blipFill>
        <p:spPr>
          <a:xfrm>
            <a:off x="609600" y="1447800"/>
            <a:ext cx="7924800" cy="3124200"/>
          </a:xfrm>
          <a:prstGeom prst="rect">
            <a:avLst/>
          </a:prstGeom>
          <a:noFill/>
          <a:ln>
            <a:noFill/>
          </a:ln>
        </p:spPr>
      </p:pic>
      <p:sp>
        <p:nvSpPr>
          <p:cNvPr id="157" name="Google Shape;157;p22"/>
          <p:cNvSpPr txBox="1"/>
          <p:nvPr/>
        </p:nvSpPr>
        <p:spPr>
          <a:xfrm>
            <a:off x="609600" y="1447800"/>
            <a:ext cx="25908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3300"/>
                </a:solidFill>
                <a:latin typeface="Arial"/>
                <a:ea typeface="Arial"/>
                <a:cs typeface="Arial"/>
                <a:sym typeface="Arial"/>
              </a:rPr>
              <a:t>(a) CUSTOMER entity type with composite attribute</a:t>
            </a:r>
            <a:endParaRPr/>
          </a:p>
        </p:txBody>
      </p:sp>
      <p:pic>
        <p:nvPicPr>
          <p:cNvPr descr="06_09b" id="158" name="Google Shape;158;p22"/>
          <p:cNvPicPr preferRelativeResize="0"/>
          <p:nvPr/>
        </p:nvPicPr>
        <p:blipFill rotWithShape="1">
          <a:blip r:embed="rId4">
            <a:alphaModFix/>
          </a:blip>
          <a:srcRect b="0" l="0" r="0" t="0"/>
          <a:stretch/>
        </p:blipFill>
        <p:spPr>
          <a:xfrm>
            <a:off x="609600" y="4799706"/>
            <a:ext cx="7772400" cy="1752600"/>
          </a:xfrm>
          <a:prstGeom prst="rect">
            <a:avLst/>
          </a:prstGeom>
          <a:noFill/>
          <a:ln>
            <a:noFill/>
          </a:ln>
        </p:spPr>
      </p:pic>
      <p:sp>
        <p:nvSpPr>
          <p:cNvPr id="159" name="Google Shape;159;p22"/>
          <p:cNvSpPr txBox="1"/>
          <p:nvPr/>
        </p:nvSpPr>
        <p:spPr>
          <a:xfrm>
            <a:off x="1981200" y="4800600"/>
            <a:ext cx="51397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3300"/>
                </a:solidFill>
                <a:latin typeface="Arial"/>
                <a:ea typeface="Arial"/>
                <a:cs typeface="Arial"/>
                <a:sym typeface="Arial"/>
              </a:rPr>
              <a:t>(b) CUSTOMER relation with address detail</a:t>
            </a:r>
            <a:endParaRPr/>
          </a:p>
        </p:txBody>
      </p:sp>
      <p:sp>
        <p:nvSpPr>
          <p:cNvPr id="160" name="Google Shape;160;p22"/>
          <p:cNvSpPr txBox="1"/>
          <p:nvPr>
            <p:ph type="title"/>
          </p:nvPr>
        </p:nvSpPr>
        <p:spPr>
          <a:xfrm>
            <a:off x="609600" y="164052"/>
            <a:ext cx="8305800" cy="10493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Mapping a composite attribute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