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8" r:id="rId5"/>
    <p:sldId id="270" r:id="rId6"/>
    <p:sldId id="266" r:id="rId7"/>
    <p:sldId id="258" r:id="rId8"/>
    <p:sldId id="259" r:id="rId9"/>
    <p:sldId id="265" r:id="rId10"/>
    <p:sldId id="264" r:id="rId11"/>
    <p:sldId id="269" r:id="rId12"/>
    <p:sldId id="272" r:id="rId13"/>
    <p:sldId id="274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B431-4A1D-24AE-F821-99E78B1E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A10C-CB73-EDB3-D2B5-9BF464A7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8EBB-956C-93DB-B39E-E5BE6BD5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7A24-BF5F-C908-0DAF-B9C1A81D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9356-934B-54C0-D02A-F38B792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4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E20A-91C9-E566-2E9B-3E31259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8D58-DD95-6016-D73A-AD6BD688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0EF5-7058-DFB2-FBB1-9A0AAC7A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16E1-F771-662B-D41B-AAB0E17F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5431-E84A-78B2-D26D-C523F9D5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ABA0-405A-356F-8BEB-3AABAD633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1115C-2BCF-4430-383B-DA6F4D9A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574F-EFC5-B7D7-B083-F24582D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915C-B6C7-3BD5-3C69-5A012013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8051-9B0D-9879-1F0E-43949AF3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DDE-834D-A02E-D38D-7090315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2370-9FD7-90B6-AFBF-2C7A97F0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15FA-FA10-1349-8773-D5FCA922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AC4D7-6878-B331-B1CE-5BA8671E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1B8A-F194-7F99-4498-E916CFC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4E24-6CB4-F788-4E46-9CCBE7D6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EBAC3-1BE2-BB0F-D31D-886FA24C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3D0A-FB05-1381-E0AA-E8C22CF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BDDD-B183-68AD-7ECD-D291075E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CA4-AE82-6FF8-D2F2-819A1488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4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C3F6-4DA1-AC0E-7CD4-C0C8A5D3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CE8-BDCC-D483-5A30-1B548E6A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B8E6-88D1-399C-0F85-B1D24E44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4A8DE-67E8-4495-55D1-F498489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E4CC-B35E-1F9B-F8B8-5CB5C05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C77D-4FAB-127F-593F-08EE9AB2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A092-F347-FCA2-FB3F-8E0104AC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2812-6A48-B8CB-3FF7-488D73BF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3EDDD-2721-670B-69F0-BB190D94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27E1C-9578-9FFA-BBB4-6460B545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4929B-222D-7E66-5C3E-AA2BD7FC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AE0EC-6F13-6F57-E70A-47FCF050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59331-37A7-C8FE-FA95-12ABF76F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A95A1-467E-C452-07E2-9D1EE332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08DB-8DE2-E6CE-6FAF-265E01E1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DD8FC-EE0A-C397-C725-6E38323D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DAA83-7C94-D0D0-B01F-87F513F3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E93DB-3B34-4E05-0A6C-B57362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FD026-485A-2946-43EA-E344C716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DE305-740C-090D-1076-5EBAF328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0DED-ECC3-FA20-9D12-BCC26BE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0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ABE0-C488-B9E5-8653-CEF25264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08B6-1069-E41A-0AC5-456D89D8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14DDD-584F-B813-EFAE-7D1631D5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7D17-F606-A153-D9C1-27592795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58D9-E42B-B294-588E-678DDEFA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06F5-F297-C382-FB8D-05012A08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1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42F-4EB6-E479-B491-005D3820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286F4-CCC1-37A8-5A39-D3BF658BC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E244A-1581-3D35-3C8A-90FF19A4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C811-719C-C638-9689-F1E20DB6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4972-DE8C-1D77-90DC-5800F52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3CFB-8659-48F5-A786-C9BD84E8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1B166-63A3-1925-C4D6-ECF24968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1839-7ED0-DBFF-7F33-74843576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046D-E20B-51E0-F267-F38384E48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AE08-A15C-4267-A0EA-5330E145C77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6EA6-FB07-DDFE-72D1-07FA5708A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D3E8-EDC0-C76F-F311-F8D1B687C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AC39-6267-4DCC-B7C1-44B0FDBD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26879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Seamless Human-Robot Interaction (HRI) for Defence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Dr Almas Baimagambetov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106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308583" cy="120814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800" dirty="0"/>
              <a:t>Refine language model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800" dirty="0"/>
              <a:t>Consider gesture control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800" dirty="0"/>
              <a:t>Generalise to other devices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24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414" y="640080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Brain-Computer Interfaces (BCI) for Defence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GB"/>
              <a:t> Dr M. Tariq Sadiq</a:t>
            </a:r>
          </a:p>
        </p:txBody>
      </p:sp>
      <p:pic>
        <p:nvPicPr>
          <p:cNvPr id="51" name="Picture 50" descr="Red Triangles">
            <a:extLst>
              <a:ext uri="{FF2B5EF4-FFF2-40B4-BE49-F238E27FC236}">
                <a16:creationId xmlns:a16="http://schemas.microsoft.com/office/drawing/2014/main" id="{3F1DE33F-63F3-163B-DA0F-37688952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1" r="19376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BCI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55B71-4A4D-778B-2636-283872A1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457608"/>
            <a:ext cx="8085419" cy="59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7" y="2995626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BCI could allow soldiers to control weapons with their thoughts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An injected tiny computer device could suppress their fear and anxiety, allowing them to carry out combat missions more efficiently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</a:p>
        </p:txBody>
      </p:sp>
      <p:pic>
        <p:nvPicPr>
          <p:cNvPr id="51" name="Picture 50" descr="Red Triangles">
            <a:extLst>
              <a:ext uri="{FF2B5EF4-FFF2-40B4-BE49-F238E27FC236}">
                <a16:creationId xmlns:a16="http://schemas.microsoft.com/office/drawing/2014/main" id="{3F1DE33F-63F3-163B-DA0F-37688952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1" r="19376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7" y="2699412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BCI could allow soldiers to communicate with each other and with the unit commander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This form of direct three-way communication would enable real-time updates and more rapid responses to threats.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</a:p>
        </p:txBody>
      </p:sp>
      <p:pic>
        <p:nvPicPr>
          <p:cNvPr id="51" name="Picture 50" descr="Red Triangles">
            <a:extLst>
              <a:ext uri="{FF2B5EF4-FFF2-40B4-BE49-F238E27FC236}">
                <a16:creationId xmlns:a16="http://schemas.microsoft.com/office/drawing/2014/main" id="{3F1DE33F-63F3-163B-DA0F-37688952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1" r="19376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302818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Questions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Ethical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308583" cy="1208141"/>
          </a:xfrm>
        </p:spPr>
        <p:txBody>
          <a:bodyPr>
            <a:noAutofit/>
          </a:bodyPr>
          <a:lstStyle/>
          <a:p>
            <a:pPr algn="l"/>
            <a:r>
              <a:rPr lang="en-GB" sz="2800" dirty="0"/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8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44957"/>
            <a:ext cx="4023360" cy="63099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100" dirty="0"/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6BA718-CD69-8587-C057-00A7CC86F812}"/>
              </a:ext>
            </a:extLst>
          </p:cNvPr>
          <p:cNvSpPr txBox="1">
            <a:spLocks/>
          </p:cNvSpPr>
          <p:nvPr/>
        </p:nvSpPr>
        <p:spPr>
          <a:xfrm>
            <a:off x="918266" y="1468592"/>
            <a:ext cx="5720724" cy="3096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/>
              <a:t>Research Questions (</a:t>
            </a:r>
            <a:r>
              <a:rPr lang="en-GB" sz="2800" dirty="0">
                <a:solidFill>
                  <a:srgbClr val="92D050"/>
                </a:solidFill>
              </a:rPr>
              <a:t>problem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Motivation (</a:t>
            </a:r>
            <a:r>
              <a:rPr lang="en-GB" sz="2800" dirty="0">
                <a:solidFill>
                  <a:srgbClr val="92D050"/>
                </a:solidFill>
              </a:rPr>
              <a:t>why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Contribution (</a:t>
            </a:r>
            <a:r>
              <a:rPr lang="en-GB" sz="2800" dirty="0">
                <a:solidFill>
                  <a:srgbClr val="92D050"/>
                </a:solidFill>
              </a:rPr>
              <a:t>what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Background (</a:t>
            </a:r>
            <a:r>
              <a:rPr lang="en-GB" sz="2800" dirty="0">
                <a:solidFill>
                  <a:srgbClr val="92D050"/>
                </a:solidFill>
              </a:rPr>
              <a:t>what exists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Solution (</a:t>
            </a:r>
            <a:r>
              <a:rPr lang="en-GB" sz="2800" dirty="0">
                <a:solidFill>
                  <a:srgbClr val="92D050"/>
                </a:solidFill>
              </a:rPr>
              <a:t>how – abstract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Solution (</a:t>
            </a:r>
            <a:r>
              <a:rPr lang="en-GB" sz="2800" dirty="0">
                <a:solidFill>
                  <a:srgbClr val="92D050"/>
                </a:solidFill>
              </a:rPr>
              <a:t>how – concrete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Results (</a:t>
            </a:r>
            <a:r>
              <a:rPr lang="en-GB" sz="2800" dirty="0">
                <a:solidFill>
                  <a:srgbClr val="92D050"/>
                </a:solidFill>
              </a:rPr>
              <a:t>prototype so far</a:t>
            </a:r>
            <a:r>
              <a:rPr lang="en-GB" sz="2800" dirty="0"/>
              <a:t>)</a:t>
            </a:r>
          </a:p>
          <a:p>
            <a:pPr algn="l"/>
            <a:r>
              <a:rPr lang="en-GB" sz="2800" dirty="0"/>
              <a:t>Future Work (</a:t>
            </a:r>
            <a:r>
              <a:rPr lang="en-GB" sz="2800" dirty="0">
                <a:solidFill>
                  <a:srgbClr val="92D050"/>
                </a:solidFill>
              </a:rPr>
              <a:t>what’s next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77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49955"/>
            <a:ext cx="4023360" cy="63099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91FA3-03D2-0C52-49AA-1F73103181F5}"/>
              </a:ext>
            </a:extLst>
          </p:cNvPr>
          <p:cNvSpPr txBox="1">
            <a:spLocks/>
          </p:cNvSpPr>
          <p:nvPr/>
        </p:nvSpPr>
        <p:spPr>
          <a:xfrm>
            <a:off x="531010" y="2376328"/>
            <a:ext cx="3917298" cy="4341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/>
              <a:t>RQ1: How to make HRI effective and robust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RQ2: How to make HRI real-time</a:t>
            </a:r>
          </a:p>
          <a:p>
            <a:pPr algn="l"/>
            <a:endParaRPr lang="en-GB" sz="2800" dirty="0"/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Effective – functionality</a:t>
            </a:r>
          </a:p>
          <a:p>
            <a:pPr algn="l"/>
            <a:r>
              <a:rPr lang="en-GB" sz="2800" dirty="0"/>
              <a:t>Robust – accuracy</a:t>
            </a:r>
          </a:p>
          <a:p>
            <a:pPr algn="l"/>
            <a:r>
              <a:rPr lang="en-GB" sz="2800" dirty="0"/>
              <a:t>Real-time – performance</a:t>
            </a: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6633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44957"/>
            <a:ext cx="4023360" cy="63099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406393" cy="1704491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100" dirty="0"/>
              <a:t>[1] </a:t>
            </a:r>
            <a:r>
              <a:rPr lang="en-GB" sz="1100" dirty="0" err="1"/>
              <a:t>Dautenhahn</a:t>
            </a:r>
            <a:r>
              <a:rPr lang="en-GB" sz="1100" dirty="0"/>
              <a:t>,</a:t>
            </a:r>
            <a:r>
              <a:rPr lang="en-US" sz="1100" dirty="0"/>
              <a:t> K. (2007). Socially intelligent robots: dimensions of human–robot interaction.</a:t>
            </a:r>
          </a:p>
          <a:p>
            <a:pPr algn="l"/>
            <a:r>
              <a:rPr lang="en-GB" sz="1100" dirty="0"/>
              <a:t>[2] </a:t>
            </a:r>
            <a:r>
              <a:rPr lang="en-US" sz="1100" dirty="0"/>
              <a:t>Sheridan, T. B. (2016). Human–robot interaction: status and challenges.</a:t>
            </a:r>
            <a:endParaRPr lang="en-GB" sz="1100" dirty="0"/>
          </a:p>
          <a:p>
            <a:pPr algn="l"/>
            <a:r>
              <a:rPr lang="en-GB" sz="1100" dirty="0"/>
              <a:t>[3] </a:t>
            </a:r>
            <a:r>
              <a:rPr lang="en-US" sz="1100" dirty="0"/>
              <a:t>Goodrich, M. A., &amp; Schultz, A. C. (2008). Human–robot interaction: a survey.</a:t>
            </a:r>
            <a:endParaRPr lang="en-GB" sz="1100" dirty="0"/>
          </a:p>
          <a:p>
            <a:pPr algn="l"/>
            <a:r>
              <a:rPr lang="en-GB" sz="1100" dirty="0"/>
              <a:t>[4] </a:t>
            </a:r>
            <a:r>
              <a:rPr lang="en-US" sz="1100" dirty="0"/>
              <a:t>Hancock, P. A., Billings, D. R., Schaefer, K. E., Chen, J. Y., De Visser, E. J., &amp; Parasuraman, R. (2011). A meta-analysis of factors affecting trust in human-robot interaction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91FA3-03D2-0C52-49AA-1F73103181F5}"/>
              </a:ext>
            </a:extLst>
          </p:cNvPr>
          <p:cNvSpPr txBox="1">
            <a:spLocks/>
          </p:cNvSpPr>
          <p:nvPr/>
        </p:nvSpPr>
        <p:spPr>
          <a:xfrm>
            <a:off x="697984" y="1783670"/>
            <a:ext cx="4143242" cy="2362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/>
              <a:t>A wide range of application domains, including defence and healthcare, significantly benefit from this [1-4]</a:t>
            </a: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37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44957"/>
            <a:ext cx="4023360" cy="63099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91FA3-03D2-0C52-49AA-1F73103181F5}"/>
              </a:ext>
            </a:extLst>
          </p:cNvPr>
          <p:cNvSpPr txBox="1">
            <a:spLocks/>
          </p:cNvSpPr>
          <p:nvPr/>
        </p:nvSpPr>
        <p:spPr>
          <a:xfrm>
            <a:off x="531010" y="2376328"/>
            <a:ext cx="3917298" cy="4341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/>
              <a:t>A novel approach for natural non-expert-friendly HRI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Based on embedding NLP pre-processing into the HRI pipeline</a:t>
            </a:r>
          </a:p>
          <a:p>
            <a:pPr algn="l"/>
            <a:endParaRPr lang="en-GB" sz="2800" dirty="0"/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814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934940"/>
            <a:ext cx="4023360" cy="109727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Background on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915" y="2200371"/>
            <a:ext cx="4283497" cy="3611980"/>
          </a:xfrm>
        </p:spPr>
        <p:txBody>
          <a:bodyPr>
            <a:noAutofit/>
          </a:bodyPr>
          <a:lstStyle/>
          <a:p>
            <a:pPr algn="l"/>
            <a:r>
              <a:rPr lang="en-GB" sz="2800" dirty="0"/>
              <a:t>Contact-based:</a:t>
            </a:r>
          </a:p>
          <a:p>
            <a:pPr marL="342900" indent="-342900" algn="l">
              <a:buFontTx/>
              <a:buChar char="-"/>
            </a:pPr>
            <a:r>
              <a:rPr lang="en-GB" sz="2800" dirty="0"/>
              <a:t>Manual</a:t>
            </a:r>
          </a:p>
          <a:p>
            <a:pPr marL="342900" indent="-342900" algn="l">
              <a:buFontTx/>
              <a:buChar char="-"/>
            </a:pPr>
            <a:r>
              <a:rPr lang="en-GB" sz="2800" dirty="0"/>
              <a:t>Remote via a controller</a:t>
            </a:r>
          </a:p>
          <a:p>
            <a:pPr algn="l"/>
            <a:endParaRPr lang="en-GB" sz="2800" dirty="0"/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Non-contact-based:</a:t>
            </a:r>
          </a:p>
          <a:p>
            <a:pPr marL="342900" indent="-342900" algn="l">
              <a:buFontTx/>
              <a:buChar char="-"/>
            </a:pPr>
            <a:r>
              <a:rPr lang="en-GB" sz="2800" dirty="0"/>
              <a:t>Gesture control</a:t>
            </a:r>
          </a:p>
          <a:p>
            <a:pPr marL="342900" indent="-342900" algn="l">
              <a:buFontTx/>
              <a:buChar char="-"/>
            </a:pPr>
            <a:r>
              <a:rPr lang="en-GB" sz="2800" dirty="0"/>
              <a:t>Speech / neuro control</a:t>
            </a:r>
          </a:p>
          <a:p>
            <a:pPr marL="342900" indent="-342900" algn="l">
              <a:buFontTx/>
              <a:buChar char="-"/>
            </a:pPr>
            <a:r>
              <a:rPr lang="en-GB" sz="2800" dirty="0"/>
              <a:t>Autonomous control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3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302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/>
              <a:t>Solution (Theory)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High-level overview of the theoretical approach</a:t>
            </a:r>
            <a:endParaRPr lang="en-GB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CBA5D-B5A8-2813-8AF9-D3DDAE86822F}"/>
              </a:ext>
            </a:extLst>
          </p:cNvPr>
          <p:cNvSpPr txBox="1"/>
          <p:nvPr/>
        </p:nvSpPr>
        <p:spPr>
          <a:xfrm>
            <a:off x="3410705" y="1403738"/>
            <a:ext cx="64379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>
                <a:solidFill>
                  <a:srgbClr val="92D050"/>
                </a:solidFill>
              </a:rPr>
              <a:t>Begin -&gt;</a:t>
            </a:r>
          </a:p>
          <a:p>
            <a:r>
              <a:rPr lang="en-GB" sz="2800"/>
              <a:t>* Speech-to-Text                         -&gt;</a:t>
            </a:r>
          </a:p>
          <a:p>
            <a:r>
              <a:rPr lang="en-GB" sz="2800"/>
              <a:t>  * Text-grammar generation       -&gt;</a:t>
            </a:r>
          </a:p>
          <a:p>
            <a:r>
              <a:rPr lang="en-GB" sz="2800"/>
              <a:t>    * NLP &amp; Input Normalisation     -&gt;</a:t>
            </a:r>
          </a:p>
          <a:p>
            <a:r>
              <a:rPr lang="en-GB" sz="2800"/>
              <a:t>      * Language Model                       -&gt;</a:t>
            </a:r>
          </a:p>
          <a:p>
            <a:r>
              <a:rPr lang="en-GB" sz="2800"/>
              <a:t>        * Post-process on Robot            -&gt;</a:t>
            </a:r>
          </a:p>
          <a:p>
            <a:r>
              <a:rPr lang="en-GB" sz="2800"/>
              <a:t>          * Text-to-Speech	                    </a:t>
            </a:r>
            <a:r>
              <a:rPr lang="en-GB" sz="2800">
                <a:solidFill>
                  <a:srgbClr val="92D050"/>
                </a:solidFill>
              </a:rPr>
              <a:t>-&gt; End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34612"/>
            <a:ext cx="7219756" cy="4179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Solution (Implementation)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High-level overview of the implementation approach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4D517-3D43-F200-EAFC-E14846D601AF}"/>
              </a:ext>
            </a:extLst>
          </p:cNvPr>
          <p:cNvSpPr txBox="1"/>
          <p:nvPr/>
        </p:nvSpPr>
        <p:spPr>
          <a:xfrm>
            <a:off x="2662993" y="1660913"/>
            <a:ext cx="73036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Begin -&gt;</a:t>
            </a:r>
          </a:p>
          <a:p>
            <a:r>
              <a:rPr lang="en-GB" sz="2800" dirty="0"/>
              <a:t>* OS Speech Recognition (JavaScript)   -&gt;</a:t>
            </a:r>
          </a:p>
          <a:p>
            <a:r>
              <a:rPr lang="en-GB" sz="2800" dirty="0"/>
              <a:t>  * Grammy TGG (Kotlin)                           -&gt;</a:t>
            </a:r>
          </a:p>
          <a:p>
            <a:r>
              <a:rPr lang="en-GB" sz="2800" dirty="0"/>
              <a:t>    * NLP (Python) &amp; Pre-process (Java)     -&gt;</a:t>
            </a:r>
          </a:p>
          <a:p>
            <a:r>
              <a:rPr lang="en-GB" sz="2800" dirty="0"/>
              <a:t>      * </a:t>
            </a:r>
            <a:r>
              <a:rPr lang="en-GB" sz="2800" dirty="0" err="1"/>
              <a:t>OpenAI</a:t>
            </a:r>
            <a:r>
              <a:rPr lang="en-GB" sz="2800" dirty="0"/>
              <a:t> Language Model (REST API)  -&gt;</a:t>
            </a:r>
          </a:p>
          <a:p>
            <a:r>
              <a:rPr lang="en-GB" sz="2800" dirty="0"/>
              <a:t>        * Robot Functionality (Python)	        </a:t>
            </a:r>
            <a:r>
              <a:rPr lang="en-GB" sz="2800" dirty="0">
                <a:solidFill>
                  <a:srgbClr val="92D050"/>
                </a:solidFill>
              </a:rPr>
              <a:t>-&gt; End</a:t>
            </a:r>
          </a:p>
        </p:txBody>
      </p:sp>
    </p:spTree>
    <p:extLst>
      <p:ext uri="{BB962C8B-B14F-4D97-AF65-F5344CB8AC3E}">
        <p14:creationId xmlns:p14="http://schemas.microsoft.com/office/powerpoint/2010/main" val="63939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in a room&#10;&#10;Description automatically generated with medium confidence">
            <a:extLst>
              <a:ext uri="{FF2B5EF4-FFF2-40B4-BE49-F238E27FC236}">
                <a16:creationId xmlns:a16="http://schemas.microsoft.com/office/drawing/2014/main" id="{9DF3329E-0038-D6E6-9ABD-0D0C1BD5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46" y="-34101"/>
            <a:ext cx="11830804" cy="6915723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08E3-190E-4BEF-4EAA-AB454D39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09608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Results (Outcome so far)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9C0-902B-2FB1-FEF2-3297AFCD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A brief video demonstration of preliminary results:</a:t>
            </a:r>
          </a:p>
          <a:p>
            <a:pPr algn="l"/>
            <a:r>
              <a:rPr lang="en-GB" sz="2000" dirty="0"/>
              <a:t>https://youtu.be/Oab_f7WyBYI?t=36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5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498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Seamless Human-Robot Interaction (HRI) for Defence Applications</vt:lpstr>
      <vt:lpstr>Outline</vt:lpstr>
      <vt:lpstr>Research Questions</vt:lpstr>
      <vt:lpstr>Motivation</vt:lpstr>
      <vt:lpstr>Contribution</vt:lpstr>
      <vt:lpstr>Background on Controls</vt:lpstr>
      <vt:lpstr>Solution (Theory)</vt:lpstr>
      <vt:lpstr>Solution (Implementation)</vt:lpstr>
      <vt:lpstr>Results (Outcome so far)</vt:lpstr>
      <vt:lpstr>Future Work</vt:lpstr>
      <vt:lpstr>Brain-Computer Interfaces (BCI) for Defence Applications</vt:lpstr>
      <vt:lpstr>BCI Overview</vt:lpstr>
      <vt:lpstr>BCI could allow soldiers to control weapons with their thoughts  An injected tiny computer device could suppress their fear and anxiety, allowing them to carry out combat missions more efficiently</vt:lpstr>
      <vt:lpstr>BCI could allow soldiers to communicate with each other and with the unit commander  This form of direct three-way communication would enable real-time updates and more rapid responses to threats.</vt:lpstr>
      <vt:lpstr>Questions  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 Baimagambetov</dc:creator>
  <cp:lastModifiedBy>Almas Baimagambetov</cp:lastModifiedBy>
  <cp:revision>72</cp:revision>
  <dcterms:created xsi:type="dcterms:W3CDTF">2023-03-10T11:46:13Z</dcterms:created>
  <dcterms:modified xsi:type="dcterms:W3CDTF">2023-03-19T21:23:13Z</dcterms:modified>
</cp:coreProperties>
</file>