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9"/>
    <p:sldId id="257" r:id="rId30"/>
    <p:sldId id="258" r:id="rId31"/>
    <p:sldId id="259" r:id="rId32"/>
    <p:sldId id="260" r:id="rId33"/>
    <p:sldId id="261" r:id="rId34"/>
    <p:sldId id="262" r:id="rId35"/>
    <p:sldId id="263" r:id="rId36"/>
    <p:sldId id="264" r:id="rId37"/>
    <p:sldId id="265" r:id="rId38"/>
    <p:sldId id="266" r:id="rId39"/>
    <p:sldId id="267" r:id="rId40"/>
    <p:sldId id="268" r:id="rId41"/>
    <p:sldId id="269" r:id="rId42"/>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Bugaki" charset="1" panose="00000000000000000000"/>
      <p:regular r:id="rId14"/>
    </p:embeddedFont>
    <p:embeddedFont>
      <p:font typeface="Bugaki Italics" charset="1" panose="00000000000000000000"/>
      <p:regular r:id="rId15"/>
    </p:embeddedFont>
    <p:embeddedFont>
      <p:font typeface="Childos Arabic" charset="1" panose="00000500000000000000"/>
      <p:regular r:id="rId16"/>
    </p:embeddedFont>
    <p:embeddedFont>
      <p:font typeface="Childos Arabic Bold" charset="1" panose="00000800000000000000"/>
      <p:regular r:id="rId17"/>
    </p:embeddedFont>
    <p:embeddedFont>
      <p:font typeface="Childos Arabic Light" charset="1" panose="00000400000000000000"/>
      <p:regular r:id="rId18"/>
    </p:embeddedFont>
    <p:embeddedFont>
      <p:font typeface="Childos Arabic Medium" charset="1" panose="00000600000000000000"/>
      <p:regular r:id="rId19"/>
    </p:embeddedFont>
    <p:embeddedFont>
      <p:font typeface="Childos Arabic Semi-Bold" charset="1" panose="00000700000000000000"/>
      <p:regular r:id="rId20"/>
    </p:embeddedFont>
    <p:embeddedFont>
      <p:font typeface="Open Sans" charset="1" panose="020B0606030504020204"/>
      <p:regular r:id="rId21"/>
    </p:embeddedFont>
    <p:embeddedFont>
      <p:font typeface="Open Sans Bold" charset="1" panose="020B0806030504020204"/>
      <p:regular r:id="rId22"/>
    </p:embeddedFont>
    <p:embeddedFont>
      <p:font typeface="Open Sans Italics" charset="1" panose="020B0606030504020204"/>
      <p:regular r:id="rId23"/>
    </p:embeddedFont>
    <p:embeddedFont>
      <p:font typeface="Open Sans Bold Italics" charset="1" panose="020B0806030504020204"/>
      <p:regular r:id="rId24"/>
    </p:embeddedFont>
    <p:embeddedFont>
      <p:font typeface="Open Sans Light" charset="1" panose="020B0306030504020204"/>
      <p:regular r:id="rId25"/>
    </p:embeddedFont>
    <p:embeddedFont>
      <p:font typeface="Open Sans Light Italics" charset="1" panose="020B0306030504020204"/>
      <p:regular r:id="rId26"/>
    </p:embeddedFont>
    <p:embeddedFont>
      <p:font typeface="Open Sans Ultra-Bold" charset="1" panose="00000000000000000000"/>
      <p:regular r:id="rId27"/>
    </p:embeddedFont>
    <p:embeddedFont>
      <p:font typeface="Open Sans Ultra-Bold Italics"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slides/slide1.xml" Type="http://schemas.openxmlformats.org/officeDocument/2006/relationships/slide"/><Relationship Id="rId3" Target="viewProps.xml" Type="http://schemas.openxmlformats.org/officeDocument/2006/relationships/viewProps"/><Relationship Id="rId30" Target="slides/slide2.xml" Type="http://schemas.openxmlformats.org/officeDocument/2006/relationships/slide"/><Relationship Id="rId31" Target="slides/slide3.xml" Type="http://schemas.openxmlformats.org/officeDocument/2006/relationships/slide"/><Relationship Id="rId32" Target="slides/slide4.xml" Type="http://schemas.openxmlformats.org/officeDocument/2006/relationships/slide"/><Relationship Id="rId33" Target="slides/slide5.xml" Type="http://schemas.openxmlformats.org/officeDocument/2006/relationships/slide"/><Relationship Id="rId34" Target="slides/slide6.xml" Type="http://schemas.openxmlformats.org/officeDocument/2006/relationships/slide"/><Relationship Id="rId35" Target="slides/slide7.xml" Type="http://schemas.openxmlformats.org/officeDocument/2006/relationships/slide"/><Relationship Id="rId36" Target="slides/slide8.xml" Type="http://schemas.openxmlformats.org/officeDocument/2006/relationships/slide"/><Relationship Id="rId37" Target="slides/slide9.xml" Type="http://schemas.openxmlformats.org/officeDocument/2006/relationships/slide"/><Relationship Id="rId38" Target="slides/slide10.xml" Type="http://schemas.openxmlformats.org/officeDocument/2006/relationships/slide"/><Relationship Id="rId39" Target="slides/slide11.xml" Type="http://schemas.openxmlformats.org/officeDocument/2006/relationships/slide"/><Relationship Id="rId4" Target="theme/theme1.xml" Type="http://schemas.openxmlformats.org/officeDocument/2006/relationships/theme"/><Relationship Id="rId40" Target="slides/slide12.xml" Type="http://schemas.openxmlformats.org/officeDocument/2006/relationships/slide"/><Relationship Id="rId41" Target="slides/slide13.xml" Type="http://schemas.openxmlformats.org/officeDocument/2006/relationships/slide"/><Relationship Id="rId42" Target="slides/slide14.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6.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7.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8.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9444B"/>
        </a:solidFill>
      </p:bgPr>
    </p:bg>
    <p:spTree>
      <p:nvGrpSpPr>
        <p:cNvPr id="1" name=""/>
        <p:cNvGrpSpPr/>
        <p:nvPr/>
      </p:nvGrpSpPr>
      <p:grpSpPr>
        <a:xfrm>
          <a:off x="0" y="0"/>
          <a:ext cx="0" cy="0"/>
          <a:chOff x="0" y="0"/>
          <a:chExt cx="0" cy="0"/>
        </a:xfrm>
      </p:grpSpPr>
      <p:grpSp>
        <p:nvGrpSpPr>
          <p:cNvPr name="Group 2" id="2"/>
          <p:cNvGrpSpPr/>
          <p:nvPr/>
        </p:nvGrpSpPr>
        <p:grpSpPr>
          <a:xfrm rot="0">
            <a:off x="3131524" y="1866285"/>
            <a:ext cx="11819276" cy="6100755"/>
            <a:chOff x="0" y="0"/>
            <a:chExt cx="3112896" cy="1606783"/>
          </a:xfrm>
        </p:grpSpPr>
        <p:sp>
          <p:nvSpPr>
            <p:cNvPr name="Freeform 3" id="3"/>
            <p:cNvSpPr/>
            <p:nvPr/>
          </p:nvSpPr>
          <p:spPr>
            <a:xfrm flipH="false" flipV="false" rot="0">
              <a:off x="0" y="0"/>
              <a:ext cx="3112896" cy="1606783"/>
            </a:xfrm>
            <a:custGeom>
              <a:avLst/>
              <a:gdLst/>
              <a:ahLst/>
              <a:cxnLst/>
              <a:rect r="r" b="b" t="t" l="l"/>
              <a:pathLst>
                <a:path h="1606783" w="3112896">
                  <a:moveTo>
                    <a:pt x="33406" y="0"/>
                  </a:moveTo>
                  <a:lnTo>
                    <a:pt x="3079489" y="0"/>
                  </a:lnTo>
                  <a:cubicBezTo>
                    <a:pt x="3088349" y="0"/>
                    <a:pt x="3096846" y="3520"/>
                    <a:pt x="3103111" y="9784"/>
                  </a:cubicBezTo>
                  <a:cubicBezTo>
                    <a:pt x="3109376" y="16049"/>
                    <a:pt x="3112896" y="24546"/>
                    <a:pt x="3112896" y="33406"/>
                  </a:cubicBezTo>
                  <a:lnTo>
                    <a:pt x="3112896" y="1573377"/>
                  </a:lnTo>
                  <a:cubicBezTo>
                    <a:pt x="3112896" y="1591827"/>
                    <a:pt x="3097939" y="1606783"/>
                    <a:pt x="3079489" y="1606783"/>
                  </a:cubicBezTo>
                  <a:lnTo>
                    <a:pt x="33406" y="1606783"/>
                  </a:lnTo>
                  <a:cubicBezTo>
                    <a:pt x="24546" y="1606783"/>
                    <a:pt x="16049" y="1603264"/>
                    <a:pt x="9784" y="1596999"/>
                  </a:cubicBezTo>
                  <a:cubicBezTo>
                    <a:pt x="3520" y="1590734"/>
                    <a:pt x="0" y="1582237"/>
                    <a:pt x="0" y="1573377"/>
                  </a:cubicBezTo>
                  <a:lnTo>
                    <a:pt x="0" y="33406"/>
                  </a:lnTo>
                  <a:cubicBezTo>
                    <a:pt x="0" y="24546"/>
                    <a:pt x="3520" y="16049"/>
                    <a:pt x="9784" y="9784"/>
                  </a:cubicBezTo>
                  <a:cubicBezTo>
                    <a:pt x="16049" y="3520"/>
                    <a:pt x="24546" y="0"/>
                    <a:pt x="33406" y="0"/>
                  </a:cubicBezTo>
                  <a:close/>
                </a:path>
              </a:pathLst>
            </a:custGeom>
            <a:solidFill>
              <a:srgbClr val="72C0A7"/>
            </a:solidFill>
          </p:spPr>
        </p:sp>
        <p:sp>
          <p:nvSpPr>
            <p:cNvPr name="TextBox 4" id="4"/>
            <p:cNvSpPr txBox="true"/>
            <p:nvPr/>
          </p:nvSpPr>
          <p:spPr>
            <a:xfrm>
              <a:off x="0" y="-38100"/>
              <a:ext cx="3112896" cy="164488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198893" y="2186456"/>
            <a:ext cx="9890214" cy="4014984"/>
          </a:xfrm>
          <a:prstGeom prst="rect">
            <a:avLst/>
          </a:prstGeom>
        </p:spPr>
        <p:txBody>
          <a:bodyPr anchor="t" rtlCol="false" tIns="0" lIns="0" bIns="0" rIns="0">
            <a:spAutoFit/>
          </a:bodyPr>
          <a:lstStyle/>
          <a:p>
            <a:pPr algn="ctr">
              <a:lnSpc>
                <a:spcPts val="7657"/>
              </a:lnSpc>
            </a:pPr>
            <a:r>
              <a:rPr lang="en-US" sz="6601">
                <a:solidFill>
                  <a:srgbClr val="49444B"/>
                </a:solidFill>
                <a:latin typeface="Bugaki"/>
              </a:rPr>
              <a:t>Algoritma Genetika untuk Optimasi Klasifikasi Penyakit Kanker Payudara</a:t>
            </a:r>
          </a:p>
        </p:txBody>
      </p:sp>
      <p:sp>
        <p:nvSpPr>
          <p:cNvPr name="Freeform 6" id="6"/>
          <p:cNvSpPr/>
          <p:nvPr/>
        </p:nvSpPr>
        <p:spPr>
          <a:xfrm flipH="false" flipV="false" rot="0">
            <a:off x="1736776" y="801862"/>
            <a:ext cx="2789495" cy="4114800"/>
          </a:xfrm>
          <a:custGeom>
            <a:avLst/>
            <a:gdLst/>
            <a:ahLst/>
            <a:cxnLst/>
            <a:rect r="r" b="b" t="t" l="l"/>
            <a:pathLst>
              <a:path h="4114800" w="2789495">
                <a:moveTo>
                  <a:pt x="0" y="0"/>
                </a:moveTo>
                <a:lnTo>
                  <a:pt x="2789496" y="0"/>
                </a:lnTo>
                <a:lnTo>
                  <a:pt x="278949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5089496" y="6579264"/>
            <a:ext cx="7903332" cy="1034892"/>
            <a:chOff x="0" y="0"/>
            <a:chExt cx="2081536" cy="272564"/>
          </a:xfrm>
        </p:grpSpPr>
        <p:sp>
          <p:nvSpPr>
            <p:cNvPr name="Freeform 8" id="8"/>
            <p:cNvSpPr/>
            <p:nvPr/>
          </p:nvSpPr>
          <p:spPr>
            <a:xfrm flipH="false" flipV="false" rot="0">
              <a:off x="0" y="0"/>
              <a:ext cx="2081536" cy="272564"/>
            </a:xfrm>
            <a:custGeom>
              <a:avLst/>
              <a:gdLst/>
              <a:ahLst/>
              <a:cxnLst/>
              <a:rect r="r" b="b" t="t" l="l"/>
              <a:pathLst>
                <a:path h="272564" w="2081536">
                  <a:moveTo>
                    <a:pt x="49958" y="0"/>
                  </a:moveTo>
                  <a:lnTo>
                    <a:pt x="2031578" y="0"/>
                  </a:lnTo>
                  <a:cubicBezTo>
                    <a:pt x="2044828" y="0"/>
                    <a:pt x="2057535" y="5263"/>
                    <a:pt x="2066904" y="14632"/>
                  </a:cubicBezTo>
                  <a:cubicBezTo>
                    <a:pt x="2076273" y="24001"/>
                    <a:pt x="2081536" y="36709"/>
                    <a:pt x="2081536" y="49958"/>
                  </a:cubicBezTo>
                  <a:lnTo>
                    <a:pt x="2081536" y="222606"/>
                  </a:lnTo>
                  <a:cubicBezTo>
                    <a:pt x="2081536" y="250197"/>
                    <a:pt x="2059169" y="272564"/>
                    <a:pt x="2031578" y="272564"/>
                  </a:cubicBezTo>
                  <a:lnTo>
                    <a:pt x="49958" y="272564"/>
                  </a:lnTo>
                  <a:cubicBezTo>
                    <a:pt x="22367" y="272564"/>
                    <a:pt x="0" y="250197"/>
                    <a:pt x="0" y="222606"/>
                  </a:cubicBezTo>
                  <a:lnTo>
                    <a:pt x="0" y="49958"/>
                  </a:lnTo>
                  <a:cubicBezTo>
                    <a:pt x="0" y="22367"/>
                    <a:pt x="22367" y="0"/>
                    <a:pt x="49958" y="0"/>
                  </a:cubicBezTo>
                  <a:close/>
                </a:path>
              </a:pathLst>
            </a:custGeom>
            <a:solidFill>
              <a:srgbClr val="49444B"/>
            </a:solidFill>
            <a:ln w="47625" cap="rnd">
              <a:solidFill>
                <a:srgbClr val="72C0A7"/>
              </a:solidFill>
              <a:prstDash val="solid"/>
              <a:round/>
            </a:ln>
          </p:spPr>
        </p:sp>
        <p:sp>
          <p:nvSpPr>
            <p:cNvPr name="TextBox 9" id="9"/>
            <p:cNvSpPr txBox="true"/>
            <p:nvPr/>
          </p:nvSpPr>
          <p:spPr>
            <a:xfrm>
              <a:off x="0" y="-38100"/>
              <a:ext cx="2081536" cy="310664"/>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2992828" y="6415672"/>
            <a:ext cx="3558396" cy="2057400"/>
          </a:xfrm>
          <a:custGeom>
            <a:avLst/>
            <a:gdLst/>
            <a:ahLst/>
            <a:cxnLst/>
            <a:rect r="r" b="b" t="t" l="l"/>
            <a:pathLst>
              <a:path h="2057400" w="3558396">
                <a:moveTo>
                  <a:pt x="0" y="0"/>
                </a:moveTo>
                <a:lnTo>
                  <a:pt x="3558396" y="0"/>
                </a:lnTo>
                <a:lnTo>
                  <a:pt x="3558396"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248722" y="8473072"/>
            <a:ext cx="20019460" cy="3860896"/>
          </a:xfrm>
          <a:custGeom>
            <a:avLst/>
            <a:gdLst/>
            <a:ahLst/>
            <a:cxnLst/>
            <a:rect r="r" b="b" t="t" l="l"/>
            <a:pathLst>
              <a:path h="3860896" w="20019460">
                <a:moveTo>
                  <a:pt x="0" y="0"/>
                </a:moveTo>
                <a:lnTo>
                  <a:pt x="20019460" y="0"/>
                </a:lnTo>
                <a:lnTo>
                  <a:pt x="20019460" y="3860896"/>
                </a:lnTo>
                <a:lnTo>
                  <a:pt x="0" y="3860896"/>
                </a:lnTo>
                <a:lnTo>
                  <a:pt x="0" y="0"/>
                </a:lnTo>
                <a:close/>
              </a:path>
            </a:pathLst>
          </a:custGeom>
          <a:blipFill>
            <a:blip r:embed="rId6"/>
            <a:stretch>
              <a:fillRect l="0" t="0" r="0" b="0"/>
            </a:stretch>
          </a:blipFill>
        </p:spPr>
      </p:sp>
      <p:sp>
        <p:nvSpPr>
          <p:cNvPr name="TextBox 12" id="12"/>
          <p:cNvSpPr txBox="true"/>
          <p:nvPr/>
        </p:nvSpPr>
        <p:spPr>
          <a:xfrm rot="0">
            <a:off x="5852013" y="6756985"/>
            <a:ext cx="6378297" cy="717550"/>
          </a:xfrm>
          <a:prstGeom prst="rect">
            <a:avLst/>
          </a:prstGeom>
        </p:spPr>
        <p:txBody>
          <a:bodyPr anchor="t" rtlCol="false" tIns="0" lIns="0" bIns="0" rIns="0">
            <a:spAutoFit/>
          </a:bodyPr>
          <a:lstStyle/>
          <a:p>
            <a:pPr algn="ctr">
              <a:lnSpc>
                <a:spcPts val="5000"/>
              </a:lnSpc>
            </a:pPr>
            <a:r>
              <a:rPr lang="en-US" sz="5000">
                <a:solidFill>
                  <a:srgbClr val="FFFFFF"/>
                </a:solidFill>
                <a:latin typeface="Childos Arabic"/>
              </a:rPr>
              <a:t>Kelompok 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49444B"/>
        </a:solidFill>
      </p:bgPr>
    </p:bg>
    <p:spTree>
      <p:nvGrpSpPr>
        <p:cNvPr id="1" name=""/>
        <p:cNvGrpSpPr/>
        <p:nvPr/>
      </p:nvGrpSpPr>
      <p:grpSpPr>
        <a:xfrm>
          <a:off x="0" y="0"/>
          <a:ext cx="0" cy="0"/>
          <a:chOff x="0" y="0"/>
          <a:chExt cx="0" cy="0"/>
        </a:xfrm>
      </p:grpSpPr>
      <p:sp>
        <p:nvSpPr>
          <p:cNvPr name="Freeform 2" id="2"/>
          <p:cNvSpPr/>
          <p:nvPr/>
        </p:nvSpPr>
        <p:spPr>
          <a:xfrm flipH="false" flipV="false" rot="0">
            <a:off x="-1248722" y="8473072"/>
            <a:ext cx="20019460" cy="3860896"/>
          </a:xfrm>
          <a:custGeom>
            <a:avLst/>
            <a:gdLst/>
            <a:ahLst/>
            <a:cxnLst/>
            <a:rect r="r" b="b" t="t" l="l"/>
            <a:pathLst>
              <a:path h="3860896" w="20019460">
                <a:moveTo>
                  <a:pt x="0" y="0"/>
                </a:moveTo>
                <a:lnTo>
                  <a:pt x="20019460" y="0"/>
                </a:lnTo>
                <a:lnTo>
                  <a:pt x="20019460" y="3860896"/>
                </a:lnTo>
                <a:lnTo>
                  <a:pt x="0" y="3860896"/>
                </a:lnTo>
                <a:lnTo>
                  <a:pt x="0" y="0"/>
                </a:lnTo>
                <a:close/>
              </a:path>
            </a:pathLst>
          </a:custGeom>
          <a:blipFill>
            <a:blip r:embed="rId2"/>
            <a:stretch>
              <a:fillRect l="0" t="0" r="0" b="0"/>
            </a:stretch>
          </a:blipFill>
        </p:spPr>
      </p:sp>
      <p:grpSp>
        <p:nvGrpSpPr>
          <p:cNvPr name="Group 3" id="3"/>
          <p:cNvGrpSpPr/>
          <p:nvPr/>
        </p:nvGrpSpPr>
        <p:grpSpPr>
          <a:xfrm rot="0">
            <a:off x="4348499" y="4007760"/>
            <a:ext cx="11352622" cy="2147164"/>
            <a:chOff x="0" y="0"/>
            <a:chExt cx="2989991" cy="565508"/>
          </a:xfrm>
        </p:grpSpPr>
        <p:sp>
          <p:nvSpPr>
            <p:cNvPr name="Freeform 4" id="4"/>
            <p:cNvSpPr/>
            <p:nvPr/>
          </p:nvSpPr>
          <p:spPr>
            <a:xfrm flipH="false" flipV="false" rot="0">
              <a:off x="0" y="0"/>
              <a:ext cx="2989991" cy="565508"/>
            </a:xfrm>
            <a:custGeom>
              <a:avLst/>
              <a:gdLst/>
              <a:ahLst/>
              <a:cxnLst/>
              <a:rect r="r" b="b" t="t" l="l"/>
              <a:pathLst>
                <a:path h="565508" w="2989991">
                  <a:moveTo>
                    <a:pt x="34779" y="0"/>
                  </a:moveTo>
                  <a:lnTo>
                    <a:pt x="2955212" y="0"/>
                  </a:lnTo>
                  <a:cubicBezTo>
                    <a:pt x="2964436" y="0"/>
                    <a:pt x="2973282" y="3664"/>
                    <a:pt x="2979805" y="10187"/>
                  </a:cubicBezTo>
                  <a:cubicBezTo>
                    <a:pt x="2986327" y="16709"/>
                    <a:pt x="2989991" y="25555"/>
                    <a:pt x="2989991" y="34779"/>
                  </a:cubicBezTo>
                  <a:lnTo>
                    <a:pt x="2989991" y="530729"/>
                  </a:lnTo>
                  <a:cubicBezTo>
                    <a:pt x="2989991" y="539953"/>
                    <a:pt x="2986327" y="548799"/>
                    <a:pt x="2979805" y="555321"/>
                  </a:cubicBezTo>
                  <a:cubicBezTo>
                    <a:pt x="2973282" y="561844"/>
                    <a:pt x="2964436" y="565508"/>
                    <a:pt x="2955212" y="565508"/>
                  </a:cubicBezTo>
                  <a:lnTo>
                    <a:pt x="34779" y="565508"/>
                  </a:lnTo>
                  <a:cubicBezTo>
                    <a:pt x="25555" y="565508"/>
                    <a:pt x="16709" y="561844"/>
                    <a:pt x="10187" y="555321"/>
                  </a:cubicBezTo>
                  <a:cubicBezTo>
                    <a:pt x="3664" y="548799"/>
                    <a:pt x="0" y="539953"/>
                    <a:pt x="0" y="530729"/>
                  </a:cubicBezTo>
                  <a:lnTo>
                    <a:pt x="0" y="34779"/>
                  </a:lnTo>
                  <a:cubicBezTo>
                    <a:pt x="0" y="25555"/>
                    <a:pt x="3664" y="16709"/>
                    <a:pt x="10187" y="10187"/>
                  </a:cubicBezTo>
                  <a:cubicBezTo>
                    <a:pt x="16709" y="3664"/>
                    <a:pt x="25555" y="0"/>
                    <a:pt x="34779" y="0"/>
                  </a:cubicBezTo>
                  <a:close/>
                </a:path>
              </a:pathLst>
            </a:custGeom>
            <a:solidFill>
              <a:srgbClr val="72C0A7"/>
            </a:solidFill>
          </p:spPr>
        </p:sp>
        <p:sp>
          <p:nvSpPr>
            <p:cNvPr name="TextBox 5" id="5"/>
            <p:cNvSpPr txBox="true"/>
            <p:nvPr/>
          </p:nvSpPr>
          <p:spPr>
            <a:xfrm>
              <a:off x="0" y="-38100"/>
              <a:ext cx="2989991" cy="603608"/>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5003905" y="4326255"/>
            <a:ext cx="9483344" cy="1434465"/>
          </a:xfrm>
          <a:prstGeom prst="rect">
            <a:avLst/>
          </a:prstGeom>
        </p:spPr>
        <p:txBody>
          <a:bodyPr anchor="t" rtlCol="false" tIns="0" lIns="0" bIns="0" rIns="0">
            <a:spAutoFit/>
          </a:bodyPr>
          <a:lstStyle/>
          <a:p>
            <a:pPr algn="ctr">
              <a:lnSpc>
                <a:spcPts val="10125"/>
              </a:lnSpc>
            </a:pPr>
            <a:r>
              <a:rPr lang="en-US" sz="8100">
                <a:solidFill>
                  <a:srgbClr val="49444B"/>
                </a:solidFill>
                <a:latin typeface="Bugaki"/>
              </a:rPr>
              <a:t>Analisis</a:t>
            </a:r>
          </a:p>
        </p:txBody>
      </p:sp>
      <p:sp>
        <p:nvSpPr>
          <p:cNvPr name="Freeform 7" id="7"/>
          <p:cNvSpPr/>
          <p:nvPr/>
        </p:nvSpPr>
        <p:spPr>
          <a:xfrm flipH="false" flipV="false" rot="0">
            <a:off x="2586879" y="2493718"/>
            <a:ext cx="2789495" cy="4114800"/>
          </a:xfrm>
          <a:custGeom>
            <a:avLst/>
            <a:gdLst/>
            <a:ahLst/>
            <a:cxnLst/>
            <a:rect r="r" b="b" t="t" l="l"/>
            <a:pathLst>
              <a:path h="4114800" w="2789495">
                <a:moveTo>
                  <a:pt x="0" y="0"/>
                </a:moveTo>
                <a:lnTo>
                  <a:pt x="2789496" y="0"/>
                </a:lnTo>
                <a:lnTo>
                  <a:pt x="278949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49444B"/>
        </a:solidFill>
      </p:bgPr>
    </p:bg>
    <p:spTree>
      <p:nvGrpSpPr>
        <p:cNvPr id="1" name=""/>
        <p:cNvGrpSpPr/>
        <p:nvPr/>
      </p:nvGrpSpPr>
      <p:grpSpPr>
        <a:xfrm>
          <a:off x="0" y="0"/>
          <a:ext cx="0" cy="0"/>
          <a:chOff x="0" y="0"/>
          <a:chExt cx="0" cy="0"/>
        </a:xfrm>
      </p:grpSpPr>
      <p:sp>
        <p:nvSpPr>
          <p:cNvPr name="Freeform 2" id="2"/>
          <p:cNvSpPr/>
          <p:nvPr/>
        </p:nvSpPr>
        <p:spPr>
          <a:xfrm flipH="false" flipV="false" rot="0">
            <a:off x="-1248722" y="8473072"/>
            <a:ext cx="20019460" cy="3860896"/>
          </a:xfrm>
          <a:custGeom>
            <a:avLst/>
            <a:gdLst/>
            <a:ahLst/>
            <a:cxnLst/>
            <a:rect r="r" b="b" t="t" l="l"/>
            <a:pathLst>
              <a:path h="3860896" w="20019460">
                <a:moveTo>
                  <a:pt x="0" y="0"/>
                </a:moveTo>
                <a:lnTo>
                  <a:pt x="20019460" y="0"/>
                </a:lnTo>
                <a:lnTo>
                  <a:pt x="20019460" y="3860896"/>
                </a:lnTo>
                <a:lnTo>
                  <a:pt x="0" y="3860896"/>
                </a:lnTo>
                <a:lnTo>
                  <a:pt x="0" y="0"/>
                </a:lnTo>
                <a:close/>
              </a:path>
            </a:pathLst>
          </a:custGeom>
          <a:blipFill>
            <a:blip r:embed="rId2"/>
            <a:stretch>
              <a:fillRect l="0" t="0" r="0" b="0"/>
            </a:stretch>
          </a:blipFill>
        </p:spPr>
      </p:sp>
      <p:sp>
        <p:nvSpPr>
          <p:cNvPr name="Freeform 3" id="3"/>
          <p:cNvSpPr/>
          <p:nvPr/>
        </p:nvSpPr>
        <p:spPr>
          <a:xfrm flipH="false" flipV="false" rot="0">
            <a:off x="15214439" y="4358272"/>
            <a:ext cx="2789495" cy="4114800"/>
          </a:xfrm>
          <a:custGeom>
            <a:avLst/>
            <a:gdLst/>
            <a:ahLst/>
            <a:cxnLst/>
            <a:rect r="r" b="b" t="t" l="l"/>
            <a:pathLst>
              <a:path h="4114800" w="2789495">
                <a:moveTo>
                  <a:pt x="0" y="0"/>
                </a:moveTo>
                <a:lnTo>
                  <a:pt x="2789496" y="0"/>
                </a:lnTo>
                <a:lnTo>
                  <a:pt x="278949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975051" y="1076325"/>
            <a:ext cx="2112799" cy="2589215"/>
          </a:xfrm>
          <a:custGeom>
            <a:avLst/>
            <a:gdLst/>
            <a:ahLst/>
            <a:cxnLst/>
            <a:rect r="r" b="b" t="t" l="l"/>
            <a:pathLst>
              <a:path h="2589215" w="2112799">
                <a:moveTo>
                  <a:pt x="0" y="0"/>
                </a:moveTo>
                <a:lnTo>
                  <a:pt x="2112799" y="0"/>
                </a:lnTo>
                <a:lnTo>
                  <a:pt x="2112799" y="2589215"/>
                </a:lnTo>
                <a:lnTo>
                  <a:pt x="0" y="25892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29797" y="1548567"/>
            <a:ext cx="4856972" cy="5956401"/>
          </a:xfrm>
          <a:custGeom>
            <a:avLst/>
            <a:gdLst/>
            <a:ahLst/>
            <a:cxnLst/>
            <a:rect r="r" b="b" t="t" l="l"/>
            <a:pathLst>
              <a:path h="5956401" w="4856972">
                <a:moveTo>
                  <a:pt x="0" y="0"/>
                </a:moveTo>
                <a:lnTo>
                  <a:pt x="4856972" y="0"/>
                </a:lnTo>
                <a:lnTo>
                  <a:pt x="4856972" y="5956401"/>
                </a:lnTo>
                <a:lnTo>
                  <a:pt x="0" y="5956401"/>
                </a:lnTo>
                <a:lnTo>
                  <a:pt x="0" y="0"/>
                </a:lnTo>
                <a:close/>
              </a:path>
            </a:pathLst>
          </a:custGeom>
          <a:blipFill>
            <a:blip r:embed="rId7"/>
            <a:stretch>
              <a:fillRect l="0" t="0" r="0" b="0"/>
            </a:stretch>
          </a:blipFill>
        </p:spPr>
      </p:sp>
      <p:sp>
        <p:nvSpPr>
          <p:cNvPr name="TextBox 6" id="6"/>
          <p:cNvSpPr txBox="true"/>
          <p:nvPr/>
        </p:nvSpPr>
        <p:spPr>
          <a:xfrm rot="0">
            <a:off x="5969956" y="2672347"/>
            <a:ext cx="8418002" cy="3781425"/>
          </a:xfrm>
          <a:prstGeom prst="rect">
            <a:avLst/>
          </a:prstGeom>
        </p:spPr>
        <p:txBody>
          <a:bodyPr anchor="t" rtlCol="false" tIns="0" lIns="0" bIns="0" rIns="0">
            <a:spAutoFit/>
          </a:bodyPr>
          <a:lstStyle/>
          <a:p>
            <a:pPr algn="just">
              <a:lnSpc>
                <a:spcPts val="3339"/>
              </a:lnSpc>
            </a:pPr>
            <a:r>
              <a:rPr lang="en-US" sz="2783">
                <a:solidFill>
                  <a:srgbClr val="FFFFFF"/>
                </a:solidFill>
                <a:latin typeface="Glacial Indifference"/>
              </a:rPr>
              <a:t>  Perhitungan akurasi model menggunakan fungsi 'acc_score' yang telah definisikan sebelumnya.</a:t>
            </a:r>
          </a:p>
          <a:p>
            <a:pPr algn="just">
              <a:lnSpc>
                <a:spcPts val="3339"/>
              </a:lnSpc>
            </a:pPr>
            <a:r>
              <a:rPr lang="en-US" sz="2783">
                <a:solidFill>
                  <a:srgbClr val="FFFFFF"/>
                </a:solidFill>
                <a:latin typeface="Glacial Indifference"/>
              </a:rPr>
              <a:t> </a:t>
            </a:r>
          </a:p>
          <a:p>
            <a:pPr algn="just">
              <a:lnSpc>
                <a:spcPts val="3339"/>
              </a:lnSpc>
            </a:pPr>
            <a:r>
              <a:rPr lang="en-US" sz="2783">
                <a:solidFill>
                  <a:srgbClr val="FFFFFF"/>
                </a:solidFill>
                <a:latin typeface="Glacial Indifference"/>
              </a:rPr>
              <a:t>     DataFrame yang berisi akurasi dari berbagai model klasifikasi yang diterapkan pada dataset kanker payudara menggunakan algoritma genetika. DataFrame ini disusun dalam urutan menurun berdasarkan akurasi, dan dapat memberikan informasi tentang model mana yang memberikan hasil terbaik.</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49444B"/>
        </a:solidFill>
      </p:bgPr>
    </p:bg>
    <p:spTree>
      <p:nvGrpSpPr>
        <p:cNvPr id="1" name=""/>
        <p:cNvGrpSpPr/>
        <p:nvPr/>
      </p:nvGrpSpPr>
      <p:grpSpPr>
        <a:xfrm>
          <a:off x="0" y="0"/>
          <a:ext cx="0" cy="0"/>
          <a:chOff x="0" y="0"/>
          <a:chExt cx="0" cy="0"/>
        </a:xfrm>
      </p:grpSpPr>
      <p:sp>
        <p:nvSpPr>
          <p:cNvPr name="Freeform 2" id="2"/>
          <p:cNvSpPr/>
          <p:nvPr/>
        </p:nvSpPr>
        <p:spPr>
          <a:xfrm flipH="false" flipV="false" rot="0">
            <a:off x="-1248722" y="8473072"/>
            <a:ext cx="20019460" cy="3860896"/>
          </a:xfrm>
          <a:custGeom>
            <a:avLst/>
            <a:gdLst/>
            <a:ahLst/>
            <a:cxnLst/>
            <a:rect r="r" b="b" t="t" l="l"/>
            <a:pathLst>
              <a:path h="3860896" w="20019460">
                <a:moveTo>
                  <a:pt x="0" y="0"/>
                </a:moveTo>
                <a:lnTo>
                  <a:pt x="20019460" y="0"/>
                </a:lnTo>
                <a:lnTo>
                  <a:pt x="20019460" y="3860896"/>
                </a:lnTo>
                <a:lnTo>
                  <a:pt x="0" y="3860896"/>
                </a:lnTo>
                <a:lnTo>
                  <a:pt x="0" y="0"/>
                </a:lnTo>
                <a:close/>
              </a:path>
            </a:pathLst>
          </a:custGeom>
          <a:blipFill>
            <a:blip r:embed="rId2"/>
            <a:stretch>
              <a:fillRect l="0" t="0" r="0" b="0"/>
            </a:stretch>
          </a:blipFill>
        </p:spPr>
      </p:sp>
      <p:sp>
        <p:nvSpPr>
          <p:cNvPr name="Freeform 3" id="3"/>
          <p:cNvSpPr/>
          <p:nvPr/>
        </p:nvSpPr>
        <p:spPr>
          <a:xfrm flipH="false" flipV="false" rot="0">
            <a:off x="14469805" y="4177799"/>
            <a:ext cx="2789495" cy="4114800"/>
          </a:xfrm>
          <a:custGeom>
            <a:avLst/>
            <a:gdLst/>
            <a:ahLst/>
            <a:cxnLst/>
            <a:rect r="r" b="b" t="t" l="l"/>
            <a:pathLst>
              <a:path h="4114800" w="2789495">
                <a:moveTo>
                  <a:pt x="0" y="0"/>
                </a:moveTo>
                <a:lnTo>
                  <a:pt x="2789495" y="0"/>
                </a:lnTo>
                <a:lnTo>
                  <a:pt x="278949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230416" y="895851"/>
            <a:ext cx="2112799" cy="2589215"/>
          </a:xfrm>
          <a:custGeom>
            <a:avLst/>
            <a:gdLst/>
            <a:ahLst/>
            <a:cxnLst/>
            <a:rect r="r" b="b" t="t" l="l"/>
            <a:pathLst>
              <a:path h="2589215" w="2112799">
                <a:moveTo>
                  <a:pt x="0" y="0"/>
                </a:moveTo>
                <a:lnTo>
                  <a:pt x="2112799" y="0"/>
                </a:lnTo>
                <a:lnTo>
                  <a:pt x="2112799" y="2589215"/>
                </a:lnTo>
                <a:lnTo>
                  <a:pt x="0" y="25892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684199" y="3054436"/>
            <a:ext cx="13028744" cy="5869534"/>
          </a:xfrm>
          <a:prstGeom prst="rect">
            <a:avLst/>
          </a:prstGeom>
        </p:spPr>
        <p:txBody>
          <a:bodyPr anchor="t" rtlCol="false" tIns="0" lIns="0" bIns="0" rIns="0">
            <a:spAutoFit/>
          </a:bodyPr>
          <a:lstStyle/>
          <a:p>
            <a:pPr algn="just">
              <a:lnSpc>
                <a:spcPts val="3113"/>
              </a:lnSpc>
            </a:pPr>
            <a:r>
              <a:rPr lang="en-US" sz="2594">
                <a:solidFill>
                  <a:srgbClr val="FFFFFF"/>
                </a:solidFill>
                <a:latin typeface="Glacial Indifference"/>
              </a:rPr>
              <a:t>  Menggunakan model RandomForestClassifier dengan konfigurasi tertentu dan menjalankan algoritma genetika untuk mengoptimalkan model tersebut. Kemudian berisi kromosom terbaik dari setiap generasi dan daftar skor kecocokan (score_bc) dari setiap generasi.</a:t>
            </a:r>
          </a:p>
          <a:p>
            <a:pPr algn="just" marL="560131" indent="-280065" lvl="1">
              <a:lnSpc>
                <a:spcPts val="3113"/>
              </a:lnSpc>
              <a:buFont typeface="Arial"/>
              <a:buChar char="•"/>
            </a:pPr>
            <a:r>
              <a:rPr lang="en-US" sz="2594">
                <a:solidFill>
                  <a:srgbClr val="FFFFFF"/>
                </a:solidFill>
                <a:latin typeface="Glacial Indifference"/>
              </a:rPr>
              <a:t>Pada generasi pertama, akurasi terbaik yang dicapai oleh model adalah sekitar 98.60%.</a:t>
            </a:r>
          </a:p>
          <a:p>
            <a:pPr algn="just" marL="560131" indent="-280065" lvl="1">
              <a:lnSpc>
                <a:spcPts val="3113"/>
              </a:lnSpc>
              <a:buFont typeface="Arial"/>
              <a:buChar char="•"/>
            </a:pPr>
            <a:r>
              <a:rPr lang="en-US" sz="2594">
                <a:solidFill>
                  <a:srgbClr val="FFFFFF"/>
                </a:solidFill>
                <a:latin typeface="Glacial Indifference"/>
              </a:rPr>
              <a:t>Pada generasi kedua, akurasi terbaik tetap sekitar 98.60%. Tidak terjadi peningkatan pada generasi ini.</a:t>
            </a:r>
          </a:p>
          <a:p>
            <a:pPr algn="just" marL="560131" indent="-280065" lvl="1">
              <a:lnSpc>
                <a:spcPts val="3113"/>
              </a:lnSpc>
              <a:buFont typeface="Arial"/>
              <a:buChar char="•"/>
            </a:pPr>
            <a:r>
              <a:rPr lang="en-US" sz="2594">
                <a:solidFill>
                  <a:srgbClr val="FFFFFF"/>
                </a:solidFill>
                <a:latin typeface="Glacial Indifference"/>
              </a:rPr>
              <a:t>Pada generasi ketiga, hasil akurasi terbaik masih sekitar 98.60%, tidak ada perubahan signifikan.</a:t>
            </a:r>
          </a:p>
          <a:p>
            <a:pPr algn="just" marL="560131" indent="-280065" lvl="1">
              <a:lnSpc>
                <a:spcPts val="3113"/>
              </a:lnSpc>
              <a:buFont typeface="Arial"/>
              <a:buChar char="•"/>
            </a:pPr>
            <a:r>
              <a:rPr lang="en-US" sz="2594">
                <a:solidFill>
                  <a:srgbClr val="FFFFFF"/>
                </a:solidFill>
                <a:latin typeface="Glacial Indifference"/>
              </a:rPr>
              <a:t>Pada generasi keempat, terjadi peningkatan signifikan dalam akurasi, mencapai sekitar 99.30%.</a:t>
            </a:r>
          </a:p>
          <a:p>
            <a:pPr algn="just" marL="560131" indent="-280065" lvl="1">
              <a:lnSpc>
                <a:spcPts val="3113"/>
              </a:lnSpc>
              <a:buFont typeface="Arial"/>
              <a:buChar char="•"/>
            </a:pPr>
            <a:r>
              <a:rPr lang="en-US" sz="2594">
                <a:solidFill>
                  <a:srgbClr val="FFFFFF"/>
                </a:solidFill>
                <a:latin typeface="Glacial Indifference"/>
              </a:rPr>
              <a:t>Pada generasi kelima, akurasi kembali ke sekitar 98.60%, tidak ada peningkatan dibandingkan dengan generasi keempat.</a:t>
            </a:r>
          </a:p>
          <a:p>
            <a:pPr algn="just">
              <a:lnSpc>
                <a:spcPts val="3113"/>
              </a:lnSpc>
            </a:pPr>
          </a:p>
          <a:p>
            <a:pPr algn="just">
              <a:lnSpc>
                <a:spcPts val="3113"/>
              </a:lnSpc>
            </a:pPr>
          </a:p>
        </p:txBody>
      </p:sp>
      <p:sp>
        <p:nvSpPr>
          <p:cNvPr name="Freeform 6" id="6"/>
          <p:cNvSpPr/>
          <p:nvPr/>
        </p:nvSpPr>
        <p:spPr>
          <a:xfrm flipH="false" flipV="false" rot="0">
            <a:off x="2789726" y="606931"/>
            <a:ext cx="8439748" cy="2117238"/>
          </a:xfrm>
          <a:custGeom>
            <a:avLst/>
            <a:gdLst/>
            <a:ahLst/>
            <a:cxnLst/>
            <a:rect r="r" b="b" t="t" l="l"/>
            <a:pathLst>
              <a:path h="2117238" w="8439748">
                <a:moveTo>
                  <a:pt x="0" y="0"/>
                </a:moveTo>
                <a:lnTo>
                  <a:pt x="8439748" y="0"/>
                </a:lnTo>
                <a:lnTo>
                  <a:pt x="8439748" y="2117238"/>
                </a:lnTo>
                <a:lnTo>
                  <a:pt x="0" y="2117238"/>
                </a:lnTo>
                <a:lnTo>
                  <a:pt x="0" y="0"/>
                </a:lnTo>
                <a:close/>
              </a:path>
            </a:pathLst>
          </a:custGeom>
          <a:blipFill>
            <a:blip r:embed="rId7"/>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49444B"/>
        </a:solidFill>
      </p:bgPr>
    </p:bg>
    <p:spTree>
      <p:nvGrpSpPr>
        <p:cNvPr id="1" name=""/>
        <p:cNvGrpSpPr/>
        <p:nvPr/>
      </p:nvGrpSpPr>
      <p:grpSpPr>
        <a:xfrm>
          <a:off x="0" y="0"/>
          <a:ext cx="0" cy="0"/>
          <a:chOff x="0" y="0"/>
          <a:chExt cx="0" cy="0"/>
        </a:xfrm>
      </p:grpSpPr>
      <p:grpSp>
        <p:nvGrpSpPr>
          <p:cNvPr name="Group 2" id="2"/>
          <p:cNvGrpSpPr/>
          <p:nvPr/>
        </p:nvGrpSpPr>
        <p:grpSpPr>
          <a:xfrm rot="0">
            <a:off x="2124642" y="1028700"/>
            <a:ext cx="15134658" cy="7444372"/>
            <a:chOff x="0" y="0"/>
            <a:chExt cx="3986083" cy="1960658"/>
          </a:xfrm>
        </p:grpSpPr>
        <p:sp>
          <p:nvSpPr>
            <p:cNvPr name="Freeform 3" id="3"/>
            <p:cNvSpPr/>
            <p:nvPr/>
          </p:nvSpPr>
          <p:spPr>
            <a:xfrm flipH="false" flipV="false" rot="0">
              <a:off x="0" y="0"/>
              <a:ext cx="3986083" cy="1960658"/>
            </a:xfrm>
            <a:custGeom>
              <a:avLst/>
              <a:gdLst/>
              <a:ahLst/>
              <a:cxnLst/>
              <a:rect r="r" b="b" t="t" l="l"/>
              <a:pathLst>
                <a:path h="1960658" w="3986083">
                  <a:moveTo>
                    <a:pt x="26088" y="0"/>
                  </a:moveTo>
                  <a:lnTo>
                    <a:pt x="3959994" y="0"/>
                  </a:lnTo>
                  <a:cubicBezTo>
                    <a:pt x="3974402" y="0"/>
                    <a:pt x="3986083" y="11680"/>
                    <a:pt x="3986083" y="26088"/>
                  </a:cubicBezTo>
                  <a:lnTo>
                    <a:pt x="3986083" y="1934569"/>
                  </a:lnTo>
                  <a:cubicBezTo>
                    <a:pt x="3986083" y="1941488"/>
                    <a:pt x="3983334" y="1948124"/>
                    <a:pt x="3978442" y="1953017"/>
                  </a:cubicBezTo>
                  <a:cubicBezTo>
                    <a:pt x="3973549" y="1957909"/>
                    <a:pt x="3966913" y="1960658"/>
                    <a:pt x="3959994" y="1960658"/>
                  </a:cubicBezTo>
                  <a:lnTo>
                    <a:pt x="26088" y="1960658"/>
                  </a:lnTo>
                  <a:cubicBezTo>
                    <a:pt x="19169" y="1960658"/>
                    <a:pt x="12534" y="1957909"/>
                    <a:pt x="7641" y="1953017"/>
                  </a:cubicBezTo>
                  <a:cubicBezTo>
                    <a:pt x="2749" y="1948124"/>
                    <a:pt x="0" y="1941488"/>
                    <a:pt x="0" y="1934569"/>
                  </a:cubicBezTo>
                  <a:lnTo>
                    <a:pt x="0" y="26088"/>
                  </a:lnTo>
                  <a:cubicBezTo>
                    <a:pt x="0" y="19169"/>
                    <a:pt x="2749" y="12534"/>
                    <a:pt x="7641" y="7641"/>
                  </a:cubicBezTo>
                  <a:cubicBezTo>
                    <a:pt x="12534" y="2749"/>
                    <a:pt x="19169" y="0"/>
                    <a:pt x="26088" y="0"/>
                  </a:cubicBezTo>
                  <a:close/>
                </a:path>
              </a:pathLst>
            </a:custGeom>
            <a:solidFill>
              <a:srgbClr val="72C0A7"/>
            </a:solidFill>
          </p:spPr>
        </p:sp>
        <p:sp>
          <p:nvSpPr>
            <p:cNvPr name="TextBox 4" id="4"/>
            <p:cNvSpPr txBox="true"/>
            <p:nvPr/>
          </p:nvSpPr>
          <p:spPr>
            <a:xfrm>
              <a:off x="0" y="-38100"/>
              <a:ext cx="3986083" cy="199875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48722" y="8473072"/>
            <a:ext cx="20019460" cy="3860896"/>
          </a:xfrm>
          <a:custGeom>
            <a:avLst/>
            <a:gdLst/>
            <a:ahLst/>
            <a:cxnLst/>
            <a:rect r="r" b="b" t="t" l="l"/>
            <a:pathLst>
              <a:path h="3860896" w="20019460">
                <a:moveTo>
                  <a:pt x="0" y="0"/>
                </a:moveTo>
                <a:lnTo>
                  <a:pt x="20019460" y="0"/>
                </a:lnTo>
                <a:lnTo>
                  <a:pt x="20019460" y="3860896"/>
                </a:lnTo>
                <a:lnTo>
                  <a:pt x="0" y="3860896"/>
                </a:lnTo>
                <a:lnTo>
                  <a:pt x="0" y="0"/>
                </a:lnTo>
                <a:close/>
              </a:path>
            </a:pathLst>
          </a:custGeom>
          <a:blipFill>
            <a:blip r:embed="rId2"/>
            <a:stretch>
              <a:fillRect l="0" t="0" r="0" b="0"/>
            </a:stretch>
          </a:blipFill>
        </p:spPr>
      </p:sp>
      <p:sp>
        <p:nvSpPr>
          <p:cNvPr name="Freeform 6" id="6"/>
          <p:cNvSpPr/>
          <p:nvPr/>
        </p:nvSpPr>
        <p:spPr>
          <a:xfrm flipH="false" flipV="false" rot="0">
            <a:off x="0" y="5143500"/>
            <a:ext cx="2293524" cy="3383190"/>
          </a:xfrm>
          <a:custGeom>
            <a:avLst/>
            <a:gdLst/>
            <a:ahLst/>
            <a:cxnLst/>
            <a:rect r="r" b="b" t="t" l="l"/>
            <a:pathLst>
              <a:path h="3383190" w="2293524">
                <a:moveTo>
                  <a:pt x="0" y="0"/>
                </a:moveTo>
                <a:lnTo>
                  <a:pt x="2293524" y="0"/>
                </a:lnTo>
                <a:lnTo>
                  <a:pt x="2293524" y="3383190"/>
                </a:lnTo>
                <a:lnTo>
                  <a:pt x="0" y="3383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5971360" y="442808"/>
            <a:ext cx="1970014" cy="2204212"/>
          </a:xfrm>
          <a:custGeom>
            <a:avLst/>
            <a:gdLst/>
            <a:ahLst/>
            <a:cxnLst/>
            <a:rect r="r" b="b" t="t" l="l"/>
            <a:pathLst>
              <a:path h="2204212" w="1970014">
                <a:moveTo>
                  <a:pt x="0" y="0"/>
                </a:moveTo>
                <a:lnTo>
                  <a:pt x="1970014" y="0"/>
                </a:lnTo>
                <a:lnTo>
                  <a:pt x="1970014" y="2204211"/>
                </a:lnTo>
                <a:lnTo>
                  <a:pt x="0" y="22042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2501135" y="2647019"/>
            <a:ext cx="7190836" cy="4793891"/>
          </a:xfrm>
          <a:custGeom>
            <a:avLst/>
            <a:gdLst/>
            <a:ahLst/>
            <a:cxnLst/>
            <a:rect r="r" b="b" t="t" l="l"/>
            <a:pathLst>
              <a:path h="4793891" w="7190836">
                <a:moveTo>
                  <a:pt x="0" y="0"/>
                </a:moveTo>
                <a:lnTo>
                  <a:pt x="7190836" y="0"/>
                </a:lnTo>
                <a:lnTo>
                  <a:pt x="7190836" y="4793891"/>
                </a:lnTo>
                <a:lnTo>
                  <a:pt x="0" y="4793891"/>
                </a:lnTo>
                <a:lnTo>
                  <a:pt x="0" y="0"/>
                </a:lnTo>
                <a:close/>
              </a:path>
            </a:pathLst>
          </a:custGeom>
          <a:blipFill>
            <a:blip r:embed="rId7"/>
            <a:stretch>
              <a:fillRect l="0" t="0" r="0" b="0"/>
            </a:stretch>
          </a:blipFill>
        </p:spPr>
      </p:sp>
      <p:sp>
        <p:nvSpPr>
          <p:cNvPr name="TextBox 9" id="9"/>
          <p:cNvSpPr txBox="true"/>
          <p:nvPr/>
        </p:nvSpPr>
        <p:spPr>
          <a:xfrm rot="0">
            <a:off x="1088746" y="1387397"/>
            <a:ext cx="10015614" cy="786770"/>
          </a:xfrm>
          <a:prstGeom prst="rect">
            <a:avLst/>
          </a:prstGeom>
        </p:spPr>
        <p:txBody>
          <a:bodyPr anchor="t" rtlCol="false" tIns="0" lIns="0" bIns="0" rIns="0">
            <a:spAutoFit/>
          </a:bodyPr>
          <a:lstStyle/>
          <a:p>
            <a:pPr algn="ctr">
              <a:lnSpc>
                <a:spcPts val="5100"/>
              </a:lnSpc>
            </a:pPr>
            <a:r>
              <a:rPr lang="en-US" sz="5100">
                <a:solidFill>
                  <a:srgbClr val="49444B"/>
                </a:solidFill>
                <a:latin typeface="Bugaki"/>
              </a:rPr>
              <a:t>Hasil Plot Grafik</a:t>
            </a:r>
          </a:p>
        </p:txBody>
      </p:sp>
      <p:sp>
        <p:nvSpPr>
          <p:cNvPr name="TextBox 10" id="10"/>
          <p:cNvSpPr txBox="true"/>
          <p:nvPr/>
        </p:nvSpPr>
        <p:spPr>
          <a:xfrm rot="0">
            <a:off x="10129007" y="2855411"/>
            <a:ext cx="6827360" cy="3781425"/>
          </a:xfrm>
          <a:prstGeom prst="rect">
            <a:avLst/>
          </a:prstGeom>
        </p:spPr>
        <p:txBody>
          <a:bodyPr anchor="t" rtlCol="false" tIns="0" lIns="0" bIns="0" rIns="0">
            <a:spAutoFit/>
          </a:bodyPr>
          <a:lstStyle/>
          <a:p>
            <a:pPr algn="just">
              <a:lnSpc>
                <a:spcPts val="3339"/>
              </a:lnSpc>
            </a:pPr>
            <a:r>
              <a:rPr lang="en-US" sz="2783">
                <a:solidFill>
                  <a:srgbClr val="FFFFFF"/>
                </a:solidFill>
                <a:latin typeface="Glacial Indifference"/>
              </a:rPr>
              <a:t>Jadi, hasil ini menunjukkan bahwa algoritma genetika mampu meningkatkan performa model pada beberapa generasi, mencapai akurasi tertinggi sekitar 99.30% pada generasi keempat. Namun, performa ini mungkin bervariasi di setiap percobaan, dan tergantung pada konfigurasi parameter serta kebetulan dalam evolusi populasi kromosom.</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49444B"/>
        </a:solidFill>
      </p:bgPr>
    </p:bg>
    <p:spTree>
      <p:nvGrpSpPr>
        <p:cNvPr id="1" name=""/>
        <p:cNvGrpSpPr/>
        <p:nvPr/>
      </p:nvGrpSpPr>
      <p:grpSpPr>
        <a:xfrm>
          <a:off x="0" y="0"/>
          <a:ext cx="0" cy="0"/>
          <a:chOff x="0" y="0"/>
          <a:chExt cx="0" cy="0"/>
        </a:xfrm>
      </p:grpSpPr>
      <p:sp>
        <p:nvSpPr>
          <p:cNvPr name="Freeform 2" id="2"/>
          <p:cNvSpPr/>
          <p:nvPr/>
        </p:nvSpPr>
        <p:spPr>
          <a:xfrm flipH="false" flipV="false" rot="0">
            <a:off x="-1248722" y="8473072"/>
            <a:ext cx="20019460" cy="3860896"/>
          </a:xfrm>
          <a:custGeom>
            <a:avLst/>
            <a:gdLst/>
            <a:ahLst/>
            <a:cxnLst/>
            <a:rect r="r" b="b" t="t" l="l"/>
            <a:pathLst>
              <a:path h="3860896" w="20019460">
                <a:moveTo>
                  <a:pt x="0" y="0"/>
                </a:moveTo>
                <a:lnTo>
                  <a:pt x="20019460" y="0"/>
                </a:lnTo>
                <a:lnTo>
                  <a:pt x="20019460" y="3860896"/>
                </a:lnTo>
                <a:lnTo>
                  <a:pt x="0" y="3860896"/>
                </a:lnTo>
                <a:lnTo>
                  <a:pt x="0" y="0"/>
                </a:lnTo>
                <a:close/>
              </a:path>
            </a:pathLst>
          </a:custGeom>
          <a:blipFill>
            <a:blip r:embed="rId2"/>
            <a:stretch>
              <a:fillRect l="0" t="0" r="0" b="0"/>
            </a:stretch>
          </a:blipFill>
        </p:spPr>
      </p:sp>
      <p:grpSp>
        <p:nvGrpSpPr>
          <p:cNvPr name="Group 3" id="3"/>
          <p:cNvGrpSpPr/>
          <p:nvPr/>
        </p:nvGrpSpPr>
        <p:grpSpPr>
          <a:xfrm rot="0">
            <a:off x="5662796" y="1064057"/>
            <a:ext cx="6962407" cy="696240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2C0A7"/>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2386336" y="974309"/>
            <a:ext cx="2396882" cy="2937356"/>
          </a:xfrm>
          <a:custGeom>
            <a:avLst/>
            <a:gdLst/>
            <a:ahLst/>
            <a:cxnLst/>
            <a:rect r="r" b="b" t="t" l="l"/>
            <a:pathLst>
              <a:path h="2937356" w="2396882">
                <a:moveTo>
                  <a:pt x="0" y="0"/>
                </a:moveTo>
                <a:lnTo>
                  <a:pt x="2396882" y="0"/>
                </a:lnTo>
                <a:lnTo>
                  <a:pt x="2396882" y="2937356"/>
                </a:lnTo>
                <a:lnTo>
                  <a:pt x="0" y="29373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3458163" y="3911665"/>
            <a:ext cx="3232122" cy="4114800"/>
          </a:xfrm>
          <a:custGeom>
            <a:avLst/>
            <a:gdLst/>
            <a:ahLst/>
            <a:cxnLst/>
            <a:rect r="r" b="b" t="t" l="l"/>
            <a:pathLst>
              <a:path h="4114800" w="3232122">
                <a:moveTo>
                  <a:pt x="0" y="0"/>
                </a:moveTo>
                <a:lnTo>
                  <a:pt x="3232121" y="0"/>
                </a:lnTo>
                <a:lnTo>
                  <a:pt x="3232121"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6054064" y="2973503"/>
            <a:ext cx="6332272" cy="3346450"/>
          </a:xfrm>
          <a:prstGeom prst="rect">
            <a:avLst/>
          </a:prstGeom>
        </p:spPr>
        <p:txBody>
          <a:bodyPr anchor="t" rtlCol="false" tIns="0" lIns="0" bIns="0" rIns="0">
            <a:spAutoFit/>
          </a:bodyPr>
          <a:lstStyle/>
          <a:p>
            <a:pPr algn="ctr">
              <a:lnSpc>
                <a:spcPts val="12500"/>
              </a:lnSpc>
            </a:pPr>
            <a:r>
              <a:rPr lang="en-US" sz="10000">
                <a:solidFill>
                  <a:srgbClr val="49444B"/>
                </a:solidFill>
                <a:latin typeface="Bugaki"/>
              </a:rPr>
              <a:t>Terima Kasih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49444B"/>
        </a:solidFill>
      </p:bgPr>
    </p:bg>
    <p:spTree>
      <p:nvGrpSpPr>
        <p:cNvPr id="1" name=""/>
        <p:cNvGrpSpPr/>
        <p:nvPr/>
      </p:nvGrpSpPr>
      <p:grpSpPr>
        <a:xfrm>
          <a:off x="0" y="0"/>
          <a:ext cx="0" cy="0"/>
          <a:chOff x="0" y="0"/>
          <a:chExt cx="0" cy="0"/>
        </a:xfrm>
      </p:grpSpPr>
      <p:grpSp>
        <p:nvGrpSpPr>
          <p:cNvPr name="Group 2" id="2"/>
          <p:cNvGrpSpPr/>
          <p:nvPr/>
        </p:nvGrpSpPr>
        <p:grpSpPr>
          <a:xfrm rot="0">
            <a:off x="3131524" y="1411966"/>
            <a:ext cx="12143789" cy="6555073"/>
            <a:chOff x="0" y="0"/>
            <a:chExt cx="3198364" cy="1726439"/>
          </a:xfrm>
        </p:grpSpPr>
        <p:sp>
          <p:nvSpPr>
            <p:cNvPr name="Freeform 3" id="3"/>
            <p:cNvSpPr/>
            <p:nvPr/>
          </p:nvSpPr>
          <p:spPr>
            <a:xfrm flipH="false" flipV="false" rot="0">
              <a:off x="0" y="0"/>
              <a:ext cx="3198364" cy="1726439"/>
            </a:xfrm>
            <a:custGeom>
              <a:avLst/>
              <a:gdLst/>
              <a:ahLst/>
              <a:cxnLst/>
              <a:rect r="r" b="b" t="t" l="l"/>
              <a:pathLst>
                <a:path h="1726439" w="3198364">
                  <a:moveTo>
                    <a:pt x="32514" y="0"/>
                  </a:moveTo>
                  <a:lnTo>
                    <a:pt x="3165851" y="0"/>
                  </a:lnTo>
                  <a:cubicBezTo>
                    <a:pt x="3183807" y="0"/>
                    <a:pt x="3198364" y="14557"/>
                    <a:pt x="3198364" y="32514"/>
                  </a:cubicBezTo>
                  <a:lnTo>
                    <a:pt x="3198364" y="1693925"/>
                  </a:lnTo>
                  <a:cubicBezTo>
                    <a:pt x="3198364" y="1702549"/>
                    <a:pt x="3194939" y="1710818"/>
                    <a:pt x="3188841" y="1716916"/>
                  </a:cubicBezTo>
                  <a:cubicBezTo>
                    <a:pt x="3182744" y="1723013"/>
                    <a:pt x="3174474" y="1726439"/>
                    <a:pt x="3165851" y="1726439"/>
                  </a:cubicBezTo>
                  <a:lnTo>
                    <a:pt x="32514" y="1726439"/>
                  </a:lnTo>
                  <a:cubicBezTo>
                    <a:pt x="14557" y="1726439"/>
                    <a:pt x="0" y="1711882"/>
                    <a:pt x="0" y="1693925"/>
                  </a:cubicBezTo>
                  <a:lnTo>
                    <a:pt x="0" y="32514"/>
                  </a:lnTo>
                  <a:cubicBezTo>
                    <a:pt x="0" y="14557"/>
                    <a:pt x="14557" y="0"/>
                    <a:pt x="32514" y="0"/>
                  </a:cubicBezTo>
                  <a:close/>
                </a:path>
              </a:pathLst>
            </a:custGeom>
            <a:solidFill>
              <a:srgbClr val="72C0A7"/>
            </a:solidFill>
          </p:spPr>
        </p:sp>
        <p:sp>
          <p:nvSpPr>
            <p:cNvPr name="TextBox 4" id="4"/>
            <p:cNvSpPr txBox="true"/>
            <p:nvPr/>
          </p:nvSpPr>
          <p:spPr>
            <a:xfrm>
              <a:off x="0" y="-38100"/>
              <a:ext cx="3198364" cy="176453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968533" y="5380781"/>
            <a:ext cx="6660175" cy="1034892"/>
            <a:chOff x="0" y="0"/>
            <a:chExt cx="1754120" cy="272564"/>
          </a:xfrm>
        </p:grpSpPr>
        <p:sp>
          <p:nvSpPr>
            <p:cNvPr name="Freeform 6" id="6"/>
            <p:cNvSpPr/>
            <p:nvPr/>
          </p:nvSpPr>
          <p:spPr>
            <a:xfrm flipH="false" flipV="false" rot="0">
              <a:off x="0" y="0"/>
              <a:ext cx="1754120" cy="272564"/>
            </a:xfrm>
            <a:custGeom>
              <a:avLst/>
              <a:gdLst/>
              <a:ahLst/>
              <a:cxnLst/>
              <a:rect r="r" b="b" t="t" l="l"/>
              <a:pathLst>
                <a:path h="272564" w="1754120">
                  <a:moveTo>
                    <a:pt x="59283" y="0"/>
                  </a:moveTo>
                  <a:lnTo>
                    <a:pt x="1694837" y="0"/>
                  </a:lnTo>
                  <a:cubicBezTo>
                    <a:pt x="1710560" y="0"/>
                    <a:pt x="1725639" y="6246"/>
                    <a:pt x="1736757" y="17364"/>
                  </a:cubicBezTo>
                  <a:cubicBezTo>
                    <a:pt x="1747874" y="28482"/>
                    <a:pt x="1754120" y="43560"/>
                    <a:pt x="1754120" y="59283"/>
                  </a:cubicBezTo>
                  <a:lnTo>
                    <a:pt x="1754120" y="213281"/>
                  </a:lnTo>
                  <a:cubicBezTo>
                    <a:pt x="1754120" y="246022"/>
                    <a:pt x="1727578" y="272564"/>
                    <a:pt x="1694837" y="272564"/>
                  </a:cubicBezTo>
                  <a:lnTo>
                    <a:pt x="59283" y="272564"/>
                  </a:lnTo>
                  <a:cubicBezTo>
                    <a:pt x="43560" y="272564"/>
                    <a:pt x="28482" y="266318"/>
                    <a:pt x="17364" y="255200"/>
                  </a:cubicBezTo>
                  <a:cubicBezTo>
                    <a:pt x="6246" y="244083"/>
                    <a:pt x="0" y="229004"/>
                    <a:pt x="0" y="213281"/>
                  </a:cubicBezTo>
                  <a:lnTo>
                    <a:pt x="0" y="59283"/>
                  </a:lnTo>
                  <a:cubicBezTo>
                    <a:pt x="0" y="43560"/>
                    <a:pt x="6246" y="28482"/>
                    <a:pt x="17364" y="17364"/>
                  </a:cubicBezTo>
                  <a:cubicBezTo>
                    <a:pt x="28482" y="6246"/>
                    <a:pt x="43560" y="0"/>
                    <a:pt x="59283" y="0"/>
                  </a:cubicBezTo>
                  <a:close/>
                </a:path>
              </a:pathLst>
            </a:custGeom>
            <a:solidFill>
              <a:srgbClr val="49444B"/>
            </a:solidFill>
            <a:ln cap="rnd">
              <a:noFill/>
              <a:prstDash val="solid"/>
              <a:round/>
            </a:ln>
          </p:spPr>
        </p:sp>
        <p:sp>
          <p:nvSpPr>
            <p:cNvPr name="TextBox 7" id="7"/>
            <p:cNvSpPr txBox="true"/>
            <p:nvPr/>
          </p:nvSpPr>
          <p:spPr>
            <a:xfrm>
              <a:off x="0" y="-38100"/>
              <a:ext cx="1754120" cy="310664"/>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248722" y="8473072"/>
            <a:ext cx="20019460" cy="3860896"/>
          </a:xfrm>
          <a:custGeom>
            <a:avLst/>
            <a:gdLst/>
            <a:ahLst/>
            <a:cxnLst/>
            <a:rect r="r" b="b" t="t" l="l"/>
            <a:pathLst>
              <a:path h="3860896" w="20019460">
                <a:moveTo>
                  <a:pt x="0" y="0"/>
                </a:moveTo>
                <a:lnTo>
                  <a:pt x="20019460" y="0"/>
                </a:lnTo>
                <a:lnTo>
                  <a:pt x="20019460" y="3860896"/>
                </a:lnTo>
                <a:lnTo>
                  <a:pt x="0" y="3860896"/>
                </a:lnTo>
                <a:lnTo>
                  <a:pt x="0" y="0"/>
                </a:lnTo>
                <a:close/>
              </a:path>
            </a:pathLst>
          </a:custGeom>
          <a:blipFill>
            <a:blip r:embed="rId2"/>
            <a:stretch>
              <a:fillRect l="0" t="0" r="0" b="0"/>
            </a:stretch>
          </a:blipFill>
        </p:spPr>
      </p:sp>
      <p:grpSp>
        <p:nvGrpSpPr>
          <p:cNvPr name="Group 9" id="9"/>
          <p:cNvGrpSpPr/>
          <p:nvPr/>
        </p:nvGrpSpPr>
        <p:grpSpPr>
          <a:xfrm rot="0">
            <a:off x="5968533" y="4134484"/>
            <a:ext cx="6660175" cy="1034892"/>
            <a:chOff x="0" y="0"/>
            <a:chExt cx="1754120" cy="272564"/>
          </a:xfrm>
        </p:grpSpPr>
        <p:sp>
          <p:nvSpPr>
            <p:cNvPr name="Freeform 10" id="10"/>
            <p:cNvSpPr/>
            <p:nvPr/>
          </p:nvSpPr>
          <p:spPr>
            <a:xfrm flipH="false" flipV="false" rot="0">
              <a:off x="0" y="0"/>
              <a:ext cx="1754120" cy="272564"/>
            </a:xfrm>
            <a:custGeom>
              <a:avLst/>
              <a:gdLst/>
              <a:ahLst/>
              <a:cxnLst/>
              <a:rect r="r" b="b" t="t" l="l"/>
              <a:pathLst>
                <a:path h="272564" w="1754120">
                  <a:moveTo>
                    <a:pt x="59283" y="0"/>
                  </a:moveTo>
                  <a:lnTo>
                    <a:pt x="1694837" y="0"/>
                  </a:lnTo>
                  <a:cubicBezTo>
                    <a:pt x="1710560" y="0"/>
                    <a:pt x="1725639" y="6246"/>
                    <a:pt x="1736757" y="17364"/>
                  </a:cubicBezTo>
                  <a:cubicBezTo>
                    <a:pt x="1747874" y="28482"/>
                    <a:pt x="1754120" y="43560"/>
                    <a:pt x="1754120" y="59283"/>
                  </a:cubicBezTo>
                  <a:lnTo>
                    <a:pt x="1754120" y="213281"/>
                  </a:lnTo>
                  <a:cubicBezTo>
                    <a:pt x="1754120" y="246022"/>
                    <a:pt x="1727578" y="272564"/>
                    <a:pt x="1694837" y="272564"/>
                  </a:cubicBezTo>
                  <a:lnTo>
                    <a:pt x="59283" y="272564"/>
                  </a:lnTo>
                  <a:cubicBezTo>
                    <a:pt x="43560" y="272564"/>
                    <a:pt x="28482" y="266318"/>
                    <a:pt x="17364" y="255200"/>
                  </a:cubicBezTo>
                  <a:cubicBezTo>
                    <a:pt x="6246" y="244083"/>
                    <a:pt x="0" y="229004"/>
                    <a:pt x="0" y="213281"/>
                  </a:cubicBezTo>
                  <a:lnTo>
                    <a:pt x="0" y="59283"/>
                  </a:lnTo>
                  <a:cubicBezTo>
                    <a:pt x="0" y="43560"/>
                    <a:pt x="6246" y="28482"/>
                    <a:pt x="17364" y="17364"/>
                  </a:cubicBezTo>
                  <a:cubicBezTo>
                    <a:pt x="28482" y="6246"/>
                    <a:pt x="43560" y="0"/>
                    <a:pt x="59283" y="0"/>
                  </a:cubicBezTo>
                  <a:close/>
                </a:path>
              </a:pathLst>
            </a:custGeom>
            <a:solidFill>
              <a:srgbClr val="49444B"/>
            </a:solidFill>
            <a:ln cap="rnd">
              <a:noFill/>
              <a:prstDash val="solid"/>
              <a:round/>
            </a:ln>
          </p:spPr>
        </p:sp>
        <p:sp>
          <p:nvSpPr>
            <p:cNvPr name="TextBox 11" id="11"/>
            <p:cNvSpPr txBox="true"/>
            <p:nvPr/>
          </p:nvSpPr>
          <p:spPr>
            <a:xfrm>
              <a:off x="0" y="-38100"/>
              <a:ext cx="1754120" cy="310664"/>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5968533" y="6679457"/>
            <a:ext cx="6660175" cy="1034892"/>
            <a:chOff x="0" y="0"/>
            <a:chExt cx="1754120" cy="272564"/>
          </a:xfrm>
        </p:grpSpPr>
        <p:sp>
          <p:nvSpPr>
            <p:cNvPr name="Freeform 13" id="13"/>
            <p:cNvSpPr/>
            <p:nvPr/>
          </p:nvSpPr>
          <p:spPr>
            <a:xfrm flipH="false" flipV="false" rot="0">
              <a:off x="0" y="0"/>
              <a:ext cx="1754120" cy="272564"/>
            </a:xfrm>
            <a:custGeom>
              <a:avLst/>
              <a:gdLst/>
              <a:ahLst/>
              <a:cxnLst/>
              <a:rect r="r" b="b" t="t" l="l"/>
              <a:pathLst>
                <a:path h="272564" w="1754120">
                  <a:moveTo>
                    <a:pt x="59283" y="0"/>
                  </a:moveTo>
                  <a:lnTo>
                    <a:pt x="1694837" y="0"/>
                  </a:lnTo>
                  <a:cubicBezTo>
                    <a:pt x="1710560" y="0"/>
                    <a:pt x="1725639" y="6246"/>
                    <a:pt x="1736757" y="17364"/>
                  </a:cubicBezTo>
                  <a:cubicBezTo>
                    <a:pt x="1747874" y="28482"/>
                    <a:pt x="1754120" y="43560"/>
                    <a:pt x="1754120" y="59283"/>
                  </a:cubicBezTo>
                  <a:lnTo>
                    <a:pt x="1754120" y="213281"/>
                  </a:lnTo>
                  <a:cubicBezTo>
                    <a:pt x="1754120" y="246022"/>
                    <a:pt x="1727578" y="272564"/>
                    <a:pt x="1694837" y="272564"/>
                  </a:cubicBezTo>
                  <a:lnTo>
                    <a:pt x="59283" y="272564"/>
                  </a:lnTo>
                  <a:cubicBezTo>
                    <a:pt x="43560" y="272564"/>
                    <a:pt x="28482" y="266318"/>
                    <a:pt x="17364" y="255200"/>
                  </a:cubicBezTo>
                  <a:cubicBezTo>
                    <a:pt x="6246" y="244083"/>
                    <a:pt x="0" y="229004"/>
                    <a:pt x="0" y="213281"/>
                  </a:cubicBezTo>
                  <a:lnTo>
                    <a:pt x="0" y="59283"/>
                  </a:lnTo>
                  <a:cubicBezTo>
                    <a:pt x="0" y="43560"/>
                    <a:pt x="6246" y="28482"/>
                    <a:pt x="17364" y="17364"/>
                  </a:cubicBezTo>
                  <a:cubicBezTo>
                    <a:pt x="28482" y="6246"/>
                    <a:pt x="43560" y="0"/>
                    <a:pt x="59283" y="0"/>
                  </a:cubicBezTo>
                  <a:close/>
                </a:path>
              </a:pathLst>
            </a:custGeom>
            <a:solidFill>
              <a:srgbClr val="49444B"/>
            </a:solidFill>
            <a:ln cap="rnd">
              <a:noFill/>
              <a:prstDash val="solid"/>
              <a:round/>
            </a:ln>
          </p:spPr>
        </p:sp>
        <p:sp>
          <p:nvSpPr>
            <p:cNvPr name="TextBox 14" id="14"/>
            <p:cNvSpPr txBox="true"/>
            <p:nvPr/>
          </p:nvSpPr>
          <p:spPr>
            <a:xfrm>
              <a:off x="0" y="-38100"/>
              <a:ext cx="1754120" cy="310664"/>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2836212" y="4358272"/>
            <a:ext cx="3493197" cy="4114800"/>
          </a:xfrm>
          <a:custGeom>
            <a:avLst/>
            <a:gdLst/>
            <a:ahLst/>
            <a:cxnLst/>
            <a:rect r="r" b="b" t="t" l="l"/>
            <a:pathLst>
              <a:path h="4114800" w="3493197">
                <a:moveTo>
                  <a:pt x="0" y="0"/>
                </a:moveTo>
                <a:lnTo>
                  <a:pt x="3493197" y="0"/>
                </a:lnTo>
                <a:lnTo>
                  <a:pt x="3493197"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6" id="16"/>
          <p:cNvSpPr txBox="true"/>
          <p:nvPr/>
        </p:nvSpPr>
        <p:spPr>
          <a:xfrm rot="0">
            <a:off x="4136193" y="1507767"/>
            <a:ext cx="10015614" cy="1063629"/>
          </a:xfrm>
          <a:prstGeom prst="rect">
            <a:avLst/>
          </a:prstGeom>
        </p:spPr>
        <p:txBody>
          <a:bodyPr anchor="t" rtlCol="false" tIns="0" lIns="0" bIns="0" rIns="0">
            <a:spAutoFit/>
          </a:bodyPr>
          <a:lstStyle/>
          <a:p>
            <a:pPr algn="ctr">
              <a:lnSpc>
                <a:spcPts val="7000"/>
              </a:lnSpc>
            </a:pPr>
            <a:r>
              <a:rPr lang="en-US" sz="7000">
                <a:solidFill>
                  <a:srgbClr val="49444B"/>
                </a:solidFill>
                <a:latin typeface="Bugaki"/>
              </a:rPr>
              <a:t>Anggota Kelompok</a:t>
            </a:r>
          </a:p>
        </p:txBody>
      </p:sp>
      <p:sp>
        <p:nvSpPr>
          <p:cNvPr name="TextBox 17" id="17"/>
          <p:cNvSpPr txBox="true"/>
          <p:nvPr/>
        </p:nvSpPr>
        <p:spPr>
          <a:xfrm rot="0">
            <a:off x="6276464" y="6939547"/>
            <a:ext cx="6197624" cy="580391"/>
          </a:xfrm>
          <a:prstGeom prst="rect">
            <a:avLst/>
          </a:prstGeom>
        </p:spPr>
        <p:txBody>
          <a:bodyPr anchor="t" rtlCol="false" tIns="0" lIns="0" bIns="0" rIns="0">
            <a:spAutoFit/>
          </a:bodyPr>
          <a:lstStyle/>
          <a:p>
            <a:pPr algn="ctr">
              <a:lnSpc>
                <a:spcPts val="4100"/>
              </a:lnSpc>
            </a:pPr>
            <a:r>
              <a:rPr lang="en-US" sz="4100">
                <a:solidFill>
                  <a:srgbClr val="FFFFFF"/>
                </a:solidFill>
                <a:latin typeface="Childos Arabic"/>
              </a:rPr>
              <a:t>Hilmy Kurnia A (5311421044)</a:t>
            </a:r>
          </a:p>
        </p:txBody>
      </p:sp>
      <p:sp>
        <p:nvSpPr>
          <p:cNvPr name="TextBox 18" id="18"/>
          <p:cNvSpPr txBox="true"/>
          <p:nvPr/>
        </p:nvSpPr>
        <p:spPr>
          <a:xfrm rot="0">
            <a:off x="6123153" y="4380785"/>
            <a:ext cx="6350934" cy="580391"/>
          </a:xfrm>
          <a:prstGeom prst="rect">
            <a:avLst/>
          </a:prstGeom>
        </p:spPr>
        <p:txBody>
          <a:bodyPr anchor="t" rtlCol="false" tIns="0" lIns="0" bIns="0" rIns="0">
            <a:spAutoFit/>
          </a:bodyPr>
          <a:lstStyle/>
          <a:p>
            <a:pPr algn="ctr">
              <a:lnSpc>
                <a:spcPts val="4100"/>
              </a:lnSpc>
            </a:pPr>
            <a:r>
              <a:rPr lang="en-US" sz="4100">
                <a:solidFill>
                  <a:srgbClr val="FFFFFF"/>
                </a:solidFill>
                <a:latin typeface="Childos Arabic"/>
              </a:rPr>
              <a:t>Riska Dwi A.N (5311421007)</a:t>
            </a:r>
          </a:p>
        </p:txBody>
      </p:sp>
      <p:sp>
        <p:nvSpPr>
          <p:cNvPr name="TextBox 19" id="19"/>
          <p:cNvSpPr txBox="true"/>
          <p:nvPr/>
        </p:nvSpPr>
        <p:spPr>
          <a:xfrm rot="0">
            <a:off x="6373643" y="5569426"/>
            <a:ext cx="5849955" cy="580391"/>
          </a:xfrm>
          <a:prstGeom prst="rect">
            <a:avLst/>
          </a:prstGeom>
        </p:spPr>
        <p:txBody>
          <a:bodyPr anchor="t" rtlCol="false" tIns="0" lIns="0" bIns="0" rIns="0">
            <a:spAutoFit/>
          </a:bodyPr>
          <a:lstStyle/>
          <a:p>
            <a:pPr algn="ctr">
              <a:lnSpc>
                <a:spcPts val="4100"/>
              </a:lnSpc>
            </a:pPr>
            <a:r>
              <a:rPr lang="en-US" sz="4100">
                <a:solidFill>
                  <a:srgbClr val="FFFFFF"/>
                </a:solidFill>
                <a:latin typeface="Childos Arabic"/>
              </a:rPr>
              <a:t>Dimas Dwiki R (5311421015)</a:t>
            </a:r>
          </a:p>
        </p:txBody>
      </p:sp>
      <p:sp>
        <p:nvSpPr>
          <p:cNvPr name="Freeform 20" id="20"/>
          <p:cNvSpPr/>
          <p:nvPr/>
        </p:nvSpPr>
        <p:spPr>
          <a:xfrm flipH="true" flipV="false" rot="0">
            <a:off x="1934224" y="944312"/>
            <a:ext cx="2394600" cy="2617049"/>
          </a:xfrm>
          <a:custGeom>
            <a:avLst/>
            <a:gdLst/>
            <a:ahLst/>
            <a:cxnLst/>
            <a:rect r="r" b="b" t="t" l="l"/>
            <a:pathLst>
              <a:path h="2617049" w="2394600">
                <a:moveTo>
                  <a:pt x="2394600" y="0"/>
                </a:moveTo>
                <a:lnTo>
                  <a:pt x="0" y="0"/>
                </a:lnTo>
                <a:lnTo>
                  <a:pt x="0" y="2617049"/>
                </a:lnTo>
                <a:lnTo>
                  <a:pt x="2394600" y="2617049"/>
                </a:lnTo>
                <a:lnTo>
                  <a:pt x="2394600" y="0"/>
                </a:lnTo>
                <a:close/>
              </a:path>
            </a:pathLst>
          </a:custGeom>
          <a:blipFill>
            <a:blip r:embed="rId5"/>
            <a:stretch>
              <a:fillRect l="0" t="0" r="0" b="0"/>
            </a:stretch>
          </a:blipFill>
        </p:spPr>
      </p:sp>
      <p:grpSp>
        <p:nvGrpSpPr>
          <p:cNvPr name="Group 21" id="21"/>
          <p:cNvGrpSpPr/>
          <p:nvPr/>
        </p:nvGrpSpPr>
        <p:grpSpPr>
          <a:xfrm rot="0">
            <a:off x="5968533" y="2734670"/>
            <a:ext cx="6660175" cy="1034892"/>
            <a:chOff x="0" y="0"/>
            <a:chExt cx="1754120" cy="272564"/>
          </a:xfrm>
        </p:grpSpPr>
        <p:sp>
          <p:nvSpPr>
            <p:cNvPr name="Freeform 22" id="22"/>
            <p:cNvSpPr/>
            <p:nvPr/>
          </p:nvSpPr>
          <p:spPr>
            <a:xfrm flipH="false" flipV="false" rot="0">
              <a:off x="0" y="0"/>
              <a:ext cx="1754120" cy="272564"/>
            </a:xfrm>
            <a:custGeom>
              <a:avLst/>
              <a:gdLst/>
              <a:ahLst/>
              <a:cxnLst/>
              <a:rect r="r" b="b" t="t" l="l"/>
              <a:pathLst>
                <a:path h="272564" w="1754120">
                  <a:moveTo>
                    <a:pt x="59283" y="0"/>
                  </a:moveTo>
                  <a:lnTo>
                    <a:pt x="1694837" y="0"/>
                  </a:lnTo>
                  <a:cubicBezTo>
                    <a:pt x="1710560" y="0"/>
                    <a:pt x="1725639" y="6246"/>
                    <a:pt x="1736757" y="17364"/>
                  </a:cubicBezTo>
                  <a:cubicBezTo>
                    <a:pt x="1747874" y="28482"/>
                    <a:pt x="1754120" y="43560"/>
                    <a:pt x="1754120" y="59283"/>
                  </a:cubicBezTo>
                  <a:lnTo>
                    <a:pt x="1754120" y="213281"/>
                  </a:lnTo>
                  <a:cubicBezTo>
                    <a:pt x="1754120" y="246022"/>
                    <a:pt x="1727578" y="272564"/>
                    <a:pt x="1694837" y="272564"/>
                  </a:cubicBezTo>
                  <a:lnTo>
                    <a:pt x="59283" y="272564"/>
                  </a:lnTo>
                  <a:cubicBezTo>
                    <a:pt x="43560" y="272564"/>
                    <a:pt x="28482" y="266318"/>
                    <a:pt x="17364" y="255200"/>
                  </a:cubicBezTo>
                  <a:cubicBezTo>
                    <a:pt x="6246" y="244083"/>
                    <a:pt x="0" y="229004"/>
                    <a:pt x="0" y="213281"/>
                  </a:cubicBezTo>
                  <a:lnTo>
                    <a:pt x="0" y="59283"/>
                  </a:lnTo>
                  <a:cubicBezTo>
                    <a:pt x="0" y="43560"/>
                    <a:pt x="6246" y="28482"/>
                    <a:pt x="17364" y="17364"/>
                  </a:cubicBezTo>
                  <a:cubicBezTo>
                    <a:pt x="28482" y="6246"/>
                    <a:pt x="43560" y="0"/>
                    <a:pt x="59283" y="0"/>
                  </a:cubicBezTo>
                  <a:close/>
                </a:path>
              </a:pathLst>
            </a:custGeom>
            <a:solidFill>
              <a:srgbClr val="49444B"/>
            </a:solidFill>
            <a:ln cap="rnd">
              <a:noFill/>
              <a:prstDash val="solid"/>
              <a:round/>
            </a:ln>
          </p:spPr>
        </p:sp>
        <p:sp>
          <p:nvSpPr>
            <p:cNvPr name="TextBox 23" id="23"/>
            <p:cNvSpPr txBox="true"/>
            <p:nvPr/>
          </p:nvSpPr>
          <p:spPr>
            <a:xfrm>
              <a:off x="0" y="-38100"/>
              <a:ext cx="1754120" cy="310664"/>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6199808" y="3072270"/>
            <a:ext cx="6197624" cy="580391"/>
          </a:xfrm>
          <a:prstGeom prst="rect">
            <a:avLst/>
          </a:prstGeom>
        </p:spPr>
        <p:txBody>
          <a:bodyPr anchor="t" rtlCol="false" tIns="0" lIns="0" bIns="0" rIns="0">
            <a:spAutoFit/>
          </a:bodyPr>
          <a:lstStyle/>
          <a:p>
            <a:pPr algn="ctr">
              <a:lnSpc>
                <a:spcPts val="4100"/>
              </a:lnSpc>
            </a:pPr>
            <a:r>
              <a:rPr lang="en-US" sz="4100">
                <a:solidFill>
                  <a:srgbClr val="FFFFFF"/>
                </a:solidFill>
                <a:latin typeface="Childos Arabic"/>
              </a:rPr>
              <a:t>Almas Diqya W (5311421005)</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9444B"/>
        </a:solidFill>
      </p:bgPr>
    </p:bg>
    <p:spTree>
      <p:nvGrpSpPr>
        <p:cNvPr id="1" name=""/>
        <p:cNvGrpSpPr/>
        <p:nvPr/>
      </p:nvGrpSpPr>
      <p:grpSpPr>
        <a:xfrm>
          <a:off x="0" y="0"/>
          <a:ext cx="0" cy="0"/>
          <a:chOff x="0" y="0"/>
          <a:chExt cx="0" cy="0"/>
        </a:xfrm>
      </p:grpSpPr>
      <p:grpSp>
        <p:nvGrpSpPr>
          <p:cNvPr name="Group 2" id="2"/>
          <p:cNvGrpSpPr/>
          <p:nvPr/>
        </p:nvGrpSpPr>
        <p:grpSpPr>
          <a:xfrm rot="0">
            <a:off x="2643863" y="1028700"/>
            <a:ext cx="13000274" cy="6938340"/>
            <a:chOff x="0" y="0"/>
            <a:chExt cx="3423941" cy="1827382"/>
          </a:xfrm>
        </p:grpSpPr>
        <p:sp>
          <p:nvSpPr>
            <p:cNvPr name="Freeform 3" id="3"/>
            <p:cNvSpPr/>
            <p:nvPr/>
          </p:nvSpPr>
          <p:spPr>
            <a:xfrm flipH="false" flipV="false" rot="0">
              <a:off x="0" y="0"/>
              <a:ext cx="3423941" cy="1827382"/>
            </a:xfrm>
            <a:custGeom>
              <a:avLst/>
              <a:gdLst/>
              <a:ahLst/>
              <a:cxnLst/>
              <a:rect r="r" b="b" t="t" l="l"/>
              <a:pathLst>
                <a:path h="1827382" w="3423941">
                  <a:moveTo>
                    <a:pt x="30372" y="0"/>
                  </a:moveTo>
                  <a:lnTo>
                    <a:pt x="3393569" y="0"/>
                  </a:lnTo>
                  <a:cubicBezTo>
                    <a:pt x="3401624" y="0"/>
                    <a:pt x="3409349" y="3200"/>
                    <a:pt x="3415045" y="8896"/>
                  </a:cubicBezTo>
                  <a:cubicBezTo>
                    <a:pt x="3420741" y="14591"/>
                    <a:pt x="3423941" y="22316"/>
                    <a:pt x="3423941" y="30372"/>
                  </a:cubicBezTo>
                  <a:lnTo>
                    <a:pt x="3423941" y="1797010"/>
                  </a:lnTo>
                  <a:cubicBezTo>
                    <a:pt x="3423941" y="1805065"/>
                    <a:pt x="3420741" y="1812790"/>
                    <a:pt x="3415045" y="1818486"/>
                  </a:cubicBezTo>
                  <a:cubicBezTo>
                    <a:pt x="3409349" y="1824182"/>
                    <a:pt x="3401624" y="1827382"/>
                    <a:pt x="3393569" y="1827382"/>
                  </a:cubicBezTo>
                  <a:lnTo>
                    <a:pt x="30372" y="1827382"/>
                  </a:lnTo>
                  <a:cubicBezTo>
                    <a:pt x="22316" y="1827382"/>
                    <a:pt x="14591" y="1824182"/>
                    <a:pt x="8896" y="1818486"/>
                  </a:cubicBezTo>
                  <a:cubicBezTo>
                    <a:pt x="3200" y="1812790"/>
                    <a:pt x="0" y="1805065"/>
                    <a:pt x="0" y="1797010"/>
                  </a:cubicBezTo>
                  <a:lnTo>
                    <a:pt x="0" y="30372"/>
                  </a:lnTo>
                  <a:cubicBezTo>
                    <a:pt x="0" y="22316"/>
                    <a:pt x="3200" y="14591"/>
                    <a:pt x="8896" y="8896"/>
                  </a:cubicBezTo>
                  <a:cubicBezTo>
                    <a:pt x="14591" y="3200"/>
                    <a:pt x="22316" y="0"/>
                    <a:pt x="30372" y="0"/>
                  </a:cubicBezTo>
                  <a:close/>
                </a:path>
              </a:pathLst>
            </a:custGeom>
            <a:solidFill>
              <a:srgbClr val="72C0A7"/>
            </a:solidFill>
          </p:spPr>
        </p:sp>
        <p:sp>
          <p:nvSpPr>
            <p:cNvPr name="TextBox 4" id="4"/>
            <p:cNvSpPr txBox="true"/>
            <p:nvPr/>
          </p:nvSpPr>
          <p:spPr>
            <a:xfrm>
              <a:off x="0" y="-38100"/>
              <a:ext cx="3423941" cy="186548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48722" y="8473072"/>
            <a:ext cx="20019460" cy="3860896"/>
          </a:xfrm>
          <a:custGeom>
            <a:avLst/>
            <a:gdLst/>
            <a:ahLst/>
            <a:cxnLst/>
            <a:rect r="r" b="b" t="t" l="l"/>
            <a:pathLst>
              <a:path h="3860896" w="20019460">
                <a:moveTo>
                  <a:pt x="0" y="0"/>
                </a:moveTo>
                <a:lnTo>
                  <a:pt x="20019460" y="0"/>
                </a:lnTo>
                <a:lnTo>
                  <a:pt x="20019460" y="3860896"/>
                </a:lnTo>
                <a:lnTo>
                  <a:pt x="0" y="3860896"/>
                </a:lnTo>
                <a:lnTo>
                  <a:pt x="0" y="0"/>
                </a:lnTo>
                <a:close/>
              </a:path>
            </a:pathLst>
          </a:custGeom>
          <a:blipFill>
            <a:blip r:embed="rId2"/>
            <a:stretch>
              <a:fillRect l="0" t="0" r="0" b="0"/>
            </a:stretch>
          </a:blipFill>
        </p:spPr>
      </p:sp>
      <p:sp>
        <p:nvSpPr>
          <p:cNvPr name="Freeform 6" id="6"/>
          <p:cNvSpPr/>
          <p:nvPr/>
        </p:nvSpPr>
        <p:spPr>
          <a:xfrm flipH="false" flipV="false" rot="0">
            <a:off x="15332457" y="4845042"/>
            <a:ext cx="2955543" cy="4114800"/>
          </a:xfrm>
          <a:custGeom>
            <a:avLst/>
            <a:gdLst/>
            <a:ahLst/>
            <a:cxnLst/>
            <a:rect r="r" b="b" t="t" l="l"/>
            <a:pathLst>
              <a:path h="4114800" w="2955543">
                <a:moveTo>
                  <a:pt x="0" y="0"/>
                </a:moveTo>
                <a:lnTo>
                  <a:pt x="2955543" y="0"/>
                </a:lnTo>
                <a:lnTo>
                  <a:pt x="2955543"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3037807" y="1745145"/>
            <a:ext cx="12294650" cy="5972175"/>
          </a:xfrm>
          <a:prstGeom prst="rect">
            <a:avLst/>
          </a:prstGeom>
        </p:spPr>
        <p:txBody>
          <a:bodyPr anchor="t" rtlCol="false" tIns="0" lIns="0" bIns="0" rIns="0">
            <a:spAutoFit/>
          </a:bodyPr>
          <a:lstStyle/>
          <a:p>
            <a:pPr algn="ctr">
              <a:lnSpc>
                <a:spcPts val="3948"/>
              </a:lnSpc>
            </a:pPr>
            <a:r>
              <a:rPr lang="en-US" sz="3290">
                <a:solidFill>
                  <a:srgbClr val="49444B"/>
                </a:solidFill>
                <a:latin typeface="Childos Arabic"/>
              </a:rPr>
              <a:t>Optimasi klasifikasi kanker payudara dengan algoritma genetika membawa inovasi signifikan di bidang kesehatan, khususnya dalam deteksi dini penyakit yang memerlukan perhatian khusus. Algoritma genetika mengatasi kompleksitas dataset kanker payudara dengan memilih subset fitur-fitur paling informatif, meningkatkan keakuratan model prediktif. Pemilihan fitur yang tepat juga meningkatkan pemahaman terhadap faktor-faktor yang memengaruhi perkembangan kanker payudara. Melalui pengoptimalan model menggunakan algoritma genetika, diharapkan dapat memajukan pendekatan prediktif yang canggih dan akurat dalam deteksi dini kanker payudara, membuka peluang untuk perbaikan prognosis pasien dan pengembangan strategi intervensi yang lebih efektif.</a:t>
            </a:r>
          </a:p>
        </p:txBody>
      </p:sp>
      <p:sp>
        <p:nvSpPr>
          <p:cNvPr name="Freeform 8" id="8"/>
          <p:cNvSpPr/>
          <p:nvPr/>
        </p:nvSpPr>
        <p:spPr>
          <a:xfrm flipH="false" flipV="false" rot="0">
            <a:off x="1900348" y="296315"/>
            <a:ext cx="1970014" cy="2204212"/>
          </a:xfrm>
          <a:custGeom>
            <a:avLst/>
            <a:gdLst/>
            <a:ahLst/>
            <a:cxnLst/>
            <a:rect r="r" b="b" t="t" l="l"/>
            <a:pathLst>
              <a:path h="2204212" w="1970014">
                <a:moveTo>
                  <a:pt x="0" y="0"/>
                </a:moveTo>
                <a:lnTo>
                  <a:pt x="1970014" y="0"/>
                </a:lnTo>
                <a:lnTo>
                  <a:pt x="1970014" y="2204212"/>
                </a:lnTo>
                <a:lnTo>
                  <a:pt x="0" y="22042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9444B"/>
        </a:solidFill>
      </p:bgPr>
    </p:bg>
    <p:spTree>
      <p:nvGrpSpPr>
        <p:cNvPr id="1" name=""/>
        <p:cNvGrpSpPr/>
        <p:nvPr/>
      </p:nvGrpSpPr>
      <p:grpSpPr>
        <a:xfrm>
          <a:off x="0" y="0"/>
          <a:ext cx="0" cy="0"/>
          <a:chOff x="0" y="0"/>
          <a:chExt cx="0" cy="0"/>
        </a:xfrm>
      </p:grpSpPr>
      <p:sp>
        <p:nvSpPr>
          <p:cNvPr name="Freeform 2" id="2"/>
          <p:cNvSpPr/>
          <p:nvPr/>
        </p:nvSpPr>
        <p:spPr>
          <a:xfrm flipH="false" flipV="false" rot="0">
            <a:off x="-1248722" y="8473072"/>
            <a:ext cx="20019460" cy="3860896"/>
          </a:xfrm>
          <a:custGeom>
            <a:avLst/>
            <a:gdLst/>
            <a:ahLst/>
            <a:cxnLst/>
            <a:rect r="r" b="b" t="t" l="l"/>
            <a:pathLst>
              <a:path h="3860896" w="20019460">
                <a:moveTo>
                  <a:pt x="0" y="0"/>
                </a:moveTo>
                <a:lnTo>
                  <a:pt x="20019460" y="0"/>
                </a:lnTo>
                <a:lnTo>
                  <a:pt x="20019460" y="3860896"/>
                </a:lnTo>
                <a:lnTo>
                  <a:pt x="0" y="3860896"/>
                </a:lnTo>
                <a:lnTo>
                  <a:pt x="0" y="0"/>
                </a:lnTo>
                <a:close/>
              </a:path>
            </a:pathLst>
          </a:custGeom>
          <a:blipFill>
            <a:blip r:embed="rId2"/>
            <a:stretch>
              <a:fillRect l="0" t="0" r="0" b="0"/>
            </a:stretch>
          </a:blipFill>
        </p:spPr>
      </p:sp>
      <p:grpSp>
        <p:nvGrpSpPr>
          <p:cNvPr name="Group 3" id="3"/>
          <p:cNvGrpSpPr/>
          <p:nvPr/>
        </p:nvGrpSpPr>
        <p:grpSpPr>
          <a:xfrm rot="0">
            <a:off x="3990037" y="1733668"/>
            <a:ext cx="10913069" cy="1406292"/>
            <a:chOff x="0" y="0"/>
            <a:chExt cx="2874224" cy="370382"/>
          </a:xfrm>
        </p:grpSpPr>
        <p:sp>
          <p:nvSpPr>
            <p:cNvPr name="Freeform 4" id="4"/>
            <p:cNvSpPr/>
            <p:nvPr/>
          </p:nvSpPr>
          <p:spPr>
            <a:xfrm flipH="false" flipV="false" rot="0">
              <a:off x="0" y="0"/>
              <a:ext cx="2874224" cy="370382"/>
            </a:xfrm>
            <a:custGeom>
              <a:avLst/>
              <a:gdLst/>
              <a:ahLst/>
              <a:cxnLst/>
              <a:rect r="r" b="b" t="t" l="l"/>
              <a:pathLst>
                <a:path h="370382" w="2874224">
                  <a:moveTo>
                    <a:pt x="36180" y="0"/>
                  </a:moveTo>
                  <a:lnTo>
                    <a:pt x="2838044" y="0"/>
                  </a:lnTo>
                  <a:cubicBezTo>
                    <a:pt x="2858026" y="0"/>
                    <a:pt x="2874224" y="16198"/>
                    <a:pt x="2874224" y="36180"/>
                  </a:cubicBezTo>
                  <a:lnTo>
                    <a:pt x="2874224" y="334201"/>
                  </a:lnTo>
                  <a:cubicBezTo>
                    <a:pt x="2874224" y="343797"/>
                    <a:pt x="2870412" y="352999"/>
                    <a:pt x="2863627" y="359785"/>
                  </a:cubicBezTo>
                  <a:cubicBezTo>
                    <a:pt x="2856842" y="366570"/>
                    <a:pt x="2847639" y="370382"/>
                    <a:pt x="2838044" y="370382"/>
                  </a:cubicBezTo>
                  <a:lnTo>
                    <a:pt x="36180" y="370382"/>
                  </a:lnTo>
                  <a:cubicBezTo>
                    <a:pt x="26585" y="370382"/>
                    <a:pt x="17382" y="366570"/>
                    <a:pt x="10597" y="359785"/>
                  </a:cubicBezTo>
                  <a:cubicBezTo>
                    <a:pt x="3812" y="352999"/>
                    <a:pt x="0" y="343797"/>
                    <a:pt x="0" y="334201"/>
                  </a:cubicBezTo>
                  <a:lnTo>
                    <a:pt x="0" y="36180"/>
                  </a:lnTo>
                  <a:cubicBezTo>
                    <a:pt x="0" y="26585"/>
                    <a:pt x="3812" y="17382"/>
                    <a:pt x="10597" y="10597"/>
                  </a:cubicBezTo>
                  <a:cubicBezTo>
                    <a:pt x="17382" y="3812"/>
                    <a:pt x="26585" y="0"/>
                    <a:pt x="36180" y="0"/>
                  </a:cubicBezTo>
                  <a:close/>
                </a:path>
              </a:pathLst>
            </a:custGeom>
            <a:solidFill>
              <a:srgbClr val="72C0A7"/>
            </a:solidFill>
          </p:spPr>
        </p:sp>
        <p:sp>
          <p:nvSpPr>
            <p:cNvPr name="TextBox 5" id="5"/>
            <p:cNvSpPr txBox="true"/>
            <p:nvPr/>
          </p:nvSpPr>
          <p:spPr>
            <a:xfrm>
              <a:off x="0" y="-38100"/>
              <a:ext cx="2874224" cy="408482"/>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3858085" y="1905000"/>
            <a:ext cx="11045021" cy="1063629"/>
          </a:xfrm>
          <a:prstGeom prst="rect">
            <a:avLst/>
          </a:prstGeom>
        </p:spPr>
        <p:txBody>
          <a:bodyPr anchor="t" rtlCol="false" tIns="0" lIns="0" bIns="0" rIns="0">
            <a:spAutoFit/>
          </a:bodyPr>
          <a:lstStyle/>
          <a:p>
            <a:pPr algn="ctr">
              <a:lnSpc>
                <a:spcPts val="7000"/>
              </a:lnSpc>
            </a:pPr>
            <a:r>
              <a:rPr lang="en-US" sz="7000">
                <a:solidFill>
                  <a:srgbClr val="49444B"/>
                </a:solidFill>
                <a:latin typeface="Bugaki"/>
              </a:rPr>
              <a:t>Genetic Algorithms</a:t>
            </a:r>
          </a:p>
        </p:txBody>
      </p:sp>
      <p:sp>
        <p:nvSpPr>
          <p:cNvPr name="TextBox 7" id="7"/>
          <p:cNvSpPr txBox="true"/>
          <p:nvPr/>
        </p:nvSpPr>
        <p:spPr>
          <a:xfrm rot="0">
            <a:off x="3858085" y="4447156"/>
            <a:ext cx="11864810" cy="3238500"/>
          </a:xfrm>
          <a:prstGeom prst="rect">
            <a:avLst/>
          </a:prstGeom>
        </p:spPr>
        <p:txBody>
          <a:bodyPr anchor="t" rtlCol="false" tIns="0" lIns="0" bIns="0" rIns="0">
            <a:spAutoFit/>
          </a:bodyPr>
          <a:lstStyle/>
          <a:p>
            <a:pPr algn="ctr">
              <a:lnSpc>
                <a:spcPts val="4200"/>
              </a:lnSpc>
            </a:pPr>
            <a:r>
              <a:rPr lang="en-US" sz="3500">
                <a:solidFill>
                  <a:srgbClr val="FFFFFF"/>
                </a:solidFill>
                <a:latin typeface="Childos Arabic"/>
              </a:rPr>
              <a:t>Algoritma genetika termasuk dalam algoritma evolusi yang paling populer dalam hal keragaman aplikasinya. Sebagian besar masalah optimasi terkenal telah diuji menggunakan algoritma genetika. Algoritma genetika bersifat berbasis populasi, dan banyak algoritma evolusi modern secara langsung berdasarkan algoritma genetika atau memiliki beberapa kemiripan yang kuat.</a:t>
            </a:r>
          </a:p>
        </p:txBody>
      </p:sp>
      <p:sp>
        <p:nvSpPr>
          <p:cNvPr name="Freeform 8" id="8"/>
          <p:cNvSpPr/>
          <p:nvPr/>
        </p:nvSpPr>
        <p:spPr>
          <a:xfrm flipH="false" flipV="false" rot="0">
            <a:off x="454318" y="4624279"/>
            <a:ext cx="2789495" cy="4114800"/>
          </a:xfrm>
          <a:custGeom>
            <a:avLst/>
            <a:gdLst/>
            <a:ahLst/>
            <a:cxnLst/>
            <a:rect r="r" b="b" t="t" l="l"/>
            <a:pathLst>
              <a:path h="4114800" w="2789495">
                <a:moveTo>
                  <a:pt x="0" y="0"/>
                </a:moveTo>
                <a:lnTo>
                  <a:pt x="2789496" y="0"/>
                </a:lnTo>
                <a:lnTo>
                  <a:pt x="278949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5556799" y="610393"/>
            <a:ext cx="2112799" cy="2589215"/>
          </a:xfrm>
          <a:custGeom>
            <a:avLst/>
            <a:gdLst/>
            <a:ahLst/>
            <a:cxnLst/>
            <a:rect r="r" b="b" t="t" l="l"/>
            <a:pathLst>
              <a:path h="2589215" w="2112799">
                <a:moveTo>
                  <a:pt x="0" y="0"/>
                </a:moveTo>
                <a:lnTo>
                  <a:pt x="2112799" y="0"/>
                </a:lnTo>
                <a:lnTo>
                  <a:pt x="2112799" y="2589214"/>
                </a:lnTo>
                <a:lnTo>
                  <a:pt x="0" y="25892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9444B"/>
        </a:solidFill>
      </p:bgPr>
    </p:bg>
    <p:spTree>
      <p:nvGrpSpPr>
        <p:cNvPr id="1" name=""/>
        <p:cNvGrpSpPr/>
        <p:nvPr/>
      </p:nvGrpSpPr>
      <p:grpSpPr>
        <a:xfrm>
          <a:off x="0" y="0"/>
          <a:ext cx="0" cy="0"/>
          <a:chOff x="0" y="0"/>
          <a:chExt cx="0" cy="0"/>
        </a:xfrm>
      </p:grpSpPr>
      <p:sp>
        <p:nvSpPr>
          <p:cNvPr name="Freeform 2" id="2"/>
          <p:cNvSpPr/>
          <p:nvPr/>
        </p:nvSpPr>
        <p:spPr>
          <a:xfrm flipH="false" flipV="false" rot="0">
            <a:off x="-1248722" y="8473072"/>
            <a:ext cx="20019460" cy="3860896"/>
          </a:xfrm>
          <a:custGeom>
            <a:avLst/>
            <a:gdLst/>
            <a:ahLst/>
            <a:cxnLst/>
            <a:rect r="r" b="b" t="t" l="l"/>
            <a:pathLst>
              <a:path h="3860896" w="20019460">
                <a:moveTo>
                  <a:pt x="0" y="0"/>
                </a:moveTo>
                <a:lnTo>
                  <a:pt x="20019460" y="0"/>
                </a:lnTo>
                <a:lnTo>
                  <a:pt x="20019460" y="3860896"/>
                </a:lnTo>
                <a:lnTo>
                  <a:pt x="0" y="3860896"/>
                </a:lnTo>
                <a:lnTo>
                  <a:pt x="0" y="0"/>
                </a:lnTo>
                <a:close/>
              </a:path>
            </a:pathLst>
          </a:custGeom>
          <a:blipFill>
            <a:blip r:embed="rId2"/>
            <a:stretch>
              <a:fillRect l="0" t="0" r="0" b="0"/>
            </a:stretch>
          </a:blipFill>
        </p:spPr>
      </p:sp>
      <p:grpSp>
        <p:nvGrpSpPr>
          <p:cNvPr name="Group 3" id="3"/>
          <p:cNvGrpSpPr/>
          <p:nvPr/>
        </p:nvGrpSpPr>
        <p:grpSpPr>
          <a:xfrm rot="0">
            <a:off x="3990037" y="1733668"/>
            <a:ext cx="10913069" cy="1406292"/>
            <a:chOff x="0" y="0"/>
            <a:chExt cx="2874224" cy="370382"/>
          </a:xfrm>
        </p:grpSpPr>
        <p:sp>
          <p:nvSpPr>
            <p:cNvPr name="Freeform 4" id="4"/>
            <p:cNvSpPr/>
            <p:nvPr/>
          </p:nvSpPr>
          <p:spPr>
            <a:xfrm flipH="false" flipV="false" rot="0">
              <a:off x="0" y="0"/>
              <a:ext cx="2874224" cy="370382"/>
            </a:xfrm>
            <a:custGeom>
              <a:avLst/>
              <a:gdLst/>
              <a:ahLst/>
              <a:cxnLst/>
              <a:rect r="r" b="b" t="t" l="l"/>
              <a:pathLst>
                <a:path h="370382" w="2874224">
                  <a:moveTo>
                    <a:pt x="36180" y="0"/>
                  </a:moveTo>
                  <a:lnTo>
                    <a:pt x="2838044" y="0"/>
                  </a:lnTo>
                  <a:cubicBezTo>
                    <a:pt x="2858026" y="0"/>
                    <a:pt x="2874224" y="16198"/>
                    <a:pt x="2874224" y="36180"/>
                  </a:cubicBezTo>
                  <a:lnTo>
                    <a:pt x="2874224" y="334201"/>
                  </a:lnTo>
                  <a:cubicBezTo>
                    <a:pt x="2874224" y="343797"/>
                    <a:pt x="2870412" y="352999"/>
                    <a:pt x="2863627" y="359785"/>
                  </a:cubicBezTo>
                  <a:cubicBezTo>
                    <a:pt x="2856842" y="366570"/>
                    <a:pt x="2847639" y="370382"/>
                    <a:pt x="2838044" y="370382"/>
                  </a:cubicBezTo>
                  <a:lnTo>
                    <a:pt x="36180" y="370382"/>
                  </a:lnTo>
                  <a:cubicBezTo>
                    <a:pt x="26585" y="370382"/>
                    <a:pt x="17382" y="366570"/>
                    <a:pt x="10597" y="359785"/>
                  </a:cubicBezTo>
                  <a:cubicBezTo>
                    <a:pt x="3812" y="352999"/>
                    <a:pt x="0" y="343797"/>
                    <a:pt x="0" y="334201"/>
                  </a:cubicBezTo>
                  <a:lnTo>
                    <a:pt x="0" y="36180"/>
                  </a:lnTo>
                  <a:cubicBezTo>
                    <a:pt x="0" y="26585"/>
                    <a:pt x="3812" y="17382"/>
                    <a:pt x="10597" y="10597"/>
                  </a:cubicBezTo>
                  <a:cubicBezTo>
                    <a:pt x="17382" y="3812"/>
                    <a:pt x="26585" y="0"/>
                    <a:pt x="36180" y="0"/>
                  </a:cubicBezTo>
                  <a:close/>
                </a:path>
              </a:pathLst>
            </a:custGeom>
            <a:solidFill>
              <a:srgbClr val="72C0A7"/>
            </a:solidFill>
          </p:spPr>
        </p:sp>
        <p:sp>
          <p:nvSpPr>
            <p:cNvPr name="TextBox 5" id="5"/>
            <p:cNvSpPr txBox="true"/>
            <p:nvPr/>
          </p:nvSpPr>
          <p:spPr>
            <a:xfrm>
              <a:off x="0" y="-38100"/>
              <a:ext cx="2874224" cy="408482"/>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3858085" y="1905000"/>
            <a:ext cx="11045021" cy="1063629"/>
          </a:xfrm>
          <a:prstGeom prst="rect">
            <a:avLst/>
          </a:prstGeom>
        </p:spPr>
        <p:txBody>
          <a:bodyPr anchor="t" rtlCol="false" tIns="0" lIns="0" bIns="0" rIns="0">
            <a:spAutoFit/>
          </a:bodyPr>
          <a:lstStyle/>
          <a:p>
            <a:pPr algn="ctr">
              <a:lnSpc>
                <a:spcPts val="7000"/>
              </a:lnSpc>
            </a:pPr>
            <a:r>
              <a:rPr lang="en-US" sz="7000">
                <a:solidFill>
                  <a:srgbClr val="49444B"/>
                </a:solidFill>
                <a:latin typeface="Bugaki"/>
              </a:rPr>
              <a:t>Genetic Algorithms</a:t>
            </a:r>
          </a:p>
        </p:txBody>
      </p:sp>
      <p:sp>
        <p:nvSpPr>
          <p:cNvPr name="TextBox 7" id="7"/>
          <p:cNvSpPr txBox="true"/>
          <p:nvPr/>
        </p:nvSpPr>
        <p:spPr>
          <a:xfrm rot="0">
            <a:off x="3691989" y="4427104"/>
            <a:ext cx="11864810" cy="3238500"/>
          </a:xfrm>
          <a:prstGeom prst="rect">
            <a:avLst/>
          </a:prstGeom>
        </p:spPr>
        <p:txBody>
          <a:bodyPr anchor="t" rtlCol="false" tIns="0" lIns="0" bIns="0" rIns="0">
            <a:spAutoFit/>
          </a:bodyPr>
          <a:lstStyle/>
          <a:p>
            <a:pPr algn="ctr">
              <a:lnSpc>
                <a:spcPts val="4200"/>
              </a:lnSpc>
            </a:pPr>
            <a:r>
              <a:rPr lang="en-US" sz="3500">
                <a:solidFill>
                  <a:srgbClr val="FFFFFF"/>
                </a:solidFill>
                <a:latin typeface="Childos Arabic"/>
              </a:rPr>
              <a:t>Algoritma genetika telah dikenal sejak tahun 1960-an dan masih luas digunakan hingga saat ini. Algoritma genetika adalah algoritma berbasis populasi yang menggunakan seleksi, crossover, dan mutasi untuk membentuk populasi baru yang lebih baik.  Istilah lain yang digunakan dalam algoritma genetika: gen, kromosom, populasi, fungsi kecocokan.</a:t>
            </a:r>
          </a:p>
        </p:txBody>
      </p:sp>
      <p:sp>
        <p:nvSpPr>
          <p:cNvPr name="Freeform 8" id="8"/>
          <p:cNvSpPr/>
          <p:nvPr/>
        </p:nvSpPr>
        <p:spPr>
          <a:xfrm flipH="false" flipV="false" rot="0">
            <a:off x="454318" y="4624279"/>
            <a:ext cx="2789495" cy="4114800"/>
          </a:xfrm>
          <a:custGeom>
            <a:avLst/>
            <a:gdLst/>
            <a:ahLst/>
            <a:cxnLst/>
            <a:rect r="r" b="b" t="t" l="l"/>
            <a:pathLst>
              <a:path h="4114800" w="2789495">
                <a:moveTo>
                  <a:pt x="0" y="0"/>
                </a:moveTo>
                <a:lnTo>
                  <a:pt x="2789496" y="0"/>
                </a:lnTo>
                <a:lnTo>
                  <a:pt x="278949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5556799" y="610393"/>
            <a:ext cx="2112799" cy="2589215"/>
          </a:xfrm>
          <a:custGeom>
            <a:avLst/>
            <a:gdLst/>
            <a:ahLst/>
            <a:cxnLst/>
            <a:rect r="r" b="b" t="t" l="l"/>
            <a:pathLst>
              <a:path h="2589215" w="2112799">
                <a:moveTo>
                  <a:pt x="0" y="0"/>
                </a:moveTo>
                <a:lnTo>
                  <a:pt x="2112799" y="0"/>
                </a:lnTo>
                <a:lnTo>
                  <a:pt x="2112799" y="2589214"/>
                </a:lnTo>
                <a:lnTo>
                  <a:pt x="0" y="25892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49444B"/>
        </a:solidFill>
      </p:bgPr>
    </p:bg>
    <p:spTree>
      <p:nvGrpSpPr>
        <p:cNvPr id="1" name=""/>
        <p:cNvGrpSpPr/>
        <p:nvPr/>
      </p:nvGrpSpPr>
      <p:grpSpPr>
        <a:xfrm>
          <a:off x="0" y="0"/>
          <a:ext cx="0" cy="0"/>
          <a:chOff x="0" y="0"/>
          <a:chExt cx="0" cy="0"/>
        </a:xfrm>
      </p:grpSpPr>
      <p:sp>
        <p:nvSpPr>
          <p:cNvPr name="Freeform 2" id="2"/>
          <p:cNvSpPr/>
          <p:nvPr/>
        </p:nvSpPr>
        <p:spPr>
          <a:xfrm flipH="false" flipV="false" rot="0">
            <a:off x="-1248722" y="8473072"/>
            <a:ext cx="20019460" cy="3860896"/>
          </a:xfrm>
          <a:custGeom>
            <a:avLst/>
            <a:gdLst/>
            <a:ahLst/>
            <a:cxnLst/>
            <a:rect r="r" b="b" t="t" l="l"/>
            <a:pathLst>
              <a:path h="3860896" w="20019460">
                <a:moveTo>
                  <a:pt x="0" y="0"/>
                </a:moveTo>
                <a:lnTo>
                  <a:pt x="20019460" y="0"/>
                </a:lnTo>
                <a:lnTo>
                  <a:pt x="20019460" y="3860896"/>
                </a:lnTo>
                <a:lnTo>
                  <a:pt x="0" y="3860896"/>
                </a:lnTo>
                <a:lnTo>
                  <a:pt x="0" y="0"/>
                </a:lnTo>
                <a:close/>
              </a:path>
            </a:pathLst>
          </a:custGeom>
          <a:blipFill>
            <a:blip r:embed="rId2"/>
            <a:stretch>
              <a:fillRect l="0" t="0" r="0" b="0"/>
            </a:stretch>
          </a:blipFill>
        </p:spPr>
      </p:sp>
      <p:sp>
        <p:nvSpPr>
          <p:cNvPr name="Freeform 3" id="3"/>
          <p:cNvSpPr/>
          <p:nvPr/>
        </p:nvSpPr>
        <p:spPr>
          <a:xfrm flipH="false" flipV="false" rot="0">
            <a:off x="607350" y="2493718"/>
            <a:ext cx="2789495" cy="4114800"/>
          </a:xfrm>
          <a:custGeom>
            <a:avLst/>
            <a:gdLst/>
            <a:ahLst/>
            <a:cxnLst/>
            <a:rect r="r" b="b" t="t" l="l"/>
            <a:pathLst>
              <a:path h="4114800" w="2789495">
                <a:moveTo>
                  <a:pt x="0" y="0"/>
                </a:moveTo>
                <a:lnTo>
                  <a:pt x="2789495" y="0"/>
                </a:lnTo>
                <a:lnTo>
                  <a:pt x="278949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354936" y="2905878"/>
            <a:ext cx="12159633" cy="5364860"/>
          </a:xfrm>
          <a:custGeom>
            <a:avLst/>
            <a:gdLst/>
            <a:ahLst/>
            <a:cxnLst/>
            <a:rect r="r" b="b" t="t" l="l"/>
            <a:pathLst>
              <a:path h="5364860" w="12159633">
                <a:moveTo>
                  <a:pt x="0" y="0"/>
                </a:moveTo>
                <a:lnTo>
                  <a:pt x="12159633" y="0"/>
                </a:lnTo>
                <a:lnTo>
                  <a:pt x="12159633" y="5364860"/>
                </a:lnTo>
                <a:lnTo>
                  <a:pt x="0" y="5364860"/>
                </a:lnTo>
                <a:lnTo>
                  <a:pt x="0" y="0"/>
                </a:lnTo>
                <a:close/>
              </a:path>
            </a:pathLst>
          </a:custGeom>
          <a:blipFill>
            <a:blip r:embed="rId5"/>
            <a:stretch>
              <a:fillRect l="0" t="0" r="0" b="0"/>
            </a:stretch>
          </a:blipFill>
        </p:spPr>
      </p:sp>
      <p:grpSp>
        <p:nvGrpSpPr>
          <p:cNvPr name="Group 5" id="5"/>
          <p:cNvGrpSpPr/>
          <p:nvPr/>
        </p:nvGrpSpPr>
        <p:grpSpPr>
          <a:xfrm rot="0">
            <a:off x="5044194" y="1028700"/>
            <a:ext cx="10913069" cy="1406292"/>
            <a:chOff x="0" y="0"/>
            <a:chExt cx="2874224" cy="370382"/>
          </a:xfrm>
        </p:grpSpPr>
        <p:sp>
          <p:nvSpPr>
            <p:cNvPr name="Freeform 6" id="6"/>
            <p:cNvSpPr/>
            <p:nvPr/>
          </p:nvSpPr>
          <p:spPr>
            <a:xfrm flipH="false" flipV="false" rot="0">
              <a:off x="0" y="0"/>
              <a:ext cx="2874224" cy="370382"/>
            </a:xfrm>
            <a:custGeom>
              <a:avLst/>
              <a:gdLst/>
              <a:ahLst/>
              <a:cxnLst/>
              <a:rect r="r" b="b" t="t" l="l"/>
              <a:pathLst>
                <a:path h="370382" w="2874224">
                  <a:moveTo>
                    <a:pt x="36180" y="0"/>
                  </a:moveTo>
                  <a:lnTo>
                    <a:pt x="2838044" y="0"/>
                  </a:lnTo>
                  <a:cubicBezTo>
                    <a:pt x="2858026" y="0"/>
                    <a:pt x="2874224" y="16198"/>
                    <a:pt x="2874224" y="36180"/>
                  </a:cubicBezTo>
                  <a:lnTo>
                    <a:pt x="2874224" y="334201"/>
                  </a:lnTo>
                  <a:cubicBezTo>
                    <a:pt x="2874224" y="343797"/>
                    <a:pt x="2870412" y="352999"/>
                    <a:pt x="2863627" y="359785"/>
                  </a:cubicBezTo>
                  <a:cubicBezTo>
                    <a:pt x="2856842" y="366570"/>
                    <a:pt x="2847639" y="370382"/>
                    <a:pt x="2838044" y="370382"/>
                  </a:cubicBezTo>
                  <a:lnTo>
                    <a:pt x="36180" y="370382"/>
                  </a:lnTo>
                  <a:cubicBezTo>
                    <a:pt x="26585" y="370382"/>
                    <a:pt x="17382" y="366570"/>
                    <a:pt x="10597" y="359785"/>
                  </a:cubicBezTo>
                  <a:cubicBezTo>
                    <a:pt x="3812" y="352999"/>
                    <a:pt x="0" y="343797"/>
                    <a:pt x="0" y="334201"/>
                  </a:cubicBezTo>
                  <a:lnTo>
                    <a:pt x="0" y="36180"/>
                  </a:lnTo>
                  <a:cubicBezTo>
                    <a:pt x="0" y="26585"/>
                    <a:pt x="3812" y="17382"/>
                    <a:pt x="10597" y="10597"/>
                  </a:cubicBezTo>
                  <a:cubicBezTo>
                    <a:pt x="17382" y="3812"/>
                    <a:pt x="26585" y="0"/>
                    <a:pt x="36180" y="0"/>
                  </a:cubicBezTo>
                  <a:close/>
                </a:path>
              </a:pathLst>
            </a:custGeom>
            <a:solidFill>
              <a:srgbClr val="72C0A7"/>
            </a:solidFill>
          </p:spPr>
        </p:sp>
        <p:sp>
          <p:nvSpPr>
            <p:cNvPr name="TextBox 7" id="7"/>
            <p:cNvSpPr txBox="true"/>
            <p:nvPr/>
          </p:nvSpPr>
          <p:spPr>
            <a:xfrm>
              <a:off x="0" y="-38100"/>
              <a:ext cx="2874224" cy="40848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912242" y="1200032"/>
            <a:ext cx="11045021" cy="1063629"/>
          </a:xfrm>
          <a:prstGeom prst="rect">
            <a:avLst/>
          </a:prstGeom>
        </p:spPr>
        <p:txBody>
          <a:bodyPr anchor="t" rtlCol="false" tIns="0" lIns="0" bIns="0" rIns="0">
            <a:spAutoFit/>
          </a:bodyPr>
          <a:lstStyle/>
          <a:p>
            <a:pPr algn="ctr">
              <a:lnSpc>
                <a:spcPts val="7000"/>
              </a:lnSpc>
            </a:pPr>
            <a:r>
              <a:rPr lang="en-US" sz="7000">
                <a:solidFill>
                  <a:srgbClr val="49444B"/>
                </a:solidFill>
                <a:latin typeface="Bugaki"/>
              </a:rPr>
              <a:t>Genetic Algorithms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9444B"/>
        </a:solidFill>
      </p:bgPr>
    </p:bg>
    <p:spTree>
      <p:nvGrpSpPr>
        <p:cNvPr id="1" name=""/>
        <p:cNvGrpSpPr/>
        <p:nvPr/>
      </p:nvGrpSpPr>
      <p:grpSpPr>
        <a:xfrm>
          <a:off x="0" y="0"/>
          <a:ext cx="0" cy="0"/>
          <a:chOff x="0" y="0"/>
          <a:chExt cx="0" cy="0"/>
        </a:xfrm>
      </p:grpSpPr>
      <p:grpSp>
        <p:nvGrpSpPr>
          <p:cNvPr name="Group 2" id="2"/>
          <p:cNvGrpSpPr/>
          <p:nvPr/>
        </p:nvGrpSpPr>
        <p:grpSpPr>
          <a:xfrm rot="0">
            <a:off x="2643863" y="1028700"/>
            <a:ext cx="13000274" cy="6938340"/>
            <a:chOff x="0" y="0"/>
            <a:chExt cx="3423941" cy="1827382"/>
          </a:xfrm>
        </p:grpSpPr>
        <p:sp>
          <p:nvSpPr>
            <p:cNvPr name="Freeform 3" id="3"/>
            <p:cNvSpPr/>
            <p:nvPr/>
          </p:nvSpPr>
          <p:spPr>
            <a:xfrm flipH="false" flipV="false" rot="0">
              <a:off x="0" y="0"/>
              <a:ext cx="3423941" cy="1827382"/>
            </a:xfrm>
            <a:custGeom>
              <a:avLst/>
              <a:gdLst/>
              <a:ahLst/>
              <a:cxnLst/>
              <a:rect r="r" b="b" t="t" l="l"/>
              <a:pathLst>
                <a:path h="1827382" w="3423941">
                  <a:moveTo>
                    <a:pt x="30372" y="0"/>
                  </a:moveTo>
                  <a:lnTo>
                    <a:pt x="3393569" y="0"/>
                  </a:lnTo>
                  <a:cubicBezTo>
                    <a:pt x="3401624" y="0"/>
                    <a:pt x="3409349" y="3200"/>
                    <a:pt x="3415045" y="8896"/>
                  </a:cubicBezTo>
                  <a:cubicBezTo>
                    <a:pt x="3420741" y="14591"/>
                    <a:pt x="3423941" y="22316"/>
                    <a:pt x="3423941" y="30372"/>
                  </a:cubicBezTo>
                  <a:lnTo>
                    <a:pt x="3423941" y="1797010"/>
                  </a:lnTo>
                  <a:cubicBezTo>
                    <a:pt x="3423941" y="1805065"/>
                    <a:pt x="3420741" y="1812790"/>
                    <a:pt x="3415045" y="1818486"/>
                  </a:cubicBezTo>
                  <a:cubicBezTo>
                    <a:pt x="3409349" y="1824182"/>
                    <a:pt x="3401624" y="1827382"/>
                    <a:pt x="3393569" y="1827382"/>
                  </a:cubicBezTo>
                  <a:lnTo>
                    <a:pt x="30372" y="1827382"/>
                  </a:lnTo>
                  <a:cubicBezTo>
                    <a:pt x="22316" y="1827382"/>
                    <a:pt x="14591" y="1824182"/>
                    <a:pt x="8896" y="1818486"/>
                  </a:cubicBezTo>
                  <a:cubicBezTo>
                    <a:pt x="3200" y="1812790"/>
                    <a:pt x="0" y="1805065"/>
                    <a:pt x="0" y="1797010"/>
                  </a:cubicBezTo>
                  <a:lnTo>
                    <a:pt x="0" y="30372"/>
                  </a:lnTo>
                  <a:cubicBezTo>
                    <a:pt x="0" y="22316"/>
                    <a:pt x="3200" y="14591"/>
                    <a:pt x="8896" y="8896"/>
                  </a:cubicBezTo>
                  <a:cubicBezTo>
                    <a:pt x="14591" y="3200"/>
                    <a:pt x="22316" y="0"/>
                    <a:pt x="30372" y="0"/>
                  </a:cubicBezTo>
                  <a:close/>
                </a:path>
              </a:pathLst>
            </a:custGeom>
            <a:solidFill>
              <a:srgbClr val="72C0A7"/>
            </a:solidFill>
          </p:spPr>
        </p:sp>
        <p:sp>
          <p:nvSpPr>
            <p:cNvPr name="TextBox 4" id="4"/>
            <p:cNvSpPr txBox="true"/>
            <p:nvPr/>
          </p:nvSpPr>
          <p:spPr>
            <a:xfrm>
              <a:off x="0" y="-38100"/>
              <a:ext cx="3423941" cy="186548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48722" y="8473072"/>
            <a:ext cx="20019460" cy="3860896"/>
          </a:xfrm>
          <a:custGeom>
            <a:avLst/>
            <a:gdLst/>
            <a:ahLst/>
            <a:cxnLst/>
            <a:rect r="r" b="b" t="t" l="l"/>
            <a:pathLst>
              <a:path h="3860896" w="20019460">
                <a:moveTo>
                  <a:pt x="0" y="0"/>
                </a:moveTo>
                <a:lnTo>
                  <a:pt x="20019460" y="0"/>
                </a:lnTo>
                <a:lnTo>
                  <a:pt x="20019460" y="3860896"/>
                </a:lnTo>
                <a:lnTo>
                  <a:pt x="0" y="3860896"/>
                </a:lnTo>
                <a:lnTo>
                  <a:pt x="0" y="0"/>
                </a:lnTo>
                <a:close/>
              </a:path>
            </a:pathLst>
          </a:custGeom>
          <a:blipFill>
            <a:blip r:embed="rId2"/>
            <a:stretch>
              <a:fillRect l="0" t="0" r="0" b="0"/>
            </a:stretch>
          </a:blipFill>
        </p:spPr>
      </p:sp>
      <p:sp>
        <p:nvSpPr>
          <p:cNvPr name="TextBox 6" id="6"/>
          <p:cNvSpPr txBox="true"/>
          <p:nvPr/>
        </p:nvSpPr>
        <p:spPr>
          <a:xfrm rot="0">
            <a:off x="4136193" y="2149186"/>
            <a:ext cx="10015614" cy="1063629"/>
          </a:xfrm>
          <a:prstGeom prst="rect">
            <a:avLst/>
          </a:prstGeom>
        </p:spPr>
        <p:txBody>
          <a:bodyPr anchor="t" rtlCol="false" tIns="0" lIns="0" bIns="0" rIns="0">
            <a:spAutoFit/>
          </a:bodyPr>
          <a:lstStyle/>
          <a:p>
            <a:pPr algn="ctr">
              <a:lnSpc>
                <a:spcPts val="7000"/>
              </a:lnSpc>
            </a:pPr>
            <a:r>
              <a:rPr lang="en-US" sz="7000">
                <a:solidFill>
                  <a:srgbClr val="49444B"/>
                </a:solidFill>
                <a:latin typeface="Bugaki"/>
              </a:rPr>
              <a:t>Kanker Payudara</a:t>
            </a:r>
          </a:p>
        </p:txBody>
      </p:sp>
      <p:sp>
        <p:nvSpPr>
          <p:cNvPr name="Freeform 7" id="7"/>
          <p:cNvSpPr/>
          <p:nvPr/>
        </p:nvSpPr>
        <p:spPr>
          <a:xfrm flipH="false" flipV="false" rot="0">
            <a:off x="14151807" y="4358272"/>
            <a:ext cx="2955543" cy="4114800"/>
          </a:xfrm>
          <a:custGeom>
            <a:avLst/>
            <a:gdLst/>
            <a:ahLst/>
            <a:cxnLst/>
            <a:rect r="r" b="b" t="t" l="l"/>
            <a:pathLst>
              <a:path h="4114800" w="2955543">
                <a:moveTo>
                  <a:pt x="0" y="0"/>
                </a:moveTo>
                <a:lnTo>
                  <a:pt x="2955543" y="0"/>
                </a:lnTo>
                <a:lnTo>
                  <a:pt x="2955543"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930520" y="3174715"/>
            <a:ext cx="9968996" cy="3771900"/>
          </a:xfrm>
          <a:prstGeom prst="rect">
            <a:avLst/>
          </a:prstGeom>
        </p:spPr>
        <p:txBody>
          <a:bodyPr anchor="t" rtlCol="false" tIns="0" lIns="0" bIns="0" rIns="0">
            <a:spAutoFit/>
          </a:bodyPr>
          <a:lstStyle/>
          <a:p>
            <a:pPr algn="ctr">
              <a:lnSpc>
                <a:spcPts val="4200"/>
              </a:lnSpc>
            </a:pPr>
          </a:p>
          <a:p>
            <a:pPr algn="ctr">
              <a:lnSpc>
                <a:spcPts val="4200"/>
              </a:lnSpc>
            </a:pPr>
            <a:r>
              <a:rPr lang="en-US" sz="3500">
                <a:solidFill>
                  <a:srgbClr val="49444B"/>
                </a:solidFill>
                <a:latin typeface="Childos Arabic"/>
              </a:rPr>
              <a:t>Kanker payudara merupakanjenis kanker yang terjadi ketika sel-sel di dalam jaringan payudara mengalami pertumbuhan yang tidak terkendali. Pertumbuhan sel yang tidak normal ini dapat membentuk massa atau benjolan yang disebut tumor. Tumor ini bisa menjadi ganas (kanker) atau jinak (tidak kanker).</a:t>
            </a:r>
          </a:p>
        </p:txBody>
      </p:sp>
      <p:sp>
        <p:nvSpPr>
          <p:cNvPr name="Freeform 9" id="9"/>
          <p:cNvSpPr/>
          <p:nvPr/>
        </p:nvSpPr>
        <p:spPr>
          <a:xfrm flipH="false" flipV="false" rot="0">
            <a:off x="1960506" y="476789"/>
            <a:ext cx="1970014" cy="2204212"/>
          </a:xfrm>
          <a:custGeom>
            <a:avLst/>
            <a:gdLst/>
            <a:ahLst/>
            <a:cxnLst/>
            <a:rect r="r" b="b" t="t" l="l"/>
            <a:pathLst>
              <a:path h="2204212" w="1970014">
                <a:moveTo>
                  <a:pt x="0" y="0"/>
                </a:moveTo>
                <a:lnTo>
                  <a:pt x="1970014" y="0"/>
                </a:lnTo>
                <a:lnTo>
                  <a:pt x="1970014" y="2204211"/>
                </a:lnTo>
                <a:lnTo>
                  <a:pt x="0" y="22042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9444B"/>
        </a:solidFill>
      </p:bgPr>
    </p:bg>
    <p:spTree>
      <p:nvGrpSpPr>
        <p:cNvPr id="1" name=""/>
        <p:cNvGrpSpPr/>
        <p:nvPr/>
      </p:nvGrpSpPr>
      <p:grpSpPr>
        <a:xfrm>
          <a:off x="0" y="0"/>
          <a:ext cx="0" cy="0"/>
          <a:chOff x="0" y="0"/>
          <a:chExt cx="0" cy="0"/>
        </a:xfrm>
      </p:grpSpPr>
      <p:grpSp>
        <p:nvGrpSpPr>
          <p:cNvPr name="Group 2" id="2"/>
          <p:cNvGrpSpPr/>
          <p:nvPr/>
        </p:nvGrpSpPr>
        <p:grpSpPr>
          <a:xfrm rot="0">
            <a:off x="2643863" y="1028700"/>
            <a:ext cx="13000274" cy="6938340"/>
            <a:chOff x="0" y="0"/>
            <a:chExt cx="3423941" cy="1827382"/>
          </a:xfrm>
        </p:grpSpPr>
        <p:sp>
          <p:nvSpPr>
            <p:cNvPr name="Freeform 3" id="3"/>
            <p:cNvSpPr/>
            <p:nvPr/>
          </p:nvSpPr>
          <p:spPr>
            <a:xfrm flipH="false" flipV="false" rot="0">
              <a:off x="0" y="0"/>
              <a:ext cx="3423941" cy="1827382"/>
            </a:xfrm>
            <a:custGeom>
              <a:avLst/>
              <a:gdLst/>
              <a:ahLst/>
              <a:cxnLst/>
              <a:rect r="r" b="b" t="t" l="l"/>
              <a:pathLst>
                <a:path h="1827382" w="3423941">
                  <a:moveTo>
                    <a:pt x="30372" y="0"/>
                  </a:moveTo>
                  <a:lnTo>
                    <a:pt x="3393569" y="0"/>
                  </a:lnTo>
                  <a:cubicBezTo>
                    <a:pt x="3401624" y="0"/>
                    <a:pt x="3409349" y="3200"/>
                    <a:pt x="3415045" y="8896"/>
                  </a:cubicBezTo>
                  <a:cubicBezTo>
                    <a:pt x="3420741" y="14591"/>
                    <a:pt x="3423941" y="22316"/>
                    <a:pt x="3423941" y="30372"/>
                  </a:cubicBezTo>
                  <a:lnTo>
                    <a:pt x="3423941" y="1797010"/>
                  </a:lnTo>
                  <a:cubicBezTo>
                    <a:pt x="3423941" y="1805065"/>
                    <a:pt x="3420741" y="1812790"/>
                    <a:pt x="3415045" y="1818486"/>
                  </a:cubicBezTo>
                  <a:cubicBezTo>
                    <a:pt x="3409349" y="1824182"/>
                    <a:pt x="3401624" y="1827382"/>
                    <a:pt x="3393569" y="1827382"/>
                  </a:cubicBezTo>
                  <a:lnTo>
                    <a:pt x="30372" y="1827382"/>
                  </a:lnTo>
                  <a:cubicBezTo>
                    <a:pt x="22316" y="1827382"/>
                    <a:pt x="14591" y="1824182"/>
                    <a:pt x="8896" y="1818486"/>
                  </a:cubicBezTo>
                  <a:cubicBezTo>
                    <a:pt x="3200" y="1812790"/>
                    <a:pt x="0" y="1805065"/>
                    <a:pt x="0" y="1797010"/>
                  </a:cubicBezTo>
                  <a:lnTo>
                    <a:pt x="0" y="30372"/>
                  </a:lnTo>
                  <a:cubicBezTo>
                    <a:pt x="0" y="22316"/>
                    <a:pt x="3200" y="14591"/>
                    <a:pt x="8896" y="8896"/>
                  </a:cubicBezTo>
                  <a:cubicBezTo>
                    <a:pt x="14591" y="3200"/>
                    <a:pt x="22316" y="0"/>
                    <a:pt x="30372" y="0"/>
                  </a:cubicBezTo>
                  <a:close/>
                </a:path>
              </a:pathLst>
            </a:custGeom>
            <a:solidFill>
              <a:srgbClr val="72C0A7"/>
            </a:solidFill>
          </p:spPr>
        </p:sp>
        <p:sp>
          <p:nvSpPr>
            <p:cNvPr name="TextBox 4" id="4"/>
            <p:cNvSpPr txBox="true"/>
            <p:nvPr/>
          </p:nvSpPr>
          <p:spPr>
            <a:xfrm>
              <a:off x="0" y="-38100"/>
              <a:ext cx="3423941" cy="186548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48722" y="8473072"/>
            <a:ext cx="20019460" cy="3860896"/>
          </a:xfrm>
          <a:custGeom>
            <a:avLst/>
            <a:gdLst/>
            <a:ahLst/>
            <a:cxnLst/>
            <a:rect r="r" b="b" t="t" l="l"/>
            <a:pathLst>
              <a:path h="3860896" w="20019460">
                <a:moveTo>
                  <a:pt x="0" y="0"/>
                </a:moveTo>
                <a:lnTo>
                  <a:pt x="20019460" y="0"/>
                </a:lnTo>
                <a:lnTo>
                  <a:pt x="20019460" y="3860896"/>
                </a:lnTo>
                <a:lnTo>
                  <a:pt x="0" y="3860896"/>
                </a:lnTo>
                <a:lnTo>
                  <a:pt x="0" y="0"/>
                </a:lnTo>
                <a:close/>
              </a:path>
            </a:pathLst>
          </a:custGeom>
          <a:blipFill>
            <a:blip r:embed="rId2"/>
            <a:stretch>
              <a:fillRect l="0" t="0" r="0" b="0"/>
            </a:stretch>
          </a:blipFill>
        </p:spPr>
      </p:sp>
      <p:sp>
        <p:nvSpPr>
          <p:cNvPr name="TextBox 6" id="6"/>
          <p:cNvSpPr txBox="true"/>
          <p:nvPr/>
        </p:nvSpPr>
        <p:spPr>
          <a:xfrm rot="0">
            <a:off x="2582446" y="1580438"/>
            <a:ext cx="13123107" cy="1017909"/>
          </a:xfrm>
          <a:prstGeom prst="rect">
            <a:avLst/>
          </a:prstGeom>
        </p:spPr>
        <p:txBody>
          <a:bodyPr anchor="t" rtlCol="false" tIns="0" lIns="0" bIns="0" rIns="0">
            <a:spAutoFit/>
          </a:bodyPr>
          <a:lstStyle/>
          <a:p>
            <a:pPr algn="ctr">
              <a:lnSpc>
                <a:spcPts val="6700"/>
              </a:lnSpc>
            </a:pPr>
            <a:r>
              <a:rPr lang="en-US" sz="6700">
                <a:solidFill>
                  <a:srgbClr val="49444B"/>
                </a:solidFill>
                <a:latin typeface="Bugaki"/>
              </a:rPr>
              <a:t>Data Kanker Payudara</a:t>
            </a:r>
          </a:p>
        </p:txBody>
      </p:sp>
      <p:sp>
        <p:nvSpPr>
          <p:cNvPr name="TextBox 7" id="7"/>
          <p:cNvSpPr txBox="true"/>
          <p:nvPr/>
        </p:nvSpPr>
        <p:spPr>
          <a:xfrm rot="0">
            <a:off x="4004108" y="3073610"/>
            <a:ext cx="10279785" cy="3771900"/>
          </a:xfrm>
          <a:prstGeom prst="rect">
            <a:avLst/>
          </a:prstGeom>
        </p:spPr>
        <p:txBody>
          <a:bodyPr anchor="t" rtlCol="false" tIns="0" lIns="0" bIns="0" rIns="0">
            <a:spAutoFit/>
          </a:bodyPr>
          <a:lstStyle/>
          <a:p>
            <a:pPr algn="ctr">
              <a:lnSpc>
                <a:spcPts val="4200"/>
              </a:lnSpc>
            </a:pPr>
            <a:r>
              <a:rPr lang="en-US" sz="3500">
                <a:solidFill>
                  <a:srgbClr val="FFFFFF"/>
                </a:solidFill>
                <a:latin typeface="Childos Arabic"/>
              </a:rPr>
              <a:t>Dataset mengenai Kanker Payudara (Breast Cancer) yang bersumber daeri Kaggle, berisi dataset mengenai informasi diagnosis tumor payudara, yang terdiri dari 569 data dan 30 fitur numerik. Dataset ini dikumpulkan dari gambar mikroskopis sel-sel payudara yang diambil dari pasien dengan diagnosis tumor jinak dan ganas.</a:t>
            </a:r>
          </a:p>
          <a:p>
            <a:pPr algn="ctr">
              <a:lnSpc>
                <a:spcPts val="4200"/>
              </a:lnSpc>
            </a:pPr>
          </a:p>
        </p:txBody>
      </p:sp>
      <p:sp>
        <p:nvSpPr>
          <p:cNvPr name="Freeform 8" id="8"/>
          <p:cNvSpPr/>
          <p:nvPr/>
        </p:nvSpPr>
        <p:spPr>
          <a:xfrm flipH="false" flipV="false" rot="0">
            <a:off x="896802" y="4083692"/>
            <a:ext cx="2789495" cy="4114800"/>
          </a:xfrm>
          <a:custGeom>
            <a:avLst/>
            <a:gdLst/>
            <a:ahLst/>
            <a:cxnLst/>
            <a:rect r="r" b="b" t="t" l="l"/>
            <a:pathLst>
              <a:path h="4114800" w="2789495">
                <a:moveTo>
                  <a:pt x="0" y="0"/>
                </a:moveTo>
                <a:lnTo>
                  <a:pt x="2789495" y="0"/>
                </a:lnTo>
                <a:lnTo>
                  <a:pt x="278949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4283892" y="478332"/>
            <a:ext cx="1970014" cy="2204212"/>
          </a:xfrm>
          <a:custGeom>
            <a:avLst/>
            <a:gdLst/>
            <a:ahLst/>
            <a:cxnLst/>
            <a:rect r="r" b="b" t="t" l="l"/>
            <a:pathLst>
              <a:path h="2204212" w="1970014">
                <a:moveTo>
                  <a:pt x="0" y="0"/>
                </a:moveTo>
                <a:lnTo>
                  <a:pt x="1970015" y="0"/>
                </a:lnTo>
                <a:lnTo>
                  <a:pt x="1970015" y="2204211"/>
                </a:lnTo>
                <a:lnTo>
                  <a:pt x="0" y="22042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49444B"/>
        </a:solidFill>
      </p:bgPr>
    </p:bg>
    <p:spTree>
      <p:nvGrpSpPr>
        <p:cNvPr id="1" name=""/>
        <p:cNvGrpSpPr/>
        <p:nvPr/>
      </p:nvGrpSpPr>
      <p:grpSpPr>
        <a:xfrm>
          <a:off x="0" y="0"/>
          <a:ext cx="0" cy="0"/>
          <a:chOff x="0" y="0"/>
          <a:chExt cx="0" cy="0"/>
        </a:xfrm>
      </p:grpSpPr>
      <p:grpSp>
        <p:nvGrpSpPr>
          <p:cNvPr name="Group 2" id="2"/>
          <p:cNvGrpSpPr/>
          <p:nvPr/>
        </p:nvGrpSpPr>
        <p:grpSpPr>
          <a:xfrm rot="0">
            <a:off x="2643863" y="1028700"/>
            <a:ext cx="13000274" cy="6938340"/>
            <a:chOff x="0" y="0"/>
            <a:chExt cx="3423941" cy="1827382"/>
          </a:xfrm>
        </p:grpSpPr>
        <p:sp>
          <p:nvSpPr>
            <p:cNvPr name="Freeform 3" id="3"/>
            <p:cNvSpPr/>
            <p:nvPr/>
          </p:nvSpPr>
          <p:spPr>
            <a:xfrm flipH="false" flipV="false" rot="0">
              <a:off x="0" y="0"/>
              <a:ext cx="3423941" cy="1827382"/>
            </a:xfrm>
            <a:custGeom>
              <a:avLst/>
              <a:gdLst/>
              <a:ahLst/>
              <a:cxnLst/>
              <a:rect r="r" b="b" t="t" l="l"/>
              <a:pathLst>
                <a:path h="1827382" w="3423941">
                  <a:moveTo>
                    <a:pt x="30372" y="0"/>
                  </a:moveTo>
                  <a:lnTo>
                    <a:pt x="3393569" y="0"/>
                  </a:lnTo>
                  <a:cubicBezTo>
                    <a:pt x="3401624" y="0"/>
                    <a:pt x="3409349" y="3200"/>
                    <a:pt x="3415045" y="8896"/>
                  </a:cubicBezTo>
                  <a:cubicBezTo>
                    <a:pt x="3420741" y="14591"/>
                    <a:pt x="3423941" y="22316"/>
                    <a:pt x="3423941" y="30372"/>
                  </a:cubicBezTo>
                  <a:lnTo>
                    <a:pt x="3423941" y="1797010"/>
                  </a:lnTo>
                  <a:cubicBezTo>
                    <a:pt x="3423941" y="1805065"/>
                    <a:pt x="3420741" y="1812790"/>
                    <a:pt x="3415045" y="1818486"/>
                  </a:cubicBezTo>
                  <a:cubicBezTo>
                    <a:pt x="3409349" y="1824182"/>
                    <a:pt x="3401624" y="1827382"/>
                    <a:pt x="3393569" y="1827382"/>
                  </a:cubicBezTo>
                  <a:lnTo>
                    <a:pt x="30372" y="1827382"/>
                  </a:lnTo>
                  <a:cubicBezTo>
                    <a:pt x="22316" y="1827382"/>
                    <a:pt x="14591" y="1824182"/>
                    <a:pt x="8896" y="1818486"/>
                  </a:cubicBezTo>
                  <a:cubicBezTo>
                    <a:pt x="3200" y="1812790"/>
                    <a:pt x="0" y="1805065"/>
                    <a:pt x="0" y="1797010"/>
                  </a:cubicBezTo>
                  <a:lnTo>
                    <a:pt x="0" y="30372"/>
                  </a:lnTo>
                  <a:cubicBezTo>
                    <a:pt x="0" y="22316"/>
                    <a:pt x="3200" y="14591"/>
                    <a:pt x="8896" y="8896"/>
                  </a:cubicBezTo>
                  <a:cubicBezTo>
                    <a:pt x="14591" y="3200"/>
                    <a:pt x="22316" y="0"/>
                    <a:pt x="30372" y="0"/>
                  </a:cubicBezTo>
                  <a:close/>
                </a:path>
              </a:pathLst>
            </a:custGeom>
            <a:solidFill>
              <a:srgbClr val="72C0A7"/>
            </a:solidFill>
          </p:spPr>
        </p:sp>
        <p:sp>
          <p:nvSpPr>
            <p:cNvPr name="TextBox 4" id="4"/>
            <p:cNvSpPr txBox="true"/>
            <p:nvPr/>
          </p:nvSpPr>
          <p:spPr>
            <a:xfrm>
              <a:off x="0" y="-38100"/>
              <a:ext cx="3423941" cy="186548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48722" y="8473072"/>
            <a:ext cx="20019460" cy="3860896"/>
          </a:xfrm>
          <a:custGeom>
            <a:avLst/>
            <a:gdLst/>
            <a:ahLst/>
            <a:cxnLst/>
            <a:rect r="r" b="b" t="t" l="l"/>
            <a:pathLst>
              <a:path h="3860896" w="20019460">
                <a:moveTo>
                  <a:pt x="0" y="0"/>
                </a:moveTo>
                <a:lnTo>
                  <a:pt x="20019460" y="0"/>
                </a:lnTo>
                <a:lnTo>
                  <a:pt x="20019460" y="3860896"/>
                </a:lnTo>
                <a:lnTo>
                  <a:pt x="0" y="3860896"/>
                </a:lnTo>
                <a:lnTo>
                  <a:pt x="0" y="0"/>
                </a:lnTo>
                <a:close/>
              </a:path>
            </a:pathLst>
          </a:custGeom>
          <a:blipFill>
            <a:blip r:embed="rId2"/>
            <a:stretch>
              <a:fillRect l="0" t="0" r="0" b="0"/>
            </a:stretch>
          </a:blipFill>
        </p:spPr>
      </p:sp>
      <p:sp>
        <p:nvSpPr>
          <p:cNvPr name="TextBox 6" id="6"/>
          <p:cNvSpPr txBox="true"/>
          <p:nvPr/>
        </p:nvSpPr>
        <p:spPr>
          <a:xfrm rot="0">
            <a:off x="2582446" y="1580438"/>
            <a:ext cx="13123107" cy="1017909"/>
          </a:xfrm>
          <a:prstGeom prst="rect">
            <a:avLst/>
          </a:prstGeom>
        </p:spPr>
        <p:txBody>
          <a:bodyPr anchor="t" rtlCol="false" tIns="0" lIns="0" bIns="0" rIns="0">
            <a:spAutoFit/>
          </a:bodyPr>
          <a:lstStyle/>
          <a:p>
            <a:pPr algn="ctr">
              <a:lnSpc>
                <a:spcPts val="6700"/>
              </a:lnSpc>
            </a:pPr>
            <a:r>
              <a:rPr lang="en-US" sz="6700">
                <a:solidFill>
                  <a:srgbClr val="49444B"/>
                </a:solidFill>
                <a:latin typeface="Bugaki"/>
              </a:rPr>
              <a:t>Data Kanker Payudara</a:t>
            </a:r>
          </a:p>
        </p:txBody>
      </p:sp>
      <p:sp>
        <p:nvSpPr>
          <p:cNvPr name="TextBox 7" id="7"/>
          <p:cNvSpPr txBox="true"/>
          <p:nvPr/>
        </p:nvSpPr>
        <p:spPr>
          <a:xfrm rot="0">
            <a:off x="3641409" y="2973347"/>
            <a:ext cx="11005182" cy="4838700"/>
          </a:xfrm>
          <a:prstGeom prst="rect">
            <a:avLst/>
          </a:prstGeom>
        </p:spPr>
        <p:txBody>
          <a:bodyPr anchor="t" rtlCol="false" tIns="0" lIns="0" bIns="0" rIns="0">
            <a:spAutoFit/>
          </a:bodyPr>
          <a:lstStyle/>
          <a:p>
            <a:pPr algn="ctr">
              <a:lnSpc>
                <a:spcPts val="4200"/>
              </a:lnSpc>
            </a:pPr>
            <a:r>
              <a:rPr lang="en-US" sz="3500">
                <a:solidFill>
                  <a:srgbClr val="FFFFFF"/>
                </a:solidFill>
                <a:latin typeface="Childos Arabic"/>
              </a:rPr>
              <a:t>Dataset kanker payudara (breast cancer) untuk mengklasifikasikan pasien dengan kanker payudara menjadi dua kategori, yaitu pasien dengan kanker payudara jinak (benign = B) dan pasien dengan kanker payudara ganas (malignant = M) yang berdasarkan berdasarkan fitur-fitur data klinis yang telah dikumpulkan dari dataset. Fitur-fitur ini dapat termasuk usia pasien, ukuran tumor, karakter sel, dan hasil tes diagnostik lainnya. </a:t>
            </a:r>
          </a:p>
          <a:p>
            <a:pPr algn="ctr">
              <a:lnSpc>
                <a:spcPts val="4200"/>
              </a:lnSpc>
            </a:pPr>
          </a:p>
        </p:txBody>
      </p:sp>
      <p:sp>
        <p:nvSpPr>
          <p:cNvPr name="Freeform 8" id="8"/>
          <p:cNvSpPr/>
          <p:nvPr/>
        </p:nvSpPr>
        <p:spPr>
          <a:xfrm flipH="false" flipV="false" rot="0">
            <a:off x="896802" y="4083692"/>
            <a:ext cx="2789495" cy="4114800"/>
          </a:xfrm>
          <a:custGeom>
            <a:avLst/>
            <a:gdLst/>
            <a:ahLst/>
            <a:cxnLst/>
            <a:rect r="r" b="b" t="t" l="l"/>
            <a:pathLst>
              <a:path h="4114800" w="2789495">
                <a:moveTo>
                  <a:pt x="0" y="0"/>
                </a:moveTo>
                <a:lnTo>
                  <a:pt x="2789495" y="0"/>
                </a:lnTo>
                <a:lnTo>
                  <a:pt x="278949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4283892" y="478332"/>
            <a:ext cx="1970014" cy="2204212"/>
          </a:xfrm>
          <a:custGeom>
            <a:avLst/>
            <a:gdLst/>
            <a:ahLst/>
            <a:cxnLst/>
            <a:rect r="r" b="b" t="t" l="l"/>
            <a:pathLst>
              <a:path h="2204212" w="1970014">
                <a:moveTo>
                  <a:pt x="0" y="0"/>
                </a:moveTo>
                <a:lnTo>
                  <a:pt x="1970015" y="0"/>
                </a:lnTo>
                <a:lnTo>
                  <a:pt x="1970015" y="2204211"/>
                </a:lnTo>
                <a:lnTo>
                  <a:pt x="0" y="22042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DAF1kZkijEQ</dc:identifier>
  <dcterms:modified xsi:type="dcterms:W3CDTF">2011-08-01T06:04:30Z</dcterms:modified>
  <cp:revision>1</cp:revision>
  <dc:title>Abu dan Hijau Estetik Lucu Tugas Kelompok Presentasi</dc:title>
</cp:coreProperties>
</file>