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3" r:id="rId5"/>
    <p:sldId id="262" r:id="rId6"/>
    <p:sldId id="261"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51DB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600357-55D4-4650-B773-B28C4BF458A4}"/>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B5F352C-0564-4C0B-BC0A-0EB533985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F4EEC8A-6F12-4439-A57E-6AE1D2163606}"/>
              </a:ext>
            </a:extLst>
          </p:cNvPr>
          <p:cNvSpPr>
            <a:spLocks noGrp="1"/>
          </p:cNvSpPr>
          <p:nvPr>
            <p:ph type="dt" sz="half" idx="10"/>
          </p:nvPr>
        </p:nvSpPr>
        <p:spPr/>
        <p:txBody>
          <a:bodyPr/>
          <a:lstStyle/>
          <a:p>
            <a:fld id="{B52ED2E8-4069-4369-ADE6-8BC3A7143939}" type="datetimeFigureOut">
              <a:rPr lang="ru-RU" smtClean="0"/>
              <a:t>20.08.2020</a:t>
            </a:fld>
            <a:endParaRPr lang="ru-RU"/>
          </a:p>
        </p:txBody>
      </p:sp>
      <p:sp>
        <p:nvSpPr>
          <p:cNvPr id="5" name="Нижний колонтитул 4">
            <a:extLst>
              <a:ext uri="{FF2B5EF4-FFF2-40B4-BE49-F238E27FC236}">
                <a16:creationId xmlns:a16="http://schemas.microsoft.com/office/drawing/2014/main" id="{4E4CAF08-EF64-4FC2-87F8-656FD940475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9700695-B88A-4FEE-99C5-EE7293FB4FAB}"/>
              </a:ext>
            </a:extLst>
          </p:cNvPr>
          <p:cNvSpPr>
            <a:spLocks noGrp="1"/>
          </p:cNvSpPr>
          <p:nvPr>
            <p:ph type="sldNum" sz="quarter" idx="12"/>
          </p:nvPr>
        </p:nvSpPr>
        <p:spPr/>
        <p:txBody>
          <a:bodyPr/>
          <a:lstStyle/>
          <a:p>
            <a:fld id="{838564F6-138D-482D-ABFD-F2DC930DFC1A}" type="slidenum">
              <a:rPr lang="ru-RU" smtClean="0"/>
              <a:t>‹#›</a:t>
            </a:fld>
            <a:endParaRPr lang="ru-RU"/>
          </a:p>
        </p:txBody>
      </p:sp>
    </p:spTree>
    <p:extLst>
      <p:ext uri="{BB962C8B-B14F-4D97-AF65-F5344CB8AC3E}">
        <p14:creationId xmlns:p14="http://schemas.microsoft.com/office/powerpoint/2010/main" val="2441409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274EF2-BE64-4DED-B0F3-6F0E73B0D45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0086D59-4E21-4E91-B336-272A1A0E446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593738A-D019-4DE9-A164-848E523E7347}"/>
              </a:ext>
            </a:extLst>
          </p:cNvPr>
          <p:cNvSpPr>
            <a:spLocks noGrp="1"/>
          </p:cNvSpPr>
          <p:nvPr>
            <p:ph type="dt" sz="half" idx="10"/>
          </p:nvPr>
        </p:nvSpPr>
        <p:spPr/>
        <p:txBody>
          <a:bodyPr/>
          <a:lstStyle/>
          <a:p>
            <a:fld id="{B52ED2E8-4069-4369-ADE6-8BC3A7143939}" type="datetimeFigureOut">
              <a:rPr lang="ru-RU" smtClean="0"/>
              <a:t>20.08.2020</a:t>
            </a:fld>
            <a:endParaRPr lang="ru-RU"/>
          </a:p>
        </p:txBody>
      </p:sp>
      <p:sp>
        <p:nvSpPr>
          <p:cNvPr id="5" name="Нижний колонтитул 4">
            <a:extLst>
              <a:ext uri="{FF2B5EF4-FFF2-40B4-BE49-F238E27FC236}">
                <a16:creationId xmlns:a16="http://schemas.microsoft.com/office/drawing/2014/main" id="{A61C8E2D-B343-46BE-934A-E3B2956D0E6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3E1DBDF-D923-4320-BFBF-B7F2CA560275}"/>
              </a:ext>
            </a:extLst>
          </p:cNvPr>
          <p:cNvSpPr>
            <a:spLocks noGrp="1"/>
          </p:cNvSpPr>
          <p:nvPr>
            <p:ph type="sldNum" sz="quarter" idx="12"/>
          </p:nvPr>
        </p:nvSpPr>
        <p:spPr/>
        <p:txBody>
          <a:bodyPr/>
          <a:lstStyle/>
          <a:p>
            <a:fld id="{838564F6-138D-482D-ABFD-F2DC930DFC1A}" type="slidenum">
              <a:rPr lang="ru-RU" smtClean="0"/>
              <a:t>‹#›</a:t>
            </a:fld>
            <a:endParaRPr lang="ru-RU"/>
          </a:p>
        </p:txBody>
      </p:sp>
    </p:spTree>
    <p:extLst>
      <p:ext uri="{BB962C8B-B14F-4D97-AF65-F5344CB8AC3E}">
        <p14:creationId xmlns:p14="http://schemas.microsoft.com/office/powerpoint/2010/main" val="78029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E3F0C80-9F3A-468A-A9E3-77A6592AEA68}"/>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3588851-269F-4585-BA7F-C12526B18282}"/>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6F2BDDD-C08F-4051-A754-811D041ADDAD}"/>
              </a:ext>
            </a:extLst>
          </p:cNvPr>
          <p:cNvSpPr>
            <a:spLocks noGrp="1"/>
          </p:cNvSpPr>
          <p:nvPr>
            <p:ph type="dt" sz="half" idx="10"/>
          </p:nvPr>
        </p:nvSpPr>
        <p:spPr/>
        <p:txBody>
          <a:bodyPr/>
          <a:lstStyle/>
          <a:p>
            <a:fld id="{B52ED2E8-4069-4369-ADE6-8BC3A7143939}" type="datetimeFigureOut">
              <a:rPr lang="ru-RU" smtClean="0"/>
              <a:t>20.08.2020</a:t>
            </a:fld>
            <a:endParaRPr lang="ru-RU"/>
          </a:p>
        </p:txBody>
      </p:sp>
      <p:sp>
        <p:nvSpPr>
          <p:cNvPr id="5" name="Нижний колонтитул 4">
            <a:extLst>
              <a:ext uri="{FF2B5EF4-FFF2-40B4-BE49-F238E27FC236}">
                <a16:creationId xmlns:a16="http://schemas.microsoft.com/office/drawing/2014/main" id="{AF6EBFE0-0AC0-4E5E-B95E-12C9A221106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2E53129-8AB8-4C3A-A422-2E852B44839B}"/>
              </a:ext>
            </a:extLst>
          </p:cNvPr>
          <p:cNvSpPr>
            <a:spLocks noGrp="1"/>
          </p:cNvSpPr>
          <p:nvPr>
            <p:ph type="sldNum" sz="quarter" idx="12"/>
          </p:nvPr>
        </p:nvSpPr>
        <p:spPr/>
        <p:txBody>
          <a:bodyPr/>
          <a:lstStyle/>
          <a:p>
            <a:fld id="{838564F6-138D-482D-ABFD-F2DC930DFC1A}" type="slidenum">
              <a:rPr lang="ru-RU" smtClean="0"/>
              <a:t>‹#›</a:t>
            </a:fld>
            <a:endParaRPr lang="ru-RU"/>
          </a:p>
        </p:txBody>
      </p:sp>
    </p:spTree>
    <p:extLst>
      <p:ext uri="{BB962C8B-B14F-4D97-AF65-F5344CB8AC3E}">
        <p14:creationId xmlns:p14="http://schemas.microsoft.com/office/powerpoint/2010/main" val="226656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56E023-FA0D-49E9-B643-1C459E98186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31DE177-A926-460B-B28A-52A38B83659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CAE4ADD-ACCF-4F57-88FE-09F751B21DA1}"/>
              </a:ext>
            </a:extLst>
          </p:cNvPr>
          <p:cNvSpPr>
            <a:spLocks noGrp="1"/>
          </p:cNvSpPr>
          <p:nvPr>
            <p:ph type="dt" sz="half" idx="10"/>
          </p:nvPr>
        </p:nvSpPr>
        <p:spPr/>
        <p:txBody>
          <a:bodyPr/>
          <a:lstStyle/>
          <a:p>
            <a:fld id="{B52ED2E8-4069-4369-ADE6-8BC3A7143939}" type="datetimeFigureOut">
              <a:rPr lang="ru-RU" smtClean="0"/>
              <a:t>20.08.2020</a:t>
            </a:fld>
            <a:endParaRPr lang="ru-RU"/>
          </a:p>
        </p:txBody>
      </p:sp>
      <p:sp>
        <p:nvSpPr>
          <p:cNvPr id="5" name="Нижний колонтитул 4">
            <a:extLst>
              <a:ext uri="{FF2B5EF4-FFF2-40B4-BE49-F238E27FC236}">
                <a16:creationId xmlns:a16="http://schemas.microsoft.com/office/drawing/2014/main" id="{442DDBC7-FDCF-4EB7-AB96-CC455F4414C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265A62D-95C5-4F32-B4B1-2C3F0B7ED6DB}"/>
              </a:ext>
            </a:extLst>
          </p:cNvPr>
          <p:cNvSpPr>
            <a:spLocks noGrp="1"/>
          </p:cNvSpPr>
          <p:nvPr>
            <p:ph type="sldNum" sz="quarter" idx="12"/>
          </p:nvPr>
        </p:nvSpPr>
        <p:spPr/>
        <p:txBody>
          <a:bodyPr/>
          <a:lstStyle/>
          <a:p>
            <a:fld id="{838564F6-138D-482D-ABFD-F2DC930DFC1A}" type="slidenum">
              <a:rPr lang="ru-RU" smtClean="0"/>
              <a:t>‹#›</a:t>
            </a:fld>
            <a:endParaRPr lang="ru-RU"/>
          </a:p>
        </p:txBody>
      </p:sp>
    </p:spTree>
    <p:extLst>
      <p:ext uri="{BB962C8B-B14F-4D97-AF65-F5344CB8AC3E}">
        <p14:creationId xmlns:p14="http://schemas.microsoft.com/office/powerpoint/2010/main" val="396570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41DA9B-FA9B-434E-8553-E0F41534803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0040C6F-A426-4A02-9599-3B9000C404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75988BA-B60F-4898-BFD2-817231279C54}"/>
              </a:ext>
            </a:extLst>
          </p:cNvPr>
          <p:cNvSpPr>
            <a:spLocks noGrp="1"/>
          </p:cNvSpPr>
          <p:nvPr>
            <p:ph type="dt" sz="half" idx="10"/>
          </p:nvPr>
        </p:nvSpPr>
        <p:spPr/>
        <p:txBody>
          <a:bodyPr/>
          <a:lstStyle/>
          <a:p>
            <a:fld id="{B52ED2E8-4069-4369-ADE6-8BC3A7143939}" type="datetimeFigureOut">
              <a:rPr lang="ru-RU" smtClean="0"/>
              <a:t>20.08.2020</a:t>
            </a:fld>
            <a:endParaRPr lang="ru-RU"/>
          </a:p>
        </p:txBody>
      </p:sp>
      <p:sp>
        <p:nvSpPr>
          <p:cNvPr id="5" name="Нижний колонтитул 4">
            <a:extLst>
              <a:ext uri="{FF2B5EF4-FFF2-40B4-BE49-F238E27FC236}">
                <a16:creationId xmlns:a16="http://schemas.microsoft.com/office/drawing/2014/main" id="{F31AAEDB-2035-4637-B80A-A69B9C47185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19E687A-4B29-44B2-85B4-D44BEF4EB633}"/>
              </a:ext>
            </a:extLst>
          </p:cNvPr>
          <p:cNvSpPr>
            <a:spLocks noGrp="1"/>
          </p:cNvSpPr>
          <p:nvPr>
            <p:ph type="sldNum" sz="quarter" idx="12"/>
          </p:nvPr>
        </p:nvSpPr>
        <p:spPr/>
        <p:txBody>
          <a:bodyPr/>
          <a:lstStyle/>
          <a:p>
            <a:fld id="{838564F6-138D-482D-ABFD-F2DC930DFC1A}" type="slidenum">
              <a:rPr lang="ru-RU" smtClean="0"/>
              <a:t>‹#›</a:t>
            </a:fld>
            <a:endParaRPr lang="ru-RU"/>
          </a:p>
        </p:txBody>
      </p:sp>
    </p:spTree>
    <p:extLst>
      <p:ext uri="{BB962C8B-B14F-4D97-AF65-F5344CB8AC3E}">
        <p14:creationId xmlns:p14="http://schemas.microsoft.com/office/powerpoint/2010/main" val="274776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956A47-4F3A-4F9B-8F6B-3D3CBE7FE46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F3C9413-2B47-4FEB-B3B8-1EFCD782CFD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8128C91-9D83-42C7-8AAB-A885FEE8753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4283600-11B4-4B82-95EC-19BBBA689D89}"/>
              </a:ext>
            </a:extLst>
          </p:cNvPr>
          <p:cNvSpPr>
            <a:spLocks noGrp="1"/>
          </p:cNvSpPr>
          <p:nvPr>
            <p:ph type="dt" sz="half" idx="10"/>
          </p:nvPr>
        </p:nvSpPr>
        <p:spPr/>
        <p:txBody>
          <a:bodyPr/>
          <a:lstStyle/>
          <a:p>
            <a:fld id="{B52ED2E8-4069-4369-ADE6-8BC3A7143939}" type="datetimeFigureOut">
              <a:rPr lang="ru-RU" smtClean="0"/>
              <a:t>20.08.2020</a:t>
            </a:fld>
            <a:endParaRPr lang="ru-RU"/>
          </a:p>
        </p:txBody>
      </p:sp>
      <p:sp>
        <p:nvSpPr>
          <p:cNvPr id="6" name="Нижний колонтитул 5">
            <a:extLst>
              <a:ext uri="{FF2B5EF4-FFF2-40B4-BE49-F238E27FC236}">
                <a16:creationId xmlns:a16="http://schemas.microsoft.com/office/drawing/2014/main" id="{5129971D-5BEA-4154-AB48-6F38142ECBB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3128C9A-DED2-4773-B8B5-FF35E5841EFC}"/>
              </a:ext>
            </a:extLst>
          </p:cNvPr>
          <p:cNvSpPr>
            <a:spLocks noGrp="1"/>
          </p:cNvSpPr>
          <p:nvPr>
            <p:ph type="sldNum" sz="quarter" idx="12"/>
          </p:nvPr>
        </p:nvSpPr>
        <p:spPr/>
        <p:txBody>
          <a:bodyPr/>
          <a:lstStyle/>
          <a:p>
            <a:fld id="{838564F6-138D-482D-ABFD-F2DC930DFC1A}" type="slidenum">
              <a:rPr lang="ru-RU" smtClean="0"/>
              <a:t>‹#›</a:t>
            </a:fld>
            <a:endParaRPr lang="ru-RU"/>
          </a:p>
        </p:txBody>
      </p:sp>
    </p:spTree>
    <p:extLst>
      <p:ext uri="{BB962C8B-B14F-4D97-AF65-F5344CB8AC3E}">
        <p14:creationId xmlns:p14="http://schemas.microsoft.com/office/powerpoint/2010/main" val="306826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B7FFA6-B8F3-4A39-A325-E4080AFBF793}"/>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13B1D68-D2CB-43B6-B4D1-426152957E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D741057-3A33-4FF6-9B73-DF5542BB3AC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6D7CB0F5-E05B-491D-80BC-D4585402B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10D008F-4A05-43F3-92D8-32ECECFDEA7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F80F2DF1-E7A9-467D-94F6-9B2740AF5575}"/>
              </a:ext>
            </a:extLst>
          </p:cNvPr>
          <p:cNvSpPr>
            <a:spLocks noGrp="1"/>
          </p:cNvSpPr>
          <p:nvPr>
            <p:ph type="dt" sz="half" idx="10"/>
          </p:nvPr>
        </p:nvSpPr>
        <p:spPr/>
        <p:txBody>
          <a:bodyPr/>
          <a:lstStyle/>
          <a:p>
            <a:fld id="{B52ED2E8-4069-4369-ADE6-8BC3A7143939}" type="datetimeFigureOut">
              <a:rPr lang="ru-RU" smtClean="0"/>
              <a:t>20.08.2020</a:t>
            </a:fld>
            <a:endParaRPr lang="ru-RU"/>
          </a:p>
        </p:txBody>
      </p:sp>
      <p:sp>
        <p:nvSpPr>
          <p:cNvPr id="8" name="Нижний колонтитул 7">
            <a:extLst>
              <a:ext uri="{FF2B5EF4-FFF2-40B4-BE49-F238E27FC236}">
                <a16:creationId xmlns:a16="http://schemas.microsoft.com/office/drawing/2014/main" id="{4DAAE02A-83A2-4586-81C0-8422873863AF}"/>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38EFD8B5-C9B5-4B6E-BBF7-952D75977747}"/>
              </a:ext>
            </a:extLst>
          </p:cNvPr>
          <p:cNvSpPr>
            <a:spLocks noGrp="1"/>
          </p:cNvSpPr>
          <p:nvPr>
            <p:ph type="sldNum" sz="quarter" idx="12"/>
          </p:nvPr>
        </p:nvSpPr>
        <p:spPr/>
        <p:txBody>
          <a:bodyPr/>
          <a:lstStyle/>
          <a:p>
            <a:fld id="{838564F6-138D-482D-ABFD-F2DC930DFC1A}" type="slidenum">
              <a:rPr lang="ru-RU" smtClean="0"/>
              <a:t>‹#›</a:t>
            </a:fld>
            <a:endParaRPr lang="ru-RU"/>
          </a:p>
        </p:txBody>
      </p:sp>
    </p:spTree>
    <p:extLst>
      <p:ext uri="{BB962C8B-B14F-4D97-AF65-F5344CB8AC3E}">
        <p14:creationId xmlns:p14="http://schemas.microsoft.com/office/powerpoint/2010/main" val="109136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9DC59E-E005-422D-B613-FA2B80D6A063}"/>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512D25B-4AB6-47A9-B44E-751A873CA913}"/>
              </a:ext>
            </a:extLst>
          </p:cNvPr>
          <p:cNvSpPr>
            <a:spLocks noGrp="1"/>
          </p:cNvSpPr>
          <p:nvPr>
            <p:ph type="dt" sz="half" idx="10"/>
          </p:nvPr>
        </p:nvSpPr>
        <p:spPr/>
        <p:txBody>
          <a:bodyPr/>
          <a:lstStyle/>
          <a:p>
            <a:fld id="{B52ED2E8-4069-4369-ADE6-8BC3A7143939}" type="datetimeFigureOut">
              <a:rPr lang="ru-RU" smtClean="0"/>
              <a:t>20.08.2020</a:t>
            </a:fld>
            <a:endParaRPr lang="ru-RU"/>
          </a:p>
        </p:txBody>
      </p:sp>
      <p:sp>
        <p:nvSpPr>
          <p:cNvPr id="4" name="Нижний колонтитул 3">
            <a:extLst>
              <a:ext uri="{FF2B5EF4-FFF2-40B4-BE49-F238E27FC236}">
                <a16:creationId xmlns:a16="http://schemas.microsoft.com/office/drawing/2014/main" id="{5150A4F7-FD9D-4996-99CB-567F2A33FD3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8BBAC83-74D3-4D79-86E9-3A8B4F07A54C}"/>
              </a:ext>
            </a:extLst>
          </p:cNvPr>
          <p:cNvSpPr>
            <a:spLocks noGrp="1"/>
          </p:cNvSpPr>
          <p:nvPr>
            <p:ph type="sldNum" sz="quarter" idx="12"/>
          </p:nvPr>
        </p:nvSpPr>
        <p:spPr/>
        <p:txBody>
          <a:bodyPr/>
          <a:lstStyle/>
          <a:p>
            <a:fld id="{838564F6-138D-482D-ABFD-F2DC930DFC1A}" type="slidenum">
              <a:rPr lang="ru-RU" smtClean="0"/>
              <a:t>‹#›</a:t>
            </a:fld>
            <a:endParaRPr lang="ru-RU"/>
          </a:p>
        </p:txBody>
      </p:sp>
    </p:spTree>
    <p:extLst>
      <p:ext uri="{BB962C8B-B14F-4D97-AF65-F5344CB8AC3E}">
        <p14:creationId xmlns:p14="http://schemas.microsoft.com/office/powerpoint/2010/main" val="2526793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036379A-29E7-4C77-9F9C-FC183FD426B6}"/>
              </a:ext>
            </a:extLst>
          </p:cNvPr>
          <p:cNvSpPr>
            <a:spLocks noGrp="1"/>
          </p:cNvSpPr>
          <p:nvPr>
            <p:ph type="dt" sz="half" idx="10"/>
          </p:nvPr>
        </p:nvSpPr>
        <p:spPr/>
        <p:txBody>
          <a:bodyPr/>
          <a:lstStyle/>
          <a:p>
            <a:fld id="{B52ED2E8-4069-4369-ADE6-8BC3A7143939}" type="datetimeFigureOut">
              <a:rPr lang="ru-RU" smtClean="0"/>
              <a:t>20.08.2020</a:t>
            </a:fld>
            <a:endParaRPr lang="ru-RU"/>
          </a:p>
        </p:txBody>
      </p:sp>
      <p:sp>
        <p:nvSpPr>
          <p:cNvPr id="3" name="Нижний колонтитул 2">
            <a:extLst>
              <a:ext uri="{FF2B5EF4-FFF2-40B4-BE49-F238E27FC236}">
                <a16:creationId xmlns:a16="http://schemas.microsoft.com/office/drawing/2014/main" id="{2912A0E9-BD5C-482C-AB33-0AE03D7C9313}"/>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C13027E-BF72-4786-B055-687666F1B4D9}"/>
              </a:ext>
            </a:extLst>
          </p:cNvPr>
          <p:cNvSpPr>
            <a:spLocks noGrp="1"/>
          </p:cNvSpPr>
          <p:nvPr>
            <p:ph type="sldNum" sz="quarter" idx="12"/>
          </p:nvPr>
        </p:nvSpPr>
        <p:spPr/>
        <p:txBody>
          <a:bodyPr/>
          <a:lstStyle/>
          <a:p>
            <a:fld id="{838564F6-138D-482D-ABFD-F2DC930DFC1A}" type="slidenum">
              <a:rPr lang="ru-RU" smtClean="0"/>
              <a:t>‹#›</a:t>
            </a:fld>
            <a:endParaRPr lang="ru-RU"/>
          </a:p>
        </p:txBody>
      </p:sp>
    </p:spTree>
    <p:extLst>
      <p:ext uri="{BB962C8B-B14F-4D97-AF65-F5344CB8AC3E}">
        <p14:creationId xmlns:p14="http://schemas.microsoft.com/office/powerpoint/2010/main" val="233048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93D075-DCD5-45D0-946D-C34AE0316B6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1C7DAD00-F9B0-4589-AF84-B2E4ED1C5A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F53C513-9FBB-4F26-92F8-EEC5CC189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2CC3D24-83A3-4C69-9BF3-7EC207936E31}"/>
              </a:ext>
            </a:extLst>
          </p:cNvPr>
          <p:cNvSpPr>
            <a:spLocks noGrp="1"/>
          </p:cNvSpPr>
          <p:nvPr>
            <p:ph type="dt" sz="half" idx="10"/>
          </p:nvPr>
        </p:nvSpPr>
        <p:spPr/>
        <p:txBody>
          <a:bodyPr/>
          <a:lstStyle/>
          <a:p>
            <a:fld id="{B52ED2E8-4069-4369-ADE6-8BC3A7143939}" type="datetimeFigureOut">
              <a:rPr lang="ru-RU" smtClean="0"/>
              <a:t>20.08.2020</a:t>
            </a:fld>
            <a:endParaRPr lang="ru-RU"/>
          </a:p>
        </p:txBody>
      </p:sp>
      <p:sp>
        <p:nvSpPr>
          <p:cNvPr id="6" name="Нижний колонтитул 5">
            <a:extLst>
              <a:ext uri="{FF2B5EF4-FFF2-40B4-BE49-F238E27FC236}">
                <a16:creationId xmlns:a16="http://schemas.microsoft.com/office/drawing/2014/main" id="{E6C698DC-56C8-4094-8894-16C940A59C2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5428DD7-2A60-4941-929F-B77942805DD6}"/>
              </a:ext>
            </a:extLst>
          </p:cNvPr>
          <p:cNvSpPr>
            <a:spLocks noGrp="1"/>
          </p:cNvSpPr>
          <p:nvPr>
            <p:ph type="sldNum" sz="quarter" idx="12"/>
          </p:nvPr>
        </p:nvSpPr>
        <p:spPr/>
        <p:txBody>
          <a:bodyPr/>
          <a:lstStyle/>
          <a:p>
            <a:fld id="{838564F6-138D-482D-ABFD-F2DC930DFC1A}" type="slidenum">
              <a:rPr lang="ru-RU" smtClean="0"/>
              <a:t>‹#›</a:t>
            </a:fld>
            <a:endParaRPr lang="ru-RU"/>
          </a:p>
        </p:txBody>
      </p:sp>
    </p:spTree>
    <p:extLst>
      <p:ext uri="{BB962C8B-B14F-4D97-AF65-F5344CB8AC3E}">
        <p14:creationId xmlns:p14="http://schemas.microsoft.com/office/powerpoint/2010/main" val="1852467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4F6A1E-4188-4456-B2F9-77A9D5988AA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57FE883-5B9E-4420-854F-E808111D19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3795E31D-A811-48DD-AB9A-34636E94F3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5DC4820-1F0F-4490-8AED-938F8088EC4F}"/>
              </a:ext>
            </a:extLst>
          </p:cNvPr>
          <p:cNvSpPr>
            <a:spLocks noGrp="1"/>
          </p:cNvSpPr>
          <p:nvPr>
            <p:ph type="dt" sz="half" idx="10"/>
          </p:nvPr>
        </p:nvSpPr>
        <p:spPr/>
        <p:txBody>
          <a:bodyPr/>
          <a:lstStyle/>
          <a:p>
            <a:fld id="{B52ED2E8-4069-4369-ADE6-8BC3A7143939}" type="datetimeFigureOut">
              <a:rPr lang="ru-RU" smtClean="0"/>
              <a:t>20.08.2020</a:t>
            </a:fld>
            <a:endParaRPr lang="ru-RU"/>
          </a:p>
        </p:txBody>
      </p:sp>
      <p:sp>
        <p:nvSpPr>
          <p:cNvPr id="6" name="Нижний колонтитул 5">
            <a:extLst>
              <a:ext uri="{FF2B5EF4-FFF2-40B4-BE49-F238E27FC236}">
                <a16:creationId xmlns:a16="http://schemas.microsoft.com/office/drawing/2014/main" id="{2016887C-3041-4BB3-A8B7-62095C8238A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4ACB1B0-5A7B-4500-B90B-ADF11BCD5326}"/>
              </a:ext>
            </a:extLst>
          </p:cNvPr>
          <p:cNvSpPr>
            <a:spLocks noGrp="1"/>
          </p:cNvSpPr>
          <p:nvPr>
            <p:ph type="sldNum" sz="quarter" idx="12"/>
          </p:nvPr>
        </p:nvSpPr>
        <p:spPr/>
        <p:txBody>
          <a:bodyPr/>
          <a:lstStyle/>
          <a:p>
            <a:fld id="{838564F6-138D-482D-ABFD-F2DC930DFC1A}" type="slidenum">
              <a:rPr lang="ru-RU" smtClean="0"/>
              <a:t>‹#›</a:t>
            </a:fld>
            <a:endParaRPr lang="ru-RU"/>
          </a:p>
        </p:txBody>
      </p:sp>
    </p:spTree>
    <p:extLst>
      <p:ext uri="{BB962C8B-B14F-4D97-AF65-F5344CB8AC3E}">
        <p14:creationId xmlns:p14="http://schemas.microsoft.com/office/powerpoint/2010/main" val="4080153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9D7A1B-171B-4914-B3DC-EB1888EDCF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4224E17-38C2-40A3-80FB-BDB099B0EF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0E08EE3-11A2-4FA5-9CBA-0469F0F56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2ED2E8-4069-4369-ADE6-8BC3A7143939}" type="datetimeFigureOut">
              <a:rPr lang="ru-RU" smtClean="0"/>
              <a:t>20.08.2020</a:t>
            </a:fld>
            <a:endParaRPr lang="ru-RU"/>
          </a:p>
        </p:txBody>
      </p:sp>
      <p:sp>
        <p:nvSpPr>
          <p:cNvPr id="5" name="Нижний колонтитул 4">
            <a:extLst>
              <a:ext uri="{FF2B5EF4-FFF2-40B4-BE49-F238E27FC236}">
                <a16:creationId xmlns:a16="http://schemas.microsoft.com/office/drawing/2014/main" id="{2C2EA430-0501-4D02-812C-B47F67156A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3A42AC1F-834E-4EE4-AFDC-5C21F9E396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564F6-138D-482D-ABFD-F2DC930DFC1A}" type="slidenum">
              <a:rPr lang="ru-RU" smtClean="0"/>
              <a:t>‹#›</a:t>
            </a:fld>
            <a:endParaRPr lang="ru-RU"/>
          </a:p>
        </p:txBody>
      </p:sp>
    </p:spTree>
    <p:extLst>
      <p:ext uri="{BB962C8B-B14F-4D97-AF65-F5344CB8AC3E}">
        <p14:creationId xmlns:p14="http://schemas.microsoft.com/office/powerpoint/2010/main" val="3154757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xhere.com/en/photo/1445433"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pxhere.com/en/photo/1562841" TargetMode="External"/><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E9CA2543-DA74-479C-BB9B-3C55CF0EC3FC}"/>
              </a:ext>
            </a:extLst>
          </p:cNvPr>
          <p:cNvSpPr>
            <a:spLocks noGrp="1"/>
          </p:cNvSpPr>
          <p:nvPr>
            <p:ph type="ctrTitle"/>
          </p:nvPr>
        </p:nvSpPr>
        <p:spPr>
          <a:xfrm>
            <a:off x="1524003" y="1999615"/>
            <a:ext cx="9144000" cy="2764028"/>
          </a:xfrm>
        </p:spPr>
        <p:txBody>
          <a:bodyPr anchor="ctr">
            <a:normAutofit/>
          </a:bodyPr>
          <a:lstStyle/>
          <a:p>
            <a:r>
              <a:rPr lang="en-US" sz="6100" b="1"/>
              <a:t>Capstone Project: Biodiversity in National Parks</a:t>
            </a:r>
            <a:endParaRPr lang="ru-RU" sz="6100"/>
          </a:p>
        </p:txBody>
      </p:sp>
      <p:sp>
        <p:nvSpPr>
          <p:cNvPr id="3" name="Подзаголовок 2">
            <a:extLst>
              <a:ext uri="{FF2B5EF4-FFF2-40B4-BE49-F238E27FC236}">
                <a16:creationId xmlns:a16="http://schemas.microsoft.com/office/drawing/2014/main" id="{A54CF21D-83B3-4E93-9E64-17C2E0AE4C7A}"/>
              </a:ext>
            </a:extLst>
          </p:cNvPr>
          <p:cNvSpPr>
            <a:spLocks noGrp="1"/>
          </p:cNvSpPr>
          <p:nvPr>
            <p:ph type="subTitle" idx="1"/>
          </p:nvPr>
        </p:nvSpPr>
        <p:spPr>
          <a:xfrm>
            <a:off x="1966912" y="5645150"/>
            <a:ext cx="8258176" cy="631825"/>
          </a:xfrm>
        </p:spPr>
        <p:txBody>
          <a:bodyPr anchor="ctr">
            <a:normAutofit/>
          </a:bodyPr>
          <a:lstStyle/>
          <a:p>
            <a:r>
              <a:rPr lang="en-US" sz="2800" b="1">
                <a:latin typeface="Calibri Light" panose="020F0302020204030204" pitchFamily="34" charset="0"/>
                <a:cs typeface="Calibri Light" panose="020F0302020204030204" pitchFamily="34" charset="0"/>
              </a:rPr>
              <a:t>Analyze data about endangered species</a:t>
            </a:r>
            <a:endParaRPr lang="ru-RU" sz="2800">
              <a:latin typeface="Calibri Light" panose="020F0302020204030204" pitchFamily="34" charset="0"/>
              <a:cs typeface="Calibri Light" panose="020F0302020204030204" pitchFamily="34" charset="0"/>
            </a:endParaRPr>
          </a:p>
        </p:txBody>
      </p:sp>
      <p:sp>
        <p:nvSpPr>
          <p:cNvPr id="19"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902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Рисунок 31" descr="Изображение выглядит как человек, ноутбук, внутренний, компьютер&#10;&#10;Автоматически созданное описание">
            <a:extLst>
              <a:ext uri="{FF2B5EF4-FFF2-40B4-BE49-F238E27FC236}">
                <a16:creationId xmlns:a16="http://schemas.microsoft.com/office/drawing/2014/main" id="{CE1641CB-20B4-4E10-85EB-373CA54523C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8664" r="25310" b="428"/>
          <a:stretch/>
        </p:blipFill>
        <p:spPr>
          <a:xfrm>
            <a:off x="3522468" y="10"/>
            <a:ext cx="8669532" cy="6857990"/>
          </a:xfrm>
          <a:prstGeom prst="rect">
            <a:avLst/>
          </a:prstGeom>
        </p:spPr>
      </p:pic>
      <p:sp>
        <p:nvSpPr>
          <p:cNvPr id="51" name="Rectangle 4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18125BCF-DD76-4CF4-9D83-45461074AADB}"/>
              </a:ext>
            </a:extLst>
          </p:cNvPr>
          <p:cNvSpPr>
            <a:spLocks noGrp="1"/>
          </p:cNvSpPr>
          <p:nvPr>
            <p:ph type="title"/>
          </p:nvPr>
        </p:nvSpPr>
        <p:spPr>
          <a:xfrm>
            <a:off x="371094" y="932688"/>
            <a:ext cx="3800856" cy="1353312"/>
          </a:xfrm>
        </p:spPr>
        <p:txBody>
          <a:bodyPr anchor="b">
            <a:normAutofit fontScale="90000"/>
          </a:bodyPr>
          <a:lstStyle/>
          <a:p>
            <a:r>
              <a:rPr lang="en-US" sz="4800" dirty="0"/>
              <a:t>Data description</a:t>
            </a:r>
            <a:endParaRPr lang="ru-RU" sz="4800" dirty="0"/>
          </a:p>
        </p:txBody>
      </p:sp>
      <p:sp>
        <p:nvSpPr>
          <p:cNvPr id="52" name="Rectangle 4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9" name="Rectangle 4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Объект 2">
            <a:extLst>
              <a:ext uri="{FF2B5EF4-FFF2-40B4-BE49-F238E27FC236}">
                <a16:creationId xmlns:a16="http://schemas.microsoft.com/office/drawing/2014/main" id="{A1839E12-A9E5-41BC-8734-C9F7466E54A7}"/>
              </a:ext>
            </a:extLst>
          </p:cNvPr>
          <p:cNvSpPr>
            <a:spLocks noGrp="1"/>
          </p:cNvSpPr>
          <p:nvPr>
            <p:ph idx="1"/>
          </p:nvPr>
        </p:nvSpPr>
        <p:spPr>
          <a:xfrm>
            <a:off x="371094" y="2718054"/>
            <a:ext cx="3438906" cy="3207258"/>
          </a:xfrm>
        </p:spPr>
        <p:txBody>
          <a:bodyPr anchor="t">
            <a:normAutofit/>
          </a:bodyPr>
          <a:lstStyle/>
          <a:p>
            <a:pPr marL="0" indent="0">
              <a:buNone/>
            </a:pPr>
            <a:r>
              <a:rPr lang="en-US" sz="1400" dirty="0">
                <a:latin typeface="Calibri Light" panose="020F0302020204030204" pitchFamily="34" charset="0"/>
                <a:cs typeface="Calibri Light" panose="020F0302020204030204" pitchFamily="34" charset="0"/>
              </a:rPr>
              <a:t>We are analyzing the conservation status of 5541 different species. </a:t>
            </a:r>
          </a:p>
          <a:p>
            <a:pPr marL="0" indent="0">
              <a:buNone/>
            </a:pPr>
            <a:r>
              <a:rPr lang="en-US" sz="1400" dirty="0">
                <a:latin typeface="Calibri Light" panose="020F0302020204030204" pitchFamily="34" charset="0"/>
                <a:cs typeface="Calibri Light" panose="020F0302020204030204" pitchFamily="34" charset="0"/>
              </a:rPr>
              <a:t>This species belong to 7 categories: </a:t>
            </a:r>
          </a:p>
          <a:p>
            <a:pPr>
              <a:buFont typeface="Wingdings" panose="05000000000000000000" pitchFamily="2" charset="2"/>
              <a:buChar char="q"/>
            </a:pPr>
            <a:r>
              <a:rPr lang="en-US" sz="1400" dirty="0">
                <a:solidFill>
                  <a:schemeClr val="accent2">
                    <a:lumMod val="75000"/>
                  </a:schemeClr>
                </a:solidFill>
                <a:latin typeface="Calibri Light" panose="020F0302020204030204" pitchFamily="34" charset="0"/>
                <a:cs typeface="Calibri Light" panose="020F0302020204030204" pitchFamily="34" charset="0"/>
              </a:rPr>
              <a:t>Mammal</a:t>
            </a:r>
          </a:p>
          <a:p>
            <a:pPr>
              <a:buFont typeface="Wingdings" panose="05000000000000000000" pitchFamily="2" charset="2"/>
              <a:buChar char="q"/>
            </a:pPr>
            <a:r>
              <a:rPr lang="en-US" sz="1400" dirty="0">
                <a:solidFill>
                  <a:schemeClr val="accent2">
                    <a:lumMod val="75000"/>
                  </a:schemeClr>
                </a:solidFill>
                <a:latin typeface="Calibri Light" panose="020F0302020204030204" pitchFamily="34" charset="0"/>
                <a:cs typeface="Calibri Light" panose="020F0302020204030204" pitchFamily="34" charset="0"/>
              </a:rPr>
              <a:t>Bird</a:t>
            </a:r>
          </a:p>
          <a:p>
            <a:pPr>
              <a:buFont typeface="Wingdings" panose="05000000000000000000" pitchFamily="2" charset="2"/>
              <a:buChar char="q"/>
            </a:pPr>
            <a:r>
              <a:rPr lang="en-US" sz="1400" dirty="0">
                <a:solidFill>
                  <a:schemeClr val="accent2">
                    <a:lumMod val="75000"/>
                  </a:schemeClr>
                </a:solidFill>
                <a:latin typeface="Calibri Light" panose="020F0302020204030204" pitchFamily="34" charset="0"/>
                <a:cs typeface="Calibri Light" panose="020F0302020204030204" pitchFamily="34" charset="0"/>
              </a:rPr>
              <a:t>Reptile</a:t>
            </a:r>
          </a:p>
          <a:p>
            <a:pPr>
              <a:buFont typeface="Wingdings" panose="05000000000000000000" pitchFamily="2" charset="2"/>
              <a:buChar char="q"/>
            </a:pPr>
            <a:r>
              <a:rPr lang="en-US" sz="1400" dirty="0">
                <a:solidFill>
                  <a:schemeClr val="accent2">
                    <a:lumMod val="75000"/>
                  </a:schemeClr>
                </a:solidFill>
                <a:latin typeface="Calibri Light" panose="020F0302020204030204" pitchFamily="34" charset="0"/>
                <a:cs typeface="Calibri Light" panose="020F0302020204030204" pitchFamily="34" charset="0"/>
              </a:rPr>
              <a:t>Amphibian</a:t>
            </a:r>
          </a:p>
          <a:p>
            <a:pPr>
              <a:buFont typeface="Wingdings" panose="05000000000000000000" pitchFamily="2" charset="2"/>
              <a:buChar char="q"/>
            </a:pPr>
            <a:r>
              <a:rPr lang="en-US" sz="1400" dirty="0">
                <a:solidFill>
                  <a:schemeClr val="accent2">
                    <a:lumMod val="75000"/>
                  </a:schemeClr>
                </a:solidFill>
                <a:latin typeface="Calibri Light" panose="020F0302020204030204" pitchFamily="34" charset="0"/>
                <a:cs typeface="Calibri Light" panose="020F0302020204030204" pitchFamily="34" charset="0"/>
              </a:rPr>
              <a:t>Fish</a:t>
            </a:r>
          </a:p>
          <a:p>
            <a:pPr>
              <a:buFont typeface="Wingdings" panose="05000000000000000000" pitchFamily="2" charset="2"/>
              <a:buChar char="q"/>
            </a:pPr>
            <a:r>
              <a:rPr lang="en-US" sz="1400" dirty="0">
                <a:solidFill>
                  <a:schemeClr val="accent2">
                    <a:lumMod val="75000"/>
                  </a:schemeClr>
                </a:solidFill>
                <a:latin typeface="Calibri Light" panose="020F0302020204030204" pitchFamily="34" charset="0"/>
                <a:cs typeface="Calibri Light" panose="020F0302020204030204" pitchFamily="34" charset="0"/>
              </a:rPr>
              <a:t>Vascular Plant</a:t>
            </a:r>
          </a:p>
          <a:p>
            <a:pPr>
              <a:buFont typeface="Wingdings" panose="05000000000000000000" pitchFamily="2" charset="2"/>
              <a:buChar char="q"/>
            </a:pPr>
            <a:r>
              <a:rPr lang="en-US" sz="1400" dirty="0">
                <a:solidFill>
                  <a:schemeClr val="accent2">
                    <a:lumMod val="75000"/>
                  </a:schemeClr>
                </a:solidFill>
                <a:latin typeface="Calibri Light" panose="020F0302020204030204" pitchFamily="34" charset="0"/>
                <a:cs typeface="Calibri Light" panose="020F0302020204030204" pitchFamily="34" charset="0"/>
              </a:rPr>
              <a:t>Nonvascular Plant </a:t>
            </a:r>
          </a:p>
        </p:txBody>
      </p:sp>
    </p:spTree>
    <p:extLst>
      <p:ext uri="{BB962C8B-B14F-4D97-AF65-F5344CB8AC3E}">
        <p14:creationId xmlns:p14="http://schemas.microsoft.com/office/powerpoint/2010/main" val="9155438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F95C860F-AA25-438E-962A-4FD42223D1CC}"/>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2800"/>
              <a:t>Endangered status between different categories of species</a:t>
            </a:r>
            <a:endParaRPr lang="en-US" sz="2800" dirty="0"/>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Текст 3">
            <a:extLst>
              <a:ext uri="{FF2B5EF4-FFF2-40B4-BE49-F238E27FC236}">
                <a16:creationId xmlns:a16="http://schemas.microsoft.com/office/drawing/2014/main" id="{5A15666E-4B7F-4AA2-935A-AC5B4011E292}"/>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lvl="0"/>
            <a:r>
              <a:rPr lang="en-US" sz="2000" dirty="0">
                <a:latin typeface="Calibri Light" panose="020F0302020204030204" pitchFamily="34" charset="0"/>
                <a:cs typeface="Calibri Light" panose="020F0302020204030204" pitchFamily="34" charset="0"/>
              </a:rPr>
              <a:t>We are studying 5 different states: In Recovery</a:t>
            </a:r>
          </a:p>
          <a:p>
            <a:pPr marL="342900" lvl="0" indent="-342900">
              <a:buFont typeface="Wingdings" panose="05000000000000000000" pitchFamily="2" charset="2"/>
              <a:buChar char="q"/>
            </a:pPr>
            <a:r>
              <a:rPr lang="en-US" sz="2000" dirty="0">
                <a:solidFill>
                  <a:srgbClr val="FFC000"/>
                </a:solidFill>
                <a:latin typeface="Calibri Light" panose="020F0302020204030204" pitchFamily="34" charset="0"/>
                <a:cs typeface="Calibri Light" panose="020F0302020204030204" pitchFamily="34" charset="0"/>
              </a:rPr>
              <a:t>Threatened</a:t>
            </a:r>
          </a:p>
          <a:p>
            <a:pPr marL="342900" lvl="0" indent="-342900">
              <a:buFont typeface="Wingdings" panose="05000000000000000000" pitchFamily="2" charset="2"/>
              <a:buChar char="q"/>
            </a:pPr>
            <a:r>
              <a:rPr lang="en-US" sz="2000" dirty="0">
                <a:solidFill>
                  <a:srgbClr val="FFC000"/>
                </a:solidFill>
                <a:latin typeface="Calibri Light" panose="020F0302020204030204" pitchFamily="34" charset="0"/>
                <a:cs typeface="Calibri Light" panose="020F0302020204030204" pitchFamily="34" charset="0"/>
              </a:rPr>
              <a:t>Endangered</a:t>
            </a:r>
          </a:p>
          <a:p>
            <a:pPr marL="342900" lvl="0" indent="-342900">
              <a:buFont typeface="Wingdings" panose="05000000000000000000" pitchFamily="2" charset="2"/>
              <a:buChar char="q"/>
            </a:pPr>
            <a:r>
              <a:rPr lang="en-US" sz="2000" dirty="0">
                <a:solidFill>
                  <a:srgbClr val="FFC000"/>
                </a:solidFill>
                <a:latin typeface="Calibri Light" panose="020F0302020204030204" pitchFamily="34" charset="0"/>
                <a:cs typeface="Calibri Light" panose="020F0302020204030204" pitchFamily="34" charset="0"/>
              </a:rPr>
              <a:t>Species of Concern</a:t>
            </a:r>
          </a:p>
          <a:p>
            <a:pPr marL="342900" lvl="0" indent="-342900">
              <a:buFont typeface="Wingdings" panose="05000000000000000000" pitchFamily="2" charset="2"/>
              <a:buChar char="q"/>
            </a:pPr>
            <a:r>
              <a:rPr lang="en-US" sz="2000" dirty="0">
                <a:solidFill>
                  <a:srgbClr val="FFC000"/>
                </a:solidFill>
                <a:latin typeface="Calibri Light" panose="020F0302020204030204" pitchFamily="34" charset="0"/>
                <a:cs typeface="Calibri Light" panose="020F0302020204030204" pitchFamily="34" charset="0"/>
              </a:rPr>
              <a:t>No intervention</a:t>
            </a:r>
          </a:p>
          <a:p>
            <a:pPr lvl="0"/>
            <a:r>
              <a:rPr lang="en-US" sz="2000" dirty="0">
                <a:latin typeface="Calibri Light" panose="020F0302020204030204" pitchFamily="34" charset="0"/>
                <a:cs typeface="Calibri Light" panose="020F0302020204030204" pitchFamily="34" charset="0"/>
              </a:rPr>
              <a:t>We clearly see that most of the species do not need any intervention</a:t>
            </a: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Рисунок 71" descr="Изображение выглядит как снимок экрана&#10;&#10;Автоматически созданное описание">
            <a:extLst>
              <a:ext uri="{FF2B5EF4-FFF2-40B4-BE49-F238E27FC236}">
                <a16:creationId xmlns:a16="http://schemas.microsoft.com/office/drawing/2014/main" id="{35C6AE50-6EFB-452D-890D-E866E8350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189" y="811619"/>
            <a:ext cx="5482644" cy="3037771"/>
          </a:xfrm>
          <a:prstGeom prst="rect">
            <a:avLst/>
          </a:prstGeom>
        </p:spPr>
      </p:pic>
      <p:pic>
        <p:nvPicPr>
          <p:cNvPr id="73" name="Рисунок 72">
            <a:extLst>
              <a:ext uri="{FF2B5EF4-FFF2-40B4-BE49-F238E27FC236}">
                <a16:creationId xmlns:a16="http://schemas.microsoft.com/office/drawing/2014/main" id="{404403AC-2266-4997-80FF-F21F562CD110}"/>
              </a:ext>
            </a:extLst>
          </p:cNvPr>
          <p:cNvPicPr>
            <a:picLocks noChangeAspect="1"/>
          </p:cNvPicPr>
          <p:nvPr/>
        </p:nvPicPr>
        <p:blipFill>
          <a:blip r:embed="rId3"/>
          <a:stretch>
            <a:fillRect/>
          </a:stretch>
        </p:blipFill>
        <p:spPr>
          <a:xfrm>
            <a:off x="6149552" y="4051014"/>
            <a:ext cx="3410426" cy="2095792"/>
          </a:xfrm>
          <a:prstGeom prst="rect">
            <a:avLst/>
          </a:prstGeom>
        </p:spPr>
      </p:pic>
      <p:sp>
        <p:nvSpPr>
          <p:cNvPr id="75" name="TextBox 74">
            <a:extLst>
              <a:ext uri="{FF2B5EF4-FFF2-40B4-BE49-F238E27FC236}">
                <a16:creationId xmlns:a16="http://schemas.microsoft.com/office/drawing/2014/main" id="{3F17D0C3-1402-4A2B-A4C5-5F83FB717E04}"/>
              </a:ext>
            </a:extLst>
          </p:cNvPr>
          <p:cNvSpPr txBox="1"/>
          <p:nvPr/>
        </p:nvSpPr>
        <p:spPr>
          <a:xfrm>
            <a:off x="9729235" y="4029075"/>
            <a:ext cx="1757915" cy="2092881"/>
          </a:xfrm>
          <a:prstGeom prst="rect">
            <a:avLst/>
          </a:prstGeom>
          <a:noFill/>
        </p:spPr>
        <p:txBody>
          <a:bodyPr wrap="square" rtlCol="0">
            <a:spAutoFit/>
          </a:bodyPr>
          <a:lstStyle/>
          <a:p>
            <a:r>
              <a:rPr lang="en-US" sz="1300" dirty="0">
                <a:latin typeface="+mj-lt"/>
              </a:rPr>
              <a:t>Since we are interested in the conservation status of each species, we decide to see how many species are in each of the different conservation status. We have displayed this information both as a table and a graph. </a:t>
            </a:r>
          </a:p>
        </p:txBody>
      </p:sp>
    </p:spTree>
    <p:extLst>
      <p:ext uri="{BB962C8B-B14F-4D97-AF65-F5344CB8AC3E}">
        <p14:creationId xmlns:p14="http://schemas.microsoft.com/office/powerpoint/2010/main" val="1019991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2CC11CD2-E097-4B5A-B5EF-5ADF90795932}"/>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3700" dirty="0"/>
              <a:t>Are certain types of species more likely to be endangered?</a:t>
            </a:r>
          </a:p>
        </p:txBody>
      </p:sp>
      <p:sp>
        <p:nvSpPr>
          <p:cNvPr id="17" name="Rectangle 1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Рисунок 5">
            <a:extLst>
              <a:ext uri="{FF2B5EF4-FFF2-40B4-BE49-F238E27FC236}">
                <a16:creationId xmlns:a16="http://schemas.microsoft.com/office/drawing/2014/main" id="{618F6098-52A3-4743-9615-6DB5958D4B73}"/>
              </a:ext>
            </a:extLst>
          </p:cNvPr>
          <p:cNvPicPr>
            <a:picLocks noChangeAspect="1"/>
          </p:cNvPicPr>
          <p:nvPr/>
        </p:nvPicPr>
        <p:blipFill rotWithShape="1">
          <a:blip r:embed="rId2"/>
          <a:srcRect l="8606" r="4043"/>
          <a:stretch/>
        </p:blipFill>
        <p:spPr>
          <a:xfrm>
            <a:off x="498834" y="4681424"/>
            <a:ext cx="3206496" cy="1970989"/>
          </a:xfrm>
          <a:prstGeom prst="rect">
            <a:avLst/>
          </a:prstGeom>
        </p:spPr>
      </p:pic>
      <p:sp>
        <p:nvSpPr>
          <p:cNvPr id="4" name="Текст 3">
            <a:extLst>
              <a:ext uri="{FF2B5EF4-FFF2-40B4-BE49-F238E27FC236}">
                <a16:creationId xmlns:a16="http://schemas.microsoft.com/office/drawing/2014/main" id="{4CE897B4-9E94-44CE-BE1B-AC06B3196A7E}"/>
              </a:ext>
            </a:extLst>
          </p:cNvPr>
          <p:cNvSpPr>
            <a:spLocks noGrp="1"/>
          </p:cNvSpPr>
          <p:nvPr>
            <p:ph type="body" sz="half" idx="2"/>
          </p:nvPr>
        </p:nvSpPr>
        <p:spPr>
          <a:xfrm>
            <a:off x="498834" y="2079060"/>
            <a:ext cx="3872243" cy="2504848"/>
          </a:xfrm>
        </p:spPr>
        <p:txBody>
          <a:bodyPr vert="horz" lIns="91440" tIns="45720" rIns="91440" bIns="45720" rtlCol="0" anchor="ctr">
            <a:normAutofit/>
          </a:bodyPr>
          <a:lstStyle/>
          <a:p>
            <a:r>
              <a:rPr lang="en-US" sz="1800">
                <a:latin typeface="+mj-lt"/>
              </a:rPr>
              <a:t>After studying more in detail our dataset, we see that most of the species not in danger belong to Vascular Plant and only 1% are in danger. </a:t>
            </a:r>
          </a:p>
          <a:p>
            <a:r>
              <a:rPr lang="en-US" sz="1800">
                <a:latin typeface="+mj-lt"/>
              </a:rPr>
              <a:t>On the other hand, we see that Mammal and Bird have the highest percent of species in danger: 17% and 15%. Are Mammal more likely to be endangered than Bird? </a:t>
            </a:r>
            <a:endParaRPr lang="en-US" sz="1800" dirty="0">
              <a:latin typeface="+mj-lt"/>
            </a:endParaRPr>
          </a:p>
        </p:txBody>
      </p:sp>
      <p:sp>
        <p:nvSpPr>
          <p:cNvPr id="8" name="TextBox 7">
            <a:extLst>
              <a:ext uri="{FF2B5EF4-FFF2-40B4-BE49-F238E27FC236}">
                <a16:creationId xmlns:a16="http://schemas.microsoft.com/office/drawing/2014/main" id="{947940D6-CFB4-4385-AFC0-570DD31A8BE6}"/>
              </a:ext>
            </a:extLst>
          </p:cNvPr>
          <p:cNvSpPr txBox="1"/>
          <p:nvPr/>
        </p:nvSpPr>
        <p:spPr>
          <a:xfrm>
            <a:off x="5200650" y="2168599"/>
            <a:ext cx="6677025" cy="461665"/>
          </a:xfrm>
          <a:prstGeom prst="rect">
            <a:avLst/>
          </a:prstGeom>
          <a:noFill/>
        </p:spPr>
        <p:txBody>
          <a:bodyPr wrap="square" rtlCol="0">
            <a:spAutoFit/>
          </a:bodyPr>
          <a:lstStyle/>
          <a:p>
            <a:r>
              <a:rPr lang="en-US" sz="2400" dirty="0">
                <a:latin typeface="+mj-lt"/>
              </a:rPr>
              <a:t>CHI SQUARE TEST ON SEVERAL SPECIES </a:t>
            </a:r>
            <a:endParaRPr lang="ru-RU" sz="2400" dirty="0">
              <a:latin typeface="+mj-lt"/>
            </a:endParaRPr>
          </a:p>
        </p:txBody>
      </p:sp>
      <p:sp>
        <p:nvSpPr>
          <p:cNvPr id="20" name="TextBox 19">
            <a:extLst>
              <a:ext uri="{FF2B5EF4-FFF2-40B4-BE49-F238E27FC236}">
                <a16:creationId xmlns:a16="http://schemas.microsoft.com/office/drawing/2014/main" id="{6A72464A-9DF2-478A-969C-54E267158421}"/>
              </a:ext>
            </a:extLst>
          </p:cNvPr>
          <p:cNvSpPr txBox="1"/>
          <p:nvPr/>
        </p:nvSpPr>
        <p:spPr>
          <a:xfrm>
            <a:off x="5143446" y="2630264"/>
            <a:ext cx="6677025" cy="830997"/>
          </a:xfrm>
          <a:prstGeom prst="rect">
            <a:avLst/>
          </a:prstGeom>
          <a:noFill/>
        </p:spPr>
        <p:txBody>
          <a:bodyPr wrap="square" rtlCol="0">
            <a:spAutoFit/>
          </a:bodyPr>
          <a:lstStyle/>
          <a:p>
            <a:r>
              <a:rPr lang="en-US" sz="1600" dirty="0">
                <a:latin typeface="+mj-lt"/>
              </a:rPr>
              <a:t>It looks like species in category Mammal are more likely to be endangered than species in Bird. We're going to do a significance test to see if this statement is true.</a:t>
            </a:r>
            <a:endParaRPr lang="ru-RU" sz="1600" dirty="0">
              <a:latin typeface="+mj-lt"/>
            </a:endParaRPr>
          </a:p>
        </p:txBody>
      </p:sp>
      <p:pic>
        <p:nvPicPr>
          <p:cNvPr id="21" name="Рисунок 20">
            <a:extLst>
              <a:ext uri="{FF2B5EF4-FFF2-40B4-BE49-F238E27FC236}">
                <a16:creationId xmlns:a16="http://schemas.microsoft.com/office/drawing/2014/main" id="{891A9C36-51B5-4F3B-A925-EC761EFBE02F}"/>
              </a:ext>
            </a:extLst>
          </p:cNvPr>
          <p:cNvPicPr>
            <a:picLocks noChangeAspect="1"/>
          </p:cNvPicPr>
          <p:nvPr/>
        </p:nvPicPr>
        <p:blipFill>
          <a:blip r:embed="rId3"/>
          <a:stretch>
            <a:fillRect/>
          </a:stretch>
        </p:blipFill>
        <p:spPr>
          <a:xfrm>
            <a:off x="5143446" y="3553934"/>
            <a:ext cx="4477375" cy="1552792"/>
          </a:xfrm>
          <a:prstGeom prst="rect">
            <a:avLst/>
          </a:prstGeom>
        </p:spPr>
      </p:pic>
      <p:sp>
        <p:nvSpPr>
          <p:cNvPr id="22" name="TextBox 21">
            <a:extLst>
              <a:ext uri="{FF2B5EF4-FFF2-40B4-BE49-F238E27FC236}">
                <a16:creationId xmlns:a16="http://schemas.microsoft.com/office/drawing/2014/main" id="{0ACCD414-7B4C-4EE1-8CB2-6841C63D352B}"/>
              </a:ext>
            </a:extLst>
          </p:cNvPr>
          <p:cNvSpPr txBox="1"/>
          <p:nvPr/>
        </p:nvSpPr>
        <p:spPr>
          <a:xfrm>
            <a:off x="9749376" y="3649949"/>
            <a:ext cx="1730016" cy="830997"/>
          </a:xfrm>
          <a:prstGeom prst="rect">
            <a:avLst/>
          </a:prstGeom>
          <a:noFill/>
        </p:spPr>
        <p:txBody>
          <a:bodyPr wrap="square" rtlCol="0">
            <a:spAutoFit/>
          </a:bodyPr>
          <a:lstStyle/>
          <a:p>
            <a:r>
              <a:rPr lang="en-US" sz="1600" dirty="0">
                <a:latin typeface="+mj-lt"/>
              </a:rPr>
              <a:t>It looks like this difference isn't significant!</a:t>
            </a:r>
            <a:endParaRPr lang="ru-RU" sz="1600" dirty="0">
              <a:latin typeface="+mj-lt"/>
            </a:endParaRPr>
          </a:p>
        </p:txBody>
      </p:sp>
      <p:sp>
        <p:nvSpPr>
          <p:cNvPr id="23" name="TextBox 22">
            <a:extLst>
              <a:ext uri="{FF2B5EF4-FFF2-40B4-BE49-F238E27FC236}">
                <a16:creationId xmlns:a16="http://schemas.microsoft.com/office/drawing/2014/main" id="{6BE78A17-7CEB-4DBA-8E8D-A37205A20CDF}"/>
              </a:ext>
            </a:extLst>
          </p:cNvPr>
          <p:cNvSpPr txBox="1"/>
          <p:nvPr/>
        </p:nvSpPr>
        <p:spPr>
          <a:xfrm>
            <a:off x="5266754" y="5199399"/>
            <a:ext cx="1973232" cy="1077218"/>
          </a:xfrm>
          <a:prstGeom prst="rect">
            <a:avLst/>
          </a:prstGeom>
          <a:noFill/>
        </p:spPr>
        <p:txBody>
          <a:bodyPr wrap="square" rtlCol="0">
            <a:spAutoFit/>
          </a:bodyPr>
          <a:lstStyle/>
          <a:p>
            <a:r>
              <a:rPr lang="en-US" sz="1600" dirty="0">
                <a:latin typeface="+mj-lt"/>
              </a:rPr>
              <a:t>Let's test another. Is the difference between Reptile and Mammal significant?</a:t>
            </a:r>
            <a:endParaRPr lang="ru-RU" sz="1600" dirty="0">
              <a:latin typeface="+mj-lt"/>
            </a:endParaRPr>
          </a:p>
        </p:txBody>
      </p:sp>
      <p:pic>
        <p:nvPicPr>
          <p:cNvPr id="27" name="Рисунок 26">
            <a:extLst>
              <a:ext uri="{FF2B5EF4-FFF2-40B4-BE49-F238E27FC236}">
                <a16:creationId xmlns:a16="http://schemas.microsoft.com/office/drawing/2014/main" id="{CC6C11A2-CA59-4B8B-86B0-200379E3F5EC}"/>
              </a:ext>
            </a:extLst>
          </p:cNvPr>
          <p:cNvPicPr>
            <a:picLocks noChangeAspect="1"/>
          </p:cNvPicPr>
          <p:nvPr/>
        </p:nvPicPr>
        <p:blipFill>
          <a:blip r:embed="rId4"/>
          <a:stretch>
            <a:fillRect/>
          </a:stretch>
        </p:blipFill>
        <p:spPr>
          <a:xfrm>
            <a:off x="7382133" y="5199399"/>
            <a:ext cx="4372585" cy="1409897"/>
          </a:xfrm>
          <a:prstGeom prst="rect">
            <a:avLst/>
          </a:prstGeom>
        </p:spPr>
      </p:pic>
    </p:spTree>
    <p:extLst>
      <p:ext uri="{BB962C8B-B14F-4D97-AF65-F5344CB8AC3E}">
        <p14:creationId xmlns:p14="http://schemas.microsoft.com/office/powerpoint/2010/main" val="3842126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5C8438C-8FDC-4F6E-99FC-4B300FFEB1C2}"/>
              </a:ext>
            </a:extLst>
          </p:cNvPr>
          <p:cNvSpPr txBox="1"/>
          <p:nvPr/>
        </p:nvSpPr>
        <p:spPr>
          <a:xfrm>
            <a:off x="589560" y="856180"/>
            <a:ext cx="4560584"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a:latin typeface="+mj-lt"/>
                <a:ea typeface="+mj-ea"/>
                <a:cs typeface="+mj-cs"/>
              </a:rPr>
              <a:t>Sample size determination</a:t>
            </a:r>
          </a:p>
        </p:txBody>
      </p:sp>
      <p:grpSp>
        <p:nvGrpSpPr>
          <p:cNvPr id="46" name="Group 4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7" name="Rectangle 4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37A218-6747-4794-9649-AB41CC9BA02C}"/>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latin typeface="+mj-lt"/>
              </a:rPr>
              <a:t>Our scientists know that 15% of sheep at Bryce National Park have foot and mouth disease. Park rangers at Yellowstone National Park have been running a program to reduce the rate of foot and mouth disease at that park. The scientists want to test whether or not this program is working. They want to be able to detect reductions of at least 5 percentage points.</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52" name="Rectangle 5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Рисунок 6" descr="Изображение выглядит как снимок экрана, дорога, знак, улица&#10;&#10;Автоматически созданное описание">
            <a:extLst>
              <a:ext uri="{FF2B5EF4-FFF2-40B4-BE49-F238E27FC236}">
                <a16:creationId xmlns:a16="http://schemas.microsoft.com/office/drawing/2014/main" id="{8F65010E-3CBF-488C-841F-B989E2134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67245"/>
            <a:ext cx="5206387" cy="2034006"/>
          </a:xfrm>
          <a:prstGeom prst="rect">
            <a:avLst/>
          </a:prstGeom>
          <a:effectLst>
            <a:outerShdw blurRad="215900" sx="105000" sy="105000" algn="t" rotWithShape="0">
              <a:schemeClr val="bg1">
                <a:lumMod val="50000"/>
                <a:alpha val="23000"/>
              </a:schemeClr>
            </a:outerShdw>
          </a:effectLst>
        </p:spPr>
      </p:pic>
      <p:sp>
        <p:nvSpPr>
          <p:cNvPr id="8" name="TextBox 7">
            <a:extLst>
              <a:ext uri="{FF2B5EF4-FFF2-40B4-BE49-F238E27FC236}">
                <a16:creationId xmlns:a16="http://schemas.microsoft.com/office/drawing/2014/main" id="{D3DC3D84-FB1C-47AB-ADFB-48E7F03B47F6}"/>
              </a:ext>
            </a:extLst>
          </p:cNvPr>
          <p:cNvSpPr txBox="1"/>
          <p:nvPr/>
        </p:nvSpPr>
        <p:spPr>
          <a:xfrm>
            <a:off x="6095999" y="3428682"/>
            <a:ext cx="5206387" cy="2554545"/>
          </a:xfrm>
          <a:prstGeom prst="rect">
            <a:avLst/>
          </a:prstGeom>
          <a:noFill/>
          <a:effectLst>
            <a:outerShdw blurRad="596900" dist="50800" dir="5400000" sx="109000" sy="109000" algn="ctr" rotWithShape="0">
              <a:srgbClr val="000000">
                <a:alpha val="18000"/>
              </a:srgbClr>
            </a:outerShdw>
          </a:effectLst>
        </p:spPr>
        <p:txBody>
          <a:bodyPr wrap="square" rtlCol="0">
            <a:spAutoFit/>
          </a:bodyPr>
          <a:lstStyle/>
          <a:p>
            <a:r>
              <a:rPr lang="en-US" sz="1600" dirty="0">
                <a:latin typeface="+mj-lt"/>
              </a:rPr>
              <a:t>Confidence Level was provided by our scientists at 90%. Minimum Detectable Effect is calculated as a percent of the baseline conversion rate, since the baseline conversion rate is 15% and we want a reduction of 5%, we can divide 5% by 15% which gives 0.333 and multiplying by 100% gives us 33.33%. Inputting all this information to the calculator return a sample size of 870 </a:t>
            </a:r>
            <a:r>
              <a:rPr lang="en-US" sz="1600" dirty="0" err="1">
                <a:latin typeface="+mj-lt"/>
              </a:rPr>
              <a:t>sheeps</a:t>
            </a:r>
            <a:r>
              <a:rPr lang="en-US" sz="1600" dirty="0">
                <a:latin typeface="+mj-lt"/>
              </a:rPr>
              <a:t> needed for the observation. </a:t>
            </a:r>
          </a:p>
          <a:p>
            <a:r>
              <a:rPr lang="en-US" sz="1600" dirty="0">
                <a:latin typeface="+mj-lt"/>
              </a:rPr>
              <a:t>For our scientists at the Bryce National Park this means they will have to observe </a:t>
            </a:r>
            <a:r>
              <a:rPr lang="en-US" sz="1600" dirty="0" err="1">
                <a:latin typeface="+mj-lt"/>
              </a:rPr>
              <a:t>sheeps</a:t>
            </a:r>
            <a:r>
              <a:rPr lang="en-US" sz="1600" dirty="0">
                <a:latin typeface="+mj-lt"/>
              </a:rPr>
              <a:t> for 3.5 weeks and for our scientists at Yellowstone National Park for 2 weeks. </a:t>
            </a:r>
            <a:endParaRPr lang="ru-RU" sz="1600" dirty="0">
              <a:latin typeface="+mj-lt"/>
            </a:endParaRPr>
          </a:p>
        </p:txBody>
      </p:sp>
    </p:spTree>
    <p:extLst>
      <p:ext uri="{BB962C8B-B14F-4D97-AF65-F5344CB8AC3E}">
        <p14:creationId xmlns:p14="http://schemas.microsoft.com/office/powerpoint/2010/main" val="1928382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descr="Изображение выглядит как снег, укладывает, стоит, наклон&#10;&#10;Автоматически созданное описание">
            <a:extLst>
              <a:ext uri="{FF2B5EF4-FFF2-40B4-BE49-F238E27FC236}">
                <a16:creationId xmlns:a16="http://schemas.microsoft.com/office/drawing/2014/main" id="{1AF7CD73-37C6-4D01-BA00-3DAEFEB5DA6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71" r="22727" b="9091"/>
          <a:stretch/>
        </p:blipFill>
        <p:spPr>
          <a:xfrm>
            <a:off x="3523488" y="10"/>
            <a:ext cx="8668512" cy="6857990"/>
          </a:xfrm>
          <a:prstGeom prst="rect">
            <a:avLst/>
          </a:prstGeom>
        </p:spPr>
      </p:pic>
      <p:sp>
        <p:nvSpPr>
          <p:cNvPr id="25"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0E2DD4B4-243C-4D2B-9ED8-29BD7242D91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5400" dirty="0"/>
              <a:t>Thank you!</a:t>
            </a:r>
          </a:p>
        </p:txBody>
      </p:sp>
      <p:sp>
        <p:nvSpPr>
          <p:cNvPr id="26"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185299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440</Words>
  <Application>Microsoft Office PowerPoint</Application>
  <PresentationFormat>Широкоэкранный</PresentationFormat>
  <Paragraphs>32</Paragraphs>
  <Slides>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vt:i4>
      </vt:variant>
    </vt:vector>
  </HeadingPairs>
  <TitlesOfParts>
    <vt:vector size="11" baseType="lpstr">
      <vt:lpstr>Arial</vt:lpstr>
      <vt:lpstr>Calibri</vt:lpstr>
      <vt:lpstr>Calibri Light</vt:lpstr>
      <vt:lpstr>Wingdings</vt:lpstr>
      <vt:lpstr>Тема Office</vt:lpstr>
      <vt:lpstr>Capstone Project: Biodiversity in National Parks</vt:lpstr>
      <vt:lpstr>Data description</vt:lpstr>
      <vt:lpstr>Endangered status between different categories of species</vt:lpstr>
      <vt:lpstr>Are certain types of species more likely to be endangered?</vt:lpstr>
      <vt:lpstr>Презентация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Biodiversity in National Parks</dc:title>
  <dc:creator>Алмас</dc:creator>
  <cp:lastModifiedBy>Алмас</cp:lastModifiedBy>
  <cp:revision>2</cp:revision>
  <dcterms:created xsi:type="dcterms:W3CDTF">2020-08-21T03:04:32Z</dcterms:created>
  <dcterms:modified xsi:type="dcterms:W3CDTF">2020-08-21T03:19:54Z</dcterms:modified>
</cp:coreProperties>
</file>