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61" r:id="rId3"/>
    <p:sldId id="258" r:id="rId4"/>
    <p:sldId id="259" r:id="rId5"/>
    <p:sldId id="260" r:id="rId6"/>
    <p:sldId id="268" r:id="rId7"/>
    <p:sldId id="277" r:id="rId8"/>
    <p:sldId id="27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nter" panose="020B0604020202020204" charset="0"/>
      <p:regular r:id="rId15"/>
      <p:bold r:id="rId16"/>
    </p:embeddedFont>
    <p:embeddedFont>
      <p:font typeface="Rubik Light" panose="020B0604020202020204" charset="-79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4E6"/>
    <a:srgbClr val="2D2E27"/>
    <a:srgbClr val="9FF1B7"/>
    <a:srgbClr val="FFB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307EF6-3C60-4C5A-902C-9A9D897A0240}">
  <a:tblStyle styleId="{84307EF6-3C60-4C5A-902C-9A9D897A0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a63fda8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a63fda8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a63fda8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a63fda8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d4afe11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d4afe11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d4afe119d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d4afe119d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bd4afe119d_0_5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bd4afe119d_0_5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bd4afe119d_0_5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bd4afe119d_0_5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11925" y="-490200"/>
            <a:ext cx="3366000" cy="750600"/>
            <a:chOff x="708950" y="-197625"/>
            <a:chExt cx="3366000" cy="750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" name="Google Shape;1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25750" y="-53600"/>
            <a:ext cx="3366000" cy="750600"/>
            <a:chOff x="708950" y="-197625"/>
            <a:chExt cx="3366000" cy="75060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39575" y="383000"/>
            <a:ext cx="3366000" cy="750600"/>
            <a:chOff x="708950" y="-197625"/>
            <a:chExt cx="3366000" cy="750600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268775" y="3438050"/>
            <a:ext cx="3366000" cy="750600"/>
            <a:chOff x="708950" y="-197625"/>
            <a:chExt cx="3366000" cy="7506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5582600" y="3874650"/>
            <a:ext cx="3366000" cy="750600"/>
            <a:chOff x="708950" y="-197625"/>
            <a:chExt cx="3366000" cy="750600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4896425" y="4311250"/>
            <a:ext cx="3366000" cy="750600"/>
            <a:chOff x="708950" y="-197625"/>
            <a:chExt cx="3366000" cy="75060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4210250" y="4747850"/>
            <a:ext cx="3366000" cy="750600"/>
            <a:chOff x="708950" y="-197625"/>
            <a:chExt cx="3366000" cy="750600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-546600" y="819600"/>
            <a:ext cx="3366000" cy="750600"/>
            <a:chOff x="708950" y="-197625"/>
            <a:chExt cx="3366000" cy="7506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6881600" y="-310550"/>
            <a:ext cx="3366000" cy="750600"/>
            <a:chOff x="708950" y="-197625"/>
            <a:chExt cx="3366000" cy="75060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195425" y="126050"/>
            <a:ext cx="3366000" cy="750600"/>
            <a:chOff x="708950" y="-197625"/>
            <a:chExt cx="3366000" cy="750600"/>
          </a:xfrm>
        </p:grpSpPr>
        <p:grpSp>
          <p:nvGrpSpPr>
            <p:cNvPr id="64" name="Google Shape;6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5509250" y="562650"/>
            <a:ext cx="3366000" cy="750600"/>
            <a:chOff x="708950" y="-197625"/>
            <a:chExt cx="3366000" cy="7506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rgbClr val="91F1AD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147" name="Google Shape;147;p5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5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5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1330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1690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5044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5404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183" name="Google Shape;183;p9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9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85" name="Google Shape;185;p9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6" name="Google Shape;186;p9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rgbClr val="FFB09C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rgbClr val="9FF1B7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4378800" y="1267200"/>
            <a:ext cx="36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378800" y="3155725"/>
            <a:ext cx="40452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213" name="Google Shape;213;p13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2" hasCustomPrompt="1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"/>
          </p:nvPr>
        </p:nvSpPr>
        <p:spPr>
          <a:xfrm>
            <a:off x="17104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 hasCustomPrompt="1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60055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6"/>
          </p:nvPr>
        </p:nvSpPr>
        <p:spPr>
          <a:xfrm>
            <a:off x="60055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 hasCustomPrompt="1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8"/>
          </p:nvPr>
        </p:nvSpPr>
        <p:spPr>
          <a:xfrm>
            <a:off x="17104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4"/>
          </p:nvPr>
        </p:nvSpPr>
        <p:spPr>
          <a:xfrm>
            <a:off x="60055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5"/>
          </p:nvPr>
        </p:nvSpPr>
        <p:spPr>
          <a:xfrm>
            <a:off x="60055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7200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2"/>
          </p:nvPr>
        </p:nvSpPr>
        <p:spPr>
          <a:xfrm>
            <a:off x="9472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3"/>
          </p:nvPr>
        </p:nvSpPr>
        <p:spPr>
          <a:xfrm>
            <a:off x="33201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4"/>
          </p:nvPr>
        </p:nvSpPr>
        <p:spPr>
          <a:xfrm>
            <a:off x="35473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5"/>
          </p:nvPr>
        </p:nvSpPr>
        <p:spPr>
          <a:xfrm>
            <a:off x="59202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6"/>
          </p:nvPr>
        </p:nvSpPr>
        <p:spPr>
          <a:xfrm>
            <a:off x="61474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7"/>
          </p:nvPr>
        </p:nvSpPr>
        <p:spPr>
          <a:xfrm>
            <a:off x="7200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8"/>
          </p:nvPr>
        </p:nvSpPr>
        <p:spPr>
          <a:xfrm>
            <a:off x="9472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9"/>
          </p:nvPr>
        </p:nvSpPr>
        <p:spPr>
          <a:xfrm>
            <a:off x="33201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ubTitle" idx="13"/>
          </p:nvPr>
        </p:nvSpPr>
        <p:spPr>
          <a:xfrm>
            <a:off x="35473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ubTitle" idx="14"/>
          </p:nvPr>
        </p:nvSpPr>
        <p:spPr>
          <a:xfrm>
            <a:off x="59202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subTitle" idx="15"/>
          </p:nvPr>
        </p:nvSpPr>
        <p:spPr>
          <a:xfrm>
            <a:off x="61474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1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325" name="Google Shape;325;p21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21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0" name="Google Shape;330;p21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1"/>
          </p:nvPr>
        </p:nvSpPr>
        <p:spPr>
          <a:xfrm>
            <a:off x="5185500" y="1951750"/>
            <a:ext cx="3127200" cy="2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6268775" y="-490200"/>
            <a:ext cx="3366000" cy="750600"/>
            <a:chOff x="708950" y="-197625"/>
            <a:chExt cx="3366000" cy="750600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0" name="Google Shape;34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1" name="Google Shape;341;p22"/>
          <p:cNvGrpSpPr/>
          <p:nvPr/>
        </p:nvGrpSpPr>
        <p:grpSpPr>
          <a:xfrm>
            <a:off x="5582600" y="-53600"/>
            <a:ext cx="3366000" cy="750600"/>
            <a:chOff x="708950" y="-197625"/>
            <a:chExt cx="3366000" cy="750600"/>
          </a:xfrm>
        </p:grpSpPr>
        <p:grpSp>
          <p:nvGrpSpPr>
            <p:cNvPr id="342" name="Google Shape;34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4896425" y="383000"/>
            <a:ext cx="3366000" cy="750600"/>
            <a:chOff x="708950" y="-197625"/>
            <a:chExt cx="3366000" cy="750600"/>
          </a:xfrm>
        </p:grpSpPr>
        <p:grpSp>
          <p:nvGrpSpPr>
            <p:cNvPr id="348" name="Google Shape;34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9" name="Google Shape;34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4210250" y="819600"/>
            <a:ext cx="3366000" cy="750600"/>
            <a:chOff x="708950" y="-197625"/>
            <a:chExt cx="3366000" cy="750600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1511925" y="3818100"/>
            <a:ext cx="3366000" cy="750600"/>
            <a:chOff x="708950" y="-197625"/>
            <a:chExt cx="3366000" cy="750600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825750" y="4254700"/>
            <a:ext cx="3366000" cy="750600"/>
            <a:chOff x="708950" y="-197625"/>
            <a:chExt cx="3366000" cy="750600"/>
          </a:xfrm>
        </p:grpSpPr>
        <p:grpSp>
          <p:nvGrpSpPr>
            <p:cNvPr id="366" name="Google Shape;36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139575" y="4691300"/>
            <a:ext cx="3366000" cy="750600"/>
            <a:chOff x="708950" y="-197625"/>
            <a:chExt cx="3366000" cy="750600"/>
          </a:xfrm>
        </p:grpSpPr>
        <p:grpSp>
          <p:nvGrpSpPr>
            <p:cNvPr id="372" name="Google Shape;37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3" name="Google Shape;37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-546600" y="5127900"/>
            <a:ext cx="3366000" cy="750600"/>
            <a:chOff x="708950" y="-197625"/>
            <a:chExt cx="3366000" cy="750600"/>
          </a:xfrm>
        </p:grpSpPr>
        <p:grpSp>
          <p:nvGrpSpPr>
            <p:cNvPr id="378" name="Google Shape;37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6881600" y="3997750"/>
            <a:ext cx="3366000" cy="750600"/>
            <a:chOff x="708950" y="-197625"/>
            <a:chExt cx="3366000" cy="750600"/>
          </a:xfrm>
        </p:grpSpPr>
        <p:grpSp>
          <p:nvGrpSpPr>
            <p:cNvPr id="384" name="Google Shape;38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6195425" y="4434350"/>
            <a:ext cx="3366000" cy="750600"/>
            <a:chOff x="708950" y="-197625"/>
            <a:chExt cx="3366000" cy="750600"/>
          </a:xfrm>
        </p:grpSpPr>
        <p:grpSp>
          <p:nvGrpSpPr>
            <p:cNvPr id="390" name="Google Shape;39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1" name="Google Shape;39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5509250" y="4870950"/>
            <a:ext cx="3366000" cy="750600"/>
            <a:chOff x="708950" y="-197625"/>
            <a:chExt cx="3366000" cy="750600"/>
          </a:xfrm>
        </p:grpSpPr>
        <p:grpSp>
          <p:nvGrpSpPr>
            <p:cNvPr id="396" name="Google Shape;39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2" name="Google Shape;402;p2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2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rgbClr val="91F1AD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ctrTitle"/>
          </p:nvPr>
        </p:nvSpPr>
        <p:spPr>
          <a:xfrm>
            <a:off x="2059675" y="1206800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2059475" y="1984475"/>
            <a:ext cx="50250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>
                <a:solidFill>
                  <a:srgbClr val="2D2E27"/>
                </a:solidFill>
                <a:highlight>
                  <a:schemeClr val="lt2"/>
                </a:highlight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2"/>
          </p:nvPr>
        </p:nvSpPr>
        <p:spPr>
          <a:xfrm>
            <a:off x="1869075" y="2433800"/>
            <a:ext cx="5405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2462700" y="3534775"/>
            <a:ext cx="4218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1" r:id="rId6"/>
    <p:sldLayoutId id="2147483663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>
            <a:spLocks noGrp="1"/>
          </p:cNvSpPr>
          <p:nvPr>
            <p:ph type="ctrTitle"/>
          </p:nvPr>
        </p:nvSpPr>
        <p:spPr>
          <a:xfrm>
            <a:off x="844062" y="1563513"/>
            <a:ext cx="7350369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</a:rPr>
              <a:t>ONLINE BOOKSTORE </a:t>
            </a:r>
            <a:r>
              <a:rPr lang="en" dirty="0">
                <a:solidFill>
                  <a:srgbClr val="2D2E27"/>
                </a:solidFill>
                <a:highlight>
                  <a:srgbClr val="9FF1B7"/>
                </a:highlight>
              </a:rPr>
              <a:t>MANAGMENT </a:t>
            </a:r>
            <a:r>
              <a:rPr lang="en-US" dirty="0">
                <a:solidFill>
                  <a:srgbClr val="2D2E27"/>
                </a:solidFill>
                <a:highlight>
                  <a:srgbClr val="9FF1B7"/>
                </a:highlight>
              </a:rPr>
              <a:t>WEBSITE</a:t>
            </a:r>
            <a:endParaRPr dirty="0">
              <a:solidFill>
                <a:srgbClr val="2D2E27"/>
              </a:solidFill>
              <a:highlight>
                <a:srgbClr val="9FF1B7"/>
              </a:highlight>
            </a:endParaRPr>
          </a:p>
        </p:txBody>
      </p:sp>
      <p:sp>
        <p:nvSpPr>
          <p:cNvPr id="421" name="Google Shape;421;p27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Flask</a:t>
            </a:r>
            <a:endParaRPr dirty="0"/>
          </a:p>
        </p:txBody>
      </p:sp>
      <p:sp>
        <p:nvSpPr>
          <p:cNvPr id="422" name="Google Shape;422;p27"/>
          <p:cNvSpPr txBox="1"/>
          <p:nvPr/>
        </p:nvSpPr>
        <p:spPr>
          <a:xfrm>
            <a:off x="895250" y="724175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// FEBRUARY 2021</a:t>
            </a:r>
            <a:endParaRPr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423" name="Google Shape;423;p27"/>
          <p:cNvGrpSpPr/>
          <p:nvPr/>
        </p:nvGrpSpPr>
        <p:grpSpPr>
          <a:xfrm>
            <a:off x="490750" y="3845200"/>
            <a:ext cx="3366000" cy="750600"/>
            <a:chOff x="708950" y="-197625"/>
            <a:chExt cx="3366000" cy="750600"/>
          </a:xfrm>
        </p:grpSpPr>
        <p:grpSp>
          <p:nvGrpSpPr>
            <p:cNvPr id="424" name="Google Shape;424;p27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25" name="Google Shape;425;p27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27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MADE BY</a:t>
              </a:r>
              <a:endParaRPr sz="1500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Saparov</a:t>
              </a:r>
              <a:r>
                <a:rPr lang="en-US" sz="1100" dirty="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 Almas, </a:t>
              </a:r>
              <a:r>
                <a:rPr lang="en-US" sz="1100" dirty="0" err="1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Serik</a:t>
              </a:r>
              <a:r>
                <a:rPr lang="en-US" sz="1100" dirty="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sz="1100" dirty="0" err="1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Sanshar</a:t>
              </a:r>
              <a:r>
                <a:rPr lang="en-US" sz="1100" dirty="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, </a:t>
              </a:r>
              <a:r>
                <a:rPr lang="en-US" sz="1100" dirty="0" err="1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Esengaliev</a:t>
              </a:r>
              <a:r>
                <a:rPr lang="en-US" sz="1100" dirty="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sz="1100" dirty="0" err="1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Arsen</a:t>
              </a:r>
              <a:endParaRPr sz="1100" dirty="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/>
          </p:nvPr>
        </p:nvSpPr>
        <p:spPr>
          <a:xfrm>
            <a:off x="4378800" y="1267200"/>
            <a:ext cx="36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</a:t>
            </a:r>
            <a:r>
              <a:rPr lang="en" dirty="0">
                <a:highlight>
                  <a:schemeClr val="dk2"/>
                </a:highlight>
              </a:rPr>
              <a:t>PROJECT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559" name="Google Shape;559;p32"/>
          <p:cNvSpPr txBox="1">
            <a:spLocks noGrp="1"/>
          </p:cNvSpPr>
          <p:nvPr>
            <p:ph type="subTitle" idx="1"/>
          </p:nvPr>
        </p:nvSpPr>
        <p:spPr>
          <a:xfrm>
            <a:off x="4378800" y="2737525"/>
            <a:ext cx="4045200" cy="1880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 this project we created website for online bookstore😀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website include: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Catalog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Authorization pages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Page to order book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Page to add book</a:t>
            </a:r>
            <a:endParaRPr dirty="0"/>
          </a:p>
        </p:txBody>
      </p:sp>
      <p:pic>
        <p:nvPicPr>
          <p:cNvPr id="560" name="Google Shape;560;p32"/>
          <p:cNvPicPr preferRelativeResize="0"/>
          <p:nvPr/>
        </p:nvPicPr>
        <p:blipFill rotWithShape="1">
          <a:blip r:embed="rId3">
            <a:alphaModFix/>
          </a:blip>
          <a:srcRect l="16291" r="21761"/>
          <a:stretch/>
        </p:blipFill>
        <p:spPr>
          <a:xfrm>
            <a:off x="1071825" y="1233175"/>
            <a:ext cx="2795700" cy="3008700"/>
          </a:xfrm>
          <a:prstGeom prst="roundRect">
            <a:avLst>
              <a:gd name="adj" fmla="val 4616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300000" algn="bl" rotWithShape="0">
              <a:srgbClr val="000000"/>
            </a:outerShdw>
          </a:effectLst>
        </p:spPr>
      </p:pic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ONLINE BOOKSTORE WEBSITE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/>
          <p:nvPr/>
        </p:nvSpPr>
        <p:spPr>
          <a:xfrm>
            <a:off x="60055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6005500" y="34470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1710400" y="34470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17104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44" name="Google Shape;444;p29"/>
          <p:cNvSpPr txBox="1">
            <a:spLocks noGrp="1"/>
          </p:cNvSpPr>
          <p:nvPr>
            <p:ph type="subTitle" idx="1"/>
          </p:nvPr>
        </p:nvSpPr>
        <p:spPr>
          <a:xfrm>
            <a:off x="17104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of this website</a:t>
            </a:r>
            <a:endParaRPr dirty="0"/>
          </a:p>
        </p:txBody>
      </p:sp>
      <p:sp>
        <p:nvSpPr>
          <p:cNvPr id="445" name="Google Shape;445;p29"/>
          <p:cNvSpPr txBox="1">
            <a:spLocks noGrp="1"/>
          </p:cNvSpPr>
          <p:nvPr>
            <p:ph type="title" idx="2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447" name="Google Shape;447;p29"/>
          <p:cNvSpPr txBox="1">
            <a:spLocks noGrp="1"/>
          </p:cNvSpPr>
          <p:nvPr>
            <p:ph type="title" idx="4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5"/>
          </p:nvPr>
        </p:nvSpPr>
        <p:spPr>
          <a:xfrm>
            <a:off x="60055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Tailwind, template etc.</a:t>
            </a:r>
            <a:endParaRPr dirty="0"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6"/>
          </p:nvPr>
        </p:nvSpPr>
        <p:spPr>
          <a:xfrm>
            <a:off x="60055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450" name="Google Shape;450;p29"/>
          <p:cNvSpPr txBox="1">
            <a:spLocks noGrp="1"/>
          </p:cNvSpPr>
          <p:nvPr>
            <p:ph type="title" idx="7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8"/>
          </p:nvPr>
        </p:nvSpPr>
        <p:spPr>
          <a:xfrm>
            <a:off x="17104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REST API</a:t>
            </a:r>
            <a:endParaRPr dirty="0"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API</a:t>
            </a:r>
            <a:endParaRPr dirty="0"/>
          </a:p>
        </p:txBody>
      </p:sp>
      <p:sp>
        <p:nvSpPr>
          <p:cNvPr id="453" name="Google Shape;453;p29"/>
          <p:cNvSpPr txBox="1">
            <a:spLocks noGrp="1"/>
          </p:cNvSpPr>
          <p:nvPr>
            <p:ph type="title" idx="13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subTitle" idx="14"/>
          </p:nvPr>
        </p:nvSpPr>
        <p:spPr>
          <a:xfrm>
            <a:off x="60055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Overview of website</a:t>
            </a:r>
            <a:endParaRPr dirty="0"/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5"/>
          </p:nvPr>
        </p:nvSpPr>
        <p:spPr>
          <a:xfrm>
            <a:off x="6005500" y="3447050"/>
            <a:ext cx="230147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DEMONSRATION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"/>
          <p:cNvSpPr/>
          <p:nvPr/>
        </p:nvSpPr>
        <p:spPr>
          <a:xfrm>
            <a:off x="489667" y="1867070"/>
            <a:ext cx="1416505" cy="363699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464" name="Google Shape;464;p30"/>
          <p:cNvSpPr txBox="1">
            <a:spLocks noGrp="1"/>
          </p:cNvSpPr>
          <p:nvPr>
            <p:ph type="subTitle" idx="2"/>
          </p:nvPr>
        </p:nvSpPr>
        <p:spPr>
          <a:xfrm>
            <a:off x="238753" y="1896920"/>
            <a:ext cx="1918331" cy="303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ORDER</a:t>
            </a:r>
            <a:endParaRPr sz="1600" dirty="0"/>
          </a:p>
        </p:txBody>
      </p:sp>
      <p:sp>
        <p:nvSpPr>
          <p:cNvPr id="466" name="Google Shape;466;p30"/>
          <p:cNvSpPr txBox="1">
            <a:spLocks noGrp="1"/>
          </p:cNvSpPr>
          <p:nvPr>
            <p:ph type="subTitle" idx="4"/>
          </p:nvPr>
        </p:nvSpPr>
        <p:spPr>
          <a:xfrm>
            <a:off x="5404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B953CA-EC1E-4708-9FA0-67C97571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94" y="1867070"/>
            <a:ext cx="3549461" cy="2793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F502DE0-DA94-4EF0-AA81-69D6DC6C8D93}"/>
              </a:ext>
            </a:extLst>
          </p:cNvPr>
          <p:cNvSpPr txBox="1"/>
          <p:nvPr/>
        </p:nvSpPr>
        <p:spPr>
          <a:xfrm>
            <a:off x="1763189" y="1757977"/>
            <a:ext cx="259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None/>
              <a:tabLst/>
              <a:defRPr/>
            </a:pPr>
            <a:r>
              <a:rPr lang="en-US" sz="1600" dirty="0">
                <a:solidFill>
                  <a:srgbClr val="2D2E27"/>
                </a:solidFill>
                <a:latin typeface="Inter"/>
                <a:ea typeface="Inter"/>
                <a:sym typeface="Inter"/>
              </a:rPr>
              <a:t>Represents order, connecting all tables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D2E27"/>
              </a:solidFill>
              <a:effectLst/>
              <a:uLnTx/>
              <a:uFillTx/>
              <a:latin typeface="Inter"/>
              <a:ea typeface="Inter"/>
              <a:sym typeface="Inter"/>
            </a:endParaRPr>
          </a:p>
        </p:txBody>
      </p:sp>
      <p:sp>
        <p:nvSpPr>
          <p:cNvPr id="40" name="Google Shape;461;p30">
            <a:extLst>
              <a:ext uri="{FF2B5EF4-FFF2-40B4-BE49-F238E27FC236}">
                <a16:creationId xmlns:a16="http://schemas.microsoft.com/office/drawing/2014/main" id="{B5B2AD55-51B8-466D-99D1-7617819F5F1C}"/>
              </a:ext>
            </a:extLst>
          </p:cNvPr>
          <p:cNvSpPr/>
          <p:nvPr/>
        </p:nvSpPr>
        <p:spPr>
          <a:xfrm>
            <a:off x="489667" y="2389901"/>
            <a:ext cx="1918331" cy="363699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;p30">
            <a:extLst>
              <a:ext uri="{FF2B5EF4-FFF2-40B4-BE49-F238E27FC236}">
                <a16:creationId xmlns:a16="http://schemas.microsoft.com/office/drawing/2014/main" id="{EE9F25FD-2E53-4D95-ADCE-FE27DAE13FC0}"/>
              </a:ext>
            </a:extLst>
          </p:cNvPr>
          <p:cNvSpPr txBox="1">
            <a:spLocks/>
          </p:cNvSpPr>
          <p:nvPr/>
        </p:nvSpPr>
        <p:spPr>
          <a:xfrm>
            <a:off x="463836" y="2419751"/>
            <a:ext cx="1918331" cy="30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pPr marL="0" indent="0"/>
            <a:r>
              <a:rPr lang="en-US" sz="1600" dirty="0"/>
              <a:t>ORDER DETAILS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5A67BC-FF5D-4A8B-A012-924E4EB8BD38}"/>
              </a:ext>
            </a:extLst>
          </p:cNvPr>
          <p:cNvSpPr txBox="1"/>
          <p:nvPr/>
        </p:nvSpPr>
        <p:spPr>
          <a:xfrm>
            <a:off x="2271594" y="2279362"/>
            <a:ext cx="24436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None/>
              <a:tabLst/>
              <a:defRPr/>
            </a:pPr>
            <a:r>
              <a:rPr lang="en-US" sz="1600" dirty="0">
                <a:solidFill>
                  <a:srgbClr val="2D2E27"/>
                </a:solidFill>
                <a:latin typeface="Inter"/>
                <a:ea typeface="Inter"/>
                <a:sym typeface="Inter"/>
              </a:rPr>
              <a:t>Represents orders date, status etc.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D2E27"/>
              </a:solidFill>
              <a:effectLst/>
              <a:uLnTx/>
              <a:uFillTx/>
              <a:latin typeface="Inter"/>
              <a:ea typeface="Inter"/>
              <a:sym typeface="Inter"/>
            </a:endParaRPr>
          </a:p>
        </p:txBody>
      </p:sp>
      <p:sp>
        <p:nvSpPr>
          <p:cNvPr id="43" name="Google Shape;461;p30">
            <a:extLst>
              <a:ext uri="{FF2B5EF4-FFF2-40B4-BE49-F238E27FC236}">
                <a16:creationId xmlns:a16="http://schemas.microsoft.com/office/drawing/2014/main" id="{E6382742-5DBB-4813-A874-B4BE8513855B}"/>
              </a:ext>
            </a:extLst>
          </p:cNvPr>
          <p:cNvSpPr/>
          <p:nvPr/>
        </p:nvSpPr>
        <p:spPr>
          <a:xfrm>
            <a:off x="489667" y="2941507"/>
            <a:ext cx="1416505" cy="363699"/>
          </a:xfrm>
          <a:prstGeom prst="roundRect">
            <a:avLst>
              <a:gd name="adj" fmla="val 5742"/>
            </a:avLst>
          </a:prstGeom>
          <a:solidFill>
            <a:schemeClr val="bg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;p30">
            <a:extLst>
              <a:ext uri="{FF2B5EF4-FFF2-40B4-BE49-F238E27FC236}">
                <a16:creationId xmlns:a16="http://schemas.microsoft.com/office/drawing/2014/main" id="{9362FB0F-46EF-4FF5-81AD-321AC6B9A1C9}"/>
              </a:ext>
            </a:extLst>
          </p:cNvPr>
          <p:cNvSpPr txBox="1">
            <a:spLocks/>
          </p:cNvSpPr>
          <p:nvPr/>
        </p:nvSpPr>
        <p:spPr>
          <a:xfrm>
            <a:off x="238753" y="2971357"/>
            <a:ext cx="1918331" cy="30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pPr marL="0" indent="0"/>
            <a:r>
              <a:rPr lang="en-US" sz="1600" dirty="0">
                <a:solidFill>
                  <a:srgbClr val="2D2E27"/>
                </a:solidFill>
              </a:rPr>
              <a:t>BOOK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D2C90D-FC8A-4664-9039-8188DD560FF8}"/>
              </a:ext>
            </a:extLst>
          </p:cNvPr>
          <p:cNvSpPr txBox="1"/>
          <p:nvPr/>
        </p:nvSpPr>
        <p:spPr>
          <a:xfrm>
            <a:off x="1763189" y="2856896"/>
            <a:ext cx="2665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None/>
              <a:tabLst/>
              <a:defRPr/>
            </a:pPr>
            <a:r>
              <a:rPr lang="en-US" sz="1600" dirty="0">
                <a:solidFill>
                  <a:srgbClr val="2D2E27"/>
                </a:solidFill>
                <a:latin typeface="Inter"/>
                <a:ea typeface="Inter"/>
                <a:sym typeface="Inter"/>
              </a:rPr>
              <a:t>Represents book and contains all book info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D2E27"/>
              </a:solidFill>
              <a:effectLst/>
              <a:uLnTx/>
              <a:uFillTx/>
              <a:latin typeface="Inter"/>
              <a:ea typeface="Inter"/>
              <a:sym typeface="Inter"/>
            </a:endParaRPr>
          </a:p>
        </p:txBody>
      </p:sp>
      <p:sp>
        <p:nvSpPr>
          <p:cNvPr id="46" name="Google Shape;461;p30">
            <a:extLst>
              <a:ext uri="{FF2B5EF4-FFF2-40B4-BE49-F238E27FC236}">
                <a16:creationId xmlns:a16="http://schemas.microsoft.com/office/drawing/2014/main" id="{3DD37688-7FE5-4F1F-A354-40D8BBA5E539}"/>
              </a:ext>
            </a:extLst>
          </p:cNvPr>
          <p:cNvSpPr/>
          <p:nvPr/>
        </p:nvSpPr>
        <p:spPr>
          <a:xfrm>
            <a:off x="489667" y="3489619"/>
            <a:ext cx="1416505" cy="363699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;p30">
            <a:extLst>
              <a:ext uri="{FF2B5EF4-FFF2-40B4-BE49-F238E27FC236}">
                <a16:creationId xmlns:a16="http://schemas.microsoft.com/office/drawing/2014/main" id="{23E5CDB3-A9B2-4BB6-BF8E-288F99F6F35F}"/>
              </a:ext>
            </a:extLst>
          </p:cNvPr>
          <p:cNvSpPr txBox="1">
            <a:spLocks/>
          </p:cNvSpPr>
          <p:nvPr/>
        </p:nvSpPr>
        <p:spPr>
          <a:xfrm>
            <a:off x="238753" y="3519469"/>
            <a:ext cx="1918331" cy="30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pPr marL="0" indent="0"/>
            <a:r>
              <a:rPr lang="en-US" sz="1600" dirty="0">
                <a:solidFill>
                  <a:srgbClr val="2D2E27"/>
                </a:solidFill>
              </a:rPr>
              <a:t>USER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887697-68F4-4BBC-AE8F-847D77F59A8F}"/>
              </a:ext>
            </a:extLst>
          </p:cNvPr>
          <p:cNvSpPr txBox="1"/>
          <p:nvPr/>
        </p:nvSpPr>
        <p:spPr>
          <a:xfrm>
            <a:off x="1974204" y="3532861"/>
            <a:ext cx="1957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None/>
              <a:tabLst/>
              <a:defRPr/>
            </a:pPr>
            <a:r>
              <a:rPr lang="en-US" sz="1600" dirty="0">
                <a:solidFill>
                  <a:srgbClr val="2D2E27"/>
                </a:solidFill>
                <a:latin typeface="Inter"/>
                <a:ea typeface="Inter"/>
                <a:sym typeface="Inter"/>
              </a:rPr>
              <a:t>Represents user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D2E27"/>
              </a:solidFill>
              <a:effectLst/>
              <a:uLnTx/>
              <a:uFillTx/>
              <a:latin typeface="Inter"/>
              <a:ea typeface="Inter"/>
              <a:sym typeface="Inter"/>
            </a:endParaRPr>
          </a:p>
        </p:txBody>
      </p:sp>
      <p:sp>
        <p:nvSpPr>
          <p:cNvPr id="49" name="Google Shape;461;p30">
            <a:extLst>
              <a:ext uri="{FF2B5EF4-FFF2-40B4-BE49-F238E27FC236}">
                <a16:creationId xmlns:a16="http://schemas.microsoft.com/office/drawing/2014/main" id="{F38CCF32-9C85-4D39-A4EB-F1D561E56C4B}"/>
              </a:ext>
            </a:extLst>
          </p:cNvPr>
          <p:cNvSpPr/>
          <p:nvPr/>
        </p:nvSpPr>
        <p:spPr>
          <a:xfrm>
            <a:off x="489667" y="4046291"/>
            <a:ext cx="1416505" cy="363699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4;p30">
            <a:extLst>
              <a:ext uri="{FF2B5EF4-FFF2-40B4-BE49-F238E27FC236}">
                <a16:creationId xmlns:a16="http://schemas.microsoft.com/office/drawing/2014/main" id="{B2225C39-FBED-4F07-95F0-BDA565063983}"/>
              </a:ext>
            </a:extLst>
          </p:cNvPr>
          <p:cNvSpPr txBox="1">
            <a:spLocks/>
          </p:cNvSpPr>
          <p:nvPr/>
        </p:nvSpPr>
        <p:spPr>
          <a:xfrm>
            <a:off x="238753" y="4076141"/>
            <a:ext cx="1918331" cy="30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pPr marL="0" indent="0"/>
            <a:r>
              <a:rPr lang="en-US" sz="1600" dirty="0">
                <a:solidFill>
                  <a:srgbClr val="2D2E27"/>
                </a:solidFill>
              </a:rPr>
              <a:t>GENRE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AB3-5C18-40AE-8AEF-D11347A21E26}"/>
              </a:ext>
            </a:extLst>
          </p:cNvPr>
          <p:cNvSpPr txBox="1"/>
          <p:nvPr/>
        </p:nvSpPr>
        <p:spPr>
          <a:xfrm>
            <a:off x="1974203" y="4089533"/>
            <a:ext cx="2279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None/>
              <a:tabLst/>
              <a:defRPr/>
            </a:pPr>
            <a:r>
              <a:rPr lang="en-US" sz="1600" dirty="0">
                <a:solidFill>
                  <a:srgbClr val="2D2E27"/>
                </a:solidFill>
                <a:latin typeface="Inter"/>
                <a:ea typeface="Inter"/>
                <a:sym typeface="Inter"/>
              </a:rPr>
              <a:t>Contains all genres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D2E27"/>
              </a:solidFill>
              <a:effectLst/>
              <a:uLnTx/>
              <a:uFillTx/>
              <a:latin typeface="Inter"/>
              <a:ea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A7762F6-A2D3-4135-91F1-D7CD88E0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0" y="1396272"/>
            <a:ext cx="2810267" cy="847843"/>
          </a:xfrm>
          <a:prstGeom prst="rect">
            <a:avLst/>
          </a:prstGeom>
        </p:spPr>
      </p:pic>
      <p:sp>
        <p:nvSpPr>
          <p:cNvPr id="90" name="Google Shape;461;p30">
            <a:extLst>
              <a:ext uri="{FF2B5EF4-FFF2-40B4-BE49-F238E27FC236}">
                <a16:creationId xmlns:a16="http://schemas.microsoft.com/office/drawing/2014/main" id="{A460A001-E195-4378-9680-48CD86518D43}"/>
              </a:ext>
            </a:extLst>
          </p:cNvPr>
          <p:cNvSpPr/>
          <p:nvPr/>
        </p:nvSpPr>
        <p:spPr>
          <a:xfrm>
            <a:off x="479890" y="2213250"/>
            <a:ext cx="2565765" cy="363699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7"/>
          </p:nvPr>
        </p:nvSpPr>
        <p:spPr>
          <a:xfrm>
            <a:off x="414940" y="2644650"/>
            <a:ext cx="4320350" cy="1131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order to </a:t>
            </a:r>
            <a:r>
              <a:rPr lang="en-US" dirty="0"/>
              <a:t>make the styling process much faster, we used open-source CSS framework - Tailwind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subTitle" idx="8"/>
          </p:nvPr>
        </p:nvSpPr>
        <p:spPr>
          <a:xfrm>
            <a:off x="642190" y="219223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CF4E6"/>
                </a:solidFill>
              </a:rPr>
              <a:t>TAILWIND</a:t>
            </a:r>
            <a:endParaRPr dirty="0">
              <a:solidFill>
                <a:srgbClr val="FCF4E6"/>
              </a:solidFill>
            </a:endParaRPr>
          </a:p>
        </p:txBody>
      </p:sp>
      <p:sp>
        <p:nvSpPr>
          <p:cNvPr id="92" name="Google Shape;461;p30">
            <a:extLst>
              <a:ext uri="{FF2B5EF4-FFF2-40B4-BE49-F238E27FC236}">
                <a16:creationId xmlns:a16="http://schemas.microsoft.com/office/drawing/2014/main" id="{0039BD58-5D8A-47CD-97CF-85337B7BAC3B}"/>
              </a:ext>
            </a:extLst>
          </p:cNvPr>
          <p:cNvSpPr/>
          <p:nvPr/>
        </p:nvSpPr>
        <p:spPr>
          <a:xfrm>
            <a:off x="5016917" y="2213249"/>
            <a:ext cx="2565765" cy="363699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506;p31">
            <a:extLst>
              <a:ext uri="{FF2B5EF4-FFF2-40B4-BE49-F238E27FC236}">
                <a16:creationId xmlns:a16="http://schemas.microsoft.com/office/drawing/2014/main" id="{C343F98F-BC24-4572-BBF7-351ED04725F1}"/>
              </a:ext>
            </a:extLst>
          </p:cNvPr>
          <p:cNvSpPr txBox="1">
            <a:spLocks/>
          </p:cNvSpPr>
          <p:nvPr/>
        </p:nvSpPr>
        <p:spPr>
          <a:xfrm>
            <a:off x="5275149" y="2179398"/>
            <a:ext cx="20493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Light"/>
              <a:buNone/>
              <a:defRPr sz="20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pPr marL="0" indent="0"/>
            <a:r>
              <a:rPr lang="en-US" dirty="0">
                <a:solidFill>
                  <a:srgbClr val="FCF4E6"/>
                </a:solidFill>
              </a:rPr>
              <a:t>TEMPLATES</a:t>
            </a:r>
          </a:p>
        </p:txBody>
      </p:sp>
      <p:sp>
        <p:nvSpPr>
          <p:cNvPr id="94" name="Google Shape;505;p31">
            <a:extLst>
              <a:ext uri="{FF2B5EF4-FFF2-40B4-BE49-F238E27FC236}">
                <a16:creationId xmlns:a16="http://schemas.microsoft.com/office/drawing/2014/main" id="{CF7203A7-1AC2-4784-BA15-D710E84C0748}"/>
              </a:ext>
            </a:extLst>
          </p:cNvPr>
          <p:cNvSpPr txBox="1">
            <a:spLocks/>
          </p:cNvSpPr>
          <p:nvPr/>
        </p:nvSpPr>
        <p:spPr>
          <a:xfrm>
            <a:off x="4955506" y="2644649"/>
            <a:ext cx="3260026" cy="91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dirty="0"/>
              <a:t>We’ve also used templates to do frontend much faster.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API</a:t>
            </a:r>
            <a:endParaRPr dirty="0"/>
          </a:p>
        </p:txBody>
      </p:sp>
      <p:sp>
        <p:nvSpPr>
          <p:cNvPr id="697" name="Google Shape;697;p39"/>
          <p:cNvSpPr/>
          <p:nvPr/>
        </p:nvSpPr>
        <p:spPr>
          <a:xfrm>
            <a:off x="719975" y="1677375"/>
            <a:ext cx="23724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9"/>
          <p:cNvSpPr txBox="1">
            <a:spLocks noGrp="1"/>
          </p:cNvSpPr>
          <p:nvPr>
            <p:ph type="subTitle" idx="4294967295"/>
          </p:nvPr>
        </p:nvSpPr>
        <p:spPr>
          <a:xfrm>
            <a:off x="3273261" y="1677375"/>
            <a:ext cx="32559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make our app more flexible we’ve used REST API</a:t>
            </a:r>
            <a:endParaRPr dirty="0"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4294967295"/>
          </p:nvPr>
        </p:nvSpPr>
        <p:spPr>
          <a:xfrm>
            <a:off x="719975" y="1677375"/>
            <a:ext cx="15885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Light"/>
                <a:ea typeface="Rubik Light"/>
                <a:cs typeface="Rubik Light"/>
                <a:sym typeface="Rubik Light"/>
              </a:rPr>
              <a:t>REST API</a:t>
            </a:r>
            <a:endParaRPr sz="2000" dirty="0"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26F3368-AE17-44C0-A104-EFEDA0467951}"/>
              </a:ext>
            </a:extLst>
          </p:cNvPr>
          <p:cNvSpPr txBox="1"/>
          <p:nvPr/>
        </p:nvSpPr>
        <p:spPr>
          <a:xfrm>
            <a:off x="719975" y="2232516"/>
            <a:ext cx="7943947" cy="2280945"/>
          </a:xfrm>
          <a:prstGeom prst="rect">
            <a:avLst/>
          </a:prstGeom>
          <a:solidFill>
            <a:srgbClr val="FCF4E6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@blueprint.route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'/api/users/&lt;int:user_id&gt;/purchase'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700" dirty="0" err="1">
                <a:solidFill>
                  <a:srgbClr val="795DA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get_users_purchase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db_session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create_session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jsonify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'error'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'Not found'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jsonify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'order'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to_dict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'amount'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'book'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to_dict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'id'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'title'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'year'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'genre'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genre_id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to_dict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,))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'user'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to_dict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'surname'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700" dirty="0" err="1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order_details_id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700" dirty="0" err="1">
                <a:solidFill>
                  <a:srgbClr val="0086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to_dict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dirty="0">
                <a:solidFill>
                  <a:srgbClr val="66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shipment_date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shipment_status</a:t>
            </a:r>
            <a:r>
              <a:rPr lang="en-US" sz="7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700" dirty="0">
                <a:solidFill>
                  <a:srgbClr val="A71D5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7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solidFill>
                  <a:srgbClr val="63A35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</a:t>
            </a:r>
            <a:endParaRPr lang="ru-R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 TIME</a:t>
            </a:r>
            <a:endParaRPr dirty="0"/>
          </a:p>
        </p:txBody>
      </p:sp>
      <p:sp>
        <p:nvSpPr>
          <p:cNvPr id="1287" name="Google Shape;1287;p48"/>
          <p:cNvSpPr txBox="1">
            <a:spLocks noGrp="1"/>
          </p:cNvSpPr>
          <p:nvPr>
            <p:ph type="subTitle" idx="1"/>
          </p:nvPr>
        </p:nvSpPr>
        <p:spPr>
          <a:xfrm>
            <a:off x="5059736" y="2851137"/>
            <a:ext cx="3127200" cy="71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  <a:endParaRPr dirty="0"/>
          </a:p>
        </p:txBody>
      </p:sp>
      <p:grpSp>
        <p:nvGrpSpPr>
          <p:cNvPr id="1288" name="Google Shape;1288;p48"/>
          <p:cNvGrpSpPr/>
          <p:nvPr/>
        </p:nvGrpSpPr>
        <p:grpSpPr>
          <a:xfrm>
            <a:off x="831291" y="2091924"/>
            <a:ext cx="3892758" cy="2336854"/>
            <a:chOff x="4854325" y="1936705"/>
            <a:chExt cx="3569700" cy="2142920"/>
          </a:xfrm>
        </p:grpSpPr>
        <p:sp>
          <p:nvSpPr>
            <p:cNvPr id="1289" name="Google Shape;1289;p48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5925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2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2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" dir="22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14DC4-433C-40D7-BEA4-346FCC08A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3"/>
          <a:stretch/>
        </p:blipFill>
        <p:spPr>
          <a:xfrm>
            <a:off x="1253195" y="2275587"/>
            <a:ext cx="3048947" cy="19521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A38673-1E07-4AA1-B281-A5EFEA609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736" y="2385029"/>
            <a:ext cx="2037617" cy="5099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529EC8-AB3F-444E-A2E6-BA04244E56B6}"/>
              </a:ext>
            </a:extLst>
          </p:cNvPr>
          <p:cNvSpPr txBox="1"/>
          <p:nvPr/>
        </p:nvSpPr>
        <p:spPr>
          <a:xfrm>
            <a:off x="5059736" y="2418028"/>
            <a:ext cx="1959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2000"/>
              <a:buFont typeface="Rubik Light"/>
              <a:buNone/>
              <a:tabLst/>
              <a:defRPr/>
            </a:pPr>
            <a:r>
              <a:rPr lang="en-US" sz="2000" dirty="0">
                <a:solidFill>
                  <a:srgbClr val="2D2E27"/>
                </a:solidFill>
                <a:latin typeface="Rubik Light"/>
                <a:cs typeface="Rubik Light"/>
                <a:sym typeface="Rubik Light"/>
              </a:rPr>
              <a:t>Show time!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D2E27"/>
              </a:solidFill>
              <a:effectLst/>
              <a:uLnTx/>
              <a:uFillTx/>
              <a:latin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0"/>
          <p:cNvSpPr txBox="1">
            <a:spLocks noGrp="1"/>
          </p:cNvSpPr>
          <p:nvPr>
            <p:ph type="subTitle" idx="1"/>
          </p:nvPr>
        </p:nvSpPr>
        <p:spPr>
          <a:xfrm>
            <a:off x="2059350" y="2604502"/>
            <a:ext cx="50250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315" name="Google Shape;1315;p50"/>
          <p:cNvSpPr txBox="1">
            <a:spLocks noGrp="1"/>
          </p:cNvSpPr>
          <p:nvPr>
            <p:ph type="ctrTitle"/>
          </p:nvPr>
        </p:nvSpPr>
        <p:spPr>
          <a:xfrm>
            <a:off x="2059650" y="1848353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17" name="Google Shape;1317;p50"/>
          <p:cNvSpPr txBox="1"/>
          <p:nvPr/>
        </p:nvSpPr>
        <p:spPr>
          <a:xfrm>
            <a:off x="2646006" y="3974825"/>
            <a:ext cx="38520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8" name="Google Shape;1318;p50"/>
          <p:cNvSpPr txBox="1"/>
          <p:nvPr/>
        </p:nvSpPr>
        <p:spPr>
          <a:xfrm>
            <a:off x="872400" y="71950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ONLINE BOOKSTORE WEBSITE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049F69-CDB5-4322-AE34-A6FB03161AAC}"/>
              </a:ext>
            </a:extLst>
          </p:cNvPr>
          <p:cNvSpPr txBox="1"/>
          <p:nvPr/>
        </p:nvSpPr>
        <p:spPr>
          <a:xfrm>
            <a:off x="2111993" y="3659102"/>
            <a:ext cx="5437162" cy="523220"/>
          </a:xfrm>
          <a:prstGeom prst="rect">
            <a:avLst/>
          </a:prstGeom>
          <a:solidFill>
            <a:srgbClr val="FCF4E6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ttle Pop-Up Windows Meeting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466</Words>
  <Application>Microsoft Office PowerPoint</Application>
  <PresentationFormat>Экран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Courier New</vt:lpstr>
      <vt:lpstr>Wingdings</vt:lpstr>
      <vt:lpstr>Rubik Light</vt:lpstr>
      <vt:lpstr>Arial</vt:lpstr>
      <vt:lpstr>Inter</vt:lpstr>
      <vt:lpstr>Calibri</vt:lpstr>
      <vt:lpstr>Little Pop-Up Windows Meeting by Slidesgo</vt:lpstr>
      <vt:lpstr>ONLINE BOOKSTORE MANAGMENT WEBSITE</vt:lpstr>
      <vt:lpstr>ABOUT THE PROJECT</vt:lpstr>
      <vt:lpstr>TABLE OF CONTENTS</vt:lpstr>
      <vt:lpstr>DATABASE</vt:lpstr>
      <vt:lpstr>Frontend</vt:lpstr>
      <vt:lpstr>USER API</vt:lpstr>
      <vt:lpstr>DEMONSTRATION TIME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BOOKSTORE MANAGMENT WEBSITE</dc:title>
  <dc:creator>Алмас Сапаров</dc:creator>
  <cp:lastModifiedBy>Алмас Сапаров</cp:lastModifiedBy>
  <cp:revision>8</cp:revision>
  <dcterms:modified xsi:type="dcterms:W3CDTF">2021-04-26T07:35:28Z</dcterms:modified>
</cp:coreProperties>
</file>