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F00"/>
    <a:srgbClr val="30FE92"/>
    <a:srgbClr val="FFFF00"/>
    <a:srgbClr val="0AFE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7BB032-3E9A-4910-AC8B-E2803777360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BDADA56-BAAA-4C6F-AF13-B9F80390F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9C34162-3649-44ED-AE71-9B7144FCD620}"/>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A0BC4AFC-C0FE-4B97-93D2-57B22D926C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62ADEC8-A1D7-41F0-B760-5B7C44B28C9A}"/>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222213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8D9DD4-CD45-47D3-BC22-FCBBE6FDDD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920C7A8-CF97-481B-9815-BF118D8E052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F63986-8B8B-4058-9C1A-E32ACF1B2423}"/>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E871E324-EC6D-4C79-9EA5-5FE15199B36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9545C4-821B-4048-972F-EA79DFB2B9CB}"/>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93129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4D86652-20D3-46CC-AADB-8F36221D402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C95B92A-F6B9-4FF0-B6AE-60B8B80D675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6AB5079-AFC5-414A-843A-891FA13E7A4F}"/>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32116687-B386-464A-8F69-E28829525D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BE0E56D-3394-4D6A-BA76-3BDAF5374280}"/>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279857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AC324D-014F-4053-A415-62F9DF23297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E4929D-D60C-440F-A71E-44BFAAF5ECF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152E29A-B061-4C05-9252-9FA1B2391B63}"/>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86FA3717-331D-43C4-A497-0BFF31F405C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FBE285-9DBC-497D-ACF3-B8A4790C5771}"/>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4482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CCC962-96C6-41C9-A5E0-C2652D68EB3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5BA9774-23A5-4E32-B858-232B3A987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627FDA8-B43C-4047-815E-0D15E931E6A9}"/>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CDB6A1A5-DEEE-4493-998E-A082B05201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B26D62-3204-48C4-9A73-B45574492C28}"/>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358203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36B507-F8B9-441C-AAB8-860F2D7DCD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D3703B1-F0E4-4B50-873D-69E61873BC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832F5C-7342-47A8-9A7E-2310BFA1E33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9824913-7E80-4E4B-A6E5-79271D24226D}"/>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6" name="Нижний колонтитул 5">
            <a:extLst>
              <a:ext uri="{FF2B5EF4-FFF2-40B4-BE49-F238E27FC236}">
                <a16:creationId xmlns:a16="http://schemas.microsoft.com/office/drawing/2014/main" id="{5E0D3E4A-9597-4D64-ACBB-F08377E7ED7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8787F83-C573-4F6C-BB7D-6C8E8E859F8D}"/>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135219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DA0F2-E322-4AB9-BE99-6F7F8FF7978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F4F4060-1DCA-4093-8B44-FFAD78BD1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9B0C49-E87A-43D2-84AD-3B9FA252AD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71CDC1F-588F-4846-A962-3CDD59DD8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38EFA08-05B8-4CC8-8BDE-AD555DC47F9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CE57F98-0DA5-4615-8EAD-B736780067E0}"/>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8" name="Нижний колонтитул 7">
            <a:extLst>
              <a:ext uri="{FF2B5EF4-FFF2-40B4-BE49-F238E27FC236}">
                <a16:creationId xmlns:a16="http://schemas.microsoft.com/office/drawing/2014/main" id="{1B185E69-43C6-4CC1-8DAF-444EA4C66CD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E01DE90-6FC0-4359-8805-8EB70FE5B159}"/>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426682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CBCD55-C242-4C06-92D8-91A6655EAEF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D08685B-C1FF-448E-AA12-728EEBD22F98}"/>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4" name="Нижний колонтитул 3">
            <a:extLst>
              <a:ext uri="{FF2B5EF4-FFF2-40B4-BE49-F238E27FC236}">
                <a16:creationId xmlns:a16="http://schemas.microsoft.com/office/drawing/2014/main" id="{EE73CEF9-2702-478D-9DD3-998DA534982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989FFB0-E2CB-4BF4-ADFA-5B5885128378}"/>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156235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731073B-F1BB-4C0F-BDD5-C40A5D53C4E0}"/>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3" name="Нижний колонтитул 2">
            <a:extLst>
              <a:ext uri="{FF2B5EF4-FFF2-40B4-BE49-F238E27FC236}">
                <a16:creationId xmlns:a16="http://schemas.microsoft.com/office/drawing/2014/main" id="{615F6B7C-98BE-4EA6-A0BC-6CEA9DA2F0A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9139A39-F737-4E56-BC45-ECA5CFBA99C7}"/>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428087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5C027E-FA6B-464D-90C9-C537026220C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38116E6-402D-4147-A259-61B917131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EAE5F25-D6F3-4113-B856-0745BEA86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9F62CE0-B4DD-4995-B365-7C35A0663763}"/>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6" name="Нижний колонтитул 5">
            <a:extLst>
              <a:ext uri="{FF2B5EF4-FFF2-40B4-BE49-F238E27FC236}">
                <a16:creationId xmlns:a16="http://schemas.microsoft.com/office/drawing/2014/main" id="{C57C550E-A314-4F83-9DB5-92AB90C40F9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4AA2AE9-7B6A-4CF5-BF4A-19AE5AE68037}"/>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414023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FE57E4-4E8F-4DBC-8594-EB45D86670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E85021C-07F4-4C59-9CF6-7FA1CD3F6E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A6DA872-DE22-43C0-AB89-DCAC89D30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12E35E1-3451-4543-93D2-00485214A76E}"/>
              </a:ext>
            </a:extLst>
          </p:cNvPr>
          <p:cNvSpPr>
            <a:spLocks noGrp="1"/>
          </p:cNvSpPr>
          <p:nvPr>
            <p:ph type="dt" sz="half" idx="10"/>
          </p:nvPr>
        </p:nvSpPr>
        <p:spPr/>
        <p:txBody>
          <a:bodyPr/>
          <a:lstStyle/>
          <a:p>
            <a:fld id="{FCD7F1CE-DE32-43B0-B216-2A0FF1D05BC0}" type="datetimeFigureOut">
              <a:rPr lang="ru-RU" smtClean="0"/>
              <a:t>09.08.2020</a:t>
            </a:fld>
            <a:endParaRPr lang="ru-RU"/>
          </a:p>
        </p:txBody>
      </p:sp>
      <p:sp>
        <p:nvSpPr>
          <p:cNvPr id="6" name="Нижний колонтитул 5">
            <a:extLst>
              <a:ext uri="{FF2B5EF4-FFF2-40B4-BE49-F238E27FC236}">
                <a16:creationId xmlns:a16="http://schemas.microsoft.com/office/drawing/2014/main" id="{0DFC74EE-AB5B-4ADC-9BC3-2CABBFE0FD8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3213711-5459-4AC7-9C92-AB34DACCB616}"/>
              </a:ext>
            </a:extLst>
          </p:cNvPr>
          <p:cNvSpPr>
            <a:spLocks noGrp="1"/>
          </p:cNvSpPr>
          <p:nvPr>
            <p:ph type="sldNum" sz="quarter" idx="12"/>
          </p:nvPr>
        </p:nvSpPr>
        <p:spPr/>
        <p:txBody>
          <a:bodyPr/>
          <a:lstStyle/>
          <a:p>
            <a:fld id="{BEC43C59-F300-4832-853A-AD0AA1115D9F}" type="slidenum">
              <a:rPr lang="ru-RU" smtClean="0"/>
              <a:t>‹#›</a:t>
            </a:fld>
            <a:endParaRPr lang="ru-RU"/>
          </a:p>
        </p:txBody>
      </p:sp>
    </p:spTree>
    <p:extLst>
      <p:ext uri="{BB962C8B-B14F-4D97-AF65-F5344CB8AC3E}">
        <p14:creationId xmlns:p14="http://schemas.microsoft.com/office/powerpoint/2010/main" val="19406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15974-DB2D-48D8-83AE-5302087E4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54BF810-B0A9-492E-921A-056EEF0A1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69BB95-8C05-40FB-8996-020F0A7C5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7F1CE-DE32-43B0-B216-2A0FF1D05BC0}" type="datetimeFigureOut">
              <a:rPr lang="ru-RU" smtClean="0"/>
              <a:t>09.08.2020</a:t>
            </a:fld>
            <a:endParaRPr lang="ru-RU"/>
          </a:p>
        </p:txBody>
      </p:sp>
      <p:sp>
        <p:nvSpPr>
          <p:cNvPr id="5" name="Нижний колонтитул 4">
            <a:extLst>
              <a:ext uri="{FF2B5EF4-FFF2-40B4-BE49-F238E27FC236}">
                <a16:creationId xmlns:a16="http://schemas.microsoft.com/office/drawing/2014/main" id="{6C6BF9D9-3CF5-4259-A8F2-547556F71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32C8261-E66C-4AD4-A16C-DF0E784C6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43C59-F300-4832-853A-AD0AA1115D9F}" type="slidenum">
              <a:rPr lang="ru-RU" smtClean="0"/>
              <a:t>‹#›</a:t>
            </a:fld>
            <a:endParaRPr lang="ru-RU"/>
          </a:p>
        </p:txBody>
      </p:sp>
    </p:spTree>
    <p:extLst>
      <p:ext uri="{BB962C8B-B14F-4D97-AF65-F5344CB8AC3E}">
        <p14:creationId xmlns:p14="http://schemas.microsoft.com/office/powerpoint/2010/main" val="72819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visual.org/2013/01/11/netflixs-arrested-development-will-not-change-tv-web-tv-already-d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black-and-white-stripes-lines-167717/"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Изображение выглядит как бутылка, сидит, тарелка, большой&#10;&#10;Автоматически созданное описание">
            <a:extLst>
              <a:ext uri="{FF2B5EF4-FFF2-40B4-BE49-F238E27FC236}">
                <a16:creationId xmlns:a16="http://schemas.microsoft.com/office/drawing/2014/main" id="{06C72E59-794B-423C-9EE1-E48BCB71E78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263" r="33437"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AA58176-BE8A-43B1-AA2D-DB6F4D8C76D1}"/>
              </a:ext>
            </a:extLst>
          </p:cNvPr>
          <p:cNvSpPr>
            <a:spLocks noGrp="1"/>
          </p:cNvSpPr>
          <p:nvPr>
            <p:ph type="ctrTitle"/>
          </p:nvPr>
        </p:nvSpPr>
        <p:spPr>
          <a:xfrm>
            <a:off x="477981" y="1122363"/>
            <a:ext cx="4023360" cy="3204134"/>
          </a:xfrm>
        </p:spPr>
        <p:txBody>
          <a:bodyPr anchor="b">
            <a:normAutofit/>
          </a:bodyPr>
          <a:lstStyle/>
          <a:p>
            <a:pPr algn="l"/>
            <a:r>
              <a:rPr lang="en-US" b="1" dirty="0"/>
              <a:t>Capstone Project: Netflix Data</a:t>
            </a:r>
            <a:endParaRPr lang="ru-RU" sz="4800" dirty="0"/>
          </a:p>
        </p:txBody>
      </p:sp>
      <p:sp>
        <p:nvSpPr>
          <p:cNvPr id="3" name="Подзаголовок 2">
            <a:extLst>
              <a:ext uri="{FF2B5EF4-FFF2-40B4-BE49-F238E27FC236}">
                <a16:creationId xmlns:a16="http://schemas.microsoft.com/office/drawing/2014/main" id="{F8AAE7B2-4958-4007-819E-87927A7D841B}"/>
              </a:ext>
            </a:extLst>
          </p:cNvPr>
          <p:cNvSpPr>
            <a:spLocks noGrp="1"/>
          </p:cNvSpPr>
          <p:nvPr>
            <p:ph type="subTitle" idx="1"/>
          </p:nvPr>
        </p:nvSpPr>
        <p:spPr>
          <a:xfrm>
            <a:off x="477980" y="4872922"/>
            <a:ext cx="4023359" cy="1208141"/>
          </a:xfrm>
        </p:spPr>
        <p:txBody>
          <a:bodyPr>
            <a:normAutofit/>
          </a:bodyPr>
          <a:lstStyle/>
          <a:p>
            <a:pPr algn="l"/>
            <a:r>
              <a:rPr lang="en-US" b="1" dirty="0">
                <a:solidFill>
                  <a:srgbClr val="0AFE84"/>
                </a:solidFill>
              </a:rPr>
              <a:t>Visualize Netflix data using Python</a:t>
            </a:r>
            <a:endParaRPr lang="ru-RU" sz="2000" dirty="0">
              <a:solidFill>
                <a:srgbClr val="0AFE84"/>
              </a:solidFill>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73646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Рисунок 6" descr="Изображение выглядит как дерево, ладонь&#10;&#10;Автоматически созданное описание">
            <a:extLst>
              <a:ext uri="{FF2B5EF4-FFF2-40B4-BE49-F238E27FC236}">
                <a16:creationId xmlns:a16="http://schemas.microsoft.com/office/drawing/2014/main" id="{5B078FF5-A542-4205-A8E4-1CA712371FC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410" r="-1" b="-1"/>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20F67446-E2FE-4F28-AC87-F92D4E325E8F}"/>
              </a:ext>
            </a:extLst>
          </p:cNvPr>
          <p:cNvSpPr>
            <a:spLocks noGrp="1"/>
          </p:cNvSpPr>
          <p:nvPr>
            <p:ph type="title"/>
          </p:nvPr>
        </p:nvSpPr>
        <p:spPr>
          <a:xfrm>
            <a:off x="804672" y="365125"/>
            <a:ext cx="5266155" cy="1325563"/>
          </a:xfrm>
        </p:spPr>
        <p:txBody>
          <a:bodyPr>
            <a:normAutofit/>
          </a:bodyPr>
          <a:lstStyle/>
          <a:p>
            <a:r>
              <a:rPr lang="en-US" sz="6600" b="1" dirty="0">
                <a:solidFill>
                  <a:srgbClr val="30FE92"/>
                </a:solidFill>
              </a:rPr>
              <a:t>Content</a:t>
            </a:r>
            <a:endParaRPr lang="ru-RU" sz="6600" b="1" dirty="0">
              <a:solidFill>
                <a:srgbClr val="30FE92"/>
              </a:solidFill>
            </a:endParaRPr>
          </a:p>
        </p:txBody>
      </p:sp>
      <p:sp>
        <p:nvSpPr>
          <p:cNvPr id="10" name="Прямоугольник 9">
            <a:extLst>
              <a:ext uri="{FF2B5EF4-FFF2-40B4-BE49-F238E27FC236}">
                <a16:creationId xmlns:a16="http://schemas.microsoft.com/office/drawing/2014/main" id="{9E605E6D-B734-471A-BABD-A732731E1A0B}"/>
              </a:ext>
            </a:extLst>
          </p:cNvPr>
          <p:cNvSpPr/>
          <p:nvPr/>
        </p:nvSpPr>
        <p:spPr>
          <a:xfrm>
            <a:off x="307808" y="1601968"/>
            <a:ext cx="11083359" cy="2862322"/>
          </a:xfrm>
          <a:prstGeom prst="rect">
            <a:avLst/>
          </a:prstGeom>
          <a:noFill/>
          <a:effectLst>
            <a:outerShdw blurRad="50800" dist="38100" dir="18900000" algn="bl" rotWithShape="0">
              <a:prstClr val="black">
                <a:alpha val="40000"/>
              </a:prstClr>
            </a:outerShdw>
          </a:effectLst>
        </p:spPr>
        <p:txBody>
          <a:bodyPr wrap="square" lIns="91440" tIns="45720" rIns="91440" bIns="45720">
            <a:spAutoFit/>
          </a:bodyPr>
          <a:lstStyle/>
          <a:p>
            <a:pPr marL="571500" indent="-571500">
              <a:buFont typeface="Arial" panose="020B0604020202020204" pitchFamily="34" charset="0"/>
              <a:buChar char="•"/>
            </a:pPr>
            <a:r>
              <a:rPr lang="en-US" sz="3600" dirty="0">
                <a:ln w="0"/>
                <a:effectLst>
                  <a:outerShdw blurRad="38100" dist="19050" dir="2700000" algn="tl" rotWithShape="0">
                    <a:schemeClr val="dk1">
                      <a:alpha val="40000"/>
                    </a:schemeClr>
                  </a:outerShdw>
                </a:effectLst>
              </a:rPr>
              <a:t>Visualizing the Netflix quarterly data by </a:t>
            </a:r>
            <a:r>
              <a:rPr lang="en-US" sz="3600" dirty="0" err="1">
                <a:ln w="0"/>
                <a:effectLst>
                  <a:outerShdw blurRad="38100" dist="19050" dir="2700000" algn="tl" rotWithShape="0">
                    <a:schemeClr val="dk1">
                      <a:alpha val="40000"/>
                    </a:schemeClr>
                  </a:outerShdw>
                </a:effectLst>
              </a:rPr>
              <a:t>violinplot</a:t>
            </a:r>
            <a:endParaRPr lang="en-US" sz="3600" dirty="0">
              <a:ln w="0"/>
              <a:effectLst>
                <a:outerShdw blurRad="38100" dist="19050" dir="2700000" algn="tl" rotWithShape="0">
                  <a:schemeClr val="dk1">
                    <a:alpha val="40000"/>
                  </a:schemeClr>
                </a:outerShdw>
              </a:effectLst>
            </a:endParaRPr>
          </a:p>
          <a:p>
            <a:pPr marL="571500" indent="-571500">
              <a:buFont typeface="Arial" panose="020B0604020202020204" pitchFamily="34" charset="0"/>
              <a:buChar char="•"/>
            </a:pPr>
            <a:r>
              <a:rPr lang="en-US" sz="3600" dirty="0">
                <a:ln w="0"/>
                <a:effectLst>
                  <a:outerShdw blurRad="38100" dist="19050" dir="2700000" algn="tl" rotWithShape="0">
                    <a:schemeClr val="dk1">
                      <a:alpha val="40000"/>
                    </a:schemeClr>
                  </a:outerShdw>
                </a:effectLst>
              </a:rPr>
              <a:t>Chart the performance of the earnings per share (EPS)</a:t>
            </a:r>
          </a:p>
          <a:p>
            <a:pPr marL="571500" indent="-571500">
              <a:buFont typeface="Arial" panose="020B0604020202020204" pitchFamily="34" charset="0"/>
              <a:buChar char="•"/>
            </a:pPr>
            <a:r>
              <a:rPr lang="en-US" sz="3600" dirty="0">
                <a:ln w="0"/>
                <a:effectLst>
                  <a:outerShdw blurRad="38100" dist="19050" dir="2700000" algn="tl" rotWithShape="0">
                    <a:schemeClr val="dk1">
                      <a:alpha val="40000"/>
                    </a:schemeClr>
                  </a:outerShdw>
                </a:effectLst>
              </a:rPr>
              <a:t>Visualize the earnings and revenue reported by Netflix</a:t>
            </a:r>
          </a:p>
          <a:p>
            <a:pPr marL="571500" indent="-571500">
              <a:buFont typeface="Arial" panose="020B0604020202020204" pitchFamily="34" charset="0"/>
              <a:buChar char="•"/>
            </a:pPr>
            <a:r>
              <a:rPr lang="en-US" sz="3600" dirty="0">
                <a:ln w="0"/>
                <a:effectLst>
                  <a:outerShdw blurRad="38100" dist="19050" dir="2700000" algn="tl" rotWithShape="0">
                    <a:schemeClr val="dk1">
                      <a:alpha val="40000"/>
                    </a:schemeClr>
                  </a:outerShdw>
                </a:effectLst>
              </a:rPr>
              <a:t>Compare Netflix stock to the Dow Jones Industrial Average in 2017</a:t>
            </a:r>
            <a:endParaRPr lang="ru-RU"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63150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8EB67DD-78B6-44EC-8A2D-AF3D59E8019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1800" dirty="0">
                <a:solidFill>
                  <a:schemeClr val="bg1"/>
                </a:solidFill>
              </a:rPr>
              <a:t>By the graphics, we can tell that Netflix Stock prices was growing up. However prices in third quarter did most fall throughout the year. The minimum stock price is about 120 and the maximum higher than 200.</a:t>
            </a: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Объект 6">
            <a:extLst>
              <a:ext uri="{FF2B5EF4-FFF2-40B4-BE49-F238E27FC236}">
                <a16:creationId xmlns:a16="http://schemas.microsoft.com/office/drawing/2014/main" id="{434AE659-6DF0-4D0A-BD74-180A3D136D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9" r="-1" b="-1"/>
          <a:stretch/>
        </p:blipFill>
        <p:spPr>
          <a:xfrm>
            <a:off x="545238" y="858525"/>
            <a:ext cx="7608304" cy="5211906"/>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65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795AE77-2FF6-4CF5-B08A-B5B441440AB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2400" dirty="0">
                <a:solidFill>
                  <a:schemeClr val="bg1"/>
                </a:solidFill>
              </a:rPr>
              <a:t>By the graphics, we can tell that estimated values was very accurate. Moreover in 2Q2017 and in 4Q2017</a:t>
            </a:r>
            <a:r>
              <a:rPr lang="ru-RU" sz="2400" dirty="0">
                <a:solidFill>
                  <a:schemeClr val="bg1"/>
                </a:solidFill>
              </a:rPr>
              <a:t> </a:t>
            </a:r>
            <a:r>
              <a:rPr lang="en-US" sz="2400" dirty="0">
                <a:solidFill>
                  <a:schemeClr val="bg1"/>
                </a:solidFill>
              </a:rPr>
              <a:t>actual values and estimated values were equal</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Объект 30" descr="Изображение выглядит как снимок экрана&#10;&#10;Автоматически созданное описание">
            <a:extLst>
              <a:ext uri="{FF2B5EF4-FFF2-40B4-BE49-F238E27FC236}">
                <a16:creationId xmlns:a16="http://schemas.microsoft.com/office/drawing/2014/main" id="{89DC5912-9D7B-4BF3-9136-FFE39A445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266" y="895350"/>
            <a:ext cx="5753559" cy="4848225"/>
          </a:xfrm>
        </p:spPr>
      </p:pic>
    </p:spTree>
    <p:extLst>
      <p:ext uri="{BB962C8B-B14F-4D97-AF65-F5344CB8AC3E}">
        <p14:creationId xmlns:p14="http://schemas.microsoft.com/office/powerpoint/2010/main" val="42817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98EB67DD-78B6-44EC-8A2D-AF3D59E8019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400" dirty="0">
                <a:solidFill>
                  <a:schemeClr val="bg1"/>
                </a:solidFill>
              </a:rPr>
              <a:t>Revenue followed a trend, while earnings didn’t. Earnings is only 0.02% of actual revenue</a:t>
            </a:r>
          </a:p>
        </p:txBody>
      </p: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Объект 5" descr="Изображение выглядит как снимок экрана&#10;&#10;Автоматически созданное описание">
            <a:extLst>
              <a:ext uri="{FF2B5EF4-FFF2-40B4-BE49-F238E27FC236}">
                <a16:creationId xmlns:a16="http://schemas.microsoft.com/office/drawing/2014/main" id="{B98A92AA-3ADE-4BA5-8FEC-41AF57206AB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143"/>
          <a:stretch/>
        </p:blipFill>
        <p:spPr>
          <a:xfrm>
            <a:off x="454467" y="777521"/>
            <a:ext cx="7642822" cy="5487127"/>
          </a:xfrm>
        </p:spPr>
      </p:pic>
    </p:spTree>
    <p:extLst>
      <p:ext uri="{BB962C8B-B14F-4D97-AF65-F5344CB8AC3E}">
        <p14:creationId xmlns:p14="http://schemas.microsoft.com/office/powerpoint/2010/main" val="177372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6" name="Rectangle 15">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Объект 7" descr="Изображение выглядит как компьютер&#10;&#10;Автоматически созданное описание">
            <a:extLst>
              <a:ext uri="{FF2B5EF4-FFF2-40B4-BE49-F238E27FC236}">
                <a16:creationId xmlns:a16="http://schemas.microsoft.com/office/drawing/2014/main" id="{FFEFFBC0-FB50-4597-8BA4-9C9E4C81101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939"/>
          <a:stretch/>
        </p:blipFill>
        <p:spPr>
          <a:xfrm>
            <a:off x="781810" y="704764"/>
            <a:ext cx="8749051" cy="4478094"/>
          </a:xfrm>
          <a:prstGeom prst="rect">
            <a:avLst/>
          </a:prstGeom>
        </p:spPr>
      </p:pic>
      <p:sp>
        <p:nvSpPr>
          <p:cNvPr id="9" name="TextBox 8">
            <a:extLst>
              <a:ext uri="{FF2B5EF4-FFF2-40B4-BE49-F238E27FC236}">
                <a16:creationId xmlns:a16="http://schemas.microsoft.com/office/drawing/2014/main" id="{5211052F-DC29-4240-8683-3E1AAC9FD6A3}"/>
              </a:ext>
            </a:extLst>
          </p:cNvPr>
          <p:cNvSpPr txBox="1"/>
          <p:nvPr/>
        </p:nvSpPr>
        <p:spPr>
          <a:xfrm>
            <a:off x="7421126" y="5125933"/>
            <a:ext cx="4270131" cy="1477328"/>
          </a:xfrm>
          <a:prstGeom prst="rect">
            <a:avLst/>
          </a:prstGeom>
          <a:solidFill>
            <a:srgbClr val="FDBF00"/>
          </a:solidFill>
        </p:spPr>
        <p:txBody>
          <a:bodyPr wrap="square" rtlCol="0">
            <a:spAutoFit/>
          </a:bodyPr>
          <a:lstStyle/>
          <a:p>
            <a:r>
              <a:rPr lang="en-US" dirty="0">
                <a:solidFill>
                  <a:schemeClr val="bg1"/>
                </a:solidFill>
              </a:rPr>
              <a:t>As we can see by this two bar plots, Netflix stock price dynamic was</a:t>
            </a:r>
            <a:r>
              <a:rPr lang="kk-KZ" dirty="0">
                <a:solidFill>
                  <a:schemeClr val="bg1"/>
                </a:solidFill>
              </a:rPr>
              <a:t> </a:t>
            </a:r>
            <a:r>
              <a:rPr lang="en-US" dirty="0">
                <a:solidFill>
                  <a:schemeClr val="bg1"/>
                </a:solidFill>
              </a:rPr>
              <a:t>volatile, while Dow Jones’s was stable</a:t>
            </a:r>
            <a:r>
              <a:rPr lang="ru-RU" dirty="0">
                <a:solidFill>
                  <a:schemeClr val="bg1"/>
                </a:solidFill>
              </a:rPr>
              <a:t> </a:t>
            </a:r>
            <a:r>
              <a:rPr lang="en-US" dirty="0">
                <a:solidFill>
                  <a:schemeClr val="bg1"/>
                </a:solidFill>
              </a:rPr>
              <a:t>growing. In addition Netflix stock final price was much lesser than Dow Jones’s </a:t>
            </a:r>
            <a:endParaRPr lang="ru-RU" dirty="0">
              <a:solidFill>
                <a:schemeClr val="bg1"/>
              </a:solidFill>
            </a:endParaRPr>
          </a:p>
        </p:txBody>
      </p:sp>
    </p:spTree>
    <p:extLst>
      <p:ext uri="{BB962C8B-B14F-4D97-AF65-F5344CB8AC3E}">
        <p14:creationId xmlns:p14="http://schemas.microsoft.com/office/powerpoint/2010/main" val="337561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tx1">
              <a:lumMod val="75000"/>
              <a:lumOff val="25000"/>
            </a:schemeClr>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F2AA59B-0D97-4DDC-A242-16E299EE52E8}"/>
              </a:ext>
            </a:extLst>
          </p:cNvPr>
          <p:cNvSpPr>
            <a:spLocks noGrp="1"/>
          </p:cNvSpPr>
          <p:nvPr>
            <p:ph type="ctrTitle"/>
          </p:nvPr>
        </p:nvSpPr>
        <p:spPr>
          <a:xfrm>
            <a:off x="1524000" y="1584683"/>
            <a:ext cx="9144000" cy="2551829"/>
          </a:xfrm>
        </p:spPr>
        <p:txBody>
          <a:bodyPr anchor="ctr">
            <a:normAutofit/>
          </a:bodyPr>
          <a:lstStyle/>
          <a:p>
            <a:r>
              <a:rPr lang="en-US" sz="6600" dirty="0"/>
              <a:t>Thank you for your attention</a:t>
            </a:r>
            <a:endParaRPr lang="ru-RU" sz="6600" dirty="0"/>
          </a:p>
        </p:txBody>
      </p:sp>
    </p:spTree>
    <p:extLst>
      <p:ext uri="{BB962C8B-B14F-4D97-AF65-F5344CB8AC3E}">
        <p14:creationId xmlns:p14="http://schemas.microsoft.com/office/powerpoint/2010/main" val="39223912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174</Words>
  <Application>Microsoft Office PowerPoint</Application>
  <PresentationFormat>Широкоэкранный</PresentationFormat>
  <Paragraphs>12</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Capstone Project: Netflix Data</vt:lpstr>
      <vt:lpstr>Content</vt:lpstr>
      <vt:lpstr>By the graphics, we can tell that Netflix Stock prices was growing up. However prices in third quarter did most fall throughout the year. The minimum stock price is about 120 and the maximum higher than 200.</vt:lpstr>
      <vt:lpstr>By the graphics, we can tell that estimated values was very accurate. Moreover in 2Q2017 and in 4Q2017 actual values and estimated values were equal</vt:lpstr>
      <vt:lpstr>Revenue followed a trend, while earnings didn’t. Earnings is only 0.02% of actual revenue</vt:lpstr>
      <vt:lpstr>Презентация PowerPoint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Data</dc:title>
  <dc:creator>Сапаров Алмас</dc:creator>
  <cp:lastModifiedBy>Сапаров Алмас</cp:lastModifiedBy>
  <cp:revision>3</cp:revision>
  <dcterms:created xsi:type="dcterms:W3CDTF">2020-08-09T09:30:35Z</dcterms:created>
  <dcterms:modified xsi:type="dcterms:W3CDTF">2020-08-09T09:52:42Z</dcterms:modified>
</cp:coreProperties>
</file>