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3496"/>
  </p:normalViewPr>
  <p:slideViewPr>
    <p:cSldViewPr snapToGrid="0" snapToObjects="1">
      <p:cViewPr varScale="1">
        <p:scale>
          <a:sx n="105" d="100"/>
          <a:sy n="105" d="100"/>
        </p:scale>
        <p:origin x="200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2F74-0955-F04C-B79A-F109AE106A47}" type="datetimeFigureOut">
              <a:rPr lang="ru-RU" smtClean="0"/>
              <a:t>24.09.17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E84E5-696C-4444-818A-86770641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11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E84E5-696C-4444-818A-86770641C81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1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E84E5-696C-4444-818A-86770641C8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4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E84E5-696C-4444-818A-86770641C81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79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E84E5-696C-4444-818A-86770641C81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3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E84E5-696C-4444-818A-86770641C81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86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E84E5-696C-4444-818A-86770641C81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E84E5-696C-4444-818A-86770641C8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22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0327" y="180254"/>
            <a:ext cx="10958946" cy="706437"/>
          </a:xfrm>
        </p:spPr>
        <p:txBody>
          <a:bodyPr anchor="t">
            <a:normAutofit/>
          </a:bodyPr>
          <a:lstStyle>
            <a:lvl1pPr algn="l">
              <a:defRPr sz="24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327" y="1066657"/>
            <a:ext cx="10958946" cy="665161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497027"/>
            <a:ext cx="814754" cy="365125"/>
          </a:xfrm>
        </p:spPr>
        <p:txBody>
          <a:bodyPr/>
          <a:lstStyle>
            <a:lvl1pPr>
              <a:defRPr sz="1100"/>
            </a:lvl1pPr>
          </a:lstStyle>
          <a:p>
            <a:fld id="{069A747A-C9E9-1644-93AA-47CA3F1EE3A7}" type="datetime1">
              <a:rPr lang="ru-RU" smtClean="0"/>
              <a:pPr/>
              <a:t>24.09.17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50019" y="6497027"/>
            <a:ext cx="41148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M.SMART  </a:t>
            </a:r>
            <a:r>
              <a:rPr lang="ru-RU" smtClean="0"/>
              <a:t>ХАКАТОН </a:t>
            </a:r>
            <a:r>
              <a:rPr lang="en-US" smtClean="0"/>
              <a:t>	</a:t>
            </a:r>
            <a:r>
              <a:rPr lang="ru-RU" smtClean="0"/>
              <a:t>КОМАНДА СМУЗИ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497027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27A3A553-85ED-424D-87B5-9070EE7482EF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332509" y="955820"/>
            <a:ext cx="11360727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4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89CB-E530-D74A-97F0-FF6A2BDD035D}" type="datetime1">
              <a:rPr lang="ru-RU" smtClean="0"/>
              <a:t>24.09.17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M.SMART  ХАКАТОН  КОМАНДА СМУЗИ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A553-85ED-424D-87B5-9070EE748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86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Relationship Id="rId3" Type="http://schemas.openxmlformats.org/officeDocument/2006/relationships/hyperlink" Target="https://github.com/avidale/mvideo_h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0019" y="931278"/>
            <a:ext cx="4456044" cy="1652895"/>
          </a:xfrm>
        </p:spPr>
        <p:txBody>
          <a:bodyPr anchor="b">
            <a:normAutofit/>
          </a:bodyPr>
          <a:lstStyle/>
          <a:p>
            <a:r>
              <a:rPr lang="ru-RU" sz="3600" dirty="0" smtClean="0"/>
              <a:t>Решали обе задачи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0019" y="2786869"/>
            <a:ext cx="6725885" cy="335789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Команда </a:t>
            </a:r>
          </a:p>
          <a:p>
            <a:r>
              <a:rPr lang="ru-RU" dirty="0" smtClean="0">
                <a:latin typeface="+mn-lt"/>
              </a:rPr>
              <a:t>Даниил Удимов </a:t>
            </a:r>
            <a:r>
              <a:rPr lang="en-US" dirty="0" smtClean="0">
                <a:latin typeface="+mn-lt"/>
              </a:rPr>
              <a:t>	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Яндекс</a:t>
            </a:r>
          </a:p>
          <a:p>
            <a:r>
              <a:rPr lang="ru-RU" dirty="0" smtClean="0">
                <a:latin typeface="+mn-lt"/>
              </a:rPr>
              <a:t>Валерий Бабушкин </a:t>
            </a:r>
            <a:r>
              <a:rPr lang="en-US" dirty="0" smtClean="0">
                <a:latin typeface="+mn-lt"/>
              </a:rPr>
              <a:t>	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Яндекс</a:t>
            </a:r>
          </a:p>
          <a:p>
            <a:r>
              <a:rPr lang="ru-RU" dirty="0" smtClean="0">
                <a:latin typeface="+mn-lt"/>
              </a:rPr>
              <a:t>Давид </a:t>
            </a:r>
            <a:r>
              <a:rPr lang="ru-RU" dirty="0">
                <a:latin typeface="+mn-lt"/>
              </a:rPr>
              <a:t>Дале </a:t>
            </a:r>
            <a:r>
              <a:rPr lang="en-US" dirty="0" smtClean="0">
                <a:latin typeface="+mn-lt"/>
              </a:rPr>
              <a:t>		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Яндекс</a:t>
            </a:r>
            <a:endParaRPr lang="en-US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r>
              <a:rPr lang="pl-PL" dirty="0">
                <a:latin typeface="+mn-lt"/>
              </a:rPr>
              <a:t>Альфия </a:t>
            </a:r>
            <a:r>
              <a:rPr lang="pl-PL" dirty="0" err="1">
                <a:latin typeface="+mn-lt"/>
              </a:rPr>
              <a:t>Бабий</a:t>
            </a:r>
            <a:r>
              <a:rPr lang="pl-PL" dirty="0">
                <a:latin typeface="+mn-lt"/>
              </a:rPr>
              <a:t> 	</a:t>
            </a:r>
            <a:r>
              <a:rPr lang="pl-PL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Redmadrobot</a:t>
            </a:r>
            <a:endParaRPr lang="pl-PL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r>
              <a:rPr lang="pl-PL" dirty="0" err="1">
                <a:latin typeface="+mn-lt"/>
              </a:rPr>
              <a:t>Юлия</a:t>
            </a:r>
            <a:r>
              <a:rPr lang="pl-PL" dirty="0">
                <a:latin typeface="+mn-lt"/>
              </a:rPr>
              <a:t> </a:t>
            </a:r>
            <a:r>
              <a:rPr lang="pl-PL" dirty="0" err="1">
                <a:latin typeface="+mn-lt"/>
              </a:rPr>
              <a:t>Воловик</a:t>
            </a:r>
            <a:r>
              <a:rPr lang="pl-PL" dirty="0">
                <a:latin typeface="+mn-lt"/>
              </a:rPr>
              <a:t> 	</a:t>
            </a:r>
            <a:r>
              <a:rPr lang="pl-PL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Redmadrobot</a:t>
            </a:r>
            <a:endParaRPr lang="pl-PL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7C6B-BA29-E948-8072-BE89CD60644A}" type="datetime1">
              <a:rPr lang="ru-RU" smtClean="0"/>
              <a:t>24.09.17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M.SMART  </a:t>
            </a:r>
            <a:r>
              <a:rPr lang="ru-RU" smtClean="0"/>
              <a:t>ХАКАТОН </a:t>
            </a:r>
            <a:r>
              <a:rPr lang="en-US" smtClean="0"/>
              <a:t>	</a:t>
            </a:r>
            <a:r>
              <a:rPr lang="ru-RU" smtClean="0"/>
              <a:t>КОМАНДА СМУЗИ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A553-85ED-424D-87B5-9070EE7482E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563564" y="4976904"/>
            <a:ext cx="2753794" cy="337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63564" y="3459099"/>
            <a:ext cx="2105207" cy="337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40327" y="1374552"/>
            <a:ext cx="1681878" cy="337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40327" y="446567"/>
            <a:ext cx="1245943" cy="440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ru-RU" dirty="0" smtClean="0"/>
              <a:t>Задача 1 </a:t>
            </a:r>
            <a:r>
              <a:rPr lang="mr-IN" dirty="0" smtClean="0"/>
              <a:t>–</a:t>
            </a:r>
            <a:r>
              <a:rPr lang="ru-RU" dirty="0" smtClean="0"/>
              <a:t> Синтетический отзыв</a:t>
            </a:r>
            <a:endParaRPr lang="ru-RU" dirty="0">
              <a:latin typeface="+mn-lt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7C6B-BA29-E948-8072-BE89CD60644A}" type="datetime1">
              <a:rPr lang="ru-RU" smtClean="0"/>
              <a:t>24.09.17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M.SMART  </a:t>
            </a:r>
            <a:r>
              <a:rPr lang="ru-RU" smtClean="0"/>
              <a:t>ХАКАТОН </a:t>
            </a:r>
            <a:r>
              <a:rPr lang="en-US" smtClean="0"/>
              <a:t>	</a:t>
            </a:r>
            <a:r>
              <a:rPr lang="ru-RU" smtClean="0"/>
              <a:t>КОМАНДА СМУЗИ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A553-85ED-424D-87B5-9070EE7482EF}" type="slidenum">
              <a:rPr lang="ru-RU" smtClean="0"/>
              <a:t>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40327" y="1295933"/>
            <a:ext cx="10958946" cy="160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base"/>
            <a:r>
              <a:rPr lang="ru-RU" b="1" dirty="0"/>
              <a:t>Что </a:t>
            </a:r>
            <a:r>
              <a:rPr lang="ru-RU" b="1" dirty="0" smtClean="0"/>
              <a:t>сделали</a:t>
            </a:r>
            <a:endParaRPr lang="ru-RU" dirty="0" smtClean="0"/>
          </a:p>
          <a:p>
            <a:pPr marL="342900" indent="-342900" fontAlgn="base">
              <a:buFont typeface="Arial" charset="0"/>
              <a:buChar char="•"/>
            </a:pPr>
            <a:r>
              <a:rPr lang="ru-RU" dirty="0" smtClean="0"/>
              <a:t>нарезали </a:t>
            </a:r>
            <a:r>
              <a:rPr lang="ru-RU" dirty="0"/>
              <a:t>отзывы </a:t>
            </a:r>
            <a:r>
              <a:rPr lang="ru-RU" dirty="0" smtClean="0"/>
              <a:t>на </a:t>
            </a:r>
            <a:r>
              <a:rPr lang="ru-RU" i="1" dirty="0"/>
              <a:t>утверждения</a:t>
            </a:r>
            <a:r>
              <a:rPr lang="ru-RU" dirty="0"/>
              <a:t> (предложения, словосочетания, </a:t>
            </a:r>
            <a:r>
              <a:rPr lang="ru-RU" dirty="0" err="1"/>
              <a:t>n</a:t>
            </a:r>
            <a:r>
              <a:rPr lang="ru-RU" dirty="0"/>
              <a:t>-граммы)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ru-RU" dirty="0"/>
              <a:t>сгруппировали похожие на </a:t>
            </a:r>
            <a:r>
              <a:rPr lang="ru-RU" dirty="0" smtClean="0"/>
              <a:t>основе word2vec</a:t>
            </a:r>
            <a:endParaRPr lang="ru-RU" dirty="0"/>
          </a:p>
          <a:p>
            <a:pPr marL="342900" indent="-342900" fontAlgn="base">
              <a:buFont typeface="Arial" charset="0"/>
              <a:buChar char="•"/>
            </a:pPr>
            <a:r>
              <a:rPr lang="ru-RU" dirty="0"/>
              <a:t>отобрали кластеры, в которых участвуют разные комментаторы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ru-RU" dirty="0"/>
              <a:t>взяли топ по </a:t>
            </a:r>
            <a:r>
              <a:rPr lang="ru-RU" dirty="0" err="1"/>
              <a:t>tf-idf</a:t>
            </a:r>
            <a:r>
              <a:rPr lang="ru-RU" dirty="0"/>
              <a:t> и репрезентативности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40327" y="3377525"/>
            <a:ext cx="11187385" cy="112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Что получилось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интетический отзыв легко </a:t>
            </a:r>
            <a:r>
              <a:rPr lang="ru-RU" dirty="0"/>
              <a:t>сводится к реальным отзывам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ru-RU" dirty="0" smtClean="0"/>
              <a:t>синтетический </a:t>
            </a:r>
            <a:r>
              <a:rPr lang="ru-RU" dirty="0"/>
              <a:t>отзыв </a:t>
            </a:r>
            <a:r>
              <a:rPr lang="ru-RU" dirty="0" smtClean="0"/>
              <a:t>содержит </a:t>
            </a:r>
            <a:r>
              <a:rPr lang="ru-RU" dirty="0"/>
              <a:t>повторяемые и </a:t>
            </a:r>
            <a:r>
              <a:rPr lang="ru-RU" dirty="0" smtClean="0"/>
              <a:t>характерные для товара утверждения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63564" y="4894778"/>
            <a:ext cx="10633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</a:rPr>
              <a:t>Как можно </a:t>
            </a:r>
            <a:r>
              <a:rPr lang="ru-RU" sz="2400" b="1" dirty="0" smtClean="0">
                <a:solidFill>
                  <a:srgbClr val="000000"/>
                </a:solidFill>
              </a:rPr>
              <a:t>развить</a:t>
            </a:r>
            <a:endParaRPr lang="ru-RU" sz="2400" b="1" dirty="0" smtClean="0"/>
          </a:p>
          <a:p>
            <a:pPr marL="342900" indent="-342900">
              <a:buFont typeface="Arial" charset="0"/>
              <a:buChar char="•"/>
            </a:pPr>
            <a:r>
              <a:rPr lang="ru-RU" sz="2400" dirty="0" smtClean="0">
                <a:solidFill>
                  <a:srgbClr val="000000"/>
                </a:solidFill>
              </a:rPr>
              <a:t>более </a:t>
            </a:r>
            <a:r>
              <a:rPr lang="ru-RU" sz="2400" dirty="0">
                <a:solidFill>
                  <a:srgbClr val="000000"/>
                </a:solidFill>
              </a:rPr>
              <a:t>точное выделение утверждений на основе </a:t>
            </a:r>
            <a:r>
              <a:rPr lang="ru-RU" sz="2400" dirty="0" smtClean="0">
                <a:solidFill>
                  <a:srgbClr val="000000"/>
                </a:solidFill>
              </a:rPr>
              <a:t>синтаксиса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400" dirty="0" smtClean="0">
                <a:solidFill>
                  <a:srgbClr val="000000"/>
                </a:solidFill>
              </a:rPr>
              <a:t>взвешивание </a:t>
            </a:r>
            <a:r>
              <a:rPr lang="ru-RU" sz="2400" dirty="0">
                <a:solidFill>
                  <a:srgbClr val="000000"/>
                </a:solidFill>
              </a:rPr>
              <a:t>факторов по </a:t>
            </a:r>
            <a:r>
              <a:rPr lang="ru-RU" sz="2400" dirty="0" smtClean="0">
                <a:solidFill>
                  <a:srgbClr val="000000"/>
                </a:solidFill>
              </a:rPr>
              <a:t>значимости (тональность</a:t>
            </a:r>
            <a:r>
              <a:rPr lang="ru-RU" sz="2400" dirty="0">
                <a:solidFill>
                  <a:srgbClr val="000000"/>
                </a:solidFill>
              </a:rPr>
              <a:t>, вероятность покупки)</a:t>
            </a:r>
            <a:endParaRPr lang="ru-RU" sz="24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90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665353"/>
            <a:ext cx="7318248" cy="4406264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0639" y="1427461"/>
            <a:ext cx="10958946" cy="4951371"/>
          </a:xfrm>
        </p:spPr>
        <p:txBody>
          <a:bodyPr>
            <a:normAutofit/>
          </a:bodyPr>
          <a:lstStyle/>
          <a:p>
            <a:r>
              <a:rPr lang="ru-RU" dirty="0"/>
              <a:t>Пример синтетического отзыва:</a:t>
            </a:r>
            <a:endParaRPr lang="ru-RU" dirty="0"/>
          </a:p>
          <a:p>
            <a:r>
              <a:rPr lang="ru-RU" i="1" dirty="0"/>
              <a:t>Телевизор </a:t>
            </a:r>
            <a:r>
              <a:rPr lang="ru-RU" i="1" dirty="0" err="1"/>
              <a:t>Haier</a:t>
            </a:r>
            <a:r>
              <a:rPr lang="ru-RU" i="1" dirty="0"/>
              <a:t> LE24B8000T                                           </a:t>
            </a:r>
            <a:br>
              <a:rPr lang="ru-RU" i="1" dirty="0"/>
            </a:br>
            <a:r>
              <a:rPr lang="ru-RU" i="1" dirty="0"/>
              <a:t>Пользователи пишут:</a:t>
            </a:r>
            <a:br>
              <a:rPr lang="ru-RU" i="1" dirty="0"/>
            </a:br>
            <a:r>
              <a:rPr lang="ru-RU" i="1" dirty="0"/>
              <a:t>&gt; По горизонтали углы обзора великолепные</a:t>
            </a:r>
            <a:br>
              <a:rPr lang="ru-RU" i="1" dirty="0"/>
            </a:br>
            <a:r>
              <a:rPr lang="ru-RU" i="1" dirty="0"/>
              <a:t>&gt; Хорошее качество изображения</a:t>
            </a:r>
            <a:br>
              <a:rPr lang="ru-RU" i="1" dirty="0"/>
            </a:br>
            <a:r>
              <a:rPr lang="ru-RU" i="1" dirty="0"/>
              <a:t>&gt; Картинка отличная</a:t>
            </a:r>
            <a:br>
              <a:rPr lang="ru-RU" i="1" dirty="0"/>
            </a:br>
            <a:r>
              <a:rPr lang="ru-RU" i="1" dirty="0"/>
              <a:t>&gt; Купили на кухню</a:t>
            </a:r>
            <a:br>
              <a:rPr lang="ru-RU" i="1" dirty="0"/>
            </a:br>
            <a:r>
              <a:rPr lang="ru-RU" i="1" dirty="0"/>
              <a:t>&gt; Звук хороший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47A-C9E9-1644-93AA-47CA3F1EE3A7}" type="datetime1">
              <a:rPr lang="ru-RU" smtClean="0"/>
              <a:pPr/>
              <a:t>24.09.17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M.SMART  </a:t>
            </a:r>
            <a:r>
              <a:rPr lang="ru-RU" smtClean="0"/>
              <a:t>ХАКАТОН </a:t>
            </a:r>
            <a:r>
              <a:rPr lang="en-US" smtClean="0"/>
              <a:t>	</a:t>
            </a:r>
            <a:r>
              <a:rPr lang="ru-RU" smtClean="0"/>
              <a:t>КОМАНДА СМУЗИ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A553-85ED-424D-87B5-9070EE7482EF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75" b="94565" l="9783" r="8994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7975" y="3629176"/>
            <a:ext cx="4572000" cy="68580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40327" y="446567"/>
            <a:ext cx="1245943" cy="440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540327" y="180254"/>
            <a:ext cx="10958946" cy="706437"/>
          </a:xfrm>
        </p:spPr>
        <p:txBody>
          <a:bodyPr anchor="b">
            <a:normAutofit/>
          </a:bodyPr>
          <a:lstStyle/>
          <a:p>
            <a:r>
              <a:rPr lang="ru-RU" dirty="0" smtClean="0"/>
              <a:t>Задача 1 </a:t>
            </a:r>
            <a:r>
              <a:rPr lang="mr-IN" dirty="0" smtClean="0"/>
              <a:t>–</a:t>
            </a:r>
            <a:r>
              <a:rPr lang="ru-RU" dirty="0" smtClean="0"/>
              <a:t> Синтетический отзыв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65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40327" y="446567"/>
            <a:ext cx="1245943" cy="440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ru-RU" dirty="0" smtClean="0"/>
              <a:t>Задача 1 </a:t>
            </a:r>
            <a:r>
              <a:rPr lang="mr-IN" dirty="0" smtClean="0"/>
              <a:t>–</a:t>
            </a:r>
            <a:r>
              <a:rPr lang="ru-RU" dirty="0" smtClean="0"/>
              <a:t> Синтетический отзыв</a:t>
            </a:r>
            <a:endParaRPr lang="ru-RU" dirty="0">
              <a:latin typeface="+mn-lt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7C6B-BA29-E948-8072-BE89CD60644A}" type="datetime1">
              <a:rPr lang="ru-RU" smtClean="0"/>
              <a:t>24.09.17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M.SMART  </a:t>
            </a:r>
            <a:r>
              <a:rPr lang="ru-RU" smtClean="0"/>
              <a:t>ХАКАТОН </a:t>
            </a:r>
            <a:r>
              <a:rPr lang="en-US" smtClean="0"/>
              <a:t>	</a:t>
            </a:r>
            <a:r>
              <a:rPr lang="ru-RU" smtClean="0"/>
              <a:t>КОМАНДА СМУЗИ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A553-85ED-424D-87B5-9070EE7482EF}" type="slidenum">
              <a:rPr lang="ru-RU" smtClean="0"/>
              <a:t>4</a:t>
            </a:fld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89" r="46825" b="3112"/>
          <a:stretch/>
        </p:blipFill>
        <p:spPr>
          <a:xfrm>
            <a:off x="6224851" y="2296981"/>
            <a:ext cx="4928701" cy="277874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2541530"/>
            <a:ext cx="5219700" cy="2120900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3424454" y="3291840"/>
            <a:ext cx="639082" cy="36000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610600" y="2993136"/>
            <a:ext cx="2362200" cy="36000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6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40327" y="1374552"/>
            <a:ext cx="1681878" cy="337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40327" y="446567"/>
            <a:ext cx="1245943" cy="440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ru-RU" dirty="0" smtClean="0"/>
              <a:t>Задача 2 </a:t>
            </a:r>
            <a:r>
              <a:rPr lang="mr-IN" dirty="0" smtClean="0"/>
              <a:t>–</a:t>
            </a:r>
            <a:r>
              <a:rPr lang="ru-RU" dirty="0" smtClean="0"/>
              <a:t> Выделение характеристик товара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01955" y="2805983"/>
            <a:ext cx="10958946" cy="153586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j-lt"/>
              </a:rPr>
              <a:t>Гипотеза: Пользователи </a:t>
            </a:r>
            <a:r>
              <a:rPr lang="ru-RU" dirty="0" smtClean="0">
                <a:latin typeface="+mj-lt"/>
              </a:rPr>
              <a:t>в отзывах оценивают характеристики, которые для них значимы. Значимые характеристики товара из первой задачи могут служить структурой для формирования агрегированного отзыва из второй задачи.</a:t>
            </a:r>
            <a:endParaRPr lang="ru-RU" dirty="0">
              <a:latin typeface="+mj-lt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7C6B-BA29-E948-8072-BE89CD60644A}" type="datetime1">
              <a:rPr lang="ru-RU" smtClean="0"/>
              <a:t>24.09.17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M.SMART  </a:t>
            </a:r>
            <a:r>
              <a:rPr lang="ru-RU" smtClean="0"/>
              <a:t>ХАКАТОН </a:t>
            </a:r>
            <a:r>
              <a:rPr lang="en-US" smtClean="0"/>
              <a:t>	</a:t>
            </a:r>
            <a:r>
              <a:rPr lang="ru-RU" smtClean="0"/>
              <a:t>КОМАНДА СМУЗИ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A553-85ED-424D-87B5-9070EE7482EF}" type="slidenum">
              <a:rPr lang="ru-RU" smtClean="0"/>
              <a:t>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40327" y="1356893"/>
            <a:ext cx="10958946" cy="47147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base"/>
            <a:r>
              <a:rPr lang="ru-RU" sz="2300" b="1"/>
              <a:t>Что </a:t>
            </a:r>
            <a:r>
              <a:rPr lang="ru-RU" sz="2300" b="1" smtClean="0"/>
              <a:t>делали</a:t>
            </a:r>
          </a:p>
          <a:p>
            <a:pPr fontAlgn="base"/>
            <a:endParaRPr lang="en-US" sz="2300" b="1" dirty="0" smtClean="0"/>
          </a:p>
          <a:p>
            <a:pPr marL="342900" indent="-342900" fontAlgn="base">
              <a:buFont typeface="Arial" charset="0"/>
              <a:buChar char="•"/>
            </a:pPr>
            <a:r>
              <a:rPr lang="ru-RU" sz="2300" dirty="0"/>
              <a:t>в рамках каждой категории/</a:t>
            </a:r>
            <a:r>
              <a:rPr lang="ru-RU" sz="2300" dirty="0" err="1"/>
              <a:t>надкатегории</a:t>
            </a:r>
            <a:r>
              <a:rPr lang="ru-RU" sz="2300" dirty="0"/>
              <a:t> (телефоны, телевизоры) </a:t>
            </a:r>
            <a:r>
              <a:rPr lang="ru-RU" sz="2300" dirty="0" err="1"/>
              <a:t>логрегрессией</a:t>
            </a:r>
            <a:r>
              <a:rPr lang="ru-RU" sz="2300" dirty="0"/>
              <a:t> определяем веса пар признак-значение:</a:t>
            </a:r>
          </a:p>
          <a:p>
            <a:pPr marL="1257300" lvl="2" indent="-342900" fontAlgn="base">
              <a:buFont typeface="Arial" charset="0"/>
              <a:buChar char="•"/>
            </a:pPr>
            <a:r>
              <a:rPr lang="ru-RU" dirty="0"/>
              <a:t>бинаризация </a:t>
            </a:r>
            <a:r>
              <a:rPr lang="ru-RU" dirty="0" smtClean="0"/>
              <a:t>всех </a:t>
            </a:r>
            <a:r>
              <a:rPr lang="ru-RU" dirty="0"/>
              <a:t>признаков как категориальных (</a:t>
            </a:r>
            <a:r>
              <a:rPr lang="ru-RU" dirty="0" err="1"/>
              <a:t>One-Hot</a:t>
            </a:r>
            <a:r>
              <a:rPr lang="ru-RU" dirty="0"/>
              <a:t> </a:t>
            </a:r>
            <a:r>
              <a:rPr lang="ru-RU" dirty="0" err="1"/>
              <a:t>Encoding</a:t>
            </a:r>
            <a:r>
              <a:rPr lang="ru-RU" dirty="0"/>
              <a:t>) </a:t>
            </a:r>
          </a:p>
          <a:p>
            <a:pPr marL="1257300" lvl="2" indent="-342900" fontAlgn="base">
              <a:buFont typeface="Arial" charset="0"/>
              <a:buChar char="•"/>
            </a:pPr>
            <a:r>
              <a:rPr lang="ru-RU" dirty="0"/>
              <a:t>обучение логистической регрессии по факту покупки против факта сравнения</a:t>
            </a:r>
          </a:p>
          <a:p>
            <a:pPr marL="1257300" lvl="2" indent="-342900" fontAlgn="base">
              <a:buFont typeface="Arial" charset="0"/>
              <a:buChar char="•"/>
            </a:pPr>
            <a:r>
              <a:rPr lang="ru-RU" dirty="0"/>
              <a:t>получение весов для каждой пары признак-значение, агрегация весов для каждого признака, в каждой группе признаков оставляем самый важный, </a:t>
            </a:r>
            <a:r>
              <a:rPr lang="ru-RU" dirty="0" err="1"/>
              <a:t>перевзвешивание</a:t>
            </a:r>
            <a:r>
              <a:rPr lang="ru-RU" dirty="0"/>
              <a:t> весов пар признак-значение с учётом частоты встречаемости </a:t>
            </a:r>
            <a:r>
              <a:rPr lang="ru-RU" dirty="0" smtClean="0"/>
              <a:t>значения</a:t>
            </a:r>
          </a:p>
          <a:p>
            <a:pPr marL="1257300" lvl="2" indent="-342900" fontAlgn="base">
              <a:buFont typeface="Arial" charset="0"/>
              <a:buChar char="•"/>
            </a:pPr>
            <a:endParaRPr lang="ru-RU" dirty="0"/>
          </a:p>
          <a:p>
            <a:pPr marL="342900" indent="-342900" fontAlgn="base">
              <a:buFont typeface="Arial" charset="0"/>
              <a:buChar char="•"/>
            </a:pPr>
            <a:r>
              <a:rPr lang="ru-RU" sz="2300" dirty="0"/>
              <a:t>для каждого товара ранжируем его </a:t>
            </a:r>
            <a:r>
              <a:rPr lang="ru-RU" sz="2300" dirty="0" smtClean="0"/>
              <a:t>признаки-значения </a:t>
            </a:r>
            <a:r>
              <a:rPr lang="ru-RU" sz="2300" dirty="0"/>
              <a:t>в рамках категории и </a:t>
            </a:r>
            <a:r>
              <a:rPr lang="ru-RU" sz="2300" dirty="0" err="1"/>
              <a:t>надкатегории</a:t>
            </a:r>
            <a:r>
              <a:rPr lang="ru-RU" sz="2300" dirty="0"/>
              <a:t>, объединяем </a:t>
            </a:r>
            <a:r>
              <a:rPr lang="ru-RU" sz="2300" dirty="0" smtClean="0"/>
              <a:t>результаты</a:t>
            </a:r>
            <a:endParaRPr lang="en-US" sz="2300" dirty="0" smtClean="0"/>
          </a:p>
          <a:p>
            <a:pPr fontAlgn="base"/>
            <a:endParaRPr lang="en-US" sz="2300" dirty="0" smtClean="0"/>
          </a:p>
          <a:p>
            <a:pPr fontAlgn="base"/>
            <a:endParaRPr lang="en-US" sz="2300" dirty="0"/>
          </a:p>
          <a:p>
            <a:pPr fontAlgn="base"/>
            <a:endParaRPr lang="en-US" sz="2300" dirty="0" smtClean="0"/>
          </a:p>
          <a:p>
            <a:pPr fontAlgn="base"/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1024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40326" y="1374552"/>
            <a:ext cx="3251386" cy="337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40327" y="446567"/>
            <a:ext cx="1245943" cy="440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Задача 2 </a:t>
            </a:r>
            <a:r>
              <a:rPr lang="mr-IN" dirty="0"/>
              <a:t>–</a:t>
            </a:r>
            <a:r>
              <a:rPr lang="ru-RU" dirty="0"/>
              <a:t> Выделение характеристик </a:t>
            </a:r>
            <a:r>
              <a:rPr lang="ru-RU" dirty="0" smtClean="0"/>
              <a:t>товара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01955" y="2805983"/>
            <a:ext cx="10958946" cy="153586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j-lt"/>
              </a:rPr>
              <a:t>Гипотеза: Пользователи </a:t>
            </a:r>
            <a:r>
              <a:rPr lang="ru-RU" dirty="0" smtClean="0">
                <a:latin typeface="+mj-lt"/>
              </a:rPr>
              <a:t>в отзывах оценивают характеристики, которые для них значимы. Значимые характеристики товара из первой задачи могут служить структурой для формирования агрегированного отзыва из второй задачи.</a:t>
            </a:r>
            <a:endParaRPr lang="ru-RU" dirty="0">
              <a:latin typeface="+mj-lt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7C6B-BA29-E948-8072-BE89CD60644A}" type="datetime1">
              <a:rPr lang="ru-RU" smtClean="0"/>
              <a:t>24.09.17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M.SMART  </a:t>
            </a:r>
            <a:r>
              <a:rPr lang="ru-RU" smtClean="0"/>
              <a:t>ХАКАТОН </a:t>
            </a:r>
            <a:r>
              <a:rPr lang="en-US" smtClean="0"/>
              <a:t>	</a:t>
            </a:r>
            <a:r>
              <a:rPr lang="ru-RU" smtClean="0"/>
              <a:t>КОМАНДА СМУЗИ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A553-85ED-424D-87B5-9070EE7482EF}" type="slidenum">
              <a:rPr lang="ru-RU" smtClean="0"/>
              <a:t>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40326" y="1247165"/>
            <a:ext cx="11651673" cy="39466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base"/>
            <a:r>
              <a:rPr lang="ru-RU" b="1" dirty="0"/>
              <a:t>Что </a:t>
            </a:r>
            <a:r>
              <a:rPr lang="ru-RU" b="1" dirty="0" smtClean="0"/>
              <a:t>можно еще сделать</a:t>
            </a:r>
          </a:p>
          <a:p>
            <a:pPr fontAlgn="base"/>
            <a:endParaRPr lang="ru-RU" b="1" dirty="0" smtClean="0"/>
          </a:p>
          <a:p>
            <a:pPr marL="342900" indent="-342900" fontAlgn="base">
              <a:buFont typeface="Arial" charset="0"/>
              <a:buChar char="•"/>
            </a:pPr>
            <a:r>
              <a:rPr lang="ru-RU" dirty="0"/>
              <a:t>о</a:t>
            </a:r>
            <a:r>
              <a:rPr lang="ru-RU" dirty="0" smtClean="0"/>
              <a:t>бработать значения </a:t>
            </a:r>
            <a:r>
              <a:rPr lang="ru-RU" dirty="0" err="1"/>
              <a:t>фичей</a:t>
            </a:r>
            <a:r>
              <a:rPr lang="ru-RU" dirty="0"/>
              <a:t>, выделить числовые </a:t>
            </a:r>
            <a:r>
              <a:rPr lang="ru-RU" dirty="0" err="1"/>
              <a:t>фичи</a:t>
            </a:r>
            <a:r>
              <a:rPr lang="ru-RU" dirty="0"/>
              <a:t>, заменить их на </a:t>
            </a:r>
            <a:r>
              <a:rPr lang="ru-RU" dirty="0" smtClean="0"/>
              <a:t>квантили</a:t>
            </a:r>
          </a:p>
          <a:p>
            <a:pPr marL="342900" indent="-342900" fontAlgn="base">
              <a:buFont typeface="Arial" charset="0"/>
              <a:buChar char="•"/>
            </a:pPr>
            <a:endParaRPr lang="ru-RU" dirty="0"/>
          </a:p>
          <a:p>
            <a:pPr marL="342900" indent="-342900" fontAlgn="base">
              <a:buFont typeface="Arial" charset="0"/>
              <a:buChar char="•"/>
            </a:pPr>
            <a:r>
              <a:rPr lang="ru-RU" dirty="0"/>
              <a:t>использовать факты совместных просмотров и сравнений, расширить множество похожими товарами (SVD, </a:t>
            </a:r>
            <a:r>
              <a:rPr lang="ru-RU" dirty="0" err="1" smtClean="0"/>
              <a:t>kNN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ru-RU" dirty="0" smtClean="0"/>
              <a:t>выделить </a:t>
            </a:r>
            <a:r>
              <a:rPr lang="ru-RU" dirty="0"/>
              <a:t>отдельно признаки товара, отдельно похожих на него </a:t>
            </a:r>
            <a:r>
              <a:rPr lang="ru-RU" dirty="0" smtClean="0"/>
              <a:t>- </a:t>
            </a:r>
            <a:r>
              <a:rPr lang="ru-RU" dirty="0"/>
              <a:t>и в поиске/категории/карточке товара показывать </a:t>
            </a:r>
            <a:r>
              <a:rPr lang="ru-RU" dirty="0" smtClean="0"/>
              <a:t>комбинацию </a:t>
            </a:r>
            <a:r>
              <a:rPr lang="ru-RU" dirty="0"/>
              <a:t>из </a:t>
            </a:r>
            <a:r>
              <a:rPr lang="ru-RU" dirty="0" smtClean="0"/>
              <a:t>них</a:t>
            </a:r>
          </a:p>
          <a:p>
            <a:pPr marL="342900" indent="-342900" fontAlgn="base">
              <a:buFont typeface="Arial" charset="0"/>
              <a:buChar char="•"/>
            </a:pPr>
            <a:endParaRPr lang="ru-RU" dirty="0"/>
          </a:p>
          <a:p>
            <a:pPr marL="342900" indent="-342900" fontAlgn="base">
              <a:buFont typeface="Arial" charset="0"/>
              <a:buChar char="•"/>
            </a:pPr>
            <a:r>
              <a:rPr lang="ru-RU" dirty="0" smtClean="0"/>
              <a:t>сократить размерность пространства характеристик-товаров</a:t>
            </a:r>
          </a:p>
          <a:p>
            <a:pPr marL="342900" indent="-342900" fontAlgn="base">
              <a:buFont typeface="Arial" charset="0"/>
              <a:buChar char="•"/>
            </a:pPr>
            <a:endParaRPr lang="ru-RU" dirty="0"/>
          </a:p>
          <a:p>
            <a:pPr marL="342900" indent="-342900" fontAlgn="base">
              <a:buFont typeface="Arial" charset="0"/>
              <a:buChar char="•"/>
            </a:pPr>
            <a:r>
              <a:rPr lang="ru-RU" dirty="0" err="1"/>
              <a:t>c</a:t>
            </a:r>
            <a:r>
              <a:rPr lang="ru-RU" dirty="0"/>
              <a:t> помощью </a:t>
            </a:r>
            <a:r>
              <a:rPr lang="ru-RU" dirty="0" smtClean="0"/>
              <a:t>ручной разметки </a:t>
            </a:r>
            <a:r>
              <a:rPr lang="ru-RU" dirty="0"/>
              <a:t>набрать </a:t>
            </a:r>
            <a:r>
              <a:rPr lang="ru-RU" dirty="0" smtClean="0"/>
              <a:t>выборку </a:t>
            </a:r>
            <a:r>
              <a:rPr lang="ru-RU" dirty="0"/>
              <a:t>относительной важности признаков</a:t>
            </a:r>
          </a:p>
          <a:p>
            <a:pPr fontAlgn="base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069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40326" y="1374552"/>
            <a:ext cx="4872922" cy="337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40327" y="446567"/>
            <a:ext cx="1245943" cy="440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Задача 2 </a:t>
            </a:r>
            <a:r>
              <a:rPr lang="mr-IN" dirty="0"/>
              <a:t>–</a:t>
            </a:r>
            <a:r>
              <a:rPr lang="ru-RU" dirty="0"/>
              <a:t> Выделение характеристик </a:t>
            </a:r>
            <a:r>
              <a:rPr lang="ru-RU" dirty="0" smtClean="0"/>
              <a:t>товара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01955" y="2805983"/>
            <a:ext cx="10958946" cy="153586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j-lt"/>
              </a:rPr>
              <a:t>Гипотеза: Пользователи </a:t>
            </a:r>
            <a:r>
              <a:rPr lang="ru-RU" dirty="0" smtClean="0">
                <a:latin typeface="+mj-lt"/>
              </a:rPr>
              <a:t>в отзывах оценивают характеристики, которые для них значимы. Значимые характеристики товара из первой задачи могут служить структурой для формирования агрегированного отзыва из второй задачи.</a:t>
            </a:r>
            <a:endParaRPr lang="ru-RU" dirty="0">
              <a:latin typeface="+mj-lt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7C6B-BA29-E948-8072-BE89CD60644A}" type="datetime1">
              <a:rPr lang="ru-RU" smtClean="0"/>
              <a:t>24.09.17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M.SMART  </a:t>
            </a:r>
            <a:r>
              <a:rPr lang="ru-RU" smtClean="0"/>
              <a:t>ХАКАТОН </a:t>
            </a:r>
            <a:r>
              <a:rPr lang="en-US" smtClean="0"/>
              <a:t>	</a:t>
            </a:r>
            <a:r>
              <a:rPr lang="ru-RU" smtClean="0"/>
              <a:t>КОМАНДА СМУЗИ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A553-85ED-424D-87B5-9070EE7482EF}" type="slidenum">
              <a:rPr lang="ru-RU" smtClean="0"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40327" y="1295933"/>
            <a:ext cx="10958946" cy="19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base"/>
            <a:r>
              <a:rPr lang="ru-RU" b="1" dirty="0" smtClean="0"/>
              <a:t>Чего не хватило (данных и времени)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ru-RU" dirty="0"/>
              <a:t>данных о наложениях фильтров пользователями при поиске товаров на сайте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ru-RU" dirty="0"/>
              <a:t>информативного понимания, куда мы целимся </a:t>
            </a:r>
            <a:endParaRPr lang="ru-RU" dirty="0"/>
          </a:p>
          <a:p>
            <a:pPr marL="800100" lvl="1" indent="-342900" fontAlgn="base">
              <a:buFont typeface="Arial" charset="0"/>
              <a:buChar char="•"/>
            </a:pPr>
            <a:r>
              <a:rPr lang="ru-RU" dirty="0" smtClean="0"/>
              <a:t>разметка </a:t>
            </a:r>
            <a:r>
              <a:rPr lang="ru-RU" dirty="0"/>
              <a:t>экспертами части товаров и обучение по этим меткам </a:t>
            </a:r>
            <a:endParaRPr lang="ru-RU" dirty="0" smtClean="0"/>
          </a:p>
          <a:p>
            <a:pPr marL="800100" lvl="1" indent="-342900" fontAlgn="base">
              <a:buFont typeface="Arial" charset="0"/>
              <a:buChar char="•"/>
            </a:pPr>
            <a:r>
              <a:rPr lang="ru-RU" dirty="0" smtClean="0"/>
              <a:t>проведение </a:t>
            </a:r>
            <a:r>
              <a:rPr lang="ru-RU" dirty="0"/>
              <a:t>эксперимента с оценкой, насколько действия с товаром зависят от того или иного выбора признаков на его кратком </a:t>
            </a:r>
            <a:r>
              <a:rPr lang="ru-RU" dirty="0" smtClean="0"/>
              <a:t>описании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40326" y="3478466"/>
            <a:ext cx="2753794" cy="337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40326" y="3396340"/>
            <a:ext cx="106335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</a:rPr>
              <a:t>Как можно </a:t>
            </a:r>
            <a:r>
              <a:rPr lang="ru-RU" sz="2400" b="1" dirty="0" smtClean="0">
                <a:solidFill>
                  <a:srgbClr val="000000"/>
                </a:solidFill>
              </a:rPr>
              <a:t>развить</a:t>
            </a:r>
            <a:endParaRPr lang="ru-RU" sz="2400" b="1" dirty="0" smtClean="0"/>
          </a:p>
          <a:p>
            <a:pPr marL="342900" indent="-342900" fontAlgn="base">
              <a:buFont typeface="Arial" charset="0"/>
              <a:buChar char="•"/>
            </a:pPr>
            <a:r>
              <a:rPr lang="ru-RU" sz="2400" dirty="0"/>
              <a:t>мы получили </a:t>
            </a:r>
            <a:r>
              <a:rPr lang="ru-RU" sz="2400" dirty="0" smtClean="0"/>
              <a:t>группу рейтингов, </a:t>
            </a:r>
            <a:r>
              <a:rPr lang="ru-RU" sz="2400" dirty="0"/>
              <a:t>которые определяют важность признаков товара при его покупке по сравнению с аналогичными товарами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ru-RU" sz="2400" dirty="0"/>
              <a:t>из </a:t>
            </a:r>
            <a:r>
              <a:rPr lang="ru-RU" sz="2400" dirty="0" smtClean="0"/>
              <a:t>них регуляризацией </a:t>
            </a:r>
            <a:r>
              <a:rPr lang="ru-RU" sz="2400" dirty="0"/>
              <a:t>и с помощью методов </a:t>
            </a:r>
            <a:r>
              <a:rPr lang="ru-RU" sz="2400" dirty="0" smtClean="0"/>
              <a:t>доработки можно </a:t>
            </a:r>
            <a:r>
              <a:rPr lang="ru-RU" sz="2400" dirty="0"/>
              <a:t>убрать явные </a:t>
            </a:r>
            <a:r>
              <a:rPr lang="ru-RU" sz="2400" dirty="0" err="1"/>
              <a:t>ступиды</a:t>
            </a:r>
            <a:r>
              <a:rPr lang="ru-RU" sz="2400" dirty="0"/>
              <a:t> (мощность телевизора и т.п.)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ru-RU" sz="2400" dirty="0"/>
              <a:t>также мы выбирали по одному признаку из каждой группы признаков </a:t>
            </a:r>
            <a:r>
              <a:rPr lang="ru-RU" sz="2400" dirty="0" smtClean="0"/>
              <a:t>- </a:t>
            </a:r>
            <a:r>
              <a:rPr lang="ru-RU" sz="2400" dirty="0"/>
              <a:t>это условие можно убрать</a:t>
            </a:r>
          </a:p>
        </p:txBody>
      </p:sp>
    </p:spTree>
    <p:extLst>
      <p:ext uri="{BB962C8B-B14F-4D97-AF65-F5344CB8AC3E}">
        <p14:creationId xmlns:p14="http://schemas.microsoft.com/office/powerpoint/2010/main" val="7216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40327" y="446567"/>
            <a:ext cx="1245943" cy="440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Задача 2 </a:t>
            </a:r>
            <a:r>
              <a:rPr lang="mr-IN" dirty="0"/>
              <a:t>–</a:t>
            </a:r>
            <a:r>
              <a:rPr lang="ru-RU" dirty="0"/>
              <a:t> Выделение характеристик </a:t>
            </a:r>
            <a:r>
              <a:rPr lang="ru-RU" dirty="0" smtClean="0"/>
              <a:t>товара</a:t>
            </a:r>
            <a:endParaRPr lang="ru-RU" dirty="0">
              <a:latin typeface="+mn-lt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7C6B-BA29-E948-8072-BE89CD60644A}" type="datetime1">
              <a:rPr lang="ru-RU" smtClean="0"/>
              <a:t>24.09.17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M.SMART  </a:t>
            </a:r>
            <a:r>
              <a:rPr lang="ru-RU" smtClean="0"/>
              <a:t>ХАКАТОН </a:t>
            </a:r>
            <a:r>
              <a:rPr lang="en-US" smtClean="0"/>
              <a:t>	</a:t>
            </a:r>
            <a:r>
              <a:rPr lang="ru-RU" smtClean="0"/>
              <a:t>КОМАНДА СМУЗИ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A553-85ED-424D-87B5-9070EE7482EF}" type="slidenum">
              <a:rPr lang="ru-RU" smtClean="0"/>
              <a:t>8</a:t>
            </a:fld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67047" y="1369085"/>
            <a:ext cx="10958946" cy="415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base"/>
            <a:r>
              <a:rPr lang="ru-RU" i="1" dirty="0" smtClean="0">
                <a:latin typeface="+mj-lt"/>
              </a:rPr>
              <a:t>Пример выдачи </a:t>
            </a:r>
            <a:r>
              <a:rPr lang="mr-IN" i="1" dirty="0" smtClean="0">
                <a:latin typeface="+mj-lt"/>
              </a:rPr>
              <a:t>–</a:t>
            </a:r>
            <a:r>
              <a:rPr lang="ru-RU" i="1" dirty="0">
                <a:latin typeface="+mj-lt"/>
              </a:rPr>
              <a:t> </a:t>
            </a:r>
            <a:r>
              <a:rPr lang="ru-RU" i="1" dirty="0" smtClean="0">
                <a:latin typeface="+mj-lt"/>
              </a:rPr>
              <a:t>характеристики </a:t>
            </a:r>
            <a:r>
              <a:rPr lang="ru-RU" i="1" dirty="0">
                <a:latin typeface="+mj-lt"/>
              </a:rPr>
              <a:t>Т</a:t>
            </a:r>
            <a:r>
              <a:rPr lang="is-IS" i="1" dirty="0" smtClean="0">
                <a:latin typeface="+mj-lt"/>
              </a:rPr>
              <a:t>елевизор</a:t>
            </a:r>
            <a:r>
              <a:rPr lang="ru-RU" i="1" dirty="0" smtClean="0">
                <a:latin typeface="+mj-lt"/>
              </a:rPr>
              <a:t>а</a:t>
            </a:r>
            <a:r>
              <a:rPr lang="is-IS" i="1" dirty="0" smtClean="0">
                <a:latin typeface="+mj-lt"/>
              </a:rPr>
              <a:t> </a:t>
            </a:r>
            <a:r>
              <a:rPr lang="is-IS" i="1" dirty="0">
                <a:latin typeface="+mj-lt"/>
              </a:rPr>
              <a:t>Sony KDL-32EX421            </a:t>
            </a:r>
            <a:endParaRPr lang="ru-RU" i="1" dirty="0" smtClean="0">
              <a:latin typeface="+mj-lt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56981"/>
              </p:ext>
            </p:extLst>
          </p:nvPr>
        </p:nvGraphicFramePr>
        <p:xfrm>
          <a:off x="1076774" y="2194242"/>
          <a:ext cx="9664378" cy="3205956"/>
        </p:xfrm>
        <a:graphic>
          <a:graphicData uri="http://schemas.openxmlformats.org/drawingml/2006/table">
            <a:tbl>
              <a:tblPr/>
              <a:tblGrid>
                <a:gridCol w="382548"/>
                <a:gridCol w="2194619"/>
                <a:gridCol w="2959716"/>
                <a:gridCol w="2677838"/>
                <a:gridCol w="1449657"/>
              </a:tblGrid>
              <a:tr h="1041942">
                <a:tc>
                  <a:txBody>
                    <a:bodyPr/>
                    <a:lstStyle/>
                    <a:p>
                      <a:pPr fontAlgn="ctr"/>
                      <a:r>
                        <a:rPr lang="ru-RU" sz="4000">
                          <a:effectLst/>
                        </a:rPr>
                        <a:t/>
                      </a:r>
                      <a:br>
                        <a:rPr lang="ru-RU" sz="4000">
                          <a:effectLst/>
                        </a:rPr>
                      </a:b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GROUP_NAME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NAME_x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VALUE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MEASURE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361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Цвет, размеры и вес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Габаритные размеры (В*Ш*Г)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51*75.5*21.6 см</a:t>
                      </a:r>
                      <a:endParaRPr lang="mr-IN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NaN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1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lang="is-IS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Экран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Разрешение экрана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1366x768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Пикс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(HD Ready)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NaN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NaN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Ширина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75.5</a:t>
                      </a:r>
                      <a:endParaRPr lang="nb-NO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см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Таймер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Встроенные часы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Да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NaN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Звук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Звук</a:t>
                      </a:r>
                      <a:endParaRPr lang="ru-RU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Dolby Digital 2.0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NaN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88" y="1385824"/>
            <a:ext cx="2804684" cy="48605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95837" y="2866382"/>
            <a:ext cx="405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</a:t>
            </a:r>
            <a:r>
              <a:rPr lang="en-US" dirty="0" smtClean="0">
                <a:solidFill>
                  <a:srgbClr val="3A6D99"/>
                </a:solidFill>
                <a:hlinkClick r:id="rId3"/>
              </a:rPr>
              <a:t>ttps</a:t>
            </a:r>
            <a:r>
              <a:rPr lang="en-US" dirty="0">
                <a:solidFill>
                  <a:srgbClr val="3A6D99"/>
                </a:solidFill>
                <a:hlinkClick r:id="rId3"/>
              </a:rPr>
              <a:t>://github.com/avidale/mvideo_hack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5795837" y="1918830"/>
            <a:ext cx="4456044" cy="1897266"/>
          </a:xfrm>
        </p:spPr>
        <p:txBody>
          <a:bodyPr anchor="b">
            <a:normAutofit/>
          </a:bodyPr>
          <a:lstStyle/>
          <a:p>
            <a:r>
              <a:rPr lang="en-US" sz="1800" dirty="0" smtClean="0"/>
              <a:t>@</a:t>
            </a:r>
            <a:r>
              <a:rPr lang="en-US" sz="1800" dirty="0" err="1" smtClean="0"/>
              <a:t>helmeton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redmadrobot.ru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441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562</Words>
  <Application>Microsoft Macintosh PowerPoint</Application>
  <PresentationFormat>Широкоэкранный</PresentationFormat>
  <Paragraphs>122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Mangal</vt:lpstr>
      <vt:lpstr>Wingdings</vt:lpstr>
      <vt:lpstr>Arial</vt:lpstr>
      <vt:lpstr>Тема Office</vt:lpstr>
      <vt:lpstr>Решали обе задачи</vt:lpstr>
      <vt:lpstr>Задача 1 – Синтетический отзыв</vt:lpstr>
      <vt:lpstr>Задача 1 – Синтетический отзыв</vt:lpstr>
      <vt:lpstr>Задача 1 – Синтетический отзыв</vt:lpstr>
      <vt:lpstr>Задача 2 – Выделение характеристик товара</vt:lpstr>
      <vt:lpstr>Задача 2 – Выделение характеристик товара</vt:lpstr>
      <vt:lpstr>Задача 2 – Выделение характеристик товара</vt:lpstr>
      <vt:lpstr>Задача 2 – Выделение характеристик товара</vt:lpstr>
      <vt:lpstr>@helmeton redmadrobot.ru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Альфия Бабий</dc:creator>
  <cp:lastModifiedBy>Альфия Бабий</cp:lastModifiedBy>
  <cp:revision>15</cp:revision>
  <dcterms:created xsi:type="dcterms:W3CDTF">2017-09-24T09:34:14Z</dcterms:created>
  <dcterms:modified xsi:type="dcterms:W3CDTF">2017-09-24T14:31:28Z</dcterms:modified>
</cp:coreProperties>
</file>