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2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12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42.wmf" ContentType="image/x-wmf"/>
  <Override PartName="/ppt/media/image30.png" ContentType="image/png"/>
  <Override PartName="/ppt/media/image28.png" ContentType="image/png"/>
  <Override PartName="/ppt/media/image31.jpeg" ContentType="image/jpeg"/>
  <Override PartName="/ppt/media/image39.wmf" ContentType="image/x-wmf"/>
  <Override PartName="/ppt/media/image41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40.wmf" ContentType="image/x-wmf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43.jpeg" ContentType="image/jpe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084480" y="3353040"/>
            <a:ext cx="582264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068160" y="31046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308448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6068160" y="3353040"/>
            <a:ext cx="2841120" cy="2264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05296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7021800" y="31046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308448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 type="body"/>
          </p:nvPr>
        </p:nvSpPr>
        <p:spPr>
          <a:xfrm>
            <a:off x="505296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 type="body"/>
          </p:nvPr>
        </p:nvSpPr>
        <p:spPr>
          <a:xfrm>
            <a:off x="7021800" y="3353040"/>
            <a:ext cx="1874520" cy="226440"/>
          </a:xfrm>
          <a:prstGeom prst="rect">
            <a:avLst/>
          </a:prstGeom>
        </p:spPr>
        <p:txBody>
          <a:bodyPr lIns="0" rIns="0" tIns="0" bIns="0">
            <a:normAutofit fontScale="25000"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65000" y="3252240"/>
            <a:ext cx="9612720" cy="556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9000"/>
              </a:lnSpc>
            </a:pPr>
            <a:r>
              <a:rPr b="1" lang="ru-RU" sz="2400" spc="-1" strike="noStrike">
                <a:solidFill>
                  <a:srgbClr val="f6f6f6"/>
                </a:solidFill>
                <a:latin typeface="Roboto"/>
              </a:rPr>
              <a:t>Образец заголовка</a:t>
            </a:r>
            <a:endParaRPr b="0" lang="en-US" sz="2400" spc="-1" strike="noStrike">
              <a:solidFill>
                <a:srgbClr val="f6f6f6"/>
              </a:solidFill>
              <a:latin typeface="Robot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5000" y="4352760"/>
            <a:ext cx="9612720" cy="52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f6f6f6"/>
                </a:solidFill>
                <a:latin typeface="Roboto"/>
              </a:rPr>
              <a:t>Образец текста</a:t>
            </a:r>
            <a:endParaRPr b="0" lang="en-US" sz="1800" spc="-1" strike="noStrike">
              <a:solidFill>
                <a:srgbClr val="f6f6f6"/>
              </a:solidFill>
              <a:latin typeface="Roboto"/>
            </a:endParaRPr>
          </a:p>
        </p:txBody>
      </p:sp>
      <p:pic>
        <p:nvPicPr>
          <p:cNvPr id="2" name="Рисунок 7" descr=""/>
          <p:cNvPicPr/>
          <p:nvPr/>
        </p:nvPicPr>
        <p:blipFill>
          <a:blip r:embed="rId2"/>
          <a:stretch/>
        </p:blipFill>
        <p:spPr>
          <a:xfrm>
            <a:off x="695880" y="0"/>
            <a:ext cx="1773360" cy="28548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9" descr=""/>
          <p:cNvPicPr/>
          <p:nvPr/>
        </p:nvPicPr>
        <p:blipFill>
          <a:blip r:embed="rId3"/>
          <a:stretch/>
        </p:blipFill>
        <p:spPr>
          <a:xfrm>
            <a:off x="695880" y="1858320"/>
            <a:ext cx="1826640" cy="570600"/>
          </a:xfrm>
          <a:prstGeom prst="rect">
            <a:avLst/>
          </a:prstGeom>
          <a:ln>
            <a:noFill/>
          </a:ln>
        </p:spPr>
      </p:pic>
      <p:pic>
        <p:nvPicPr>
          <p:cNvPr id="4" name="Рисунок 10" descr=""/>
          <p:cNvPicPr/>
          <p:nvPr/>
        </p:nvPicPr>
        <p:blipFill>
          <a:blip r:embed="rId4"/>
          <a:stretch/>
        </p:blipFill>
        <p:spPr>
          <a:xfrm rot="16515000">
            <a:off x="9958320" y="4718520"/>
            <a:ext cx="2508840" cy="190692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11" descr=""/>
          <p:cNvPicPr/>
          <p:nvPr/>
        </p:nvPicPr>
        <p:blipFill>
          <a:blip r:embed="rId5"/>
          <a:stretch/>
        </p:blipFill>
        <p:spPr>
          <a:xfrm rot="18313200">
            <a:off x="10497240" y="5793120"/>
            <a:ext cx="1810080" cy="1110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Рисунок 5" descr=""/>
          <p:cNvPicPr/>
          <p:nvPr/>
        </p:nvPicPr>
        <p:blipFill>
          <a:blip r:embed="rId2"/>
          <a:srcRect l="0" t="0" r="3816" b="0"/>
          <a:stretch/>
        </p:blipFill>
        <p:spPr>
          <a:xfrm>
            <a:off x="4290120" y="0"/>
            <a:ext cx="7901280" cy="6857640"/>
          </a:xfrm>
          <a:prstGeom prst="rect">
            <a:avLst/>
          </a:prstGeom>
          <a:ln>
            <a:noFill/>
          </a:ln>
        </p:spPr>
      </p:pic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65000" y="3088080"/>
            <a:ext cx="4850280" cy="556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9000"/>
              </a:lnSpc>
            </a:pPr>
            <a:r>
              <a:rPr b="1" lang="ru-RU" sz="2400" spc="-1" strike="noStrike">
                <a:solidFill>
                  <a:srgbClr val="f6f6f6"/>
                </a:solidFill>
                <a:latin typeface="Roboto"/>
              </a:rPr>
              <a:t>Образец заголовка</a:t>
            </a:r>
            <a:endParaRPr b="0" lang="en-US" sz="2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65000" y="4188600"/>
            <a:ext cx="4850280" cy="52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f6f6f6"/>
                </a:solidFill>
                <a:latin typeface="Roboto"/>
              </a:rPr>
              <a:t>Образец текста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385" name="Рисунок 8" descr=""/>
          <p:cNvPicPr/>
          <p:nvPr/>
        </p:nvPicPr>
        <p:blipFill>
          <a:blip r:embed="rId3"/>
          <a:stretch/>
        </p:blipFill>
        <p:spPr>
          <a:xfrm>
            <a:off x="583560" y="0"/>
            <a:ext cx="1391760" cy="223920"/>
          </a:xfrm>
          <a:prstGeom prst="rect">
            <a:avLst/>
          </a:prstGeom>
          <a:ln>
            <a:noFill/>
          </a:ln>
        </p:spPr>
      </p:pic>
      <p:pic>
        <p:nvPicPr>
          <p:cNvPr id="386" name="Рисунок 9" descr=""/>
          <p:cNvPicPr/>
          <p:nvPr/>
        </p:nvPicPr>
        <p:blipFill>
          <a:blip r:embed="rId4"/>
          <a:stretch/>
        </p:blipFill>
        <p:spPr>
          <a:xfrm>
            <a:off x="653760" y="377640"/>
            <a:ext cx="1248840" cy="389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Рисунок 5" descr=""/>
          <p:cNvPicPr/>
          <p:nvPr/>
        </p:nvPicPr>
        <p:blipFill>
          <a:blip r:embed="rId2"/>
          <a:stretch/>
        </p:blipFill>
        <p:spPr>
          <a:xfrm>
            <a:off x="2378520" y="0"/>
            <a:ext cx="7234920" cy="380520"/>
          </a:xfrm>
          <a:prstGeom prst="rect">
            <a:avLst/>
          </a:prstGeom>
          <a:ln>
            <a:noFill/>
          </a:ln>
        </p:spPr>
      </p:pic>
      <p:pic>
        <p:nvPicPr>
          <p:cNvPr id="424" name="Рисунок 6" descr=""/>
          <p:cNvPicPr/>
          <p:nvPr/>
        </p:nvPicPr>
        <p:blipFill>
          <a:blip r:embed="rId3"/>
          <a:stretch/>
        </p:blipFill>
        <p:spPr>
          <a:xfrm rot="10800000">
            <a:off x="2378520" y="6477120"/>
            <a:ext cx="7234920" cy="380520"/>
          </a:xfrm>
          <a:prstGeom prst="rect">
            <a:avLst/>
          </a:prstGeom>
          <a:ln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3084480" y="3104640"/>
            <a:ext cx="5822640" cy="474840"/>
          </a:xfrm>
          <a:prstGeom prst="rect">
            <a:avLst/>
          </a:prstGeom>
        </p:spPr>
        <p:txBody>
          <a:bodyPr>
            <a:normAutofit/>
          </a:bodyPr>
          <a:p>
            <a:pPr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2500" spc="-1" strike="noStrike">
                <a:solidFill>
                  <a:srgbClr val="f6f6f6"/>
                </a:solidFill>
                <a:latin typeface="Roboto"/>
              </a:rPr>
              <a:t>Образец текста</a:t>
            </a:r>
            <a:endParaRPr b="0" lang="en-US" sz="25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Click to edit the title text format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AD1BC4-C218-48A6-A23B-CDD742DB443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2.6.21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7487FE-466B-4DF8-9040-50D04F045D7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02520" y="685800"/>
            <a:ext cx="9600840" cy="392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Содержание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02520" y="1526760"/>
            <a:ext cx="9600840" cy="3580920"/>
          </a:xfrm>
          <a:prstGeom prst="rect">
            <a:avLst/>
          </a:prstGeom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33114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02020"/>
                </a:solidFill>
                <a:latin typeface="Roboto"/>
              </a:rPr>
              <a:t>Образец текста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f33114"/>
              </a:buClr>
              <a:buFont typeface="Arial"/>
              <a:buChar char="•"/>
            </a:pPr>
            <a:r>
              <a:rPr b="0" i="1" lang="ru-RU" sz="1700" spc="-1" strike="noStrike">
                <a:solidFill>
                  <a:srgbClr val="202020"/>
                </a:solidFill>
                <a:latin typeface="Roboto"/>
              </a:rPr>
              <a:t>Второй уровень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f33114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02020"/>
                </a:solidFill>
                <a:latin typeface="Roboto"/>
              </a:rPr>
              <a:t>Третий уровень</a:t>
            </a:r>
            <a:endParaRPr b="0" i="1" lang="en-US" sz="1700" spc="-1" strike="noStrike">
              <a:solidFill>
                <a:srgbClr val="202020"/>
              </a:solidFill>
              <a:latin typeface="Roboto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f33114"/>
              </a:buClr>
              <a:buFont typeface="Arial"/>
              <a:buChar char="•"/>
            </a:pPr>
            <a:r>
              <a:rPr b="0" i="1" lang="ru-RU" sz="1700" spc="-1" strike="noStrike">
                <a:solidFill>
                  <a:srgbClr val="202020"/>
                </a:solidFill>
                <a:latin typeface="Roboto"/>
              </a:rPr>
              <a:t>Четвертый уровень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f33114"/>
              </a:buClr>
              <a:buFont typeface="Arial"/>
              <a:buChar char="•"/>
            </a:pPr>
            <a:r>
              <a:rPr b="0" lang="ru-RU" sz="1700" spc="-1" strike="noStrike">
                <a:solidFill>
                  <a:srgbClr val="202020"/>
                </a:solidFill>
                <a:latin typeface="Roboto"/>
              </a:rPr>
              <a:t>Пятый уровень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350154-C7AB-4DCB-AC70-347D09928F53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" name="Рисунок 6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46" name="Рисунок 7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pic>
        <p:nvPicPr>
          <p:cNvPr id="47" name="Google Shape;68;p14" descr=""/>
          <p:cNvPicPr/>
          <p:nvPr/>
        </p:nvPicPr>
        <p:blipFill>
          <a:blip r:embed="rId4"/>
          <a:stretch/>
        </p:blipFill>
        <p:spPr>
          <a:xfrm>
            <a:off x="0" y="5750280"/>
            <a:ext cx="2014560" cy="1107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74480" y="184680"/>
            <a:ext cx="10307160" cy="340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100" spc="-1" strike="noStrike">
                <a:solidFill>
                  <a:srgbClr val="202020"/>
                </a:solidFill>
                <a:latin typeface="Roboto"/>
              </a:rPr>
              <a:t>Название раздела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74480" y="723960"/>
            <a:ext cx="10307160" cy="587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Тема слайда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836640" y="1897920"/>
            <a:ext cx="10394640" cy="3648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Click to edit the outline text format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Second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02020"/>
                </a:solidFill>
                <a:latin typeface="Roboto"/>
              </a:rPr>
              <a:t>Third Outline Level</a:t>
            </a:r>
            <a:endParaRPr b="0" i="1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Fourth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Fifth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Sixth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Seventh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87" name="Рисунок 13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14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74840" y="6331320"/>
            <a:ext cx="10851480" cy="404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100" spc="-1" strike="noStrike">
                <a:solidFill>
                  <a:srgbClr val="b9b9b9"/>
                </a:solidFill>
                <a:latin typeface="Roboto"/>
              </a:rPr>
              <a:t>Пояснение к таблице, графику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BD1A9D-B58C-43E8-916F-7DB41E3D7DCA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E2CCF3-9229-4558-9494-3D6DFE083CAA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8" name="Рисунок 5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6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74480" y="184680"/>
            <a:ext cx="10307160" cy="340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100" spc="-1" strike="noStrike">
                <a:solidFill>
                  <a:srgbClr val="202020"/>
                </a:solidFill>
                <a:latin typeface="Roboto"/>
              </a:rPr>
              <a:t>Название раздела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74480" y="723960"/>
            <a:ext cx="10307160" cy="587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Тема слайда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0360" y="1933560"/>
            <a:ext cx="4785840" cy="35283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Образец текста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Второй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9874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Третий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4446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Четвертый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9018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Пятый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910840" y="1933560"/>
            <a:ext cx="5628960" cy="3528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Click to edit the outline text format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Second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02020"/>
                </a:solidFill>
                <a:latin typeface="Roboto"/>
              </a:rPr>
              <a:t>Third Outline Level</a:t>
            </a:r>
            <a:endParaRPr b="0" i="1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Fourth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Fifth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Sixth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Seventh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74840" y="6331320"/>
            <a:ext cx="10851480" cy="404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100" spc="-1" strike="noStrike">
                <a:solidFill>
                  <a:srgbClr val="b9b9b9"/>
                </a:solidFill>
                <a:latin typeface="Roboto"/>
              </a:rPr>
              <a:t>Пояснение к таблице, графику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C89494-30D2-4FF9-A165-4FB1231D969B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2" name="Рисунок 4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5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474480" y="184680"/>
            <a:ext cx="10307160" cy="340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100" spc="-1" strike="noStrike">
                <a:solidFill>
                  <a:srgbClr val="202020"/>
                </a:solidFill>
                <a:latin typeface="Roboto"/>
              </a:rPr>
              <a:t>Название раздела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74480" y="723960"/>
            <a:ext cx="10307160" cy="587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Тема слайда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900400" y="1932840"/>
            <a:ext cx="5632560" cy="3554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Click to edit the outline text format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Second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02020"/>
                </a:solidFill>
                <a:latin typeface="Roboto"/>
              </a:rPr>
              <a:t>Third Outline Level</a:t>
            </a:r>
            <a:endParaRPr b="0" i="1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Fourth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Fifth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Sixth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Seventh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21720" y="1942200"/>
            <a:ext cx="4785840" cy="354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Образец текста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Второй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9874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Третий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4446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Четвертый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9018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Пятый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74840" y="6331320"/>
            <a:ext cx="10851480" cy="404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100" spc="-1" strike="noStrike">
                <a:solidFill>
                  <a:srgbClr val="b9b9b9"/>
                </a:solidFill>
                <a:latin typeface="Roboto"/>
              </a:rPr>
              <a:t>Пояснение к таблице, графику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474480" y="1531440"/>
            <a:ext cx="10307160" cy="617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3000"/>
              </a:lnSpc>
              <a:spcAft>
                <a:spcPts val="1500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Содержание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474480" y="184680"/>
            <a:ext cx="10307160" cy="340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100" spc="-1" strike="noStrike">
                <a:solidFill>
                  <a:srgbClr val="202020"/>
                </a:solidFill>
                <a:latin typeface="Roboto"/>
              </a:rPr>
              <a:t>Название раздела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74480" y="723960"/>
            <a:ext cx="10307160" cy="4748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Тема слайда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218" name="Рисунок 11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219" name="Рисунок 12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844560" y="2748240"/>
            <a:ext cx="10512360" cy="303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Click to edit the outline text format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Second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02020"/>
                </a:solidFill>
                <a:latin typeface="Roboto"/>
              </a:rPr>
              <a:t>Third Outline Level</a:t>
            </a:r>
            <a:endParaRPr b="0" i="1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Fourth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Fifth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Sixth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2020"/>
                </a:solidFill>
                <a:latin typeface="Roboto"/>
              </a:rPr>
              <a:t>Seventh Outline Level</a:t>
            </a:r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09D67A-E4EA-45D6-9C6B-9E34D6B3B1EB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74840" y="6331320"/>
            <a:ext cx="10851480" cy="404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100" spc="-1" strike="noStrike">
                <a:solidFill>
                  <a:srgbClr val="b9b9b9"/>
                </a:solidFill>
                <a:latin typeface="Roboto"/>
              </a:rPr>
              <a:t>Пояснение к таблице, графику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74480" y="184680"/>
            <a:ext cx="10307160" cy="340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ru-RU" sz="1100" spc="-1" strike="noStrike">
                <a:solidFill>
                  <a:srgbClr val="202020"/>
                </a:solidFill>
                <a:latin typeface="Roboto"/>
              </a:rPr>
              <a:t>Название раздела</a:t>
            </a:r>
            <a:endParaRPr b="0" lang="en-US" sz="11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67880" y="1879920"/>
            <a:ext cx="10541160" cy="3580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Образец текста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Второй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9874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Третий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4446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ru-RU" sz="1400" spc="-1" strike="noStrike">
                <a:solidFill>
                  <a:srgbClr val="202020"/>
                </a:solidFill>
                <a:latin typeface="Roboto"/>
              </a:rPr>
              <a:t>Четвертый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  <a:p>
            <a:pPr marL="19018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202020"/>
                </a:solidFill>
                <a:latin typeface="Roboto"/>
              </a:rPr>
              <a:t>Пятый уровень</a:t>
            </a:r>
            <a:endParaRPr b="0" lang="en-US" sz="1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/>
          </p:nvPr>
        </p:nvSpPr>
        <p:spPr>
          <a:xfrm>
            <a:off x="11326320" y="6384240"/>
            <a:ext cx="78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FF4A23-76D0-4B9C-80B5-43AC1BE60450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2" name="Рисунок 7" descr=""/>
          <p:cNvPicPr/>
          <p:nvPr/>
        </p:nvPicPr>
        <p:blipFill>
          <a:blip r:embed="rId2"/>
          <a:stretch/>
        </p:blipFill>
        <p:spPr>
          <a:xfrm>
            <a:off x="11126160" y="0"/>
            <a:ext cx="827280" cy="132840"/>
          </a:xfrm>
          <a:prstGeom prst="rect">
            <a:avLst/>
          </a:prstGeom>
          <a:ln>
            <a:noFill/>
          </a:ln>
        </p:spPr>
      </p:pic>
      <p:pic>
        <p:nvPicPr>
          <p:cNvPr id="263" name="Рисунок 8" descr=""/>
          <p:cNvPicPr/>
          <p:nvPr/>
        </p:nvPicPr>
        <p:blipFill>
          <a:blip r:embed="rId3"/>
          <a:stretch/>
        </p:blipFill>
        <p:spPr>
          <a:xfrm>
            <a:off x="11236320" y="184680"/>
            <a:ext cx="612360" cy="191160"/>
          </a:xfrm>
          <a:prstGeom prst="rect">
            <a:avLst/>
          </a:prstGeom>
          <a:ln>
            <a:noFill/>
          </a:ln>
        </p:spPr>
      </p:pic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74480" y="723960"/>
            <a:ext cx="10307160" cy="5871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ru-RU" sz="1700" spc="-1" strike="noStrike">
                <a:solidFill>
                  <a:srgbClr val="202020"/>
                </a:solidFill>
                <a:latin typeface="Roboto"/>
              </a:rPr>
              <a:t>Тема слайда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51515"/>
            </a:gs>
            <a:gs pos="100000">
              <a:srgbClr val="20202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65000" y="3088080"/>
            <a:ext cx="4850280" cy="556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9000"/>
              </a:lnSpc>
            </a:pPr>
            <a:r>
              <a:rPr b="1" lang="ru-RU" sz="2400" spc="-1" strike="noStrike">
                <a:solidFill>
                  <a:srgbClr val="f6f6f6"/>
                </a:solidFill>
                <a:latin typeface="Roboto"/>
              </a:rPr>
              <a:t>Образец </a:t>
            </a:r>
            <a:r>
              <a:rPr b="1" lang="ru-RU" sz="2400" spc="-1" strike="noStrike">
                <a:solidFill>
                  <a:srgbClr val="f6f6f6"/>
                </a:solidFill>
                <a:latin typeface="Roboto"/>
              </a:rPr>
              <a:t>заголовка</a:t>
            </a:r>
            <a:endParaRPr b="0" lang="en-US" sz="2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65000" y="4188600"/>
            <a:ext cx="4850280" cy="52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f6f6f6"/>
                </a:solidFill>
                <a:latin typeface="Roboto"/>
              </a:rPr>
              <a:t>Образец текста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303" name="Рисунок 8" descr=""/>
          <p:cNvPicPr/>
          <p:nvPr/>
        </p:nvPicPr>
        <p:blipFill>
          <a:blip r:embed="rId2"/>
          <a:stretch/>
        </p:blipFill>
        <p:spPr>
          <a:xfrm>
            <a:off x="583560" y="0"/>
            <a:ext cx="1391760" cy="223920"/>
          </a:xfrm>
          <a:prstGeom prst="rect">
            <a:avLst/>
          </a:prstGeom>
          <a:ln>
            <a:noFill/>
          </a:ln>
        </p:spPr>
      </p:pic>
      <p:pic>
        <p:nvPicPr>
          <p:cNvPr id="304" name="Рисунок 9" descr=""/>
          <p:cNvPicPr/>
          <p:nvPr/>
        </p:nvPicPr>
        <p:blipFill>
          <a:blip r:embed="rId3"/>
          <a:stretch/>
        </p:blipFill>
        <p:spPr>
          <a:xfrm>
            <a:off x="653760" y="377640"/>
            <a:ext cx="1248840" cy="389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65000" y="3088080"/>
            <a:ext cx="4850280" cy="556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9000"/>
              </a:lnSpc>
            </a:pPr>
            <a:r>
              <a:rPr b="1" lang="ru-RU" sz="2400" spc="-1" strike="noStrike">
                <a:solidFill>
                  <a:srgbClr val="f6f6f6"/>
                </a:solidFill>
                <a:latin typeface="Roboto"/>
              </a:rPr>
              <a:t>Образец заголовка</a:t>
            </a:r>
            <a:endParaRPr b="0" lang="en-US" sz="24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65000" y="4188600"/>
            <a:ext cx="4850280" cy="52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f6f6f6"/>
                </a:solidFill>
                <a:latin typeface="Roboto"/>
              </a:rPr>
              <a:t>Образец текста</a:t>
            </a:r>
            <a:endParaRPr b="0" lang="en-US" sz="17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343" name="Рисунок 8" descr=""/>
          <p:cNvPicPr/>
          <p:nvPr/>
        </p:nvPicPr>
        <p:blipFill>
          <a:blip r:embed="rId2"/>
          <a:stretch/>
        </p:blipFill>
        <p:spPr>
          <a:xfrm>
            <a:off x="583560" y="0"/>
            <a:ext cx="1391760" cy="223920"/>
          </a:xfrm>
          <a:prstGeom prst="rect">
            <a:avLst/>
          </a:prstGeom>
          <a:ln>
            <a:noFill/>
          </a:ln>
        </p:spPr>
      </p:pic>
      <p:pic>
        <p:nvPicPr>
          <p:cNvPr id="344" name="Рисунок 9" descr=""/>
          <p:cNvPicPr/>
          <p:nvPr/>
        </p:nvPicPr>
        <p:blipFill>
          <a:blip r:embed="rId3"/>
          <a:stretch/>
        </p:blipFill>
        <p:spPr>
          <a:xfrm>
            <a:off x="653760" y="377640"/>
            <a:ext cx="1248840" cy="389880"/>
          </a:xfrm>
          <a:prstGeom prst="rect">
            <a:avLst/>
          </a:prstGeom>
          <a:ln>
            <a:noFill/>
          </a:ln>
        </p:spPr>
      </p:pic>
      <p:pic>
        <p:nvPicPr>
          <p:cNvPr id="345" name="Рисунок 10" descr=""/>
          <p:cNvPicPr/>
          <p:nvPr/>
        </p:nvPicPr>
        <p:blipFill>
          <a:blip r:embed="rId4"/>
          <a:stretch/>
        </p:blipFill>
        <p:spPr>
          <a:xfrm>
            <a:off x="5041800" y="0"/>
            <a:ext cx="7149600" cy="6857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&#1055;&#1077;&#1088;&#1077;&#1084;&#1077;&#1085;&#1085;&#1072;&#1103;_(&#1087;&#1088;&#1086;&#1075;&#1088;&#1072;&#1084;&#1084;&#1080;&#1088;&#1086;&#1074;&#1072;&#1085;&#1080;&#1077;)" TargetMode="External"/><Relationship Id="rId2" Type="http://schemas.openxmlformats.org/officeDocument/2006/relationships/hyperlink" Target="https://ru.wikipedia.org/wiki/&#1057;&#1089;&#1099;&#1083;&#1082;&#1072;_(&#1087;&#1088;&#1086;&#1075;&#1088;&#1072;&#1084;&#1084;&#1080;&#1088;&#1086;&#1074;&#1072;&#1085;&#1080;&#1077;)" TargetMode="External"/><Relationship Id="rId3" Type="http://schemas.openxmlformats.org/officeDocument/2006/relationships/hyperlink" Target="https://ru.wikipedia.org/wiki/&#1059;&#1082;&#1072;&#1079;&#1072;&#1090;&#1077;&#1083;&#1100;_(&#1090;&#1080;&#1087;_&#1076;&#1072;&#1085;&#1085;&#1099;&#1093;)" TargetMode="External"/><Relationship Id="rId4" Type="http://schemas.openxmlformats.org/officeDocument/2006/relationships/hyperlink" Target="https://ru.wikipedia.org/wiki/&#1057;&#1080;&#1085;&#1090;&#1072;&#1082;&#1089;&#1080;&#1089;_(&#1087;&#1088;&#1086;&#1075;&#1088;&#1072;&#1084;&#1084;&#1080;&#1088;&#1086;&#1074;&#1072;&#1085;&#1080;&#1077;)" TargetMode="External"/><Relationship Id="rId5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Java#cite_note-74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765000" y="3252240"/>
            <a:ext cx="9612720" cy="556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9000"/>
              </a:lnSpc>
            </a:pPr>
            <a:r>
              <a:rPr b="1" lang="en-US" sz="2400" spc="-1" strike="noStrike">
                <a:solidFill>
                  <a:srgbClr val="f6f6f6"/>
                </a:solidFill>
                <a:latin typeface="Roboto"/>
              </a:rPr>
              <a:t>ONE LAB LECTURE 1</a:t>
            </a:r>
            <a:endParaRPr b="1" lang="en-US" sz="2400" spc="-1" strike="noStrike">
              <a:solidFill>
                <a:srgbClr val="f6f6f6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2103120" y="393840"/>
            <a:ext cx="7544520" cy="97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Классы и объекты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366120" y="1789920"/>
            <a:ext cx="11429640" cy="7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solidFill>
                  <a:srgbClr val="151f33"/>
                </a:solidFill>
                <a:latin typeface="Arial"/>
              </a:rPr>
              <a:t>Шаблон для </a:t>
            </a:r>
            <a:r>
              <a:rPr b="0" lang="ru-RU" sz="2400" spc="-1" strike="noStrike">
                <a:solidFill>
                  <a:srgbClr val="ff0000"/>
                </a:solidFill>
                <a:latin typeface="Arial"/>
              </a:rPr>
              <a:t>объекта</a:t>
            </a:r>
            <a:r>
              <a:rPr b="0" lang="ru-RU" sz="2400" spc="-1" strike="noStrike">
                <a:solidFill>
                  <a:srgbClr val="151f33"/>
                </a:solidFill>
                <a:latin typeface="Arial"/>
              </a:rPr>
              <a:t>. Он определяет, как объект будет выглядеть и какими функциями обладать. </a:t>
            </a:r>
            <a:r>
              <a:rPr b="1" lang="ru-RU" sz="2400" spc="-1" strike="noStrike">
                <a:solidFill>
                  <a:srgbClr val="151f33"/>
                </a:solidFill>
                <a:latin typeface="Arial"/>
              </a:rPr>
              <a:t>Каждый </a:t>
            </a:r>
            <a:r>
              <a:rPr b="1" lang="ru-RU" sz="2400" spc="-1" strike="noStrike">
                <a:solidFill>
                  <a:srgbClr val="ff0000"/>
                </a:solidFill>
                <a:latin typeface="Arial"/>
              </a:rPr>
              <a:t>объект</a:t>
            </a:r>
            <a:r>
              <a:rPr b="1" lang="ru-RU" sz="2400" spc="-1" strike="noStrike">
                <a:solidFill>
                  <a:srgbClr val="151f33"/>
                </a:solidFill>
                <a:latin typeface="Arial"/>
              </a:rPr>
              <a:t> является объектом какого-то </a:t>
            </a:r>
            <a:r>
              <a:rPr b="1" lang="ru-RU" sz="2400" spc="-1" strike="noStrike">
                <a:solidFill>
                  <a:srgbClr val="00b050"/>
                </a:solidFill>
                <a:latin typeface="Arial"/>
              </a:rPr>
              <a:t>класса</a:t>
            </a:r>
            <a:r>
              <a:rPr b="0" lang="ru-RU" sz="2400" spc="-1" strike="noStrike">
                <a:solidFill>
                  <a:srgbClr val="151f33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1523880" y="259200"/>
            <a:ext cx="9143640" cy="810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4000"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Методы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7984800" y="258408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960120" y="1373040"/>
            <a:ext cx="1027188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Методы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в Java — это законченная последовательность действий (</a:t>
            </a: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инструкций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), направленных на решение отдельной задачи. Т.е.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 набор инструкций для выполнения.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3" name="CustomShape 8"/>
          <p:cNvSpPr/>
          <p:nvPr/>
        </p:nvSpPr>
        <p:spPr>
          <a:xfrm>
            <a:off x="1310760" y="3843000"/>
            <a:ext cx="9570600" cy="13719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cc7832"/>
                </a:solidFill>
                <a:latin typeface="Consolas"/>
              </a:rPr>
              <a:t>public static int </a:t>
            </a:r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methodName(</a:t>
            </a:r>
            <a:r>
              <a:rPr b="0" lang="ru-RU" sz="2800" spc="-1" strike="noStrike">
                <a:solidFill>
                  <a:srgbClr val="cc7832"/>
                </a:solidFill>
                <a:latin typeface="Consolas"/>
              </a:rPr>
              <a:t>int </a:t>
            </a:r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a</a:t>
            </a:r>
            <a:r>
              <a:rPr b="0" lang="ru-RU" sz="2800" spc="-1" strike="noStrike">
                <a:solidFill>
                  <a:srgbClr val="cc7832"/>
                </a:solidFill>
                <a:latin typeface="Consolas"/>
              </a:rPr>
              <a:t>, int </a:t>
            </a:r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b) {</a:t>
            </a:r>
            <a:br/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800" spc="-1" strike="noStrike">
                <a:solidFill>
                  <a:srgbClr val="808080"/>
                </a:solidFill>
                <a:latin typeface="Consolas"/>
              </a:rPr>
              <a:t>// тело</a:t>
            </a:r>
            <a:br/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3200400" y="210960"/>
            <a:ext cx="5938560" cy="97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Конструкторы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91800" y="1370880"/>
            <a:ext cx="3840120" cy="338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class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MyClass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int </a:t>
            </a:r>
            <a:r>
              <a:rPr b="0" lang="ru-RU" sz="2400" spc="-1" strike="noStrike">
                <a:solidFill>
                  <a:srgbClr val="9876aa"/>
                </a:solidFill>
                <a:latin typeface="Consolas"/>
              </a:rPr>
              <a:t>x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ffc66d"/>
                </a:solidFill>
                <a:latin typeface="Consolas"/>
              </a:rPr>
              <a:t>MyClass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()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9876aa"/>
                </a:solidFill>
                <a:latin typeface="Consolas"/>
              </a:rPr>
              <a:t>x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=</a:t>
            </a:r>
            <a:r>
              <a:rPr b="0" lang="ru-RU" sz="2400" spc="-1" strike="noStrike">
                <a:solidFill>
                  <a:srgbClr val="6897bb"/>
                </a:solidFill>
                <a:latin typeface="Consolas"/>
              </a:rPr>
              <a:t>10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ffc66d"/>
                </a:solidFill>
                <a:latin typeface="Consolas"/>
              </a:rPr>
              <a:t>MyClass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int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i)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9876aa"/>
                </a:solidFill>
                <a:latin typeface="Consolas"/>
              </a:rPr>
              <a:t>x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= i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3931920" y="1308240"/>
            <a:ext cx="8270640" cy="54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Java </a:t>
            </a:r>
            <a:r>
              <a:rPr b="1" lang="ru-RU" sz="2800" spc="-1" strike="noStrike">
                <a:solidFill>
                  <a:srgbClr val="00b050"/>
                </a:solidFill>
                <a:latin typeface="Calibri"/>
              </a:rPr>
              <a:t>конструктор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инициализирует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объект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при его создании. Его имя аналогично имени класса, а синтаксис сходен с синтаксисом метода. Однако, в отличие от последнего, в конструкторе отсутствует возвращаемое значение.</a:t>
            </a:r>
            <a:endParaRPr b="0" lang="en-US" sz="2800" spc="-1" strike="noStrike">
              <a:latin typeface="Arial"/>
            </a:endParaRPr>
          </a:p>
          <a:p>
            <a:r>
              <a:rPr b="0" lang="ru-RU" sz="2800" spc="-1" strike="noStrike">
                <a:solidFill>
                  <a:srgbClr val="00b050"/>
                </a:solidFill>
                <a:latin typeface="Calibri"/>
              </a:rPr>
              <a:t>Конструкторы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присутствуют во всех классах, независимо от их указания, в виду того, что Java автоматически предоставляет </a:t>
            </a: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конструктор по умолчанию,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который инициализирует переменные со значением по умолчанию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null, 0, false etc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523880" y="259200"/>
            <a:ext cx="9143640" cy="810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4000"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Ключевое слово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static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"/>
          <p:cNvSpPr/>
          <p:nvPr/>
        </p:nvSpPr>
        <p:spPr>
          <a:xfrm>
            <a:off x="3603600" y="1373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6"/>
          <p:cNvSpPr/>
          <p:nvPr/>
        </p:nvSpPr>
        <p:spPr>
          <a:xfrm>
            <a:off x="7984800" y="258408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7"/>
          <p:cNvSpPr/>
          <p:nvPr/>
        </p:nvSpPr>
        <p:spPr>
          <a:xfrm>
            <a:off x="6095880" y="1874880"/>
            <a:ext cx="609552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При написании переменой, мы можем использовать ключевое слово </a:t>
            </a:r>
            <a:r>
              <a:rPr b="0" lang="en-US" sz="2800" spc="-1" strike="noStrike">
                <a:solidFill>
                  <a:srgbClr val="151f33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static</a:t>
            </a:r>
            <a:r>
              <a:rPr b="0" lang="en-US" sz="2800" spc="-1" strike="noStrike">
                <a:solidFill>
                  <a:srgbClr val="151f33"/>
                </a:solidFill>
                <a:latin typeface="Arial"/>
              </a:rPr>
              <a:t>”. </a:t>
            </a: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Это значит, что </a:t>
            </a:r>
            <a:r>
              <a:rPr b="1" lang="ru-RU" sz="2800" spc="-1" strike="noStrike">
                <a:solidFill>
                  <a:srgbClr val="151f33"/>
                </a:solidFill>
                <a:latin typeface="Arial"/>
              </a:rPr>
              <a:t>она </a:t>
            </a:r>
            <a:r>
              <a:rPr b="1" lang="ru-RU" sz="2800" spc="-1" strike="noStrike">
                <a:solidFill>
                  <a:srgbClr val="00b050"/>
                </a:solidFill>
                <a:latin typeface="Arial"/>
              </a:rPr>
              <a:t>принадлежит</a:t>
            </a:r>
            <a:r>
              <a:rPr b="1" lang="ru-RU" sz="28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1" lang="ru-RU" sz="2800" spc="-1" strike="noStrike">
                <a:solidFill>
                  <a:srgbClr val="00b050"/>
                </a:solidFill>
                <a:latin typeface="Arial"/>
              </a:rPr>
              <a:t>классу</a:t>
            </a: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, а </a:t>
            </a:r>
            <a:r>
              <a:rPr b="0" lang="ru-RU" sz="2800" spc="-1" strike="noStrike">
                <a:solidFill>
                  <a:srgbClr val="ff0000"/>
                </a:solidFill>
                <a:latin typeface="Arial"/>
              </a:rPr>
              <a:t>не</a:t>
            </a: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 конкретному </a:t>
            </a:r>
            <a:r>
              <a:rPr b="0" lang="ru-RU" sz="2800" spc="-1" strike="noStrike">
                <a:solidFill>
                  <a:srgbClr val="ff0000"/>
                </a:solidFill>
                <a:latin typeface="Arial"/>
              </a:rPr>
              <a:t>объекту</a:t>
            </a: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 класса</a:t>
            </a:r>
            <a:r>
              <a:rPr b="0" lang="en-US" sz="2800" spc="-1" strike="noStrike">
                <a:solidFill>
                  <a:srgbClr val="151f33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Это же верно для методов.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Static</a:t>
            </a:r>
            <a:r>
              <a:rPr b="0" lang="en-US" sz="28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rgbClr val="151f33"/>
                </a:solidFill>
                <a:latin typeface="Arial"/>
              </a:rPr>
              <a:t>переменные и методы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0000"/>
                </a:solidFill>
                <a:latin typeface="Calibri"/>
              </a:rPr>
              <a:t>НЕ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ff0000"/>
                </a:solidFill>
                <a:latin typeface="Calibri"/>
              </a:rPr>
              <a:t>потокобезопасны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4" name="CustomShape 8"/>
          <p:cNvSpPr/>
          <p:nvPr/>
        </p:nvSpPr>
        <p:spPr>
          <a:xfrm>
            <a:off x="15120" y="1950120"/>
            <a:ext cx="5517360" cy="37454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public class </a:t>
            </a:r>
            <a:r>
              <a:rPr b="0" lang="ru-RU" sz="3000" spc="-1" strike="noStrike">
                <a:solidFill>
                  <a:srgbClr val="a9b7c6"/>
                </a:solidFill>
                <a:latin typeface="Consolas"/>
              </a:rPr>
              <a:t>Cat {</a:t>
            </a:r>
            <a:br/>
            <a:br/>
            <a:r>
              <a:rPr b="0" lang="ru-RU" sz="3000" spc="-1" strike="noStrike">
                <a:solidFill>
                  <a:srgbClr val="a9b7c6"/>
                </a:solidFill>
                <a:latin typeface="Consolas"/>
              </a:rPr>
              <a:t>    String </a:t>
            </a:r>
            <a:r>
              <a:rPr b="0" lang="ru-RU" sz="3000" spc="-1" strike="noStrike">
                <a:solidFill>
                  <a:srgbClr val="9876aa"/>
                </a:solidFill>
                <a:latin typeface="Consolas"/>
              </a:rPr>
              <a:t>name</a:t>
            </a:r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    int </a:t>
            </a:r>
            <a:r>
              <a:rPr b="0" lang="ru-RU" sz="3000" spc="-1" strike="noStrike">
                <a:solidFill>
                  <a:srgbClr val="9876aa"/>
                </a:solidFill>
                <a:latin typeface="Consolas"/>
              </a:rPr>
              <a:t>age</a:t>
            </a:r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br/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    static int </a:t>
            </a:r>
            <a:r>
              <a:rPr b="0" i="1" lang="ru-RU" sz="3000" spc="-1" strike="noStrike">
                <a:solidFill>
                  <a:srgbClr val="9876aa"/>
                </a:solidFill>
                <a:latin typeface="Consolas"/>
              </a:rPr>
              <a:t>count </a:t>
            </a:r>
            <a:r>
              <a:rPr b="0" lang="ru-RU" sz="3000" spc="-1" strike="noStrike">
                <a:solidFill>
                  <a:srgbClr val="a9b7c6"/>
                </a:solidFill>
                <a:latin typeface="Consolas"/>
              </a:rPr>
              <a:t>= </a:t>
            </a:r>
            <a:r>
              <a:rPr b="0" lang="ru-RU" sz="3000" spc="-1" strike="noStrike">
                <a:solidFill>
                  <a:srgbClr val="6897bb"/>
                </a:solidFill>
                <a:latin typeface="Consolas"/>
              </a:rPr>
              <a:t>0</a:t>
            </a:r>
            <a:r>
              <a:rPr b="0" lang="ru-RU" sz="30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0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96F639-4801-4FF4-B02F-4FB7C2B05F70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6" name="TextShape 2"/>
          <p:cNvSpPr txBox="1"/>
          <p:nvPr/>
        </p:nvSpPr>
        <p:spPr>
          <a:xfrm>
            <a:off x="548640" y="51012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Java </a:t>
            </a:r>
            <a:r>
              <a:rPr b="0" lang="ru-RU" sz="3200" spc="-1" strike="noStrike">
                <a:solidFill>
                  <a:srgbClr val="000000"/>
                </a:solidFill>
                <a:latin typeface="Gill Sans MT"/>
              </a:rPr>
              <a:t>Объектные переменные, объекты, ссылки и </a:t>
            </a:r>
            <a:r>
              <a:rPr b="0" lang="ru-RU" sz="3200" spc="-1" strike="noStrike">
                <a:solidFill>
                  <a:srgbClr val="000000"/>
                </a:solidFill>
                <a:latin typeface="Gill Sans MT"/>
              </a:rPr>
              <a:t>указатели</a:t>
            </a:r>
            <a:endParaRPr b="0" lang="en-US" sz="32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457200" y="1849320"/>
            <a:ext cx="11338560" cy="1442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В языке Java имеются только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динамически создаваемые объекты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. </a:t>
            </a:r>
            <a:r>
              <a:rPr b="0" lang="ru-RU" sz="2000" spc="-1" strike="noStrike">
                <a:solidFill>
                  <a:srgbClr val="0563c1"/>
                </a:solidFill>
                <a:latin typeface="Arial"/>
                <a:hlinkClick r:id="rId1"/>
              </a:rPr>
              <a:t>Переменные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 объектного типа и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объекты в Java — совершенно разные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сущности. Переменные объектного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типа являются </a:t>
            </a:r>
            <a:r>
              <a:rPr b="0" lang="ru-RU" sz="2000" spc="-1" strike="noStrike">
                <a:solidFill>
                  <a:srgbClr val="0563c1"/>
                </a:solidFill>
                <a:latin typeface="Arial"/>
                <a:hlinkClick r:id="rId2"/>
              </a:rPr>
              <a:t>ссылками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, то есть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аналогами </a:t>
            </a:r>
            <a:r>
              <a:rPr b="0" lang="ru-RU" sz="2000" spc="-1" strike="noStrike">
                <a:solidFill>
                  <a:srgbClr val="0563c1"/>
                </a:solidFill>
                <a:latin typeface="Arial"/>
                <a:hlinkClick r:id="rId3"/>
              </a:rPr>
              <a:t>указателей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 на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динамически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создаваемые объекты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. Это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подчёркивается </a:t>
            </a:r>
            <a:r>
              <a:rPr b="0" lang="ru-RU" sz="2000" spc="-1" strike="noStrike">
                <a:solidFill>
                  <a:srgbClr val="0563c1"/>
                </a:solidFill>
                <a:latin typeface="Arial"/>
                <a:hlinkClick r:id="rId4"/>
              </a:rPr>
              <a:t>синтаксисом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 описания </a:t>
            </a:r>
            <a:r>
              <a:rPr b="0" lang="ru-RU" sz="2000" spc="-1" strike="noStrike">
                <a:solidFill>
                  <a:srgbClr val="222222"/>
                </a:solidFill>
                <a:latin typeface="Arial"/>
              </a:rPr>
              <a:t>переменных.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58" name="TextShape 4"/>
          <p:cNvSpPr txBox="1"/>
          <p:nvPr/>
        </p:nvSpPr>
        <p:spPr>
          <a:xfrm>
            <a:off x="474840" y="633132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59" name="CustomShape 5"/>
          <p:cNvSpPr/>
          <p:nvPr/>
        </p:nvSpPr>
        <p:spPr>
          <a:xfrm>
            <a:off x="0" y="3194640"/>
            <a:ext cx="12126600" cy="35042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pub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lic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sta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tic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voi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d </a:t>
            </a:r>
            <a:r>
              <a:rPr b="0" lang="ru-RU" sz="3200" spc="-1" strike="noStrike">
                <a:solidFill>
                  <a:srgbClr val="ffc66d"/>
                </a:solidFill>
                <a:latin typeface="Consolas"/>
              </a:rPr>
              <a:t>mai</a:t>
            </a:r>
            <a:r>
              <a:rPr b="0" lang="ru-RU" sz="3200" spc="-1" strike="noStrike">
                <a:solidFill>
                  <a:srgbClr val="ffc66d"/>
                </a:solidFill>
                <a:latin typeface="Consolas"/>
              </a:rPr>
              <a:t>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(S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tri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ng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arg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s[]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){</a:t>
            </a:r>
            <a:br/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Sad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nes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var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1 =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new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Sad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nes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s(</a:t>
            </a:r>
            <a:r>
              <a:rPr b="0" lang="ru-RU" sz="3200" spc="-1" strike="noStrike">
                <a:solidFill>
                  <a:srgbClr val="6897bb"/>
                </a:solidFill>
                <a:latin typeface="Consolas"/>
              </a:rPr>
              <a:t>1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,</a:t>
            </a:r>
            <a:r>
              <a:rPr b="0" lang="ru-RU" sz="3200" spc="-1" strike="noStrike">
                <a:solidFill>
                  <a:srgbClr val="6a8759"/>
                </a:solidFill>
                <a:latin typeface="Consolas"/>
              </a:rPr>
              <a:t>"t</a:t>
            </a:r>
            <a:r>
              <a:rPr b="0" lang="ru-RU" sz="3200" spc="-1" strike="noStrike">
                <a:solidFill>
                  <a:srgbClr val="6a8759"/>
                </a:solidFill>
                <a:latin typeface="Consolas"/>
              </a:rPr>
              <a:t>est</a:t>
            </a:r>
            <a:r>
              <a:rPr b="0" lang="ru-RU" sz="3200" spc="-1" strike="noStrike">
                <a:solidFill>
                  <a:srgbClr val="6a8759"/>
                </a:solidFill>
                <a:latin typeface="Consolas"/>
              </a:rPr>
              <a:t>"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Sad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nes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var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2 =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var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1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var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2.s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etT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est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Int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(</a:t>
            </a:r>
            <a:r>
              <a:rPr b="0" lang="ru-RU" sz="3200" spc="-1" strike="noStrike">
                <a:solidFill>
                  <a:srgbClr val="6897bb"/>
                </a:solidFill>
                <a:latin typeface="Consolas"/>
              </a:rPr>
              <a:t>2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Sys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tem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.</a:t>
            </a:r>
            <a:r>
              <a:rPr b="0" i="1" lang="ru-RU" sz="3200" spc="-1" strike="noStrike">
                <a:solidFill>
                  <a:srgbClr val="9876aa"/>
                </a:solidFill>
                <a:latin typeface="Consolas"/>
              </a:rPr>
              <a:t>ou</a:t>
            </a:r>
            <a:r>
              <a:rPr b="0" i="1" lang="ru-RU" sz="3200" spc="-1" strike="noStrike">
                <a:solidFill>
                  <a:srgbClr val="9876aa"/>
                </a:solidFill>
                <a:latin typeface="Consolas"/>
              </a:rPr>
              <a:t>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.p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rin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tln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(va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r1.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get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Tes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tIn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t()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Sys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tem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.</a:t>
            </a:r>
            <a:r>
              <a:rPr b="0" i="1" lang="ru-RU" sz="3200" spc="-1" strike="noStrike">
                <a:solidFill>
                  <a:srgbClr val="9876aa"/>
                </a:solidFill>
                <a:latin typeface="Consolas"/>
              </a:rPr>
              <a:t>ou</a:t>
            </a:r>
            <a:r>
              <a:rPr b="0" i="1" lang="ru-RU" sz="3200" spc="-1" strike="noStrike">
                <a:solidFill>
                  <a:srgbClr val="9876aa"/>
                </a:solidFill>
                <a:latin typeface="Consolas"/>
              </a:rPr>
              <a:t>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.p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rin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tln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(va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r2.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get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Tes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tIn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t()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3200" spc="-1" strike="noStrike">
                <a:solidFill>
                  <a:srgbClr val="cc7832"/>
                </a:solidFill>
                <a:latin typeface="Consolas"/>
              </a:rPr>
              <a:t>    </a:t>
            </a:r>
            <a:r>
              <a:rPr b="0" lang="ru-RU" sz="32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474480" y="184680"/>
            <a:ext cx="10307160" cy="34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474480" y="723960"/>
            <a:ext cx="10307160" cy="47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Mutable &amp; Immutable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BCADFD-63CD-4A60-8A0D-0854E846F551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3" name="CustomShape 4"/>
          <p:cNvSpPr/>
          <p:nvPr/>
        </p:nvSpPr>
        <p:spPr>
          <a:xfrm>
            <a:off x="548640" y="2073240"/>
            <a:ext cx="71611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Объек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ты,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которы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е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после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создан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ия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можно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измени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ть,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называ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ются 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измен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яемы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ми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или 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m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utable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Объек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ты,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которы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е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после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их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создан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ия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измени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ть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нельзя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,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называ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ются 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неизм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еняем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ыми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или 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im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mutabl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CustomShape 5"/>
          <p:cNvSpPr/>
          <p:nvPr/>
        </p:nvSpPr>
        <p:spPr>
          <a:xfrm>
            <a:off x="640080" y="3566160"/>
            <a:ext cx="630936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У 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неизм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еняем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ых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объект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ов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много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полезн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ых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свойст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в. Но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можно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выдел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ить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два,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которы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е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характ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ерны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практи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чески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для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всех 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immut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able</a:t>
            </a:r>
            <a:r>
              <a:rPr b="0" lang="ru-RU" sz="2000" spc="-1" strike="noStrike">
                <a:solidFill>
                  <a:srgbClr val="ff0000"/>
                </a:solidFill>
                <a:latin typeface="Arial"/>
              </a:rPr>
              <a:t>-</a:t>
            </a:r>
            <a:r>
              <a:rPr b="0" lang="ru-RU" sz="2000" spc="-1" strike="noStrike">
                <a:solidFill>
                  <a:srgbClr val="ff0000"/>
                </a:solidFill>
                <a:latin typeface="Arial"/>
              </a:rPr>
              <a:t>объект</a:t>
            </a:r>
            <a:r>
              <a:rPr b="0" lang="ru-RU" sz="2000" spc="-1" strike="noStrike">
                <a:solidFill>
                  <a:srgbClr val="ff0000"/>
                </a:solidFill>
                <a:latin typeface="Arial"/>
              </a:rPr>
              <a:t>ов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1)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Неизм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еняем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ые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объек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ты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можно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реали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зовать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значит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ельно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проще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, чем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измен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яемые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2)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Неизм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еняем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ые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объек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ты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можно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свобо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дно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испол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ьзоват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ь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однов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ремен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но из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разны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х 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потоко</a:t>
            </a:r>
            <a:r>
              <a:rPr b="1" lang="ru-RU" sz="2000" spc="-1" strike="noStrike">
                <a:solidFill>
                  <a:srgbClr val="151f33"/>
                </a:solidFill>
                <a:latin typeface="Arial"/>
              </a:rPr>
              <a:t>в.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10511A-F33A-47C2-B382-E54CC35C5CC9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474480" y="72396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Mutable &amp; Immutable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graphicFrame>
        <p:nvGraphicFramePr>
          <p:cNvPr id="567" name="Table 3"/>
          <p:cNvGraphicFramePr/>
          <p:nvPr/>
        </p:nvGraphicFramePr>
        <p:xfrm>
          <a:off x="1239480" y="1920240"/>
          <a:ext cx="9747360" cy="4023360"/>
        </p:xfrm>
        <a:graphic>
          <a:graphicData uri="http://schemas.openxmlformats.org/drawingml/2006/table">
            <a:tbl>
              <a:tblPr/>
              <a:tblGrid>
                <a:gridCol w="4856760"/>
                <a:gridCol w="4890960"/>
              </a:tblGrid>
              <a:tr h="434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Код 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Java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81519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Описа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ние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815191"/>
                    </a:solidFill>
                  </a:tcPr>
                </a:tc>
              </a:tr>
              <a:tr h="13730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 s = </a:t>
                      </a:r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latin typeface="Calibri"/>
                        </a:rPr>
                        <a:t>"mos</a:t>
                      </a:r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latin typeface="Calibri"/>
                        </a:rPr>
                        <a:t>cow"</a:t>
                      </a:r>
                      <a:r>
                        <a:rPr b="0" lang="en-US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;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 s2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en-US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.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toU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pper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b="0" lang="en-US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);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резу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льта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те s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соде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ржит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стро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«mos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cow»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а s2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—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«MO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W»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15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 i = </a:t>
                      </a:r>
                      <a:r>
                        <a:rPr b="0" lang="sv-SE" sz="24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1</a:t>
                      </a:r>
                      <a:r>
                        <a:rPr b="0" lang="sv-SE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;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 j = 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b="0" lang="sv-SE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;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j+</a:t>
                      </a:r>
                      <a:r>
                        <a:rPr b="0" lang="sv-SE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r>
                        <a:rPr b="0" lang="sv-SE" sz="2400" spc="-1" strike="noStrike">
                          <a:solidFill>
                            <a:srgbClr val="999999"/>
                          </a:solidFill>
                          <a:latin typeface="Calibri"/>
                        </a:rPr>
                        <a:t>;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Вот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что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прои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сход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ит на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само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деле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:</a:t>
                      </a:r>
                      <a:br/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 i =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er(1);</a:t>
                      </a:r>
                      <a:br/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 j =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i;</a:t>
                      </a:r>
                      <a:br/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 =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er(i.g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etInt(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)+1);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7200">
                      <a:solidFill>
                        <a:srgbClr val="a37eaf"/>
                      </a:solidFill>
                    </a:lnL>
                    <a:lnR w="7200">
                      <a:solidFill>
                        <a:srgbClr val="a37eaf"/>
                      </a:solidFill>
                    </a:lnR>
                    <a:lnT w="7200">
                      <a:solidFill>
                        <a:srgbClr val="a37eaf"/>
                      </a:solidFill>
                    </a:lnT>
                    <a:lnB w="7200">
                      <a:solidFill>
                        <a:srgbClr val="a37ea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757080" y="64008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String &amp; String pool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5689440" cy="2286000"/>
          </a:xfrm>
          <a:prstGeom prst="rect">
            <a:avLst/>
          </a:prstGeom>
          <a:ln>
            <a:noFill/>
          </a:ln>
        </p:spPr>
      </p:pic>
      <p:sp>
        <p:nvSpPr>
          <p:cNvPr id="570" name="CustomShape 2"/>
          <p:cNvSpPr/>
          <p:nvPr/>
        </p:nvSpPr>
        <p:spPr>
          <a:xfrm>
            <a:off x="5797080" y="1828800"/>
            <a:ext cx="63320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Если мы так часто используем строки и они часто могут быть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одинаковыми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(например, текст «Ошибка» или «Выполнено успешно»), нельзя ли как-нибудь сделать так, чтобы строки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не создавались каждый раз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Кстати, у нас ведь ещё есть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Map’ы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, где ключом может быть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строка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. Тогда </a:t>
            </a:r>
            <a:r>
              <a:rPr b="0" lang="ru-RU" sz="2000" spc="-1" strike="noStrike">
                <a:solidFill>
                  <a:srgbClr val="ff0000"/>
                </a:solidFill>
                <a:latin typeface="Arial"/>
              </a:rPr>
              <a:t>нельзя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, чтобы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одинаковые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строки </a:t>
            </a:r>
            <a:r>
              <a:rPr b="0" lang="ru-RU" sz="2000" spc="-1" strike="noStrike">
                <a:solidFill>
                  <a:srgbClr val="ff0000"/>
                </a:solidFill>
                <a:latin typeface="Arial"/>
              </a:rPr>
              <a:t>были разными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объектами, иначе мы потом не сможем из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Map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достать объект.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5883120" y="4968720"/>
            <a:ext cx="60955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151f3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Что же даёт нам 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String pool? 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У этого есть несколько преимуществ: Не будут создаваться однотипные объекты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151f33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Сравнение по </a:t>
            </a:r>
            <a:r>
              <a:rPr b="1" lang="ru-RU" sz="2000" spc="-1" strike="noStrike">
                <a:solidFill>
                  <a:srgbClr val="00b050"/>
                </a:solidFill>
                <a:latin typeface="Arial"/>
              </a:rPr>
              <a:t>ссылке</a:t>
            </a:r>
            <a:r>
              <a:rPr b="0" lang="ru-RU" sz="2000" spc="-1" strike="noStrike">
                <a:solidFill>
                  <a:srgbClr val="00b050"/>
                </a:solidFill>
                <a:latin typeface="Arial"/>
              </a:rPr>
              <a:t> быстрее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, чем </a:t>
            </a:r>
            <a:r>
              <a:rPr b="1" lang="ru-RU" sz="2000" spc="-1" strike="noStrike">
                <a:solidFill>
                  <a:srgbClr val="ff0000"/>
                </a:solidFill>
                <a:latin typeface="Arial"/>
              </a:rPr>
              <a:t>посимвольное</a:t>
            </a:r>
            <a:r>
              <a:rPr b="0" lang="ru-RU" sz="2000" spc="-1" strike="noStrike">
                <a:solidFill>
                  <a:srgbClr val="151f33"/>
                </a:solidFill>
                <a:latin typeface="Arial"/>
              </a:rPr>
              <a:t> сравнение через equals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160200" y="4028040"/>
            <a:ext cx="2785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String a = </a:t>
            </a:r>
            <a:r>
              <a:rPr b="0" lang="en-US" sz="1800" spc="-1" strike="noStrike">
                <a:solidFill>
                  <a:srgbClr val="df5000"/>
                </a:solidFill>
                <a:latin typeface="Menlo"/>
              </a:rPr>
              <a:t>"abc"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String b = </a:t>
            </a:r>
            <a:r>
              <a:rPr b="0" lang="en-US" sz="1800" spc="-1" strike="noStrike">
                <a:solidFill>
                  <a:srgbClr val="df5000"/>
                </a:solidFill>
                <a:latin typeface="Menlo"/>
              </a:rPr>
              <a:t>"abc"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; </a:t>
            </a:r>
            <a:r>
              <a:rPr b="0" lang="en-US" sz="1800" spc="-1" strike="noStrike">
                <a:solidFill>
                  <a:srgbClr val="00b050"/>
                </a:solidFill>
                <a:latin typeface="Menlo"/>
              </a:rPr>
              <a:t>System.out.println(a == b);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CustomShape 5"/>
          <p:cNvSpPr/>
          <p:nvPr/>
        </p:nvSpPr>
        <p:spPr>
          <a:xfrm rot="3600">
            <a:off x="161280" y="5126760"/>
            <a:ext cx="2855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String c = </a:t>
            </a:r>
            <a:r>
              <a:rPr b="0" lang="en-US" sz="1800" spc="-1" strike="noStrike">
                <a:solidFill>
                  <a:srgbClr val="a71d5d"/>
                </a:solidFill>
                <a:latin typeface="Menlo"/>
              </a:rPr>
              <a:t>new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 String(</a:t>
            </a:r>
            <a:r>
              <a:rPr b="0" lang="en-US" sz="1800" spc="-1" strike="noStrike">
                <a:solidFill>
                  <a:srgbClr val="df5000"/>
                </a:solidFill>
                <a:latin typeface="Menlo"/>
              </a:rPr>
              <a:t>"abc"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String d = </a:t>
            </a:r>
            <a:r>
              <a:rPr b="0" lang="en-US" sz="1800" spc="-1" strike="noStrike">
                <a:solidFill>
                  <a:srgbClr val="a71d5d"/>
                </a:solidFill>
                <a:latin typeface="Menlo"/>
              </a:rPr>
              <a:t>new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 String(</a:t>
            </a:r>
            <a:r>
              <a:rPr b="0" lang="en-US" sz="1800" spc="-1" strike="noStrike">
                <a:solidFill>
                  <a:srgbClr val="df5000"/>
                </a:solidFill>
                <a:latin typeface="Menlo"/>
              </a:rPr>
              <a:t>"abc"</a:t>
            </a:r>
            <a:r>
              <a:rPr b="0" lang="en-US" sz="1800" spc="-1" strike="noStrike">
                <a:solidFill>
                  <a:srgbClr val="333333"/>
                </a:solidFill>
                <a:latin typeface="Menlo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enlo"/>
              </a:rPr>
              <a:t>System.out.println(c == d);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C3128A-73D3-4D39-BB73-8B07BF429DAE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574200" y="45720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Модификаторы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469800" y="1597680"/>
            <a:ext cx="3187800" cy="4711680"/>
          </a:xfrm>
          <a:prstGeom prst="rect">
            <a:avLst/>
          </a:prstGeom>
          <a:ln>
            <a:noFill/>
          </a:ln>
        </p:spPr>
      </p:pic>
      <p:sp>
        <p:nvSpPr>
          <p:cNvPr id="577" name="CustomShape 3"/>
          <p:cNvSpPr/>
          <p:nvPr/>
        </p:nvSpPr>
        <p:spPr>
          <a:xfrm>
            <a:off x="5029200" y="2194560"/>
            <a:ext cx="67467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Как и в других языках, в Java можно модифицировать классы, методы и так далее, с помощью модификаторов. Модификаторы в Java делится на </a:t>
            </a:r>
            <a:r>
              <a:rPr b="0" lang="ru-RU" sz="2400" spc="-1" strike="noStrike">
                <a:solidFill>
                  <a:srgbClr val="ed7d31"/>
                </a:solidFill>
                <a:latin typeface="Roboto"/>
              </a:rPr>
              <a:t>две</a:t>
            </a: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 категории:</a:t>
            </a:r>
            <a:endParaRPr b="0" lang="en-US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С доступом: </a:t>
            </a:r>
            <a:r>
              <a:rPr b="0" lang="ru-RU" sz="2400" spc="-1" strike="noStrike">
                <a:solidFill>
                  <a:srgbClr val="00b050"/>
                </a:solidFill>
                <a:latin typeface="Roboto"/>
              </a:rPr>
              <a:t>default, public, protected, private</a:t>
            </a: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.</a:t>
            </a:r>
            <a:endParaRPr b="0" lang="en-US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Без доступа: </a:t>
            </a:r>
            <a:r>
              <a:rPr b="0" lang="ru-RU" sz="2400" spc="-1" strike="noStrike">
                <a:solidFill>
                  <a:srgbClr val="ff0000"/>
                </a:solidFill>
                <a:latin typeface="Roboto"/>
              </a:rPr>
              <a:t>final, abstract, strictfp</a:t>
            </a:r>
            <a:r>
              <a:rPr b="0" lang="ru-RU" sz="2400" spc="-1" strike="noStrike">
                <a:solidFill>
                  <a:srgbClr val="384452"/>
                </a:solidFill>
                <a:latin typeface="Roboto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EFBDF8-9519-4216-BD55-B9A0DB05F5F9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474840" y="624816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graphicFrame>
        <p:nvGraphicFramePr>
          <p:cNvPr id="580" name="Table 3"/>
          <p:cNvGraphicFramePr/>
          <p:nvPr/>
        </p:nvGraphicFramePr>
        <p:xfrm>
          <a:off x="6190920" y="24480"/>
          <a:ext cx="6034680" cy="7714080"/>
        </p:xfrm>
        <a:graphic>
          <a:graphicData uri="http://schemas.openxmlformats.org/drawingml/2006/table">
            <a:tbl>
              <a:tblPr/>
              <a:tblGrid>
                <a:gridCol w="2011680"/>
                <a:gridCol w="2011680"/>
                <a:gridCol w="2011680"/>
              </a:tblGrid>
              <a:tr h="98208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Оператор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Пример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98208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равен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== 3 </a:t>
                      </a: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98208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неравен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!= 3 </a:t>
                      </a:r>
                      <a:r>
                        <a:rPr b="0" lang="en-US" sz="2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98208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Больше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&gt; 3 </a:t>
                      </a:r>
                      <a:r>
                        <a:rPr b="0" lang="en-US" sz="2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98208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меньше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&lt; 3 </a:t>
                      </a: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false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140112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Больше или равен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&gt;= 5 </a:t>
                      </a:r>
                      <a:r>
                        <a:rPr b="0" lang="en-US" sz="2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  <a:tr h="1402920"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Меньше или равен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  <a:tc>
                  <a:txBody>
                    <a:bodyPr lIns="142920" rIns="142920" tIns="71280" bIns="71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&lt;= 5 </a:t>
                      </a:r>
                      <a:r>
                        <a:rPr b="0" lang="en-US" sz="2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true</a:t>
                      </a:r>
                      <a:endParaRPr b="0" lang="en-US" sz="2800" spc="-1" strike="noStrike">
                        <a:latin typeface="Times New Roman"/>
                      </a:endParaRPr>
                    </a:p>
                  </a:txBody>
                  <a:tcPr marL="142920" marR="1429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1" name="CustomShape 4"/>
          <p:cNvSpPr/>
          <p:nvPr/>
        </p:nvSpPr>
        <p:spPr>
          <a:xfrm>
            <a:off x="360" y="1370880"/>
            <a:ext cx="5851800" cy="22867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if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(Логическое выражение)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//Выполняется, если истинно</a:t>
            </a:r>
            <a:br/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else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//Выполняется, если ложно</a:t>
            </a:r>
            <a:br/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731520" y="3778920"/>
            <a:ext cx="3596400" cy="5187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a9b7c6"/>
                </a:solidFill>
                <a:latin typeface="Consolas"/>
              </a:rPr>
              <a:t>(Object==Object)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3" name="CustomShape 6"/>
          <p:cNvSpPr/>
          <p:nvPr/>
        </p:nvSpPr>
        <p:spPr>
          <a:xfrm>
            <a:off x="182880" y="4572000"/>
            <a:ext cx="5411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0000"/>
                </a:solidFill>
                <a:latin typeface="Roboto"/>
              </a:rPr>
              <a:t>Так делать </a:t>
            </a:r>
            <a:r>
              <a:rPr b="1" lang="ru-RU" sz="3600" spc="-1" strike="noStrike">
                <a:solidFill>
                  <a:srgbClr val="ff0000"/>
                </a:solidFill>
                <a:latin typeface="Roboto"/>
              </a:rPr>
              <a:t>НЕ</a:t>
            </a:r>
            <a:r>
              <a:rPr b="0" lang="ru-RU" sz="3600" spc="-1" strike="noStrike">
                <a:solidFill>
                  <a:srgbClr val="ff0000"/>
                </a:solidFill>
                <a:latin typeface="Roboto"/>
              </a:rPr>
              <a:t> нужно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0000"/>
                </a:solidFill>
                <a:latin typeface="Roboto"/>
              </a:rPr>
              <a:t>Почему?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902520" y="685800"/>
            <a:ext cx="9600840" cy="392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Gill Sans MT"/>
              </a:rPr>
              <a:t>Цели курса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9D1BDB-01A1-4219-9700-468AEC5D0BFB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838080" y="1789560"/>
            <a:ext cx="10515240" cy="4260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 </a:t>
            </a: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1.</a:t>
            </a:r>
            <a:r>
              <a:rPr b="0" lang="ru-RU" sz="26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Углубить текущие знания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Java</a:t>
            </a: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Изучение</a:t>
            </a:r>
            <a:r>
              <a:rPr b="0" lang="en-US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/</a:t>
            </a:r>
            <a:r>
              <a:rPr b="0" lang="ru-RU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повторение </a:t>
            </a:r>
            <a:r>
              <a:rPr b="0" lang="en-US" sz="2200" spc="-1" strike="noStrike">
                <a:solidFill>
                  <a:srgbClr val="00b050"/>
                </a:solidFill>
                <a:latin typeface="Arial"/>
                <a:ea typeface="Roboto Medium"/>
              </a:rPr>
              <a:t>Java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 </a:t>
            </a: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2.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Roboto Medium"/>
              </a:rPr>
              <a:t>Ознакомить со стеком технологий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Roboto Medium"/>
              </a:rPr>
              <a:t> ONE</a:t>
            </a:r>
            <a:endParaRPr b="0" lang="en-US" sz="24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Изучение процесса </a:t>
            </a:r>
            <a:r>
              <a:rPr b="0" lang="ru-RU" sz="2200" spc="-1" strike="noStrike">
                <a:solidFill>
                  <a:srgbClr val="00b050"/>
                </a:solidFill>
                <a:latin typeface="Arial"/>
                <a:ea typeface="Roboto Medium"/>
              </a:rPr>
              <a:t>разработки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Изучение используемых </a:t>
            </a:r>
            <a:r>
              <a:rPr b="0" lang="ru-RU" sz="2200" spc="-1" strike="noStrike">
                <a:solidFill>
                  <a:srgbClr val="00b050"/>
                </a:solidFill>
                <a:latin typeface="Arial"/>
                <a:ea typeface="Roboto Medium"/>
              </a:rPr>
              <a:t>технологий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 </a:t>
            </a:r>
            <a:r>
              <a:rPr b="0" lang="ru-RU" sz="1700" spc="-1" strike="noStrike">
                <a:solidFill>
                  <a:srgbClr val="202020"/>
                </a:solidFill>
                <a:latin typeface="Roboto Medium"/>
                <a:ea typeface="Roboto Medium"/>
              </a:rPr>
              <a:t>3.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Выделить подходящих стажеров</a:t>
            </a: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 marL="457200" indent="-33624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22222"/>
                </a:solidFill>
                <a:latin typeface="Arial"/>
                <a:ea typeface="Roboto Medium"/>
              </a:rPr>
              <a:t>Создание рабочего </a:t>
            </a:r>
            <a:r>
              <a:rPr b="0" lang="ru-RU" sz="2200" spc="-1" strike="noStrike">
                <a:solidFill>
                  <a:srgbClr val="00b050"/>
                </a:solidFill>
                <a:latin typeface="Arial"/>
                <a:ea typeface="Roboto Medium"/>
              </a:rPr>
              <a:t>проекта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013F96-0E84-41EC-9A30-BCAFF337329E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5" name="TextShape 2"/>
          <p:cNvSpPr txBox="1"/>
          <p:nvPr/>
        </p:nvSpPr>
        <p:spPr>
          <a:xfrm>
            <a:off x="474840" y="624816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554840" y="547920"/>
            <a:ext cx="9326520" cy="59443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public class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Test {</a:t>
            </a:r>
            <a:br/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public static void </a:t>
            </a:r>
            <a:r>
              <a:rPr b="0" lang="ru-RU" sz="2400" spc="-1" strike="noStrike">
                <a:solidFill>
                  <a:srgbClr val="ffc66d"/>
                </a:solidFill>
                <a:latin typeface="Consolas"/>
              </a:rPr>
              <a:t>main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(String args[]){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int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x = </a:t>
            </a:r>
            <a:r>
              <a:rPr b="0" lang="ru-RU" sz="2400" spc="-1" strike="noStrike">
                <a:solidFill>
                  <a:srgbClr val="6897bb"/>
                </a:solidFill>
                <a:latin typeface="Consolas"/>
              </a:rPr>
              <a:t>30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    if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 x == </a:t>
            </a:r>
            <a:r>
              <a:rPr b="0" lang="ru-RU" sz="2400" spc="-1" strike="noStrike">
                <a:solidFill>
                  <a:srgbClr val="6897bb"/>
                </a:solidFill>
                <a:latin typeface="Consolas"/>
              </a:rPr>
              <a:t>10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    System.</a:t>
            </a:r>
            <a:r>
              <a:rPr b="0" i="1" lang="ru-RU" sz="2400" spc="-1" strike="noStrike">
                <a:solidFill>
                  <a:srgbClr val="9876aa"/>
                </a:solidFill>
                <a:latin typeface="Consolas"/>
              </a:rPr>
              <a:t>out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.print(</a:t>
            </a:r>
            <a:r>
              <a:rPr b="0" lang="ru-RU" sz="2400" spc="-1" strike="noStrike">
                <a:solidFill>
                  <a:srgbClr val="6a8759"/>
                </a:solidFill>
                <a:latin typeface="Consolas"/>
              </a:rPr>
              <a:t>"Значение X = 10"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else if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 x == </a:t>
            </a:r>
            <a:r>
              <a:rPr b="0" lang="ru-RU" sz="2400" spc="-1" strike="noStrike">
                <a:solidFill>
                  <a:srgbClr val="6897bb"/>
                </a:solidFill>
                <a:latin typeface="Consolas"/>
              </a:rPr>
              <a:t>20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    System.</a:t>
            </a:r>
            <a:r>
              <a:rPr b="0" i="1" lang="ru-RU" sz="2400" spc="-1" strike="noStrike">
                <a:solidFill>
                  <a:srgbClr val="9876aa"/>
                </a:solidFill>
                <a:latin typeface="Consolas"/>
              </a:rPr>
              <a:t>out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.print(</a:t>
            </a:r>
            <a:r>
              <a:rPr b="0" lang="ru-RU" sz="2400" spc="-1" strike="noStrike">
                <a:solidFill>
                  <a:srgbClr val="6a8759"/>
                </a:solidFill>
                <a:latin typeface="Consolas"/>
              </a:rPr>
              <a:t>"Значение X = 20"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else if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 x == </a:t>
            </a:r>
            <a:r>
              <a:rPr b="0" lang="ru-RU" sz="2400" spc="-1" strike="noStrike">
                <a:solidFill>
                  <a:srgbClr val="6897bb"/>
                </a:solidFill>
                <a:latin typeface="Consolas"/>
              </a:rPr>
              <a:t>30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    System.</a:t>
            </a:r>
            <a:r>
              <a:rPr b="0" i="1" lang="ru-RU" sz="2400" spc="-1" strike="noStrike">
                <a:solidFill>
                  <a:srgbClr val="9876aa"/>
                </a:solidFill>
                <a:latin typeface="Consolas"/>
              </a:rPr>
              <a:t>out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.print(</a:t>
            </a:r>
            <a:r>
              <a:rPr b="0" lang="ru-RU" sz="2400" spc="-1" strike="noStrike">
                <a:solidFill>
                  <a:srgbClr val="6a8759"/>
                </a:solidFill>
                <a:latin typeface="Consolas"/>
              </a:rPr>
              <a:t>"Значение X = 30"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else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    System.</a:t>
            </a:r>
            <a:r>
              <a:rPr b="0" i="1" lang="ru-RU" sz="2400" spc="-1" strike="noStrike">
                <a:solidFill>
                  <a:srgbClr val="9876aa"/>
                </a:solidFill>
                <a:latin typeface="Consolas"/>
              </a:rPr>
              <a:t>out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.print(</a:t>
            </a:r>
            <a:r>
              <a:rPr b="0" lang="ru-RU" sz="2400" spc="-1" strike="noStrike">
                <a:solidFill>
                  <a:srgbClr val="6a8759"/>
                </a:solidFill>
                <a:latin typeface="Consolas"/>
              </a:rPr>
              <a:t>"Это оператор else"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}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6E576A-F699-4344-B0FA-215E747EF8D1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640080" y="32724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Циклы и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switch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474840" y="624816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274680" y="1828080"/>
            <a:ext cx="3657240" cy="338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switch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(choice)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case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значение1: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break;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case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значение2: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break;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case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значением: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break;</a:t>
            </a:r>
            <a:br/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    default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: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4206240" y="1828080"/>
            <a:ext cx="4023000" cy="11894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while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(лог выр</a:t>
            </a:r>
            <a:r>
              <a:rPr b="0" lang="en-US" sz="2400" spc="-1" strike="noStrike">
                <a:solidFill>
                  <a:srgbClr val="a9b7c6"/>
                </a:solidFill>
                <a:latin typeface="Consolas"/>
              </a:rPr>
              <a:t>.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... </a:t>
            </a:r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// тело цикла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2" name="CustomShape 6"/>
          <p:cNvSpPr/>
          <p:nvPr/>
        </p:nvSpPr>
        <p:spPr>
          <a:xfrm>
            <a:off x="4206600" y="3200400"/>
            <a:ext cx="4023000" cy="11894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do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... </a:t>
            </a:r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// тело цикла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 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while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(лог выр</a:t>
            </a:r>
            <a:r>
              <a:rPr b="0" lang="en-US" sz="2400" spc="-1" strike="noStrike">
                <a:solidFill>
                  <a:srgbClr val="a9b7c6"/>
                </a:solidFill>
                <a:latin typeface="Consolas"/>
              </a:rPr>
              <a:t>.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3" name="CustomShape 7"/>
          <p:cNvSpPr/>
          <p:nvPr/>
        </p:nvSpPr>
        <p:spPr>
          <a:xfrm>
            <a:off x="4206600" y="4754880"/>
            <a:ext cx="7497720" cy="118944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for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(инициализация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условие</a:t>
            </a: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; </a:t>
            </a:r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итерация) {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ru-RU" sz="2400" spc="-1" strike="noStrike">
                <a:solidFill>
                  <a:srgbClr val="808080"/>
                </a:solidFill>
                <a:latin typeface="Consolas"/>
              </a:rPr>
              <a:t>// тело цикла</a:t>
            </a:r>
            <a:br/>
            <a:r>
              <a:rPr b="0" lang="ru-RU" sz="2400" spc="-1" strike="noStrike">
                <a:solidFill>
                  <a:srgbClr val="a9b7c6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4" name="CustomShape 8"/>
          <p:cNvSpPr/>
          <p:nvPr/>
        </p:nvSpPr>
        <p:spPr>
          <a:xfrm>
            <a:off x="8778600" y="1828800"/>
            <a:ext cx="1828440" cy="4579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continue;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5" name="CustomShape 9"/>
          <p:cNvSpPr/>
          <p:nvPr/>
        </p:nvSpPr>
        <p:spPr>
          <a:xfrm>
            <a:off x="8778600" y="2468880"/>
            <a:ext cx="1279800" cy="4579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cc7832"/>
                </a:solidFill>
                <a:latin typeface="Consolas"/>
              </a:rPr>
              <a:t>break;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3324D1-B833-4EE8-8078-3FD4C04ACEB9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97" name="TextShape 2"/>
          <p:cNvSpPr txBox="1"/>
          <p:nvPr/>
        </p:nvSpPr>
        <p:spPr>
          <a:xfrm>
            <a:off x="474840" y="624816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6553800" y="1971720"/>
            <a:ext cx="1365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Ткстовое поле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6783120" y="3010320"/>
            <a:ext cx="146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Текстовое поле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7029000" y="4030920"/>
            <a:ext cx="1462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Текстовое поле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1" name="Picture 4_0" descr="Image result for hashmap java"/>
          <p:cNvPicPr/>
          <p:nvPr/>
        </p:nvPicPr>
        <p:blipFill>
          <a:blip r:embed="rId1"/>
          <a:stretch/>
        </p:blipFill>
        <p:spPr>
          <a:xfrm>
            <a:off x="139320" y="182880"/>
            <a:ext cx="11839320" cy="622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939960" y="69300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 algn="ctr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ArrayList vs LinkedList</a:t>
            </a:r>
            <a:endParaRPr b="0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1"/>
          <a:stretch/>
        </p:blipFill>
        <p:spPr>
          <a:xfrm>
            <a:off x="365760" y="1978560"/>
            <a:ext cx="5511960" cy="2959200"/>
          </a:xfrm>
          <a:prstGeom prst="rect">
            <a:avLst/>
          </a:prstGeom>
          <a:ln>
            <a:noFill/>
          </a:ln>
        </p:spPr>
      </p:pic>
      <p:pic>
        <p:nvPicPr>
          <p:cNvPr id="604" name="Picture 4_1" descr="Image result for linked list"/>
          <p:cNvPicPr/>
          <p:nvPr/>
        </p:nvPicPr>
        <p:blipFill>
          <a:blip r:embed="rId2"/>
          <a:stretch/>
        </p:blipFill>
        <p:spPr>
          <a:xfrm>
            <a:off x="6121080" y="2011680"/>
            <a:ext cx="585756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" descr=""/>
          <p:cNvPicPr/>
          <p:nvPr/>
        </p:nvPicPr>
        <p:blipFill>
          <a:blip r:embed="rId1"/>
          <a:stretch/>
        </p:blipFill>
        <p:spPr>
          <a:xfrm>
            <a:off x="244080" y="1874880"/>
            <a:ext cx="5333760" cy="3428640"/>
          </a:xfrm>
          <a:prstGeom prst="rect">
            <a:avLst/>
          </a:prstGeom>
          <a:ln>
            <a:noFill/>
          </a:ln>
        </p:spPr>
      </p:pic>
      <p:sp>
        <p:nvSpPr>
          <p:cNvPr id="606" name="TextShape 1"/>
          <p:cNvSpPr txBox="1"/>
          <p:nvPr/>
        </p:nvSpPr>
        <p:spPr>
          <a:xfrm>
            <a:off x="940320" y="83088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Клиент серверное приложение</a:t>
            </a:r>
            <a:endParaRPr b="0" lang="en-US" sz="44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607" name="" descr=""/>
          <p:cNvPicPr/>
          <p:nvPr/>
        </p:nvPicPr>
        <p:blipFill>
          <a:blip r:embed="rId2"/>
          <a:stretch/>
        </p:blipFill>
        <p:spPr>
          <a:xfrm>
            <a:off x="5760720" y="1776600"/>
            <a:ext cx="6145560" cy="425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940680" y="60156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Web-services</a:t>
            </a:r>
            <a:endParaRPr b="0" lang="en-US" sz="44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4023360" y="1743120"/>
            <a:ext cx="7680960" cy="3377520"/>
          </a:xfrm>
          <a:prstGeom prst="rect">
            <a:avLst/>
          </a:prstGeom>
          <a:ln>
            <a:noFill/>
          </a:ln>
        </p:spPr>
      </p:pic>
      <p:sp>
        <p:nvSpPr>
          <p:cNvPr id="610" name="CustomShape 2"/>
          <p:cNvSpPr/>
          <p:nvPr/>
        </p:nvSpPr>
        <p:spPr>
          <a:xfrm>
            <a:off x="182880" y="2104920"/>
            <a:ext cx="42976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c9211e"/>
                </a:solidFill>
                <a:latin typeface="Roboto"/>
              </a:rPr>
              <a:t>SOAP</a:t>
            </a:r>
            <a:r>
              <a:rPr b="0" lang="ru-RU" sz="2400" spc="-1" strike="noStrike">
                <a:latin typeface="Roboto"/>
              </a:rPr>
              <a:t> (Simple Object Access </a:t>
            </a:r>
            <a:r>
              <a:rPr b="0" lang="ru-RU" sz="2400" spc="-1" strike="noStrike">
                <a:latin typeface="Roboto"/>
              </a:rPr>
              <a:t>Protocol)</a:t>
            </a:r>
            <a:br/>
            <a:r>
              <a:rPr b="0" lang="ru-RU" sz="2400" spc="-1" strike="noStrike">
                <a:solidFill>
                  <a:srgbClr val="c9211e"/>
                </a:solidFill>
                <a:latin typeface="Roboto"/>
              </a:rPr>
              <a:t>REST</a:t>
            </a:r>
            <a:r>
              <a:rPr b="0" lang="ru-RU" sz="2400" spc="-1" strike="noStrike">
                <a:latin typeface="Roboto"/>
              </a:rPr>
              <a:t> (Representational State </a:t>
            </a:r>
            <a:r>
              <a:rPr b="0" lang="ru-RU" sz="2400" spc="-1" strike="noStrike">
                <a:latin typeface="Roboto"/>
              </a:rPr>
              <a:t>Transfer)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c9211e"/>
                </a:solidFill>
                <a:latin typeface="Roboto"/>
              </a:rPr>
              <a:t>XML-RPC</a:t>
            </a:r>
            <a:r>
              <a:rPr b="0" lang="ru-RU" sz="2400" spc="-1" strike="noStrike">
                <a:latin typeface="Roboto"/>
              </a:rPr>
              <a:t> (XML Remote Procedure </a:t>
            </a:r>
            <a:r>
              <a:rPr b="0" lang="ru-RU" sz="2400" spc="-1" strike="noStrike">
                <a:latin typeface="Roboto"/>
              </a:rPr>
              <a:t>Call)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3084480" y="3104640"/>
            <a:ext cx="5822640" cy="47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</a:rPr>
              <a:t>Структуры данных (Map = HashMap)</a:t>
            </a:r>
            <a:endParaRPr b="0" lang="en-US" sz="2000" spc="-1" strike="noStrike">
              <a:solidFill>
                <a:srgbClr val="ffffff"/>
              </a:solidFill>
              <a:latin typeface="Roboto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</a:rPr>
              <a:t>Исключения</a:t>
            </a:r>
            <a:endParaRPr b="0" lang="en-US" sz="2000" spc="-1" strike="noStrike">
              <a:solidFill>
                <a:srgbClr val="ffffff"/>
              </a:solidFill>
              <a:latin typeface="Roboto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Roboto"/>
              </a:rPr>
              <a:t>ООП</a:t>
            </a:r>
            <a:endParaRPr b="0" lang="en-US" sz="2000" spc="-1" strike="noStrike">
              <a:solidFill>
                <a:srgbClr val="ffffff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902520" y="685800"/>
            <a:ext cx="9600840" cy="392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Gill Sans MT"/>
              </a:rPr>
              <a:t>Стек технологий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D33868-F541-4337-A3FA-EC6B0028EA72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10" name="Picture 2" descr="Image result for Spring java"/>
          <p:cNvPicPr/>
          <p:nvPr/>
        </p:nvPicPr>
        <p:blipFill>
          <a:blip r:embed="rId1"/>
          <a:stretch/>
        </p:blipFill>
        <p:spPr>
          <a:xfrm>
            <a:off x="3200400" y="2048040"/>
            <a:ext cx="1243800" cy="1243800"/>
          </a:xfrm>
          <a:prstGeom prst="rect">
            <a:avLst/>
          </a:prstGeom>
          <a:ln>
            <a:noFill/>
          </a:ln>
        </p:spPr>
      </p:pic>
      <p:pic>
        <p:nvPicPr>
          <p:cNvPr id="511" name="Picture 8" descr="Image result for java logo"/>
          <p:cNvPicPr/>
          <p:nvPr/>
        </p:nvPicPr>
        <p:blipFill>
          <a:blip r:embed="rId2"/>
          <a:stretch/>
        </p:blipFill>
        <p:spPr>
          <a:xfrm>
            <a:off x="914400" y="1920240"/>
            <a:ext cx="1468440" cy="1468440"/>
          </a:xfrm>
          <a:prstGeom prst="rect">
            <a:avLst/>
          </a:prstGeom>
          <a:ln>
            <a:noFill/>
          </a:ln>
        </p:spPr>
      </p:pic>
      <p:pic>
        <p:nvPicPr>
          <p:cNvPr id="512" name="Picture 4" descr="Image result for maven"/>
          <p:cNvPicPr/>
          <p:nvPr/>
        </p:nvPicPr>
        <p:blipFill>
          <a:blip r:embed="rId3"/>
          <a:stretch/>
        </p:blipFill>
        <p:spPr>
          <a:xfrm>
            <a:off x="5029200" y="2286000"/>
            <a:ext cx="2964600" cy="749160"/>
          </a:xfrm>
          <a:prstGeom prst="rect">
            <a:avLst/>
          </a:prstGeom>
          <a:ln>
            <a:noFill/>
          </a:ln>
        </p:spPr>
      </p:pic>
      <p:pic>
        <p:nvPicPr>
          <p:cNvPr id="513" name="Picture 14" descr="Image result for git"/>
          <p:cNvPicPr/>
          <p:nvPr/>
        </p:nvPicPr>
        <p:blipFill>
          <a:blip r:embed="rId4"/>
          <a:stretch/>
        </p:blipFill>
        <p:spPr>
          <a:xfrm>
            <a:off x="8899920" y="2011680"/>
            <a:ext cx="2804400" cy="1371600"/>
          </a:xfrm>
          <a:prstGeom prst="rect">
            <a:avLst/>
          </a:prstGeom>
          <a:ln>
            <a:noFill/>
          </a:ln>
        </p:spPr>
      </p:pic>
      <p:pic>
        <p:nvPicPr>
          <p:cNvPr id="514" name="Picture 12" descr="Image result for camunda logo"/>
          <p:cNvPicPr/>
          <p:nvPr/>
        </p:nvPicPr>
        <p:blipFill>
          <a:blip r:embed="rId5"/>
          <a:stretch/>
        </p:blipFill>
        <p:spPr>
          <a:xfrm>
            <a:off x="4937760" y="3598200"/>
            <a:ext cx="2345400" cy="2345400"/>
          </a:xfrm>
          <a:prstGeom prst="rect">
            <a:avLst/>
          </a:prstGeom>
          <a:ln>
            <a:noFill/>
          </a:ln>
        </p:spPr>
      </p:pic>
      <p:pic>
        <p:nvPicPr>
          <p:cNvPr id="515" name="Picture 10" descr="Image result for docker"/>
          <p:cNvPicPr/>
          <p:nvPr/>
        </p:nvPicPr>
        <p:blipFill>
          <a:blip r:embed="rId6"/>
          <a:stretch/>
        </p:blipFill>
        <p:spPr>
          <a:xfrm>
            <a:off x="731520" y="3605040"/>
            <a:ext cx="2345400" cy="1463040"/>
          </a:xfrm>
          <a:prstGeom prst="rect">
            <a:avLst/>
          </a:prstGeom>
          <a:ln>
            <a:noFill/>
          </a:ln>
        </p:spPr>
      </p:pic>
      <p:pic>
        <p:nvPicPr>
          <p:cNvPr id="516" name="Picture 8_0" descr="Image result for elasticsearch"/>
          <p:cNvPicPr/>
          <p:nvPr/>
        </p:nvPicPr>
        <p:blipFill>
          <a:blip r:embed="rId7"/>
          <a:stretch/>
        </p:blipFill>
        <p:spPr>
          <a:xfrm>
            <a:off x="8881560" y="3650400"/>
            <a:ext cx="2822760" cy="1287360"/>
          </a:xfrm>
          <a:prstGeom prst="rect">
            <a:avLst/>
          </a:prstGeom>
          <a:ln>
            <a:noFill/>
          </a:ln>
        </p:spPr>
      </p:pic>
      <p:pic>
        <p:nvPicPr>
          <p:cNvPr id="517" name="Picture 6" descr="Image result for kafka"/>
          <p:cNvPicPr/>
          <p:nvPr/>
        </p:nvPicPr>
        <p:blipFill>
          <a:blip r:embed="rId8"/>
          <a:stretch/>
        </p:blipFill>
        <p:spPr>
          <a:xfrm>
            <a:off x="457200" y="5120640"/>
            <a:ext cx="3217680" cy="1565280"/>
          </a:xfrm>
          <a:prstGeom prst="rect">
            <a:avLst/>
          </a:prstGeom>
          <a:ln>
            <a:noFill/>
          </a:ln>
        </p:spPr>
      </p:pic>
      <p:pic>
        <p:nvPicPr>
          <p:cNvPr id="518" name="" descr=""/>
          <p:cNvPicPr/>
          <p:nvPr/>
        </p:nvPicPr>
        <p:blipFill>
          <a:blip r:embed="rId9"/>
          <a:stretch/>
        </p:blipFill>
        <p:spPr>
          <a:xfrm>
            <a:off x="8908560" y="5120640"/>
            <a:ext cx="2651760" cy="13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80C811-D108-458A-8DEA-218A3B6A33CD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474480" y="72396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</a:rPr>
              <a:t>JAVA vs C++</a:t>
            </a:r>
            <a:endParaRPr b="1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21" name="TextShape 3"/>
          <p:cNvSpPr txBox="1"/>
          <p:nvPr/>
        </p:nvSpPr>
        <p:spPr>
          <a:xfrm>
            <a:off x="474840" y="633132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22" name="TextShape 4"/>
          <p:cNvSpPr txBox="1"/>
          <p:nvPr/>
        </p:nvSpPr>
        <p:spPr>
          <a:xfrm>
            <a:off x="6004080" y="1920240"/>
            <a:ext cx="5151600" cy="352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C++ is platform dependent.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Procedural and object-oriented.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Write once compile anywhere.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  <a:ea typeface="Noto Sans CJK SC"/>
              </a:rPr>
              <a:t>System-controlled m</a:t>
            </a: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emory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23" name="TextShape 5"/>
          <p:cNvSpPr txBox="1"/>
          <p:nvPr/>
        </p:nvSpPr>
        <p:spPr>
          <a:xfrm>
            <a:off x="548640" y="1920240"/>
            <a:ext cx="4968720" cy="352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Java is platform-independent.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Object-oriented.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Write once run anywhere &amp; everywhere.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2020"/>
                </a:solidFill>
                <a:latin typeface="Roboto"/>
              </a:rPr>
              <a:t>Manual memory management</a:t>
            </a:r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474840" y="72432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  <a:ea typeface="Noto Sans CJK SC"/>
              </a:rPr>
              <a:t>JVM </a:t>
            </a:r>
            <a:r>
              <a:rPr b="1" lang="en-US" sz="2000" spc="-1" strike="noStrike">
                <a:solidFill>
                  <a:srgbClr val="202020"/>
                </a:solidFill>
                <a:latin typeface="Roboto"/>
              </a:rPr>
              <a:t>JRE JDK  </a:t>
            </a:r>
            <a:endParaRPr b="1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731880" y="1683000"/>
            <a:ext cx="10515240" cy="4260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JVM (Java Virtual Machine) - Это спецификация, которая обеспечивает среду выполнения, в которой может выполняться байт-код Java. Он также может запускать те программы, которые написаны на других языках и скомпилированы в байт-код Java.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JRE (Java Runtime Environment) — Содержит в себе стандартные Java-библиотеками и JVM. 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02020"/>
                </a:solidFill>
                <a:latin typeface="Arial"/>
                <a:ea typeface="Roboto Medium"/>
              </a:rPr>
              <a:t>JDK (Java Development Kit) — Инструменты разработки. Компилятор и отладчик и тд.</a:t>
            </a: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2389320" y="770040"/>
            <a:ext cx="7486200" cy="544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7200" y="1317240"/>
            <a:ext cx="10424160" cy="444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Компиляция — трансляция программы, составленной на исходном языке высокого уровня, в эквивалентную программу на низкоуровневом языке, близком машинному коду.</a:t>
            </a: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Интерпретация — пооператорный (покомандный, построчный) анализ, обработка и тут же выполнение исходной программы или запроса (в отличие от компиляции, при которой программа транслируется без её выполнения).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 marL="432000" indent="-324000">
              <a:lnSpc>
                <a:spcPct val="100000"/>
              </a:lnSpc>
              <a:buClr>
                <a:srgbClr val="ee1638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Roboto Medium"/>
              </a:rPr>
              <a:t>https://www.amazon.com/Computer-Architecture-Quantitative-John-Hennessy/dp/012383872X</a:t>
            </a:r>
            <a:br/>
            <a:br/>
            <a:r>
              <a:rPr b="0" lang="ru-RU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20202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75200" y="724680"/>
            <a:ext cx="10307160" cy="5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indent="-324000" algn="ctr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202020"/>
                </a:solidFill>
                <a:latin typeface="Roboto"/>
              </a:rPr>
              <a:t>Области памяти JVM</a:t>
            </a:r>
            <a:endParaRPr b="1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1361160" y="1239480"/>
            <a:ext cx="9477000" cy="537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474480" y="184680"/>
            <a:ext cx="10307160" cy="34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Java </a:t>
            </a:r>
            <a:r>
              <a:rPr b="0" lang="ru-RU" sz="6000" spc="-1" strike="noStrike">
                <a:solidFill>
                  <a:srgbClr val="000000"/>
                </a:solidFill>
                <a:latin typeface="Gill Sans MT"/>
              </a:rPr>
              <a:t>Примитивные типы</a:t>
            </a:r>
            <a:endParaRPr b="1" lang="en-US" sz="6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474840" y="6331320"/>
            <a:ext cx="10851480" cy="40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202020"/>
              </a:solidFill>
              <a:latin typeface="Roboto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11326320" y="6384240"/>
            <a:ext cx="785880" cy="40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FD0ECB-4D21-47EB-9F24-03122C07970A}" type="slidenum">
              <a:rPr b="0" lang="en-US" sz="1200" spc="-1" strike="noStrike">
                <a:solidFill>
                  <a:srgbClr val="202020"/>
                </a:solidFill>
                <a:latin typeface="Robo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533" name="Table 4"/>
          <p:cNvGraphicFramePr/>
          <p:nvPr/>
        </p:nvGraphicFramePr>
        <p:xfrm>
          <a:off x="1686600" y="1370160"/>
          <a:ext cx="8339760" cy="3642480"/>
        </p:xfrm>
        <a:graphic>
          <a:graphicData uri="http://schemas.openxmlformats.org/drawingml/2006/table">
            <a:tbl>
              <a:tblPr/>
              <a:tblGrid>
                <a:gridCol w="2779920"/>
                <a:gridCol w="2779920"/>
                <a:gridCol w="2779920"/>
              </a:tblGrid>
              <a:tr h="541800">
                <a:tc>
                  <a:txBody>
                    <a:bodyPr lIns="72360" rIns="72360" tIns="36000" b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Длина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(в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байтах)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Диапаз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он или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значени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й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54180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в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массив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ах, 4 в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переме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нных</a:t>
                      </a:r>
                      <a:r>
                        <a:rPr b="0" lang="ru-RU" sz="1600" spc="-1" strike="noStrike" baseline="30000">
                          <a:solidFill>
                            <a:srgbClr val="0563c1"/>
                          </a:solidFill>
                          <a:latin typeface="Calibri"/>
                          <a:hlinkClick r:id="rId1"/>
                        </a:rPr>
                        <a:t>[67]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true,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0708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byte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128..1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0708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char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0..2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−1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или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0..6553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54180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short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−1, или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−32768.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.32767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77652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−1, или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−21474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83648..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2147483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647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77652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−1, или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пример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но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−9.2·10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..9.2·1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30708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-(2-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−23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)·2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..(2-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−23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)·2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541800"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lIns="72360" rIns="72360"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-(2-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−52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)·2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..(2-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−52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)·2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  <a:r>
                        <a:rPr b="0" lang="ru-RU" sz="1600" spc="-1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marL="72360" marR="7236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2020"/>
      </a:dk2>
      <a:lt2>
        <a:srgbClr val="f6f6f6"/>
      </a:lt2>
      <a:accent1>
        <a:srgbClr val="202020"/>
      </a:accent1>
      <a:accent2>
        <a:srgbClr val="f33114"/>
      </a:accent2>
      <a:accent3>
        <a:srgbClr val="e6e6e6"/>
      </a:accent3>
      <a:accent4>
        <a:srgbClr val="fd7a02"/>
      </a:accent4>
      <a:accent5>
        <a:srgbClr val="6fad47"/>
      </a:accent5>
      <a:accent6>
        <a:srgbClr val="333333"/>
      </a:accent6>
      <a:hlink>
        <a:srgbClr val="0091ff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Құжат" ma:contentTypeID="0x0101000C21B11F7BDD1F41B3F2852CB6ED6807" ma:contentTypeVersion="9" ma:contentTypeDescription="Жаңа құжат жасау." ma:contentTypeScope="" ma:versionID="383bff7d942d30b14947297f8b1cfd5b">
  <xsd:schema xmlns:xsd="http://www.w3.org/2001/XMLSchema" xmlns:xs="http://www.w3.org/2001/XMLSchema" xmlns:p="http://schemas.microsoft.com/office/2006/metadata/properties" xmlns:ns2="c6dd3df2-ea7a-4b27-b38c-613c7b6fd851" xmlns:ns3="2f92441f-e5cb-479c-ba9b-981f15e64a17" targetNamespace="http://schemas.microsoft.com/office/2006/metadata/properties" ma:root="true" ma:fieldsID="7b47a4ec58f265158ae66a2b55e799a8" ns2:_="" ns3:_="">
    <xsd:import namespace="c6dd3df2-ea7a-4b27-b38c-613c7b6fd851"/>
    <xsd:import namespace="2f92441f-e5cb-479c-ba9b-981f15e64a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d3df2-ea7a-4b27-b38c-613c7b6fd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2441f-e5cb-479c-ba9b-981f15e64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ртақ пайдаланылд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Мәліметтермен бөлісті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Мазмұн түрі"/>
        <xsd:element ref="dc:title" minOccurs="0" maxOccurs="1" ma:index="4" ma:displayName="Тақырып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CF175A-50C4-4D75-926F-ADC457C2228C}"/>
</file>

<file path=customXml/itemProps2.xml><?xml version="1.0" encoding="utf-8"?>
<ds:datastoreItem xmlns:ds="http://schemas.openxmlformats.org/officeDocument/2006/customXml" ds:itemID="{7F7599ED-EC19-4E5B-98FD-DD7165C971FE}"/>
</file>

<file path=customXml/itemProps3.xml><?xml version="1.0" encoding="utf-8"?>
<ds:datastoreItem xmlns:ds="http://schemas.openxmlformats.org/officeDocument/2006/customXml" ds:itemID="{6BE25A83-982B-439C-9B21-73A67330A0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LibreOffice/6.4.6.2$Linux_X86_64 LibreOffice_project/40$Build-2</Application>
  <Words>77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2021-03-18T10:24:38Z</dcterms:created>
  <dc:creator>Yana Nim</dc:creator>
  <dc:description/>
  <dc:language>en-US</dc:language>
  <cp:lastModifiedBy/>
  <dcterms:modified xsi:type="dcterms:W3CDTF">2021-06-02T16:40:31Z</dcterms:modified>
  <cp:revision>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0x0101000C21B11F7BDD1F41B3F2852CB6ED6807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