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/>
  <p:notesSz cx="10287000" cy="1828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58" d="100"/>
          <a:sy n="58" d="100"/>
        </p:scale>
        <p:origin x="51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4911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4" Type="http://schemas.openxmlformats.org/officeDocument/2006/relationships/image" Target="../media/image10.svg"/><Relationship Id="rId9" Type="http://schemas.openxmlformats.org/officeDocument/2006/relationships/image" Target="../media/image14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4" Type="http://schemas.openxmlformats.org/officeDocument/2006/relationships/image" Target="../media/image15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4" Type="http://schemas.openxmlformats.org/officeDocument/2006/relationships/image" Target="../media/image18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4" Type="http://schemas.openxmlformats.org/officeDocument/2006/relationships/image" Target="../media/image20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4" Type="http://schemas.openxmlformats.org/officeDocument/2006/relationships/image" Target="../media/image23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1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4" Type="http://schemas.openxmlformats.org/officeDocument/2006/relationships/image" Target="../media/image25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1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4" Type="http://schemas.openxmlformats.org/officeDocument/2006/relationships/image" Target="../media/image27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1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4" Type="http://schemas.openxmlformats.org/officeDocument/2006/relationships/image" Target="../media/image3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10763250" y="2381250"/>
            <a:ext cx="4762500" cy="4762500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16106775" y="800100"/>
            <a:ext cx="762000" cy="762000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1409700" y="5819775"/>
            <a:ext cx="8143875" cy="352425"/>
          </a:xfrm>
          <a:prstGeom prst="rect">
            <a:avLst/>
          </a:prstGeom>
        </p:spPr>
      </p:pic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16306800" y="2381250"/>
            <a:ext cx="352425" cy="4762500"/>
          </a:xfrm>
          <a:prstGeom prst="rect">
            <a:avLst/>
          </a:prstGeom>
        </p:spPr>
      </p:pic>
      <p:pic>
        <p:nvPicPr>
          <p:cNvPr id="7" name="Object 6" descr="preencoded.png"/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1438275" y="5829300"/>
            <a:ext cx="8010525" cy="257175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16259175" y="860631"/>
            <a:ext cx="466725" cy="657225"/>
          </a:xfrm>
          <a:prstGeom prst="rect">
            <a:avLst/>
          </a:prstGeom>
        </p:spPr>
      </p:pic>
      <p:sp>
        <p:nvSpPr>
          <p:cNvPr id="9" name="Object8"/>
          <p:cNvSpPr/>
          <p:nvPr/>
        </p:nvSpPr>
        <p:spPr>
          <a:xfrm>
            <a:off x="1409700" y="2362200"/>
            <a:ext cx="7858125" cy="29051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4538"/>
              </a:lnSpc>
            </a:pPr>
            <a:r>
              <a:rPr lang="en-US" sz="4125" b="0" i="0" dirty="0">
                <a:solidFill>
                  <a:srgbClr val="FFFFFF"/>
                </a:solidFill>
                <a:latin typeface="Montserrat SemiBold" pitchFamily="34" charset="0"/>
                <a:ea typeface="Montserrat SemiBold" pitchFamily="34" charset="-122"/>
                <a:cs typeface="Montserrat SemiBold" pitchFamily="34" charset="-120"/>
              </a:rPr>
              <a:t>Разработка автоматизированной
информационной системы
противодействия лесным </a:t>
            </a:r>
            <a:br/>
            <a:r>
              <a:rPr lang="en-US" sz="4125" b="0" i="0" dirty="0">
                <a:solidFill>
                  <a:srgbClr val="FFFFFF"/>
                </a:solidFill>
                <a:latin typeface="Montserrat SemiBold" pitchFamily="34" charset="0"/>
                <a:ea typeface="Montserrat SemiBold" pitchFamily="34" charset="-122"/>
                <a:cs typeface="Montserrat SemiBold" pitchFamily="34" charset="-120"/>
              </a:rPr>
              <a:t>и степным пожарам</a:t>
            </a:r>
            <a:endParaRPr lang="en-US" sz="4125" dirty="0"/>
          </a:p>
        </p:txBody>
      </p:sp>
      <p:sp>
        <p:nvSpPr>
          <p:cNvPr id="10" name="Object9"/>
          <p:cNvSpPr/>
          <p:nvPr/>
        </p:nvSpPr>
        <p:spPr>
          <a:xfrm>
            <a:off x="1409700" y="6648450"/>
            <a:ext cx="5467350" cy="4953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3878"/>
              </a:lnSpc>
            </a:pPr>
            <a:r>
              <a:rPr lang="en-US" sz="3525" b="0" i="0" dirty="0">
                <a:solidFill>
                  <a:srgbClr val="FFFFFF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Команда : DreamTeam.</a:t>
            </a:r>
            <a:endParaRPr lang="en-US" sz="352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16106775" y="800100"/>
            <a:ext cx="762000" cy="762000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16306800" y="2381250"/>
            <a:ext cx="352425" cy="6467475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16259175" y="857250"/>
            <a:ext cx="466725" cy="657225"/>
          </a:xfrm>
          <a:prstGeom prst="rect">
            <a:avLst/>
          </a:prstGeom>
        </p:spPr>
      </p:pic>
      <p:sp>
        <p:nvSpPr>
          <p:cNvPr id="6" name="Object5"/>
          <p:cNvSpPr/>
          <p:nvPr/>
        </p:nvSpPr>
        <p:spPr>
          <a:xfrm>
            <a:off x="1409700" y="1657350"/>
            <a:ext cx="2752725" cy="5810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4538"/>
              </a:lnSpc>
            </a:pPr>
            <a:r>
              <a:rPr lang="en-US" sz="4125" b="0" i="0" dirty="0">
                <a:solidFill>
                  <a:srgbClr val="FFFFFF"/>
                </a:solidFill>
                <a:latin typeface="Montserrat SemiBold" pitchFamily="34" charset="0"/>
                <a:ea typeface="Montserrat SemiBold" pitchFamily="34" charset="-122"/>
                <a:cs typeface="Montserrat SemiBold" pitchFamily="34" charset="-120"/>
              </a:rPr>
              <a:t>Прототип</a:t>
            </a:r>
            <a:endParaRPr lang="en-US" sz="4125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27FF374-8455-4D38-A5F9-92DF4651231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09700" y="2381250"/>
            <a:ext cx="13716000" cy="77152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16106775" y="800100"/>
            <a:ext cx="762000" cy="762000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16306800" y="2381250"/>
            <a:ext cx="352425" cy="6467475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16259175" y="857250"/>
            <a:ext cx="466725" cy="657225"/>
          </a:xfrm>
          <a:prstGeom prst="rect">
            <a:avLst/>
          </a:prstGeom>
        </p:spPr>
      </p:pic>
      <p:sp>
        <p:nvSpPr>
          <p:cNvPr id="6" name="Object5"/>
          <p:cNvSpPr/>
          <p:nvPr/>
        </p:nvSpPr>
        <p:spPr>
          <a:xfrm>
            <a:off x="1409700" y="1657350"/>
            <a:ext cx="6648450" cy="5810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4538"/>
              </a:lnSpc>
            </a:pPr>
            <a:r>
              <a:rPr lang="en-US" sz="4125" b="0" i="0" dirty="0">
                <a:solidFill>
                  <a:srgbClr val="FFFFFF"/>
                </a:solidFill>
                <a:latin typeface="Montserrat SemiBold" pitchFamily="34" charset="0"/>
                <a:ea typeface="Montserrat SemiBold" pitchFamily="34" charset="-122"/>
                <a:cs typeface="Montserrat SemiBold" pitchFamily="34" charset="-120"/>
              </a:rPr>
              <a:t>Основной функционал</a:t>
            </a:r>
            <a:endParaRPr lang="en-US" sz="4125" dirty="0"/>
          </a:p>
        </p:txBody>
      </p:sp>
      <p:sp>
        <p:nvSpPr>
          <p:cNvPr id="7" name="Object6"/>
          <p:cNvSpPr/>
          <p:nvPr/>
        </p:nvSpPr>
        <p:spPr>
          <a:xfrm>
            <a:off x="1409700" y="2876550"/>
            <a:ext cx="14116050" cy="12001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4725"/>
              </a:lnSpc>
            </a:pPr>
            <a:r>
              <a:rPr lang="en-US" sz="3375" b="0" i="0" dirty="0">
                <a:solidFill>
                  <a:srgbClr val="FFFFFF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Система разделяет видеопоток на изображения, анализирует их ( с помощью сверточной нейронной сети).</a:t>
            </a:r>
            <a:endParaRPr lang="en-US" sz="3375" dirty="0"/>
          </a:p>
        </p:txBody>
      </p:sp>
      <p:sp>
        <p:nvSpPr>
          <p:cNvPr id="8" name="Object7"/>
          <p:cNvSpPr/>
          <p:nvPr/>
        </p:nvSpPr>
        <p:spPr>
          <a:xfrm>
            <a:off x="1409700" y="4305300"/>
            <a:ext cx="13763625" cy="12001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4725"/>
              </a:lnSpc>
            </a:pPr>
            <a:r>
              <a:rPr lang="en-US" sz="3375" b="0" i="0" dirty="0">
                <a:solidFill>
                  <a:srgbClr val="FFFFFF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Разпознает пожар (отличает дым или огонь от пара, пепла, пыли).</a:t>
            </a:r>
            <a:endParaRPr lang="en-US" sz="3375" dirty="0"/>
          </a:p>
        </p:txBody>
      </p:sp>
      <p:sp>
        <p:nvSpPr>
          <p:cNvPr id="9" name="Object8"/>
          <p:cNvSpPr/>
          <p:nvPr/>
        </p:nvSpPr>
        <p:spPr>
          <a:xfrm>
            <a:off x="1409700" y="5734050"/>
            <a:ext cx="12315825" cy="12001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4725"/>
              </a:lnSpc>
            </a:pPr>
            <a:r>
              <a:rPr lang="en-US" sz="3375" b="0" i="0" dirty="0">
                <a:solidFill>
                  <a:srgbClr val="FFFFFF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Далее проанализированная информация поступает диспетчеру.</a:t>
            </a:r>
            <a:endParaRPr lang="en-US" sz="3375" dirty="0"/>
          </a:p>
        </p:txBody>
      </p:sp>
      <p:sp>
        <p:nvSpPr>
          <p:cNvPr id="10" name="Object9"/>
          <p:cNvSpPr/>
          <p:nvPr/>
        </p:nvSpPr>
        <p:spPr>
          <a:xfrm>
            <a:off x="1409700" y="7162800"/>
            <a:ext cx="9534525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4725"/>
              </a:lnSpc>
            </a:pPr>
            <a:r>
              <a:rPr lang="en-US" sz="3375" b="0" i="0" dirty="0">
                <a:solidFill>
                  <a:srgbClr val="FFFFFF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После чего, диспетчер принимает меры.</a:t>
            </a:r>
            <a:endParaRPr lang="en-US" sz="337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16106775" y="800100"/>
            <a:ext cx="762000" cy="762000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16306800" y="2381250"/>
            <a:ext cx="352425" cy="6467475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16259175" y="857250"/>
            <a:ext cx="466725" cy="657225"/>
          </a:xfrm>
          <a:prstGeom prst="rect">
            <a:avLst/>
          </a:prstGeom>
        </p:spPr>
      </p:pic>
      <p:sp>
        <p:nvSpPr>
          <p:cNvPr id="6" name="Object5"/>
          <p:cNvSpPr/>
          <p:nvPr/>
        </p:nvSpPr>
        <p:spPr>
          <a:xfrm>
            <a:off x="1409700" y="1657350"/>
            <a:ext cx="5343525" cy="5810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4538"/>
              </a:lnSpc>
            </a:pPr>
            <a:r>
              <a:rPr lang="en-US" sz="4125" b="0" i="0" dirty="0">
                <a:solidFill>
                  <a:srgbClr val="FFFFFF"/>
                </a:solidFill>
                <a:latin typeface="Montserrat SemiBold" pitchFamily="34" charset="0"/>
                <a:ea typeface="Montserrat SemiBold" pitchFamily="34" charset="-122"/>
                <a:cs typeface="Montserrat SemiBold" pitchFamily="34" charset="-120"/>
              </a:rPr>
              <a:t>Новаторские идеи</a:t>
            </a:r>
            <a:endParaRPr lang="en-US" sz="4125" dirty="0"/>
          </a:p>
        </p:txBody>
      </p:sp>
      <p:sp>
        <p:nvSpPr>
          <p:cNvPr id="7" name="Object6"/>
          <p:cNvSpPr/>
          <p:nvPr/>
        </p:nvSpPr>
        <p:spPr>
          <a:xfrm>
            <a:off x="1409700" y="2876550"/>
            <a:ext cx="9020175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4725"/>
              </a:lnSpc>
            </a:pPr>
            <a:r>
              <a:rPr lang="en-US" sz="3375" b="0" i="0" dirty="0">
                <a:solidFill>
                  <a:srgbClr val="FFFFFF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1. Определяет геолокацию возгорания ;</a:t>
            </a:r>
            <a:endParaRPr lang="en-US" sz="3375" dirty="0"/>
          </a:p>
        </p:txBody>
      </p:sp>
      <p:sp>
        <p:nvSpPr>
          <p:cNvPr id="8" name="Object7"/>
          <p:cNvSpPr/>
          <p:nvPr/>
        </p:nvSpPr>
        <p:spPr>
          <a:xfrm>
            <a:off x="1409700" y="3705225"/>
            <a:ext cx="7839075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4725"/>
              </a:lnSpc>
            </a:pPr>
            <a:r>
              <a:rPr lang="en-US" sz="3375" b="0" i="0" dirty="0">
                <a:solidFill>
                  <a:srgbClr val="FFFFFF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2. Скорость его распространения ;</a:t>
            </a:r>
            <a:endParaRPr lang="en-US" sz="3375" dirty="0"/>
          </a:p>
        </p:txBody>
      </p:sp>
      <p:sp>
        <p:nvSpPr>
          <p:cNvPr id="9" name="Object8"/>
          <p:cNvSpPr/>
          <p:nvPr/>
        </p:nvSpPr>
        <p:spPr>
          <a:xfrm>
            <a:off x="1409700" y="4533900"/>
            <a:ext cx="7981950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4725"/>
              </a:lnSpc>
            </a:pPr>
            <a:r>
              <a:rPr lang="en-US" sz="3375" b="0" i="0" dirty="0">
                <a:solidFill>
                  <a:srgbClr val="FFFFFF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3. Направление распространения ;</a:t>
            </a:r>
            <a:endParaRPr lang="en-US" sz="3375" dirty="0"/>
          </a:p>
        </p:txBody>
      </p:sp>
      <p:sp>
        <p:nvSpPr>
          <p:cNvPr id="10" name="Object9"/>
          <p:cNvSpPr/>
          <p:nvPr/>
        </p:nvSpPr>
        <p:spPr>
          <a:xfrm>
            <a:off x="1409700" y="5362575"/>
            <a:ext cx="6410325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4725"/>
              </a:lnSpc>
            </a:pPr>
            <a:r>
              <a:rPr lang="en-US" sz="3375" b="0" i="0" dirty="0">
                <a:solidFill>
                  <a:srgbClr val="FFFFFF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4. Локализацию и масштаб ;</a:t>
            </a:r>
            <a:endParaRPr lang="en-US" sz="3375" dirty="0"/>
          </a:p>
        </p:txBody>
      </p:sp>
      <p:sp>
        <p:nvSpPr>
          <p:cNvPr id="11" name="Object10"/>
          <p:cNvSpPr/>
          <p:nvPr/>
        </p:nvSpPr>
        <p:spPr>
          <a:xfrm>
            <a:off x="1409700" y="7620000"/>
            <a:ext cx="5143500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4725"/>
              </a:lnSpc>
            </a:pPr>
            <a:r>
              <a:rPr lang="en-US" sz="3375" b="0" i="0" dirty="0">
                <a:solidFill>
                  <a:srgbClr val="FFFFFF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6. Составляет прогноз.</a:t>
            </a:r>
            <a:endParaRPr lang="en-US" sz="3375" dirty="0"/>
          </a:p>
        </p:txBody>
      </p:sp>
      <p:sp>
        <p:nvSpPr>
          <p:cNvPr id="12" name="Object11"/>
          <p:cNvSpPr/>
          <p:nvPr/>
        </p:nvSpPr>
        <p:spPr>
          <a:xfrm>
            <a:off x="1409700" y="6191250"/>
            <a:ext cx="12887325" cy="12001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4725"/>
              </a:lnSpc>
            </a:pPr>
            <a:r>
              <a:rPr lang="en-US" sz="3375" b="0" i="0" dirty="0">
                <a:solidFill>
                  <a:srgbClr val="FFFFFF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5. Моделирует реальную ситуацию опираясь на анализ
метеорологических данных ( с помощью персептрона ) ;</a:t>
            </a:r>
            <a:endParaRPr lang="en-US" sz="337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16106775" y="800100"/>
            <a:ext cx="762000" cy="762000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16306800" y="2381250"/>
            <a:ext cx="352425" cy="6467475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16259175" y="857250"/>
            <a:ext cx="466725" cy="657225"/>
          </a:xfrm>
          <a:prstGeom prst="rect">
            <a:avLst/>
          </a:prstGeom>
        </p:spPr>
      </p:pic>
      <p:sp>
        <p:nvSpPr>
          <p:cNvPr id="6" name="Object5"/>
          <p:cNvSpPr/>
          <p:nvPr/>
        </p:nvSpPr>
        <p:spPr>
          <a:xfrm>
            <a:off x="1409700" y="1657350"/>
            <a:ext cx="4829175" cy="5810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4538"/>
              </a:lnSpc>
            </a:pPr>
            <a:r>
              <a:rPr lang="en-US" sz="4125" b="0" i="0" dirty="0">
                <a:solidFill>
                  <a:srgbClr val="FFFFFF"/>
                </a:solidFill>
                <a:latin typeface="Montserrat SemiBold" pitchFamily="34" charset="0"/>
                <a:ea typeface="Montserrat SemiBold" pitchFamily="34" charset="-122"/>
                <a:cs typeface="Montserrat SemiBold" pitchFamily="34" charset="-120"/>
              </a:rPr>
              <a:t>Стэк технологий</a:t>
            </a:r>
            <a:endParaRPr lang="en-US" sz="4125" dirty="0"/>
          </a:p>
        </p:txBody>
      </p:sp>
      <p:sp>
        <p:nvSpPr>
          <p:cNvPr id="7" name="Object6"/>
          <p:cNvSpPr/>
          <p:nvPr/>
        </p:nvSpPr>
        <p:spPr>
          <a:xfrm>
            <a:off x="1409700" y="3705225"/>
            <a:ext cx="9782175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4725"/>
              </a:lnSpc>
            </a:pPr>
            <a:r>
              <a:rPr lang="en-US" sz="3375" b="0" i="0" dirty="0">
                <a:solidFill>
                  <a:srgbClr val="FFFFFF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2. Библиотека системных вызовов WinAPI ;</a:t>
            </a:r>
            <a:endParaRPr lang="en-US" sz="3375" dirty="0"/>
          </a:p>
        </p:txBody>
      </p:sp>
      <p:sp>
        <p:nvSpPr>
          <p:cNvPr id="8" name="Object7"/>
          <p:cNvSpPr/>
          <p:nvPr/>
        </p:nvSpPr>
        <p:spPr>
          <a:xfrm>
            <a:off x="1409700" y="4533900"/>
            <a:ext cx="8334375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4725"/>
              </a:lnSpc>
            </a:pPr>
            <a:r>
              <a:rPr lang="en-US" sz="3375" b="0" i="0" dirty="0">
                <a:solidFill>
                  <a:srgbClr val="FFFFFF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3. Графическая библиотека OpenGL ;</a:t>
            </a:r>
            <a:endParaRPr lang="en-US" sz="3375" dirty="0"/>
          </a:p>
        </p:txBody>
      </p:sp>
      <p:sp>
        <p:nvSpPr>
          <p:cNvPr id="9" name="Object8"/>
          <p:cNvSpPr/>
          <p:nvPr/>
        </p:nvSpPr>
        <p:spPr>
          <a:xfrm>
            <a:off x="1409700" y="5362575"/>
            <a:ext cx="13020675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4725"/>
              </a:lnSpc>
            </a:pPr>
            <a:r>
              <a:rPr lang="en-US" sz="3375" b="0" i="0" dirty="0">
                <a:solidFill>
                  <a:srgbClr val="FFFFFF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4. TensorFlow ( свёрточная нейронная сеть, персептрон ).</a:t>
            </a:r>
            <a:endParaRPr lang="en-US" sz="3375" dirty="0"/>
          </a:p>
        </p:txBody>
      </p:sp>
      <p:sp>
        <p:nvSpPr>
          <p:cNvPr id="10" name="Object9"/>
          <p:cNvSpPr/>
          <p:nvPr/>
        </p:nvSpPr>
        <p:spPr>
          <a:xfrm>
            <a:off x="1409700" y="2876550"/>
            <a:ext cx="7334250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4725"/>
              </a:lnSpc>
            </a:pPr>
            <a:r>
              <a:rPr lang="en-US" sz="3375" b="0" i="0" dirty="0">
                <a:solidFill>
                  <a:srgbClr val="FFFFFF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1. Язык программирования C++ ;</a:t>
            </a:r>
            <a:endParaRPr lang="en-US" sz="337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16106775" y="800100"/>
            <a:ext cx="762000" cy="762000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16306800" y="2381250"/>
            <a:ext cx="352425" cy="6467475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16259175" y="857250"/>
            <a:ext cx="466725" cy="657225"/>
          </a:xfrm>
          <a:prstGeom prst="rect">
            <a:avLst/>
          </a:prstGeom>
        </p:spPr>
      </p:pic>
      <p:sp>
        <p:nvSpPr>
          <p:cNvPr id="6" name="Object5"/>
          <p:cNvSpPr/>
          <p:nvPr/>
        </p:nvSpPr>
        <p:spPr>
          <a:xfrm>
            <a:off x="1409700" y="1657350"/>
            <a:ext cx="7048500" cy="5810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4538"/>
              </a:lnSpc>
            </a:pPr>
            <a:r>
              <a:rPr lang="en-US" sz="4125" b="0" i="0" dirty="0">
                <a:solidFill>
                  <a:srgbClr val="FFFFFF"/>
                </a:solidFill>
                <a:latin typeface="Montserrat SemiBold" pitchFamily="34" charset="0"/>
                <a:ea typeface="Montserrat SemiBold" pitchFamily="34" charset="-122"/>
                <a:cs typeface="Montserrat SemiBold" pitchFamily="34" charset="-120"/>
              </a:rPr>
              <a:t>Технические параметры</a:t>
            </a:r>
            <a:endParaRPr lang="en-US" sz="4125" dirty="0"/>
          </a:p>
        </p:txBody>
      </p:sp>
      <p:sp>
        <p:nvSpPr>
          <p:cNvPr id="7" name="Object6"/>
          <p:cNvSpPr/>
          <p:nvPr/>
        </p:nvSpPr>
        <p:spPr>
          <a:xfrm>
            <a:off x="1409700" y="2876550"/>
            <a:ext cx="6124575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4725"/>
              </a:lnSpc>
            </a:pPr>
            <a:r>
              <a:rPr lang="en-US" sz="3375" b="0" i="0" dirty="0">
                <a:solidFill>
                  <a:srgbClr val="FFFFFF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1. Алгоритм апроксимации</a:t>
            </a:r>
            <a:endParaRPr lang="en-US" sz="3375" dirty="0"/>
          </a:p>
        </p:txBody>
      </p:sp>
      <p:sp>
        <p:nvSpPr>
          <p:cNvPr id="8" name="Object7"/>
          <p:cNvSpPr/>
          <p:nvPr/>
        </p:nvSpPr>
        <p:spPr>
          <a:xfrm>
            <a:off x="1409700" y="2876550"/>
            <a:ext cx="13020675" cy="12001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4725"/>
              </a:lnSpc>
            </a:pPr>
            <a:r>
              <a:rPr lang="en-US" sz="3375" b="0" i="0" dirty="0">
                <a:solidFill>
                  <a:srgbClr val="FFFFFF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1. Алгоритм апроксимации - помогает локализировать и определить масштаб возгорания, составить прогноз ;</a:t>
            </a:r>
            <a:endParaRPr lang="en-US" sz="3375" dirty="0"/>
          </a:p>
        </p:txBody>
      </p:sp>
      <p:sp>
        <p:nvSpPr>
          <p:cNvPr id="9" name="Object8"/>
          <p:cNvSpPr/>
          <p:nvPr/>
        </p:nvSpPr>
        <p:spPr>
          <a:xfrm>
            <a:off x="1409700" y="4305300"/>
            <a:ext cx="10982325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4725"/>
              </a:lnSpc>
            </a:pPr>
            <a:r>
              <a:rPr lang="en-US" sz="3375" b="0" i="0" dirty="0">
                <a:solidFill>
                  <a:srgbClr val="FFFFFF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2. Матрица перспективы - находит геолокацию ;</a:t>
            </a:r>
            <a:endParaRPr lang="en-US" sz="3375" dirty="0"/>
          </a:p>
        </p:txBody>
      </p:sp>
      <p:sp>
        <p:nvSpPr>
          <p:cNvPr id="10" name="Object9"/>
          <p:cNvSpPr/>
          <p:nvPr/>
        </p:nvSpPr>
        <p:spPr>
          <a:xfrm>
            <a:off x="1409700" y="5133975"/>
            <a:ext cx="12973050" cy="12001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4725"/>
              </a:lnSpc>
            </a:pPr>
            <a:r>
              <a:rPr lang="en-US" sz="3375" b="0" i="0" dirty="0">
                <a:solidFill>
                  <a:srgbClr val="FFFFFF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3. Тензер поворота - помогает определить направление и скорость.</a:t>
            </a:r>
            <a:endParaRPr lang="en-US" sz="337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16106775" y="800100"/>
            <a:ext cx="762000" cy="762000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16306800" y="2381250"/>
            <a:ext cx="352425" cy="6467475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16259175" y="857250"/>
            <a:ext cx="466725" cy="657225"/>
          </a:xfrm>
          <a:prstGeom prst="rect">
            <a:avLst/>
          </a:prstGeom>
        </p:spPr>
      </p:pic>
      <p:sp>
        <p:nvSpPr>
          <p:cNvPr id="6" name="Object5"/>
          <p:cNvSpPr/>
          <p:nvPr/>
        </p:nvSpPr>
        <p:spPr>
          <a:xfrm>
            <a:off x="1409700" y="1657350"/>
            <a:ext cx="5172075" cy="5810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4538"/>
              </a:lnSpc>
            </a:pPr>
            <a:r>
              <a:rPr lang="en-US" sz="4125" b="0" i="0" dirty="0">
                <a:solidFill>
                  <a:srgbClr val="FFFFFF"/>
                </a:solidFill>
                <a:latin typeface="Montserrat SemiBold" pitchFamily="34" charset="0"/>
                <a:ea typeface="Montserrat SemiBold" pitchFamily="34" charset="-122"/>
                <a:cs typeface="Montserrat SemiBold" pitchFamily="34" charset="-120"/>
              </a:rPr>
              <a:t>План реализации</a:t>
            </a:r>
            <a:endParaRPr lang="en-US" sz="4125" dirty="0"/>
          </a:p>
        </p:txBody>
      </p:sp>
      <p:sp>
        <p:nvSpPr>
          <p:cNvPr id="7" name="Object6"/>
          <p:cNvSpPr/>
          <p:nvPr/>
        </p:nvSpPr>
        <p:spPr>
          <a:xfrm>
            <a:off x="1409700" y="2876550"/>
            <a:ext cx="5657850" cy="571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4515"/>
              </a:lnSpc>
            </a:pPr>
            <a:r>
              <a:rPr lang="en-US" sz="3225" b="0" i="0" dirty="0">
                <a:solidFill>
                  <a:srgbClr val="FFFFFF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Сбор данных- 1 неделя ;</a:t>
            </a:r>
            <a:endParaRPr lang="en-US" sz="3225" dirty="0"/>
          </a:p>
        </p:txBody>
      </p:sp>
      <p:sp>
        <p:nvSpPr>
          <p:cNvPr id="8" name="Object7"/>
          <p:cNvSpPr/>
          <p:nvPr/>
        </p:nvSpPr>
        <p:spPr>
          <a:xfrm>
            <a:off x="1409700" y="3676650"/>
            <a:ext cx="13420725" cy="571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4515"/>
              </a:lnSpc>
            </a:pPr>
            <a:r>
              <a:rPr lang="en-US" sz="3225" b="0" i="0" dirty="0">
                <a:solidFill>
                  <a:srgbClr val="FFFFFF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Создания макета программы ( UI/UX - дизайн ) - 2 недели ;</a:t>
            </a:r>
            <a:endParaRPr lang="en-US" sz="3225" dirty="0"/>
          </a:p>
        </p:txBody>
      </p:sp>
      <p:sp>
        <p:nvSpPr>
          <p:cNvPr id="9" name="Object8"/>
          <p:cNvSpPr/>
          <p:nvPr/>
        </p:nvSpPr>
        <p:spPr>
          <a:xfrm>
            <a:off x="1409700" y="4476750"/>
            <a:ext cx="13239750" cy="1143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4515"/>
              </a:lnSpc>
            </a:pPr>
            <a:r>
              <a:rPr lang="en-US" sz="3225" b="0" i="0" dirty="0">
                <a:solidFill>
                  <a:srgbClr val="FFFFFF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Обучение искуственного интелекта (нейронной 
сети)- 1 неделя ;</a:t>
            </a:r>
            <a:endParaRPr lang="en-US" sz="3225" dirty="0"/>
          </a:p>
        </p:txBody>
      </p:sp>
      <p:sp>
        <p:nvSpPr>
          <p:cNvPr id="10" name="Object9"/>
          <p:cNvSpPr/>
          <p:nvPr/>
        </p:nvSpPr>
        <p:spPr>
          <a:xfrm>
            <a:off x="1409700" y="5848350"/>
            <a:ext cx="13230225" cy="571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4515"/>
              </a:lnSpc>
            </a:pPr>
            <a:r>
              <a:rPr lang="en-US" sz="3225" b="0" i="0" dirty="0">
                <a:solidFill>
                  <a:srgbClr val="FFFFFF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Тестирование нейронной сети (программы) - 1 месяц;</a:t>
            </a:r>
            <a:endParaRPr lang="en-US" sz="3225" dirty="0"/>
          </a:p>
        </p:txBody>
      </p:sp>
      <p:sp>
        <p:nvSpPr>
          <p:cNvPr id="11" name="Object10"/>
          <p:cNvSpPr/>
          <p:nvPr/>
        </p:nvSpPr>
        <p:spPr>
          <a:xfrm>
            <a:off x="1400175" y="6648450"/>
            <a:ext cx="13230225" cy="571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4515"/>
              </a:lnSpc>
            </a:pPr>
            <a:r>
              <a:rPr lang="en-US" sz="3225" b="0" i="0" dirty="0">
                <a:solidFill>
                  <a:srgbClr val="FFFFFF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Интеграция со службами - 3 месяца ;</a:t>
            </a:r>
            <a:endParaRPr lang="en-US" sz="3225" dirty="0"/>
          </a:p>
        </p:txBody>
      </p:sp>
      <p:sp>
        <p:nvSpPr>
          <p:cNvPr id="12" name="Object11"/>
          <p:cNvSpPr/>
          <p:nvPr/>
        </p:nvSpPr>
        <p:spPr>
          <a:xfrm>
            <a:off x="1400175" y="7448550"/>
            <a:ext cx="13230225" cy="571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4515"/>
              </a:lnSpc>
            </a:pPr>
            <a:r>
              <a:rPr lang="en-US" sz="3225" b="0" i="0" dirty="0">
                <a:solidFill>
                  <a:srgbClr val="FFFFFF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Масштабирование кода и добавление фич- 1 месяц ;</a:t>
            </a:r>
            <a:endParaRPr lang="en-US" sz="3225" dirty="0"/>
          </a:p>
        </p:txBody>
      </p:sp>
      <p:sp>
        <p:nvSpPr>
          <p:cNvPr id="13" name="Object12"/>
          <p:cNvSpPr/>
          <p:nvPr/>
        </p:nvSpPr>
        <p:spPr>
          <a:xfrm>
            <a:off x="1400175" y="8248650"/>
            <a:ext cx="4210050" cy="571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4515"/>
              </a:lnSpc>
            </a:pPr>
            <a:r>
              <a:rPr lang="en-US" sz="3225" b="0" i="0" dirty="0">
                <a:solidFill>
                  <a:srgbClr val="FFFFFF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Релиз программы.</a:t>
            </a:r>
            <a:endParaRPr lang="en-US" sz="322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9525" y="-133350"/>
            <a:ext cx="18288000" cy="10287000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16106775" y="800100"/>
            <a:ext cx="762000" cy="762000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16306800" y="2381250"/>
            <a:ext cx="352425" cy="6467475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16259175" y="857250"/>
            <a:ext cx="466725" cy="657225"/>
          </a:xfrm>
          <a:prstGeom prst="rect">
            <a:avLst/>
          </a:prstGeom>
        </p:spPr>
      </p:pic>
      <p:sp>
        <p:nvSpPr>
          <p:cNvPr id="6" name="Object5"/>
          <p:cNvSpPr/>
          <p:nvPr/>
        </p:nvSpPr>
        <p:spPr>
          <a:xfrm>
            <a:off x="1409700" y="1657350"/>
            <a:ext cx="7334250" cy="5810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4538"/>
              </a:lnSpc>
            </a:pPr>
            <a:r>
              <a:rPr lang="en-US" sz="4125" b="0" i="0" dirty="0">
                <a:solidFill>
                  <a:srgbClr val="FFFFFF"/>
                </a:solidFill>
                <a:latin typeface="Montserrat SemiBold" pitchFamily="34" charset="0"/>
                <a:ea typeface="Montserrat SemiBold" pitchFamily="34" charset="-122"/>
                <a:cs typeface="Montserrat SemiBold" pitchFamily="34" charset="-120"/>
              </a:rPr>
              <a:t>План коммерциализации</a:t>
            </a:r>
            <a:endParaRPr lang="en-US" sz="4125" dirty="0"/>
          </a:p>
        </p:txBody>
      </p:sp>
      <p:sp>
        <p:nvSpPr>
          <p:cNvPr id="7" name="Object6"/>
          <p:cNvSpPr/>
          <p:nvPr/>
        </p:nvSpPr>
        <p:spPr>
          <a:xfrm>
            <a:off x="1409700" y="2876550"/>
            <a:ext cx="12315825" cy="571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4515"/>
              </a:lnSpc>
            </a:pPr>
            <a:r>
              <a:rPr lang="en-US" sz="3225" b="0" i="0" dirty="0">
                <a:solidFill>
                  <a:srgbClr val="FFFFFF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Зарплата сотрудников - 100 тыс. руб. / мес. ;</a:t>
            </a:r>
            <a:endParaRPr lang="en-US" sz="3225" dirty="0"/>
          </a:p>
        </p:txBody>
      </p:sp>
      <p:sp>
        <p:nvSpPr>
          <p:cNvPr id="8" name="Object7"/>
          <p:cNvSpPr/>
          <p:nvPr/>
        </p:nvSpPr>
        <p:spPr>
          <a:xfrm>
            <a:off x="1409700" y="3676650"/>
            <a:ext cx="6724650" cy="571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4515"/>
              </a:lnSpc>
            </a:pPr>
            <a:r>
              <a:rPr lang="en-US" sz="3225" b="0" i="0" dirty="0">
                <a:solidFill>
                  <a:srgbClr val="FFFFFF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Разработка ПО 3 000 000 руб.;</a:t>
            </a:r>
            <a:endParaRPr lang="en-US" sz="3225" dirty="0"/>
          </a:p>
        </p:txBody>
      </p:sp>
      <p:sp>
        <p:nvSpPr>
          <p:cNvPr id="9" name="Object8"/>
          <p:cNvSpPr/>
          <p:nvPr/>
        </p:nvSpPr>
        <p:spPr>
          <a:xfrm>
            <a:off x="1409700" y="4476750"/>
            <a:ext cx="12315825" cy="571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4515"/>
              </a:lnSpc>
            </a:pPr>
            <a:r>
              <a:rPr lang="en-US" sz="3225" b="0" i="0" dirty="0">
                <a:solidFill>
                  <a:srgbClr val="FFFFFF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Экономическая выгода для пользователя :</a:t>
            </a:r>
            <a:endParaRPr lang="en-US" sz="3225" dirty="0"/>
          </a:p>
        </p:txBody>
      </p:sp>
      <p:sp>
        <p:nvSpPr>
          <p:cNvPr id="10" name="Object9"/>
          <p:cNvSpPr/>
          <p:nvPr/>
        </p:nvSpPr>
        <p:spPr>
          <a:xfrm>
            <a:off x="1419225" y="5143500"/>
            <a:ext cx="12315825" cy="571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4515"/>
              </a:lnSpc>
            </a:pPr>
            <a:r>
              <a:rPr lang="en-US" sz="2600" b="0" i="0" dirty="0">
                <a:solidFill>
                  <a:srgbClr val="FFFFFF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В России за 2021 сгорело более 9 млн. гектар леса ;</a:t>
            </a:r>
            <a:endParaRPr lang="en-US" sz="2600" dirty="0"/>
          </a:p>
        </p:txBody>
      </p:sp>
      <p:sp>
        <p:nvSpPr>
          <p:cNvPr id="11" name="Object10"/>
          <p:cNvSpPr/>
          <p:nvPr/>
        </p:nvSpPr>
        <p:spPr>
          <a:xfrm>
            <a:off x="1409700" y="5810250"/>
            <a:ext cx="12315825" cy="2552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4515"/>
              </a:lnSpc>
            </a:pPr>
            <a:r>
              <a:rPr lang="en-US" sz="2500" b="0" i="0" dirty="0">
                <a:solidFill>
                  <a:srgbClr val="FFFFFF"/>
                </a:solidFill>
                <a:latin typeface="Montserrat Medium" pitchFamily="34" charset="0"/>
                <a:ea typeface="Montserrat Medium"/>
                <a:cs typeface="Montserrat Medium" pitchFamily="34" charset="-120"/>
              </a:rPr>
              <a:t>Сколько же стоит 1 гектар леса? Китай арендует у России 1 гектар леса, стоимостью 16 руб. в </a:t>
            </a:r>
            <a:r>
              <a:rPr lang="en-US" sz="2500" b="0" i="0" dirty="0" err="1">
                <a:solidFill>
                  <a:srgbClr val="FFFFFF"/>
                </a:solidFill>
                <a:latin typeface="Montserrat Medium" pitchFamily="34" charset="0"/>
                <a:ea typeface="Montserrat Medium"/>
                <a:cs typeface="Montserrat Medium" pitchFamily="34" charset="-120"/>
              </a:rPr>
              <a:t>месяц</a:t>
            </a:r>
            <a:r>
              <a:rPr lang="en-US" sz="2500" dirty="0">
                <a:solidFill>
                  <a:srgbClr val="FFFFFF"/>
                </a:solidFill>
                <a:latin typeface="Montserrat Medium" pitchFamily="34" charset="0"/>
                <a:ea typeface="Montserrat Medium"/>
                <a:cs typeface="Montserrat Medium" pitchFamily="34" charset="-120"/>
              </a:rPr>
              <a:t>.</a:t>
            </a:r>
            <a:r>
              <a:rPr lang="ru-RU" sz="2500" dirty="0">
                <a:ea typeface="Montserrat Medium"/>
              </a:rPr>
              <a:t> </a:t>
            </a:r>
            <a:r>
              <a:rPr lang="ru-RU" sz="2500" dirty="0">
                <a:solidFill>
                  <a:schemeClr val="bg1"/>
                </a:solidFill>
                <a:ea typeface="Montserrat Medium"/>
              </a:rPr>
              <a:t>В это же время «</a:t>
            </a:r>
            <a:r>
              <a:rPr lang="ru-RU" sz="2500" dirty="0" err="1">
                <a:solidFill>
                  <a:schemeClr val="bg1"/>
                </a:solidFill>
                <a:ea typeface="Montserrat Medium"/>
              </a:rPr>
              <a:t>Авиалесохрана</a:t>
            </a:r>
            <a:r>
              <a:rPr lang="ru-RU" sz="2500" dirty="0">
                <a:solidFill>
                  <a:schemeClr val="bg1"/>
                </a:solidFill>
                <a:ea typeface="Montserrat Medium"/>
              </a:rPr>
              <a:t>» сообщала, что в 2020 и 2019 годах леса горели на площади 16,5 млн га, в 2018-м — на 15,4 млн га</a:t>
            </a:r>
            <a:r>
              <a:rPr lang="en-US" sz="2500" dirty="0">
                <a:solidFill>
                  <a:schemeClr val="bg1"/>
                </a:solidFill>
                <a:ea typeface="Montserrat Medium"/>
              </a:rPr>
              <a:t>.</a:t>
            </a:r>
            <a:r>
              <a:rPr lang="ru-RU" sz="2500" dirty="0">
                <a:solidFill>
                  <a:schemeClr val="bg1"/>
                </a:solidFill>
                <a:ea typeface="Montserrat Medium"/>
              </a:rPr>
              <a:t> Т.е. Россия теряла за 2018 год 246,4 млн. руб. в месяц, в 2019 году c учетом 2018 года - 510,4 млн. руб. в месяц, в 2020 году c учетом предыдущих двух лет - 774,4 млн. руб. в месяц, а в 2021 году c учетом предыдущих трех лет - 918,4 млн. руб. в месяц. А это почти миллиард рублей в месяц!</a:t>
            </a:r>
          </a:p>
          <a:p>
            <a:pPr>
              <a:lnSpc>
                <a:spcPts val="4515"/>
              </a:lnSpc>
            </a:pPr>
            <a:endParaRPr lang="en-US" sz="322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16106775" y="800100"/>
            <a:ext cx="762000" cy="762000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16306800" y="2381250"/>
            <a:ext cx="352425" cy="6467475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16259175" y="857250"/>
            <a:ext cx="466725" cy="657225"/>
          </a:xfrm>
          <a:prstGeom prst="rect">
            <a:avLst/>
          </a:prstGeom>
        </p:spPr>
      </p:pic>
      <p:sp>
        <p:nvSpPr>
          <p:cNvPr id="6" name="Object5"/>
          <p:cNvSpPr/>
          <p:nvPr/>
        </p:nvSpPr>
        <p:spPr>
          <a:xfrm>
            <a:off x="1409700" y="1657350"/>
            <a:ext cx="5038725" cy="5810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4538"/>
              </a:lnSpc>
            </a:pPr>
            <a:r>
              <a:rPr lang="en-US" sz="4125" b="0" i="0" dirty="0">
                <a:solidFill>
                  <a:srgbClr val="FFFFFF"/>
                </a:solidFill>
                <a:latin typeface="Montserrat SemiBold" pitchFamily="34" charset="0"/>
                <a:ea typeface="Montserrat SemiBold" pitchFamily="34" charset="-122"/>
                <a:cs typeface="Montserrat SemiBold" pitchFamily="34" charset="-120"/>
              </a:rPr>
              <a:t>Команда проекта</a:t>
            </a:r>
            <a:endParaRPr lang="en-US" sz="4125" dirty="0"/>
          </a:p>
        </p:txBody>
      </p:sp>
      <p:sp>
        <p:nvSpPr>
          <p:cNvPr id="7" name="Object6"/>
          <p:cNvSpPr/>
          <p:nvPr/>
        </p:nvSpPr>
        <p:spPr>
          <a:xfrm>
            <a:off x="1409700" y="2876550"/>
            <a:ext cx="9715500" cy="571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4515"/>
              </a:lnSpc>
            </a:pPr>
            <a:r>
              <a:rPr lang="en-US" sz="3225" b="0" i="0" dirty="0">
                <a:solidFill>
                  <a:srgbClr val="FFFFFF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1. МаксимАзарин - программист, тим лидер</a:t>
            </a:r>
            <a:endParaRPr lang="en-US" sz="3225" dirty="0"/>
          </a:p>
        </p:txBody>
      </p:sp>
      <p:sp>
        <p:nvSpPr>
          <p:cNvPr id="8" name="Object7"/>
          <p:cNvSpPr/>
          <p:nvPr/>
        </p:nvSpPr>
        <p:spPr>
          <a:xfrm>
            <a:off x="1409700" y="3676650"/>
            <a:ext cx="9848850" cy="571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4515"/>
              </a:lnSpc>
            </a:pPr>
            <a:r>
              <a:rPr lang="en-US" sz="3225" b="0" i="0" dirty="0">
                <a:solidFill>
                  <a:srgbClr val="FFFFFF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2. Абубакиров Константин - UX/UI - дизайнер</a:t>
            </a:r>
            <a:endParaRPr lang="en-US" sz="3225" dirty="0"/>
          </a:p>
        </p:txBody>
      </p:sp>
      <p:sp>
        <p:nvSpPr>
          <p:cNvPr id="9" name="Object8"/>
          <p:cNvSpPr/>
          <p:nvPr/>
        </p:nvSpPr>
        <p:spPr>
          <a:xfrm>
            <a:off x="1409700" y="4476750"/>
            <a:ext cx="7248525" cy="571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4515"/>
              </a:lnSpc>
            </a:pPr>
            <a:r>
              <a:rPr lang="en-US" sz="3225" b="0" i="0" dirty="0">
                <a:solidFill>
                  <a:srgbClr val="FFFFFF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3. АлмазИсламов - программист</a:t>
            </a:r>
            <a:endParaRPr lang="en-US" sz="3225" dirty="0"/>
          </a:p>
        </p:txBody>
      </p:sp>
      <p:sp>
        <p:nvSpPr>
          <p:cNvPr id="10" name="Object9"/>
          <p:cNvSpPr/>
          <p:nvPr/>
        </p:nvSpPr>
        <p:spPr>
          <a:xfrm>
            <a:off x="1409700" y="5276850"/>
            <a:ext cx="7248525" cy="571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4515"/>
              </a:lnSpc>
            </a:pPr>
            <a:r>
              <a:rPr lang="en-US" sz="3225" b="0" i="0" dirty="0">
                <a:solidFill>
                  <a:srgbClr val="FFFFFF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4. Даниил Лаптев - программист</a:t>
            </a:r>
            <a:endParaRPr lang="en-US" sz="3225" dirty="0"/>
          </a:p>
        </p:txBody>
      </p:sp>
      <p:sp>
        <p:nvSpPr>
          <p:cNvPr id="11" name="Object10"/>
          <p:cNvSpPr/>
          <p:nvPr/>
        </p:nvSpPr>
        <p:spPr>
          <a:xfrm>
            <a:off x="1409700" y="5276850"/>
            <a:ext cx="7248525" cy="571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4515"/>
              </a:lnSpc>
            </a:pPr>
            <a:r>
              <a:rPr lang="en-US" sz="3225" b="0" i="0" dirty="0">
                <a:solidFill>
                  <a:srgbClr val="FFFFFF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4. Даниил Лаптев - программист</a:t>
            </a:r>
            <a:endParaRPr lang="en-US" sz="3225" dirty="0"/>
          </a:p>
        </p:txBody>
      </p:sp>
      <p:sp>
        <p:nvSpPr>
          <p:cNvPr id="12" name="Object11"/>
          <p:cNvSpPr/>
          <p:nvPr/>
        </p:nvSpPr>
        <p:spPr>
          <a:xfrm>
            <a:off x="1409699" y="6924675"/>
            <a:ext cx="5348909" cy="1714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4515"/>
              </a:lnSpc>
            </a:pPr>
            <a:r>
              <a:rPr lang="en-US" sz="3225" b="0" i="0" dirty="0">
                <a:solidFill>
                  <a:srgbClr val="FFFFFF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г. </a:t>
            </a:r>
            <a:r>
              <a:rPr lang="en-US" sz="3225" b="0" i="0" dirty="0" err="1">
                <a:solidFill>
                  <a:srgbClr val="FFFFFF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Стерлитамак</a:t>
            </a:r>
            <a:endParaRPr lang="en-US" sz="3225" b="0" i="0" dirty="0">
              <a:solidFill>
                <a:srgbClr val="FFFFFF"/>
              </a:solidFill>
              <a:latin typeface="Montserrat Medium" pitchFamily="34" charset="0"/>
              <a:ea typeface="Montserrat Medium" pitchFamily="34" charset="-122"/>
              <a:cs typeface="Montserrat Medium" pitchFamily="34" charset="-120"/>
            </a:endParaRPr>
          </a:p>
          <a:p>
            <a:pPr algn="l">
              <a:lnSpc>
                <a:spcPts val="4515"/>
              </a:lnSpc>
            </a:pPr>
            <a:r>
              <a:rPr lang="en-US" sz="3225" dirty="0">
                <a:solidFill>
                  <a:srgbClr val="FFFFFF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almaz.islamov.2003@mail.ru</a:t>
            </a:r>
            <a:r>
              <a:rPr lang="en-US" sz="3225" b="0" i="0" dirty="0">
                <a:solidFill>
                  <a:srgbClr val="FFFFFF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
+7(917)776-85-80</a:t>
            </a:r>
            <a:endParaRPr lang="en-US" sz="322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468</Words>
  <Application>Microsoft Office PowerPoint</Application>
  <PresentationFormat>Произвольный</PresentationFormat>
  <Paragraphs>56</Paragraphs>
  <Slides>9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Montserrat Medium</vt:lpstr>
      <vt:lpstr>Montserrat SemiBold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Marat</cp:lastModifiedBy>
  <cp:revision>2</cp:revision>
  <dcterms:created xsi:type="dcterms:W3CDTF">2021-11-14T06:13:19Z</dcterms:created>
  <dcterms:modified xsi:type="dcterms:W3CDTF">2021-11-14T06:54:35Z</dcterms:modified>
</cp:coreProperties>
</file>