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69" r:id="rId4"/>
    <p:sldId id="268" r:id="rId5"/>
    <p:sldId id="271" r:id="rId6"/>
    <p:sldId id="262" r:id="rId7"/>
    <p:sldId id="261" r:id="rId8"/>
    <p:sldId id="272" r:id="rId9"/>
    <p:sldId id="27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1969A-8AA1-415E-AF7A-3262AF67F9FA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85A07-67A8-4249-8027-373ABA8A3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77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DBC88-0B03-4D73-AAC1-3A290DE72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5033FC-9ABA-463E-8962-C25812FDD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8F63FE-131C-488C-BB83-9998FC66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EA5-9EA2-42BE-B993-CB42F0C5204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4F9B4E-777D-4586-8DCA-FBAFFAE6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FDEEE-BE70-4EB6-B507-DF243B30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7C39-0605-40FF-B9B5-F5F52915F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5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ADA8D-4D7D-4955-A295-895BF569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E186B3-F9D2-4C1B-8B6C-D6FA342F6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76947A-091E-4710-A232-090270CB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EA5-9EA2-42BE-B993-CB42F0C5204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EAD227-E69D-4C78-AE1D-6FBF73E1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FAC90-F2D4-48C9-95FD-F329F057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7C39-0605-40FF-B9B5-F5F52915F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0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C99385-0065-4F56-8E47-8F4873219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7EFD4F-8202-454E-A9E3-51EB197CC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DCE94-9813-4732-A34A-B8F219C9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EA5-9EA2-42BE-B993-CB42F0C5204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6346D-3344-4862-BC19-83047D03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8BCFB8-365C-44D9-A73F-906A98A3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7C39-0605-40FF-B9B5-F5F52915F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9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35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6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03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4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7DF06-D7D8-4A1F-98CA-0D01713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08601F-3057-4145-A001-13AE1FD5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2930A-6B74-4201-A133-09C1E42A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EA5-9EA2-42BE-B993-CB42F0C5204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E1AE08-D4E2-419A-B8FD-B674E2AD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DAF7DB-771D-4BDD-BF71-CD8D6098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7C39-0605-40FF-B9B5-F5F52915F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79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830FA-AAE5-4CA1-882F-DBF9DCAF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3A766-5733-4FBB-AF3A-E259D365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C47247-40CC-48C7-89D2-4C8EA26B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EA5-9EA2-42BE-B993-CB42F0C5204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0D812-552C-4797-9B52-E821D620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0FDB46-D0B1-4105-962E-31A4E13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7C39-0605-40FF-B9B5-F5F52915F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77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75D75-D48B-49B7-A2DA-9DF8BA5B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053656-0A49-4AAF-8C9A-9B9A202E5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18AD64-3D70-49CF-9606-75A21CFB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21F9C-EA52-46A3-B87D-259ADFAE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EA5-9EA2-42BE-B993-CB42F0C5204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2E0EAD-3A14-40C4-B4E1-5F5FA893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8C12DC-70E2-4DC4-8113-5411DA8F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7C39-0605-40FF-B9B5-F5F52915F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5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C0F8C-8001-4B71-97F8-91452EC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FADD7A-172D-41CB-830E-BF13A01C7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8BDF6F-1BC0-485C-9F6E-DB0D75D19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626346-6EAD-4369-8544-5DDAEB48E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B8C018-1AF8-418E-81D1-F9B9DD518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2C08C8-09C4-43B8-84D9-E1C13AF8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EA5-9EA2-42BE-B993-CB42F0C5204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0EB5FF-86B3-4C61-815D-D4756EF8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F555CC-5431-42CC-BC43-AD240866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7C39-0605-40FF-B9B5-F5F52915F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7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A1A9A-8671-43D6-8035-3CD9444E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E84334-384F-46AE-A893-551B0009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EA5-9EA2-42BE-B993-CB42F0C5204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008DEF-B541-4832-870A-FF4B2FF6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5397C8-0DC3-41CA-A228-B4B96C35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7C39-0605-40FF-B9B5-F5F52915F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8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77A0DE-E6E8-4734-A5A1-3455A11E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EA5-9EA2-42BE-B993-CB42F0C5204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3B7976-B549-434C-967D-E0C1A9A5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3ECE5E-5DEB-4EA7-98F8-CC9368E8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7C39-0605-40FF-B9B5-F5F52915F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84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9EA9D-FCD1-428D-BA59-4EF7D26E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5126A-3262-4623-9760-B6BF092C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1D79ED-23DD-4B93-A199-B0B3156E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805B6E-51E1-4A2F-A2A1-2108C154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EA5-9EA2-42BE-B993-CB42F0C5204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2B01DB-67E4-427A-ACB7-EACD5F73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ACFBF2-2EC4-4930-AADB-5FDF19D3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7C39-0605-40FF-B9B5-F5F52915F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9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A44AE-3143-4232-9B5A-F38F1ED3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879D3F-774C-4EDE-A589-BE26DDEAF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054FC2-E2D8-4965-88AB-86DE7260C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211D6E-A9C0-4558-B1BB-B945AEF1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EA5-9EA2-42BE-B993-CB42F0C5204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F739B4-3601-4424-880C-5EC0B5C0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DCBA0B-D66F-47BD-92BE-8996526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7C39-0605-40FF-B9B5-F5F52915F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1D489-017E-46A1-95FD-C2B5111C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7820D-D426-49D0-9703-DDB37DA62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9A6DF9-2C05-4AD1-B16F-621A37552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7EA5-9EA2-42BE-B993-CB42F0C5204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C164FE-5BC2-422A-BAE1-BDB869936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E564F7-A95A-4D72-9AEA-9B31C985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7C39-0605-40FF-B9B5-F5F52915F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97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879498D2-2B85-42A0-8C6A-843A07D68E9B}"/>
              </a:ext>
            </a:extLst>
          </p:cNvPr>
          <p:cNvSpPr/>
          <p:nvPr/>
        </p:nvSpPr>
        <p:spPr>
          <a:xfrm>
            <a:off x="5955764" y="1568739"/>
            <a:ext cx="6236236" cy="32574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250"/>
              </a:lnSpc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   Название проекта: Автоматизация работы туристического агентства.</a:t>
            </a:r>
          </a:p>
          <a:p>
            <a:pPr algn="ctr">
              <a:lnSpc>
                <a:spcPts val="2250"/>
              </a:lnSpc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pPr algn="ctr">
              <a:lnSpc>
                <a:spcPts val="2250"/>
              </a:lnSpc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   Цель: Создание приложения для эффективного планирования поездок с персонализированными маршрутами.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8803246C-CAB3-4061-8E5A-0CCEB0A16E34}"/>
              </a:ext>
            </a:extLst>
          </p:cNvPr>
          <p:cNvSpPr/>
          <p:nvPr/>
        </p:nvSpPr>
        <p:spPr>
          <a:xfrm>
            <a:off x="5760720" y="394149"/>
            <a:ext cx="6356152" cy="2349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66"/>
              </a:lnSpc>
            </a:pPr>
            <a:r>
              <a:rPr lang="ru-RU" sz="3333" b="1" dirty="0">
                <a:solidFill>
                  <a:srgbClr val="9998FF"/>
                </a:solidFill>
                <a:latin typeface="Barlow Bold" panose="020B0604020202020204" charset="0"/>
              </a:rPr>
              <a:t>Тур агентство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55227BB-D354-4939-8E58-3F23CE69F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07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72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58404" y="711399"/>
            <a:ext cx="6503194" cy="10497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125"/>
              </a:lnSpc>
            </a:pPr>
            <a:r>
              <a:rPr lang="ru-RU" sz="3292" b="1" dirty="0">
                <a:solidFill>
                  <a:srgbClr val="9998FF"/>
                </a:solidFill>
              </a:rPr>
              <a:t>Заключение:</a:t>
            </a:r>
            <a:endParaRPr lang="en-US" sz="3292" dirty="0"/>
          </a:p>
        </p:txBody>
      </p:sp>
      <p:sp>
        <p:nvSpPr>
          <p:cNvPr id="4" name="Shape 1"/>
          <p:cNvSpPr/>
          <p:nvPr/>
        </p:nvSpPr>
        <p:spPr>
          <a:xfrm>
            <a:off x="558404" y="2000449"/>
            <a:ext cx="6503194" cy="1881188"/>
          </a:xfrm>
          <a:prstGeom prst="roundRect">
            <a:avLst>
              <a:gd name="adj" fmla="val 346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533003" y="2006799"/>
            <a:ext cx="6490494" cy="969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724297" y="2108795"/>
            <a:ext cx="6299200" cy="7655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buFont typeface="+mj-lt"/>
              <a:buAutoNum type="arabicPeriod"/>
            </a:pPr>
            <a:r>
              <a:rPr lang="ru-RU" sz="1333" dirty="0">
                <a:solidFill>
                  <a:srgbClr val="EEEFF5"/>
                </a:solidFill>
                <a:latin typeface="Montserrat" panose="00000500000000000000" pitchFamily="2" charset="-52"/>
              </a:rPr>
              <a:t>Проект направлен на улучшение работы </a:t>
            </a:r>
          </a:p>
          <a:p>
            <a:pPr algn="l"/>
            <a:r>
              <a:rPr lang="ru-RU" sz="1333" dirty="0">
                <a:solidFill>
                  <a:srgbClr val="EEEFF5"/>
                </a:solidFill>
                <a:latin typeface="Montserrat" panose="00000500000000000000" pitchFamily="2" charset="-52"/>
              </a:rPr>
              <a:t>туристического агентства через автоматизацию и </a:t>
            </a:r>
          </a:p>
          <a:p>
            <a:pPr algn="l"/>
            <a:r>
              <a:rPr lang="ru-RU" sz="1333" dirty="0">
                <a:solidFill>
                  <a:srgbClr val="EEEFF5"/>
                </a:solidFill>
                <a:latin typeface="Montserrat" panose="00000500000000000000" pitchFamily="2" charset="-52"/>
              </a:rPr>
              <a:t>персонализацию.</a:t>
            </a:r>
          </a:p>
        </p:txBody>
      </p:sp>
      <p:sp>
        <p:nvSpPr>
          <p:cNvPr id="7" name="Text 4"/>
          <p:cNvSpPr/>
          <p:nvPr/>
        </p:nvSpPr>
        <p:spPr>
          <a:xfrm>
            <a:off x="3972719" y="2108795"/>
            <a:ext cx="2922984" cy="7655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00"/>
              </a:lnSpc>
            </a:pPr>
            <a:endParaRPr lang="en-US" sz="1250" dirty="0"/>
          </a:p>
        </p:txBody>
      </p:sp>
      <p:sp>
        <p:nvSpPr>
          <p:cNvPr id="8" name="Shape 5"/>
          <p:cNvSpPr/>
          <p:nvPr/>
        </p:nvSpPr>
        <p:spPr>
          <a:xfrm>
            <a:off x="533004" y="2976365"/>
            <a:ext cx="6490494" cy="969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724297" y="3078361"/>
            <a:ext cx="6299200" cy="7655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buAutoNum type="arabicPeriod" startAt="2"/>
            </a:pPr>
            <a:r>
              <a:rPr lang="ru-RU" sz="1333" dirty="0">
                <a:solidFill>
                  <a:srgbClr val="EEEFF5"/>
                </a:solidFill>
                <a:latin typeface="Montserrat" panose="00000500000000000000" pitchFamily="2" charset="-52"/>
              </a:rPr>
              <a:t>Использование современных технологий для создания</a:t>
            </a:r>
          </a:p>
          <a:p>
            <a:pPr algn="l"/>
            <a:r>
              <a:rPr lang="ru-RU" sz="1333" dirty="0">
                <a:solidFill>
                  <a:srgbClr val="EEEFF5"/>
                </a:solidFill>
                <a:latin typeface="Montserrat" panose="00000500000000000000" pitchFamily="2" charset="-52"/>
              </a:rPr>
              <a:t> эффективного  и удобного приложения.</a:t>
            </a:r>
          </a:p>
        </p:txBody>
      </p:sp>
      <p:sp>
        <p:nvSpPr>
          <p:cNvPr id="10" name="Text 7"/>
          <p:cNvSpPr/>
          <p:nvPr/>
        </p:nvSpPr>
        <p:spPr>
          <a:xfrm>
            <a:off x="3972719" y="3078361"/>
            <a:ext cx="2922984" cy="7655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00"/>
              </a:lnSpc>
            </a:pPr>
            <a:endParaRPr lang="en-US" sz="1250" dirty="0"/>
          </a:p>
        </p:txBody>
      </p:sp>
      <p:sp>
        <p:nvSpPr>
          <p:cNvPr id="18" name="Shape 5">
            <a:extLst>
              <a:ext uri="{FF2B5EF4-FFF2-40B4-BE49-F238E27FC236}">
                <a16:creationId xmlns:a16="http://schemas.microsoft.com/office/drawing/2014/main" id="{7655470C-F691-4381-AE59-EB44237D964D}"/>
              </a:ext>
            </a:extLst>
          </p:cNvPr>
          <p:cNvSpPr/>
          <p:nvPr/>
        </p:nvSpPr>
        <p:spPr>
          <a:xfrm>
            <a:off x="558404" y="3983634"/>
            <a:ext cx="6490494" cy="969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r>
              <a:rPr lang="ru-RU" sz="1500" dirty="0">
                <a:solidFill>
                  <a:srgbClr val="EEEFF5"/>
                </a:solidFill>
                <a:latin typeface="Montserrat" panose="00000500000000000000" pitchFamily="2" charset="-52"/>
              </a:rPr>
              <a:t>3. Эта структура поможет четко представить информацию о тур агентствах.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4047" y="245212"/>
            <a:ext cx="6356152" cy="11878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66"/>
              </a:lnSpc>
            </a:pPr>
            <a:r>
              <a:rPr lang="ru-RU" sz="3667" b="1" dirty="0">
                <a:solidFill>
                  <a:srgbClr val="9998FF"/>
                </a:solidFill>
                <a:latin typeface="Barlow Bold" panose="020B0604020202020204" charset="0"/>
              </a:rPr>
              <a:t>Цели и задачи</a:t>
            </a:r>
            <a:endParaRPr lang="en-US" sz="3667" b="1" dirty="0">
              <a:solidFill>
                <a:srgbClr val="9998FF"/>
              </a:solidFill>
              <a:latin typeface="Barlow Bold" panose="020B06040202020202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493188" y="5006876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endParaRPr lang="en-US" sz="1833" dirty="0"/>
          </a:p>
        </p:txBody>
      </p:sp>
      <p:sp>
        <p:nvSpPr>
          <p:cNvPr id="12" name="Text 9"/>
          <p:cNvSpPr/>
          <p:nvPr/>
        </p:nvSpPr>
        <p:spPr>
          <a:xfrm>
            <a:off x="812404" y="5411986"/>
            <a:ext cx="5995194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endParaRPr lang="en-US" sz="1417" dirty="0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EB228854-E7CD-41F9-8A7F-1F8CA3EBCAB6}"/>
              </a:ext>
            </a:extLst>
          </p:cNvPr>
          <p:cNvSpPr/>
          <p:nvPr/>
        </p:nvSpPr>
        <p:spPr>
          <a:xfrm>
            <a:off x="242602" y="1580526"/>
            <a:ext cx="3719711" cy="3206649"/>
          </a:xfrm>
          <a:prstGeom prst="roundRect">
            <a:avLst>
              <a:gd name="adj" fmla="val 650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299621A8-4D4A-43BF-AB21-C60FC7ABAA09}"/>
              </a:ext>
            </a:extLst>
          </p:cNvPr>
          <p:cNvSpPr/>
          <p:nvPr/>
        </p:nvSpPr>
        <p:spPr>
          <a:xfrm>
            <a:off x="468275" y="1761006"/>
            <a:ext cx="3268365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ru-RU" sz="2000" dirty="0">
                <a:solidFill>
                  <a:srgbClr val="EEEFF5"/>
                </a:solidFill>
                <a:latin typeface="IBM Plex Sans" panose="020B0503050203000203" pitchFamily="34" charset="0"/>
              </a:rPr>
              <a:t>Цели</a:t>
            </a:r>
            <a:r>
              <a:rPr lang="en-US" sz="2000" dirty="0">
                <a:solidFill>
                  <a:srgbClr val="EEEFF5"/>
                </a:solidFill>
                <a:latin typeface="IBM Plex Sans" panose="020B0503050203000203" pitchFamily="34" charset="0"/>
              </a:rPr>
              <a:t>:</a:t>
            </a: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B72386A9-3198-442E-B946-C7AAAD655FD9}"/>
              </a:ext>
            </a:extLst>
          </p:cNvPr>
          <p:cNvSpPr/>
          <p:nvPr/>
        </p:nvSpPr>
        <p:spPr>
          <a:xfrm>
            <a:off x="468275" y="2205337"/>
            <a:ext cx="3268366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667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Автоматизация процессов работы тур агентства.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67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Персонализация маршрутов для пользователей.</a:t>
            </a:r>
          </a:p>
          <a:p>
            <a:pPr>
              <a:lnSpc>
                <a:spcPts val="2250"/>
              </a:lnSpc>
            </a:pPr>
            <a:endParaRPr lang="ru-RU" sz="1417" dirty="0">
              <a:solidFill>
                <a:srgbClr val="EEEFF5"/>
              </a:solidFill>
              <a:latin typeface="Montserrat" panose="00000500000000000000" pitchFamily="2" charset="-52"/>
            </a:endParaRPr>
          </a:p>
        </p:txBody>
      </p:sp>
      <p:sp>
        <p:nvSpPr>
          <p:cNvPr id="16" name="Shape 4">
            <a:extLst>
              <a:ext uri="{FF2B5EF4-FFF2-40B4-BE49-F238E27FC236}">
                <a16:creationId xmlns:a16="http://schemas.microsoft.com/office/drawing/2014/main" id="{81B92EBB-6DDF-40FA-A7AB-A02F60E401BC}"/>
              </a:ext>
            </a:extLst>
          </p:cNvPr>
          <p:cNvSpPr/>
          <p:nvPr/>
        </p:nvSpPr>
        <p:spPr>
          <a:xfrm>
            <a:off x="3962213" y="2007417"/>
            <a:ext cx="3087886" cy="3206648"/>
          </a:xfrm>
          <a:prstGeom prst="roundRect">
            <a:avLst>
              <a:gd name="adj" fmla="val 650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FCAA1324-41B0-4E40-A963-F8DAA42B3D2C}"/>
              </a:ext>
            </a:extLst>
          </p:cNvPr>
          <p:cNvSpPr/>
          <p:nvPr/>
        </p:nvSpPr>
        <p:spPr>
          <a:xfrm>
            <a:off x="4099215" y="2442507"/>
            <a:ext cx="2530097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ru-RU" sz="1833" dirty="0">
                <a:solidFill>
                  <a:srgbClr val="EEEFF5"/>
                </a:solidFill>
                <a:latin typeface="IBM Plex Sans" panose="020B0503050203000203" pitchFamily="34" charset="0"/>
              </a:rPr>
              <a:t>Задачи</a:t>
            </a:r>
            <a:r>
              <a:rPr lang="en-US" sz="1833" dirty="0">
                <a:solidFill>
                  <a:srgbClr val="EEEFF5"/>
                </a:solidFill>
                <a:latin typeface="IBM Plex Sans" panose="020B0503050203000203" pitchFamily="34" charset="0"/>
              </a:rPr>
              <a:t>:</a:t>
            </a:r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6C332E13-6A39-4D96-8793-50F16FC0BA71}"/>
              </a:ext>
            </a:extLst>
          </p:cNvPr>
          <p:cNvSpPr/>
          <p:nvPr/>
        </p:nvSpPr>
        <p:spPr>
          <a:xfrm>
            <a:off x="4099215" y="2972248"/>
            <a:ext cx="2907308" cy="1444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667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Разработка интуитивно понятного интерфейса.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67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Интеграция с базой данных для хранения информации.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B67362A0-FA8D-42E9-8B55-FE1C241E1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198" y="1610873"/>
            <a:ext cx="5141802" cy="524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C75D727-2DC0-49C0-9B0D-7B9FD22F46AB}"/>
              </a:ext>
            </a:extLst>
          </p:cNvPr>
          <p:cNvSpPr/>
          <p:nvPr/>
        </p:nvSpPr>
        <p:spPr>
          <a:xfrm>
            <a:off x="851291" y="1025172"/>
            <a:ext cx="10489418" cy="11456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666"/>
              </a:lnSpc>
            </a:pPr>
            <a:r>
              <a:rPr lang="ru-RU" sz="3667" b="1" dirty="0">
                <a:solidFill>
                  <a:srgbClr val="9998FF"/>
                </a:solidFill>
                <a:latin typeface="Barlow Bold" panose="020B0604020202020204" charset="0"/>
              </a:rPr>
              <a:t>Инструменты для разработки</a:t>
            </a:r>
            <a:endParaRPr lang="en-US" sz="3667" b="1" dirty="0">
              <a:solidFill>
                <a:srgbClr val="9998FF"/>
              </a:solidFill>
              <a:latin typeface="Barlow Bold" panose="020B0604020202020204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E6E56A8-75CF-4DAF-9B55-86647C3A474A}"/>
              </a:ext>
            </a:extLst>
          </p:cNvPr>
          <p:cNvSpPr/>
          <p:nvPr/>
        </p:nvSpPr>
        <p:spPr>
          <a:xfrm>
            <a:off x="2114249" y="2485933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ru-RU" sz="1833" b="1" dirty="0">
                <a:solidFill>
                  <a:srgbClr val="9998FF"/>
                </a:solidFill>
                <a:latin typeface="Barlow Bold" panose="020B0604020202020204" charset="0"/>
              </a:rPr>
              <a:t>Среда разработки</a:t>
            </a:r>
            <a:r>
              <a:rPr lang="en-US" sz="1833" b="1" dirty="0">
                <a:solidFill>
                  <a:srgbClr val="9998FF"/>
                </a:solidFill>
                <a:latin typeface="Barlow Bold" panose="020B0604020202020204" charset="0"/>
              </a:rPr>
              <a:t>:</a:t>
            </a:r>
            <a:endParaRPr lang="en-US" sz="1833" dirty="0">
              <a:latin typeface="Barlow Bold" panose="020B0604020202020204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F37D227C-B594-4274-BBC6-CABD138B4A06}"/>
              </a:ext>
            </a:extLst>
          </p:cNvPr>
          <p:cNvSpPr/>
          <p:nvPr/>
        </p:nvSpPr>
        <p:spPr>
          <a:xfrm>
            <a:off x="2054656" y="2987185"/>
            <a:ext cx="3348633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ru-RU" sz="1417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Visual Studio 2022 (для создания и реализации проекта)</a:t>
            </a:r>
            <a:endParaRPr lang="en-US" sz="1417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9F9919F9-C607-4FCD-929A-81C462043BEF}"/>
              </a:ext>
            </a:extLst>
          </p:cNvPr>
          <p:cNvSpPr/>
          <p:nvPr/>
        </p:nvSpPr>
        <p:spPr>
          <a:xfrm>
            <a:off x="6229996" y="2485933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ru-RU" sz="1833" b="1" dirty="0">
                <a:solidFill>
                  <a:srgbClr val="9998FF"/>
                </a:solidFill>
              </a:rPr>
              <a:t>Дизайн интерфейса</a:t>
            </a:r>
            <a:r>
              <a:rPr lang="en-US" sz="1833" b="1" dirty="0">
                <a:solidFill>
                  <a:srgbClr val="9998FF"/>
                </a:solidFill>
              </a:rPr>
              <a:t>:</a:t>
            </a:r>
            <a:endParaRPr lang="en-US" sz="1833" dirty="0"/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21871F2B-087D-4013-B06C-988996E8266B}"/>
              </a:ext>
            </a:extLst>
          </p:cNvPr>
          <p:cNvSpPr/>
          <p:nvPr/>
        </p:nvSpPr>
        <p:spPr>
          <a:xfrm>
            <a:off x="6229995" y="2884990"/>
            <a:ext cx="3348633" cy="1155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ru-RU" sz="1417" dirty="0" err="1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Figma</a:t>
            </a:r>
            <a:r>
              <a:rPr lang="ru-RU" sz="1417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 (для проектирования пользовательского интерфейса)</a:t>
            </a:r>
            <a:endParaRPr lang="en-US" sz="1417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0A47F511-65A6-4A1E-A26C-56DC5DCA947F}"/>
              </a:ext>
            </a:extLst>
          </p:cNvPr>
          <p:cNvSpPr/>
          <p:nvPr/>
        </p:nvSpPr>
        <p:spPr>
          <a:xfrm>
            <a:off x="2054656" y="3915203"/>
            <a:ext cx="3230421" cy="2026708"/>
          </a:xfrm>
          <a:prstGeom prst="roundRect">
            <a:avLst>
              <a:gd name="adj" fmla="val 650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DBF0F8B7-769B-4308-A1A1-04B232FEF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319" y="4143175"/>
            <a:ext cx="2793932" cy="164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1">
            <a:extLst>
              <a:ext uri="{FF2B5EF4-FFF2-40B4-BE49-F238E27FC236}">
                <a16:creationId xmlns:a16="http://schemas.microsoft.com/office/drawing/2014/main" id="{D04C6AE9-7ABE-4CCC-BD32-680DF47F104A}"/>
              </a:ext>
            </a:extLst>
          </p:cNvPr>
          <p:cNvSpPr/>
          <p:nvPr/>
        </p:nvSpPr>
        <p:spPr>
          <a:xfrm>
            <a:off x="6229996" y="3853960"/>
            <a:ext cx="3230421" cy="2026708"/>
          </a:xfrm>
          <a:prstGeom prst="roundRect">
            <a:avLst>
              <a:gd name="adj" fmla="val 650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6668AD22-3852-4C1D-9BE6-14DAD351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45" y="4143175"/>
            <a:ext cx="2793932" cy="160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4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1F092DF-A0F0-407F-A325-708BABE7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851949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E0D1C12-2CAA-4B20-A4E8-54720AD11220}"/>
              </a:ext>
            </a:extLst>
          </p:cNvPr>
          <p:cNvSpPr/>
          <p:nvPr/>
        </p:nvSpPr>
        <p:spPr>
          <a:xfrm>
            <a:off x="617218" y="1960197"/>
            <a:ext cx="10957564" cy="1155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666"/>
              </a:lnSpc>
            </a:pPr>
            <a:r>
              <a:rPr lang="ru-RU" sz="3708" b="1" dirty="0">
                <a:solidFill>
                  <a:srgbClr val="9998FF"/>
                </a:solidFill>
                <a:latin typeface="Barlow Bold" panose="020B0604020202020204" charset="0"/>
              </a:rPr>
              <a:t>Пользователи программного обеспечения</a:t>
            </a:r>
            <a:endParaRPr lang="en-US" sz="3667" dirty="0">
              <a:solidFill>
                <a:srgbClr val="9998FF"/>
              </a:solidFill>
              <a:latin typeface="Barlow Bold" panose="020B0604020202020204" charset="0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1F406AF0-11EA-4C24-8C17-D7EE8294B7B2}"/>
              </a:ext>
            </a:extLst>
          </p:cNvPr>
          <p:cNvSpPr/>
          <p:nvPr/>
        </p:nvSpPr>
        <p:spPr>
          <a:xfrm>
            <a:off x="20116" y="3225899"/>
            <a:ext cx="406202" cy="40620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ru-RU" sz="15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DD6B9D33-AFB3-4ED0-907B-313B780D851F}"/>
              </a:ext>
            </a:extLst>
          </p:cNvPr>
          <p:cNvSpPr/>
          <p:nvPr/>
        </p:nvSpPr>
        <p:spPr>
          <a:xfrm>
            <a:off x="172765" y="3292182"/>
            <a:ext cx="100906" cy="285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208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EC4868D-3587-4146-859D-C5F63FD82DEB}"/>
              </a:ext>
            </a:extLst>
          </p:cNvPr>
          <p:cNvSpPr/>
          <p:nvPr/>
        </p:nvSpPr>
        <p:spPr>
          <a:xfrm>
            <a:off x="606847" y="3231659"/>
            <a:ext cx="2516188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ru-RU" sz="1833" b="1" dirty="0">
                <a:solidFill>
                  <a:schemeClr val="bg1">
                    <a:lumMod val="85000"/>
                  </a:schemeClr>
                </a:solidFill>
                <a:latin typeface="Barlow Bold" panose="020B0604020202020204" charset="0"/>
              </a:rPr>
              <a:t>Администратор</a:t>
            </a:r>
            <a:endParaRPr lang="en-US" sz="1833" b="1" dirty="0">
              <a:solidFill>
                <a:schemeClr val="bg1">
                  <a:lumMod val="85000"/>
                </a:schemeClr>
              </a:solidFill>
              <a:latin typeface="Barlow Bold" panose="020B0604020202020204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745FAD0A-4DA9-4A67-90AF-2836CDFB493B}"/>
              </a:ext>
            </a:extLst>
          </p:cNvPr>
          <p:cNvSpPr/>
          <p:nvPr/>
        </p:nvSpPr>
        <p:spPr>
          <a:xfrm>
            <a:off x="606847" y="3636768"/>
            <a:ext cx="2935684" cy="1155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ru-RU" sz="1417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Управляет пользователями и проектом, добавляет новых сотрудников.</a:t>
            </a:r>
            <a:endParaRPr lang="en-US" sz="1417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17767C52-ADD0-4B87-BA8D-8547C364F703}"/>
              </a:ext>
            </a:extLst>
          </p:cNvPr>
          <p:cNvSpPr/>
          <p:nvPr/>
        </p:nvSpPr>
        <p:spPr>
          <a:xfrm>
            <a:off x="3698577" y="3203328"/>
            <a:ext cx="406202" cy="40620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32C59B7C-4975-4840-9163-0A62CCF3FB63}"/>
              </a:ext>
            </a:extLst>
          </p:cNvPr>
          <p:cNvSpPr/>
          <p:nvPr/>
        </p:nvSpPr>
        <p:spPr>
          <a:xfrm>
            <a:off x="3793232" y="3292416"/>
            <a:ext cx="159643" cy="285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208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A110724C-18CC-4450-B8F0-1E42C6C6748E}"/>
              </a:ext>
            </a:extLst>
          </p:cNvPr>
          <p:cNvSpPr/>
          <p:nvPr/>
        </p:nvSpPr>
        <p:spPr>
          <a:xfrm>
            <a:off x="4256683" y="3231893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ru-RU" sz="1833" b="1" dirty="0">
                <a:solidFill>
                  <a:schemeClr val="bg1">
                    <a:lumMod val="85000"/>
                  </a:schemeClr>
                </a:solidFill>
                <a:latin typeface="Barlow Bold" panose="020B0604020202020204" charset="0"/>
              </a:rPr>
              <a:t>Менеджер</a:t>
            </a:r>
            <a:endParaRPr lang="en-US" sz="1833" b="1" dirty="0">
              <a:solidFill>
                <a:schemeClr val="bg1">
                  <a:lumMod val="85000"/>
                </a:schemeClr>
              </a:solidFill>
              <a:latin typeface="Barlow Bold" panose="020B0604020202020204" charset="0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08CB7D4C-49F9-4E91-96C3-5970E6D41CD9}"/>
              </a:ext>
            </a:extLst>
          </p:cNvPr>
          <p:cNvSpPr/>
          <p:nvPr/>
        </p:nvSpPr>
        <p:spPr>
          <a:xfrm>
            <a:off x="4256683" y="3637003"/>
            <a:ext cx="2935684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ru-RU" sz="1417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Добавляет и редактирует туры, управляет информацией о пользователях..</a:t>
            </a:r>
            <a:endParaRPr lang="en-US" sz="1417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8" name="Shape 5">
            <a:extLst>
              <a:ext uri="{FF2B5EF4-FFF2-40B4-BE49-F238E27FC236}">
                <a16:creationId xmlns:a16="http://schemas.microsoft.com/office/drawing/2014/main" id="{76130EF9-74D9-4EC8-B059-96AD718EACDB}"/>
              </a:ext>
            </a:extLst>
          </p:cNvPr>
          <p:cNvSpPr/>
          <p:nvPr/>
        </p:nvSpPr>
        <p:spPr>
          <a:xfrm>
            <a:off x="9388079" y="3218892"/>
            <a:ext cx="406202" cy="40620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8A892036-2E2D-453D-9878-353E3F528483}"/>
              </a:ext>
            </a:extLst>
          </p:cNvPr>
          <p:cNvSpPr/>
          <p:nvPr/>
        </p:nvSpPr>
        <p:spPr>
          <a:xfrm>
            <a:off x="8157371" y="3218892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ru-RU" sz="1833" b="1" dirty="0">
                <a:solidFill>
                  <a:srgbClr val="EEEFF5"/>
                </a:solidFill>
                <a:latin typeface="Barlow Bold" panose="020B0604020202020204" charset="0"/>
              </a:rPr>
              <a:t>Пользователь</a:t>
            </a:r>
            <a:endParaRPr lang="en-US" sz="1833" b="1" dirty="0">
              <a:solidFill>
                <a:srgbClr val="EEEFF5"/>
              </a:solidFill>
              <a:latin typeface="Barlow Bold" panose="020B0604020202020204" charset="0"/>
            </a:endParaRPr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426E6BA6-488F-42F0-9061-4C52E5ABE477}"/>
              </a:ext>
            </a:extLst>
          </p:cNvPr>
          <p:cNvSpPr/>
          <p:nvPr/>
        </p:nvSpPr>
        <p:spPr>
          <a:xfrm>
            <a:off x="8089306" y="3637003"/>
            <a:ext cx="2935684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ru-RU" sz="1417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-52"/>
              </a:rPr>
              <a:t>Клиент, который просматривает доступные туры и может их приобретать.</a:t>
            </a:r>
            <a:endParaRPr lang="en-US" sz="1417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22" name="Shape 5">
            <a:extLst>
              <a:ext uri="{FF2B5EF4-FFF2-40B4-BE49-F238E27FC236}">
                <a16:creationId xmlns:a16="http://schemas.microsoft.com/office/drawing/2014/main" id="{8D2F8532-7E50-4776-AA2F-D51EC6B163C9}"/>
              </a:ext>
            </a:extLst>
          </p:cNvPr>
          <p:cNvSpPr/>
          <p:nvPr/>
        </p:nvSpPr>
        <p:spPr>
          <a:xfrm>
            <a:off x="7683104" y="3198115"/>
            <a:ext cx="406202" cy="40620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pPr algn="ctr">
              <a:lnSpc>
                <a:spcPts val="2208"/>
              </a:lnSpc>
            </a:pPr>
            <a:r>
              <a:rPr lang="ru-RU" sz="2167" b="1" dirty="0">
                <a:solidFill>
                  <a:srgbClr val="EEEFF5"/>
                </a:solidFill>
              </a:rPr>
              <a:t>3</a:t>
            </a:r>
            <a:endParaRPr lang="en-US" sz="2167" dirty="0"/>
          </a:p>
        </p:txBody>
      </p:sp>
    </p:spTree>
    <p:extLst>
      <p:ext uri="{BB962C8B-B14F-4D97-AF65-F5344CB8AC3E}">
        <p14:creationId xmlns:p14="http://schemas.microsoft.com/office/powerpoint/2010/main" val="348788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9113113-F32C-4FE7-AC53-0BC597F26FB2}"/>
              </a:ext>
            </a:extLst>
          </p:cNvPr>
          <p:cNvSpPr/>
          <p:nvPr/>
        </p:nvSpPr>
        <p:spPr>
          <a:xfrm>
            <a:off x="25400" y="381549"/>
            <a:ext cx="12166600" cy="973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66"/>
              </a:lnSpc>
            </a:pPr>
            <a:r>
              <a:rPr lang="en-US" sz="3167" b="1" dirty="0">
                <a:solidFill>
                  <a:srgbClr val="9998FF"/>
                </a:solidFill>
                <a:latin typeface="Barlow Bold" panose="020B0604020202020204" charset="0"/>
              </a:rPr>
              <a:t>Use case </a:t>
            </a:r>
            <a:r>
              <a:rPr lang="ru-RU" sz="3167" b="1" dirty="0" err="1">
                <a:solidFill>
                  <a:srgbClr val="9998FF"/>
                </a:solidFill>
                <a:latin typeface="Barlow Bold" panose="020B0604020202020204" charset="0"/>
              </a:rPr>
              <a:t>диааграмма</a:t>
            </a:r>
            <a:endParaRPr lang="en-US" sz="3167" dirty="0">
              <a:solidFill>
                <a:srgbClr val="9998FF"/>
              </a:solidFill>
              <a:latin typeface="Barlow Bold" panose="020B060402020202020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A879FE-7108-44B2-8493-E60AF1C84B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4537" y="1301939"/>
            <a:ext cx="8488326" cy="51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2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733" y="95688"/>
            <a:ext cx="8411732" cy="12320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ru-RU" sz="2917" b="1" dirty="0">
                <a:solidFill>
                  <a:srgbClr val="9998FF"/>
                </a:solidFill>
                <a:latin typeface="var(--font-fk-grotesk)"/>
              </a:rPr>
              <a:t>Ограничения программы</a:t>
            </a:r>
            <a:endParaRPr lang="ru-RU" sz="3000" dirty="0">
              <a:latin typeface="var(--font-fk-grotesk)"/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8426245A-20AB-4B05-8E78-539083E8846F}"/>
              </a:ext>
            </a:extLst>
          </p:cNvPr>
          <p:cNvSpPr/>
          <p:nvPr/>
        </p:nvSpPr>
        <p:spPr>
          <a:xfrm>
            <a:off x="374972" y="1243550"/>
            <a:ext cx="3231238" cy="1972799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Ограничения ввода символов в текстовые поля (например, имя не может содержать цифры).</a:t>
            </a:r>
          </a:p>
          <a:p>
            <a:endParaRPr lang="ru-RU" sz="183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Shape 7">
            <a:extLst>
              <a:ext uri="{FF2B5EF4-FFF2-40B4-BE49-F238E27FC236}">
                <a16:creationId xmlns:a16="http://schemas.microsoft.com/office/drawing/2014/main" id="{109BCDE3-28F2-4845-92DF-E0BE32B1E9DA}"/>
              </a:ext>
            </a:extLst>
          </p:cNvPr>
          <p:cNvSpPr/>
          <p:nvPr/>
        </p:nvSpPr>
        <p:spPr>
          <a:xfrm>
            <a:off x="3913449" y="1137223"/>
            <a:ext cx="3231238" cy="2079126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Возрастные ограничения (пользователи должны быть старше 18 лет).</a:t>
            </a:r>
          </a:p>
        </p:txBody>
      </p:sp>
      <p:pic>
        <p:nvPicPr>
          <p:cNvPr id="26" name="Image 0" descr="preencoded.png">
            <a:extLst>
              <a:ext uri="{FF2B5EF4-FFF2-40B4-BE49-F238E27FC236}">
                <a16:creationId xmlns:a16="http://schemas.microsoft.com/office/drawing/2014/main" id="{AEF428E3-F928-4CF9-9FF0-A1399BBBE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543" y="0"/>
            <a:ext cx="4414736" cy="6762312"/>
          </a:xfrm>
          <a:prstGeom prst="rect">
            <a:avLst/>
          </a:prstGeom>
        </p:spPr>
      </p:pic>
      <p:sp>
        <p:nvSpPr>
          <p:cNvPr id="28" name="Shape 7">
            <a:extLst>
              <a:ext uri="{FF2B5EF4-FFF2-40B4-BE49-F238E27FC236}">
                <a16:creationId xmlns:a16="http://schemas.microsoft.com/office/drawing/2014/main" id="{5D93FBB8-EE93-4D08-9AC3-7C36D5237717}"/>
              </a:ext>
            </a:extLst>
          </p:cNvPr>
          <p:cNvSpPr/>
          <p:nvPr/>
        </p:nvSpPr>
        <p:spPr>
          <a:xfrm>
            <a:off x="374972" y="3609229"/>
            <a:ext cx="7129843" cy="1060238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Пользователи не смогут приобрести тур, если не выполнены все условия.</a:t>
            </a:r>
            <a:endParaRPr lang="ru-RU" sz="1833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5400" y="381549"/>
            <a:ext cx="12166600" cy="973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66"/>
              </a:lnSpc>
            </a:pPr>
            <a:r>
              <a:rPr lang="en-US" sz="3167" b="1" dirty="0">
                <a:solidFill>
                  <a:srgbClr val="9998FF"/>
                </a:solidFill>
                <a:latin typeface="Barlow Bold" panose="020B0604020202020204" charset="0"/>
              </a:rPr>
              <a:t>Use case </a:t>
            </a:r>
            <a:r>
              <a:rPr lang="ru-RU" sz="3167" b="1" dirty="0" err="1">
                <a:solidFill>
                  <a:srgbClr val="9998FF"/>
                </a:solidFill>
                <a:latin typeface="Barlow Bold" panose="020B0604020202020204" charset="0"/>
              </a:rPr>
              <a:t>диааграмма</a:t>
            </a:r>
            <a:endParaRPr lang="en-US" sz="3167" dirty="0">
              <a:solidFill>
                <a:srgbClr val="9998FF"/>
              </a:solidFill>
              <a:latin typeface="Barlow Bold" panose="020B0604020202020204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FC339AA-6A73-40DC-BE05-776C9089A9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98650" y="1303037"/>
            <a:ext cx="8488326" cy="5174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1">
            <a:extLst>
              <a:ext uri="{FF2B5EF4-FFF2-40B4-BE49-F238E27FC236}">
                <a16:creationId xmlns:a16="http://schemas.microsoft.com/office/drawing/2014/main" id="{D21E6194-B21D-4D67-A7A6-1FBF5313CE0D}"/>
              </a:ext>
            </a:extLst>
          </p:cNvPr>
          <p:cNvSpPr/>
          <p:nvPr/>
        </p:nvSpPr>
        <p:spPr>
          <a:xfrm>
            <a:off x="620434" y="2160330"/>
            <a:ext cx="3471267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ru-RU" sz="1800" b="1" dirty="0">
                <a:solidFill>
                  <a:schemeClr val="bg1">
                    <a:lumMod val="85000"/>
                  </a:schemeClr>
                </a:solidFill>
              </a:rPr>
              <a:t>Пользователь</a:t>
            </a:r>
            <a:endParaRPr lang="en-US"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7EFAFA27-B525-48D7-BA9D-9C4A6C48A00A}"/>
              </a:ext>
            </a:extLst>
          </p:cNvPr>
          <p:cNvSpPr/>
          <p:nvPr/>
        </p:nvSpPr>
        <p:spPr>
          <a:xfrm>
            <a:off x="620433" y="2580436"/>
            <a:ext cx="7903131" cy="567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00"/>
              </a:lnSpc>
            </a:pPr>
            <a:r>
              <a:rPr lang="ru-RU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Montserrat" panose="00000500000000000000" pitchFamily="2" charset="-52"/>
              </a:rPr>
              <a:t>Один пользователь может купить несколько туров.</a:t>
            </a:r>
          </a:p>
          <a:p>
            <a:pPr marL="0" indent="0" algn="l">
              <a:lnSpc>
                <a:spcPts val="2200"/>
              </a:lnSpc>
              <a:buNone/>
            </a:pPr>
            <a:endParaRPr lang="en-US" sz="140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4BDDEFA2-08D1-45B3-AC14-97A7A5BF99BC}"/>
              </a:ext>
            </a:extLst>
          </p:cNvPr>
          <p:cNvSpPr/>
          <p:nvPr/>
        </p:nvSpPr>
        <p:spPr>
          <a:xfrm>
            <a:off x="620435" y="3360428"/>
            <a:ext cx="7903132" cy="283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ru-RU" b="1" dirty="0">
                <a:solidFill>
                  <a:srgbClr val="EEEFF5"/>
                </a:solidFill>
              </a:rPr>
              <a:t>Ограничение на длину записи</a:t>
            </a:r>
            <a:endParaRPr lang="en-US" sz="18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C2BB7C61-A28E-4829-B2A8-89F064DBAA08}"/>
              </a:ext>
            </a:extLst>
          </p:cNvPr>
          <p:cNvSpPr/>
          <p:nvPr/>
        </p:nvSpPr>
        <p:spPr>
          <a:xfrm>
            <a:off x="620436" y="3750359"/>
            <a:ext cx="7903131" cy="567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Montserrat" panose="00000500000000000000" pitchFamily="2" charset="-52"/>
              </a:rPr>
              <a:t>Максимальная длина вводимых данных (номер телефона не более 11 цифр).</a:t>
            </a:r>
          </a:p>
          <a:p>
            <a:pPr>
              <a:lnSpc>
                <a:spcPts val="2200"/>
              </a:lnSpc>
            </a:pPr>
            <a:endParaRPr lang="en-US" sz="1400" dirty="0">
              <a:solidFill>
                <a:srgbClr val="EEEFF5"/>
              </a:solidFill>
              <a:latin typeface="Montserrat" panose="00000500000000000000" pitchFamily="2" charset="-52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22E556D7-75A4-4945-8A15-A63198DD1C3D}"/>
              </a:ext>
            </a:extLst>
          </p:cNvPr>
          <p:cNvSpPr/>
          <p:nvPr/>
        </p:nvSpPr>
        <p:spPr>
          <a:xfrm>
            <a:off x="518192" y="4423896"/>
            <a:ext cx="7903132" cy="283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ru-RU" b="1" dirty="0">
                <a:solidFill>
                  <a:srgbClr val="EEEFF5"/>
                </a:solidFill>
              </a:rPr>
              <a:t>Ограничение на длину записи</a:t>
            </a:r>
            <a:endParaRPr lang="en-US" sz="1800" dirty="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33A08AC7-1692-40E8-9AAB-97FB22209399}"/>
              </a:ext>
            </a:extLst>
          </p:cNvPr>
          <p:cNvSpPr/>
          <p:nvPr/>
        </p:nvSpPr>
        <p:spPr>
          <a:xfrm>
            <a:off x="518192" y="4920282"/>
            <a:ext cx="7903131" cy="567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Montserrat" panose="00000500000000000000" pitchFamily="2" charset="-52"/>
              </a:rPr>
              <a:t>При регистрации пользователь должен корректно заполнить все данные.</a:t>
            </a:r>
          </a:p>
          <a:p>
            <a:pPr>
              <a:lnSpc>
                <a:spcPts val="2200"/>
              </a:lnSpc>
            </a:pPr>
            <a:endParaRPr lang="en-US" sz="1400" dirty="0">
              <a:solidFill>
                <a:srgbClr val="EEEFF5"/>
              </a:solidFill>
              <a:latin typeface="Montserrat" panose="00000500000000000000" pitchFamily="2" charset="-52"/>
              <a:ea typeface="Montserrat" pitchFamily="34" charset="-122"/>
              <a:cs typeface="Montserrat" pitchFamily="34" charset="-120"/>
            </a:endParaRPr>
          </a:p>
        </p:txBody>
      </p:sp>
      <p:pic>
        <p:nvPicPr>
          <p:cNvPr id="19" name="Picture 2" descr="Picture background">
            <a:extLst>
              <a:ext uri="{FF2B5EF4-FFF2-40B4-BE49-F238E27FC236}">
                <a16:creationId xmlns:a16="http://schemas.microsoft.com/office/drawing/2014/main" id="{0BFF06A8-554C-4ED3-88BE-222433FC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80" y="1341120"/>
            <a:ext cx="409380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0">
            <a:extLst>
              <a:ext uri="{FF2B5EF4-FFF2-40B4-BE49-F238E27FC236}">
                <a16:creationId xmlns:a16="http://schemas.microsoft.com/office/drawing/2014/main" id="{D064F7F5-1FFE-4EFA-A8D7-E87C99367711}"/>
              </a:ext>
            </a:extLst>
          </p:cNvPr>
          <p:cNvSpPr/>
          <p:nvPr/>
        </p:nvSpPr>
        <p:spPr>
          <a:xfrm>
            <a:off x="686957" y="136852"/>
            <a:ext cx="7770019" cy="19258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ru-RU" sz="3600" b="1" dirty="0">
                <a:solidFill>
                  <a:srgbClr val="9998FF"/>
                </a:solidFill>
              </a:rPr>
              <a:t>Дополнительные ограничения</a:t>
            </a:r>
            <a:endParaRPr lang="en-US" sz="3600" b="1" dirty="0">
              <a:solidFill>
                <a:srgbClr val="9998FF"/>
              </a:solidFill>
              <a:latin typeface="Barlow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1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E6CC0-0B20-4265-8CDB-35562305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9998FF"/>
                </a:solidFill>
              </a:rPr>
              <a:t>Техническая спецификация базы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9B4D80-4919-456B-88BC-3A833A9D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10" y="1690688"/>
            <a:ext cx="8402570" cy="47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68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250</Words>
  <Application>Microsoft Office PowerPoint</Application>
  <PresentationFormat>Широкоэкранный</PresentationFormat>
  <Paragraphs>51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Barlow Bold</vt:lpstr>
      <vt:lpstr>Calibri</vt:lpstr>
      <vt:lpstr>Calibri Light</vt:lpstr>
      <vt:lpstr>IBM Plex Sans</vt:lpstr>
      <vt:lpstr>Montserrat</vt:lpstr>
      <vt:lpstr>var(--font-fk-grotesk)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Техническая спецификация базы данных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10</cp:revision>
  <dcterms:created xsi:type="dcterms:W3CDTF">2024-10-30T21:03:44Z</dcterms:created>
  <dcterms:modified xsi:type="dcterms:W3CDTF">2024-10-30T23:25:48Z</dcterms:modified>
</cp:coreProperties>
</file>