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28.03.2023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947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28.03.2023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03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28.03.2023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11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28.03.2023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00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28.03.2023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6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28.03.2023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39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28.03.2023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5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28.03.2023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32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28.03.2023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37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28.03.2023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93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AB955E8-D41A-4CDD-AB59-0223A0628347}" type="datetimeFigureOut">
              <a:rPr lang="ru-RU" smtClean="0"/>
              <a:t>28.03.2023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37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AB955E8-D41A-4CDD-AB59-0223A0628347}" type="datetimeFigureOut">
              <a:rPr lang="ru-RU" smtClean="0"/>
              <a:t>28.03.2023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32B3745-A897-42F3-B011-6B5AA0165C6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878DE-FB20-E9FF-AE9C-51A4D8F3A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Дипломная работа по теме: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“Анализ распространения COVID-19 (поиск инсайтов, составление рекомендаций стейкхолдерам, построение предиктивной модели)”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1C5078-10CB-0000-EB05-89037C90D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6342" y="5392585"/>
            <a:ext cx="6801612" cy="1181595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Calibri" panose="020F0502020204030204" pitchFamily="34" charset="0"/>
                <a:ea typeface="Merriweather" panose="00000500000000000000" pitchFamily="2" charset="0"/>
              </a:rPr>
              <a:t>Профессия “Аналитик данных”, </a:t>
            </a:r>
            <a:r>
              <a:rPr lang="en-US" sz="1800" b="1" dirty="0">
                <a:effectLst/>
                <a:latin typeface="Calibri" panose="020F0502020204030204" pitchFamily="34" charset="0"/>
                <a:ea typeface="Merriweather" panose="00000500000000000000" pitchFamily="2" charset="0"/>
              </a:rPr>
              <a:t>DAU</a:t>
            </a:r>
            <a:r>
              <a:rPr lang="ru-RU" sz="1800" b="1" dirty="0">
                <a:effectLst/>
                <a:latin typeface="Calibri" panose="020F0502020204030204" pitchFamily="34" charset="0"/>
                <a:ea typeface="Merriweather" panose="00000500000000000000" pitchFamily="2" charset="0"/>
              </a:rPr>
              <a:t>-27                                                             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/>
            <a:r>
              <a:rPr lang="ru-RU" sz="1800" b="1" dirty="0">
                <a:effectLst/>
                <a:latin typeface="Calibri" panose="020F0502020204030204" pitchFamily="34" charset="0"/>
                <a:ea typeface="Merriweather" panose="00000500000000000000" pitchFamily="2" charset="0"/>
              </a:rPr>
              <a:t>Гарипов Алмаз Русланович</a:t>
            </a:r>
          </a:p>
          <a:p>
            <a:pPr algn="r"/>
            <a:r>
              <a:rPr lang="ru-RU" sz="1800" b="1" dirty="0">
                <a:latin typeface="Calibri" panose="020F0502020204030204" pitchFamily="34" charset="0"/>
              </a:rPr>
              <a:t>г. Москва, 2023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99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37C73-5856-7F76-63DC-7E3FA815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Топы по показателям заболеваемости в мире на текущий момент.</a:t>
            </a:r>
            <a:endParaRPr lang="ru-RU" sz="18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9744E8C-4B6B-2019-651F-D3854138E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739" y="2732330"/>
            <a:ext cx="7731125" cy="2926040"/>
          </a:xfrm>
        </p:spPr>
      </p:pic>
    </p:spTree>
    <p:extLst>
      <p:ext uri="{BB962C8B-B14F-4D97-AF65-F5344CB8AC3E}">
        <p14:creationId xmlns:p14="http://schemas.microsoft.com/office/powerpoint/2010/main" val="220888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8FC1A-7582-AF9C-F265-D31B4BDA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предсказание модели Линейной регрессии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68F3720-F025-038B-FA9F-186FC2BFF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022" y="2329255"/>
            <a:ext cx="6977955" cy="3101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1AF280-2DFD-5665-E271-27FF6DFB8B93}"/>
              </a:ext>
            </a:extLst>
          </p:cNvPr>
          <p:cNvSpPr txBox="1"/>
          <p:nvPr/>
        </p:nvSpPr>
        <p:spPr>
          <a:xfrm>
            <a:off x="3858491" y="2153412"/>
            <a:ext cx="2306782" cy="824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CF14C39-D8A5-28C7-D729-E4DAB9534BA4}"/>
              </a:ext>
            </a:extLst>
          </p:cNvPr>
          <p:cNvSpPr txBox="1">
            <a:spLocks/>
          </p:cNvSpPr>
          <p:nvPr/>
        </p:nvSpPr>
        <p:spPr>
          <a:xfrm>
            <a:off x="2300409" y="5545358"/>
            <a:ext cx="7729728" cy="1123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Модель показала, что ожидается дальнейшее развитие заболеваемости </a:t>
            </a:r>
            <a:r>
              <a:rPr lang="en-US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COVID</a:t>
            </a: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-19 и к 8 марта 2024 года ожидается 945 млн. подтвержденных случаев заболевания.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5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50BC4-F629-A3F2-B626-75C5A0F1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Итоги проекта и 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38C10-2685-9250-6D74-4B0E3899C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1843901"/>
          </a:xfrm>
        </p:spPr>
        <p:txBody>
          <a:bodyPr/>
          <a:lstStyle/>
          <a:p>
            <a:pPr indent="457200">
              <a:buNone/>
            </a:pP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Сегодня мировая ситуация с </a:t>
            </a:r>
            <a:r>
              <a:rPr lang="en-US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COVID</a:t>
            </a: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-19 находится на стадии продолжения развития заболеваемости и для владельцев фармацевтического бизнеса были найдены нужные инсайты и рекомендации, которые смогут помочь им в  построении стратегии на будущие годы и улучшения своих показателей.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08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1ADA0-BFCA-40AC-31D4-22D0991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Цели проекта: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95E7D-7345-6239-D87F-A521CD99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buNone/>
            </a:pP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В рамках работы в Крупной фармацевтической компании, занимающейся реализацией и продвижением вакцины от </a:t>
            </a:r>
            <a:r>
              <a:rPr lang="en-US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COVID</a:t>
            </a: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-19 по всему Миру, провести анализ имеющихся данных с целью определения самых востребованных регионов и трендов развития заболеваемости в Мире для составления рекомендаций по продвижению товара и стратегии развития компании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72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1E881-FFBA-5BA5-3A6D-86596CC5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Бизнес-Задачи: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BF05EB-9F18-66FD-4D02-21F907C2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Определение наиболее привлекательных регионов для развертывания производств в целях сокращения логистических затрат;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715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Выявление регионов – основных заказчиков продукции;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715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Анализ основных Тенденций развития заболеваемости в целях определения жизненного цикла продукции для последующего бюджетирования проекта.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0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8A588-BFDE-FD85-BE71-4A4E00BA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10931"/>
            <a:ext cx="7729728" cy="1188720"/>
          </a:xfrm>
        </p:spPr>
        <p:txBody>
          <a:bodyPr>
            <a:normAutofit/>
          </a:bodyPr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Описание исходного датасета и типов данных</a:t>
            </a:r>
            <a:endParaRPr lang="ru-RU" b="1" dirty="0">
              <a:latin typeface="Merriweather" panose="00000500000000000000" pitchFamily="2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7A1BB2-4321-736A-F27F-EC726613DC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Таблица </a:t>
            </a:r>
            <a:r>
              <a:rPr lang="en-US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confirmed_global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3396A8A-E10A-337E-C028-ABED267452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Таблица </a:t>
            </a:r>
            <a:r>
              <a:rPr lang="en-US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deaths_global</a:t>
            </a:r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0A707EA-8CBE-90B9-B531-B702D2A6B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5566"/>
              </p:ext>
            </p:extLst>
          </p:nvPr>
        </p:nvGraphicFramePr>
        <p:xfrm>
          <a:off x="776759" y="3122681"/>
          <a:ext cx="4881834" cy="3024388"/>
        </p:xfrm>
        <a:graphic>
          <a:graphicData uri="http://schemas.openxmlformats.org/drawingml/2006/table">
            <a:tbl>
              <a:tblPr/>
              <a:tblGrid>
                <a:gridCol w="377072">
                  <a:extLst>
                    <a:ext uri="{9D8B030D-6E8A-4147-A177-3AD203B41FA5}">
                      <a16:colId xmlns:a16="http://schemas.microsoft.com/office/drawing/2014/main" val="3965142529"/>
                    </a:ext>
                  </a:extLst>
                </a:gridCol>
                <a:gridCol w="1277373">
                  <a:extLst>
                    <a:ext uri="{9D8B030D-6E8A-4147-A177-3AD203B41FA5}">
                      <a16:colId xmlns:a16="http://schemas.microsoft.com/office/drawing/2014/main" val="2465320514"/>
                    </a:ext>
                  </a:extLst>
                </a:gridCol>
                <a:gridCol w="2224942">
                  <a:extLst>
                    <a:ext uri="{9D8B030D-6E8A-4147-A177-3AD203B41FA5}">
                      <a16:colId xmlns:a16="http://schemas.microsoft.com/office/drawing/2014/main" val="4102152514"/>
                    </a:ext>
                  </a:extLst>
                </a:gridCol>
                <a:gridCol w="1002447">
                  <a:extLst>
                    <a:ext uri="{9D8B030D-6E8A-4147-A177-3AD203B41FA5}">
                      <a16:colId xmlns:a16="http://schemas.microsoft.com/office/drawing/2014/main" val="576830097"/>
                    </a:ext>
                  </a:extLst>
                </a:gridCol>
              </a:tblGrid>
              <a:tr h="3347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3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№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3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Имя Столбца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3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Описание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3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Тип данных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4311"/>
                  </a:ext>
                </a:extLst>
              </a:tr>
              <a:tr h="21987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Province/State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Провинция/штат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object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8460"/>
                  </a:ext>
                </a:extLst>
              </a:tr>
              <a:tr h="21987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Country/Region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Страна/регион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object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608470"/>
                  </a:ext>
                </a:extLst>
              </a:tr>
              <a:tr h="21987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Lat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Широта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float64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654915"/>
                  </a:ext>
                </a:extLst>
              </a:tr>
              <a:tr h="21987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Long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Долгота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float64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56543"/>
                  </a:ext>
                </a:extLst>
              </a:tr>
              <a:tr h="34520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1/22/20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Кол-во подтвержденных случаев заболеваний на дату 22.01.2020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575519"/>
                  </a:ext>
                </a:extLst>
              </a:tr>
              <a:tr h="34520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6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1/23/20	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Кол-во подтвержденных случаев заболеваний на дату 23.01.2020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816189"/>
                  </a:ext>
                </a:extLst>
              </a:tr>
              <a:tr h="34520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1/24/20	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Кол-во подтвержденных случаев заболеваний на дату 24.01.2020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465604"/>
                  </a:ext>
                </a:extLst>
              </a:tr>
              <a:tr h="23184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794178"/>
                  </a:ext>
                </a:extLst>
              </a:tr>
              <a:tr h="34520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1147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3/9/23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Кол-во подтвержденных случаев заболеваний на дату 09.03.2023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621952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9836E2E-F170-9B33-50B2-25C6C013E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87899"/>
              </p:ext>
            </p:extLst>
          </p:nvPr>
        </p:nvGraphicFramePr>
        <p:xfrm>
          <a:off x="5853683" y="3122681"/>
          <a:ext cx="4881600" cy="3024003"/>
        </p:xfrm>
        <a:graphic>
          <a:graphicData uri="http://schemas.openxmlformats.org/drawingml/2006/table">
            <a:tbl>
              <a:tblPr/>
              <a:tblGrid>
                <a:gridCol w="377054">
                  <a:extLst>
                    <a:ext uri="{9D8B030D-6E8A-4147-A177-3AD203B41FA5}">
                      <a16:colId xmlns:a16="http://schemas.microsoft.com/office/drawing/2014/main" val="4127087704"/>
                    </a:ext>
                  </a:extLst>
                </a:gridCol>
                <a:gridCol w="1277311">
                  <a:extLst>
                    <a:ext uri="{9D8B030D-6E8A-4147-A177-3AD203B41FA5}">
                      <a16:colId xmlns:a16="http://schemas.microsoft.com/office/drawing/2014/main" val="1723114336"/>
                    </a:ext>
                  </a:extLst>
                </a:gridCol>
                <a:gridCol w="2224836">
                  <a:extLst>
                    <a:ext uri="{9D8B030D-6E8A-4147-A177-3AD203B41FA5}">
                      <a16:colId xmlns:a16="http://schemas.microsoft.com/office/drawing/2014/main" val="63955204"/>
                    </a:ext>
                  </a:extLst>
                </a:gridCol>
                <a:gridCol w="1002399">
                  <a:extLst>
                    <a:ext uri="{9D8B030D-6E8A-4147-A177-3AD203B41FA5}">
                      <a16:colId xmlns:a16="http://schemas.microsoft.com/office/drawing/2014/main" val="2339311584"/>
                    </a:ext>
                  </a:extLst>
                </a:gridCol>
              </a:tblGrid>
              <a:tr h="4055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№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Имя Столбца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Описание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Тип данных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317116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Province/State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Провинция/штат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object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259132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Country/Region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Страна/регион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object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172677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Lat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Широта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float64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135873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Long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Долгота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float64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781149"/>
                  </a:ext>
                </a:extLst>
              </a:tr>
              <a:tr h="3717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1/22/20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Кол-во умерших на дату 22.01.2020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9396"/>
                  </a:ext>
                </a:extLst>
              </a:tr>
              <a:tr h="3717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6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1/23/20	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Кол-во умерших на дату 23.01.2020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373387"/>
                  </a:ext>
                </a:extLst>
              </a:tr>
              <a:tr h="3717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1/24/20	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Кол-во умерших на дату 24.01.2020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54168"/>
                  </a:ext>
                </a:extLst>
              </a:tr>
              <a:tr h="2360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844057"/>
                  </a:ext>
                </a:extLst>
              </a:tr>
              <a:tr h="3717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1147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3/9/23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Кол-во умерших на дату 09.03.2023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2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93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090D1-E5F8-746B-2FCB-D88FAA93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1" dirty="0">
                <a:latin typeface="Merriweather" panose="00000500000000000000" pitchFamily="2" charset="0"/>
              </a:rPr>
              <a:t>Итоговый датасет и результаты очистки данных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F76CF891-2F67-E8D1-CABA-D140CC488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423466"/>
              </p:ext>
            </p:extLst>
          </p:nvPr>
        </p:nvGraphicFramePr>
        <p:xfrm>
          <a:off x="2582883" y="2377167"/>
          <a:ext cx="6780810" cy="3520863"/>
        </p:xfrm>
        <a:graphic>
          <a:graphicData uri="http://schemas.openxmlformats.org/drawingml/2006/table">
            <a:tbl>
              <a:tblPr/>
              <a:tblGrid>
                <a:gridCol w="409699">
                  <a:extLst>
                    <a:ext uri="{9D8B030D-6E8A-4147-A177-3AD203B41FA5}">
                      <a16:colId xmlns:a16="http://schemas.microsoft.com/office/drawing/2014/main" val="1515821876"/>
                    </a:ext>
                  </a:extLst>
                </a:gridCol>
                <a:gridCol w="754083">
                  <a:extLst>
                    <a:ext uri="{9D8B030D-6E8A-4147-A177-3AD203B41FA5}">
                      <a16:colId xmlns:a16="http://schemas.microsoft.com/office/drawing/2014/main" val="1225022217"/>
                    </a:ext>
                  </a:extLst>
                </a:gridCol>
                <a:gridCol w="884712">
                  <a:extLst>
                    <a:ext uri="{9D8B030D-6E8A-4147-A177-3AD203B41FA5}">
                      <a16:colId xmlns:a16="http://schemas.microsoft.com/office/drawing/2014/main" val="3636673907"/>
                    </a:ext>
                  </a:extLst>
                </a:gridCol>
                <a:gridCol w="409698">
                  <a:extLst>
                    <a:ext uri="{9D8B030D-6E8A-4147-A177-3AD203B41FA5}">
                      <a16:colId xmlns:a16="http://schemas.microsoft.com/office/drawing/2014/main" val="2311421769"/>
                    </a:ext>
                  </a:extLst>
                </a:gridCol>
                <a:gridCol w="4322618">
                  <a:extLst>
                    <a:ext uri="{9D8B030D-6E8A-4147-A177-3AD203B41FA5}">
                      <a16:colId xmlns:a16="http://schemas.microsoft.com/office/drawing/2014/main" val="3734734505"/>
                    </a:ext>
                  </a:extLst>
                </a:gridCol>
              </a:tblGrid>
              <a:tr h="391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8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№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8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Имя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8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столбца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8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Преобразование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8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данных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8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% NaN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8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Очистка данных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797951"/>
                  </a:ext>
                </a:extLst>
              </a:tr>
              <a:tr h="391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Date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datetime64[ns]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Без изменений, нет пропущенных значений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535539"/>
                  </a:ext>
                </a:extLst>
              </a:tr>
              <a:tr h="391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Continent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object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Были удалены все объекты «</a:t>
                      </a:r>
                      <a:r>
                        <a:rPr lang="en-US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Not Continent</a:t>
                      </a: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». Исходный датасет содержит в себе данные не только по странам, но и по завершившимся событиям (Олимпийские игры 2020/2022, лайнеры Diamond Princess и MS Zaandam) – в рамках моделирования такие данные не потребуются.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912216"/>
                  </a:ext>
                </a:extLst>
              </a:tr>
              <a:tr h="391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Country/Region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object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Без изменений, нет пропущенных значений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599318"/>
                  </a:ext>
                </a:extLst>
              </a:tr>
              <a:tr h="391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Province/State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object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68.51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Пропущенные значения заменены на название страны/региона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577568"/>
                  </a:ext>
                </a:extLst>
              </a:tr>
              <a:tr h="391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Lat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float64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0.69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Пропущенные значения заменены на координаты, которые чаще всего встречаются в рамках страны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290459"/>
                  </a:ext>
                </a:extLst>
              </a:tr>
              <a:tr h="391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6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Long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float64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0.69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Пропущенные значения заменены на координаты, которые чаще всего встречаются в рамках страны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36545"/>
                  </a:ext>
                </a:extLst>
              </a:tr>
              <a:tr h="391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Confirmed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Без изменений, нет пропущенных значений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01460"/>
                  </a:ext>
                </a:extLst>
              </a:tr>
              <a:tr h="391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8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Deaths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Без изменений, нет пропущенных значений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552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76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3784D-3159-498C-7F7E-3030F8BF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Анализ общих показателей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DED7F3-470C-E590-A13C-F0C83691F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348" y="2650652"/>
            <a:ext cx="4271771" cy="3101982"/>
          </a:xfrm>
        </p:spPr>
        <p:txBody>
          <a:bodyPr/>
          <a:lstStyle/>
          <a:p>
            <a:pPr algn="ctr"/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Динамика зараженных COVID</a:t>
            </a:r>
            <a:r>
              <a:rPr lang="en-US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-19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3F5010-4036-D15F-A795-326A4C467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876" y="2650652"/>
            <a:ext cx="4270247" cy="3101982"/>
          </a:xfrm>
        </p:spPr>
        <p:txBody>
          <a:bodyPr/>
          <a:lstStyle/>
          <a:p>
            <a:pPr algn="ctr"/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Динамика смертности от COVID-19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C7447C-6981-0CF0-3075-577C101F7B4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38554"/>
            <a:ext cx="4680000" cy="2880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F58799-D141-3902-E497-CDA412BC216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6" y="3538554"/>
            <a:ext cx="46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3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DA090-75D0-51EB-ABBA-DD99E136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Анализ общих показателей</a:t>
            </a:r>
            <a:endParaRPr lang="ru-RU" sz="1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8EE075-8F52-658D-3C3C-5A7F9834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Динамика по процентному соотношению погибших к заболевшим COVID-19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3DAB3C-F217-F566-6B04-3FAC89B3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355" y="3429000"/>
            <a:ext cx="7161290" cy="31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2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F275A-A79A-BBD4-BC1E-E9F9AA69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Анализ общих показателей</a:t>
            </a:r>
            <a:endParaRPr lang="ru-RU" sz="1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D7579-342D-D912-DA58-1EED9E7C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Динамика заболеваемости </a:t>
            </a:r>
            <a:r>
              <a:rPr lang="en-US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COVID</a:t>
            </a:r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-19 в разрезе континентов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7C1690-8A77-44EB-16A0-A66A4442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895" y="3429000"/>
            <a:ext cx="7876210" cy="31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9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FE4D-98A6-F291-18C1-6B22704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8892"/>
            <a:ext cx="7729728" cy="1188720"/>
          </a:xfrm>
        </p:spPr>
        <p:txBody>
          <a:bodyPr>
            <a:normAutofit/>
          </a:bodyPr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Топы по показателям заболеваемости в мире на текущий момент.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BEB638-E5EB-FDC4-01B7-149F2CA0F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212" y="1878009"/>
            <a:ext cx="4271771" cy="3101982"/>
          </a:xfrm>
        </p:spPr>
        <p:txBody>
          <a:bodyPr>
            <a:normAutofit/>
          </a:bodyPr>
          <a:lstStyle/>
          <a:p>
            <a:pPr algn="ctr"/>
            <a:r>
              <a:rPr lang="ru-RU" sz="12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Топ- 20 стран по количеству случаев заражения по состоянию на март 2023г.</a:t>
            </a:r>
            <a:endParaRPr lang="ru-RU" sz="12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8EDAC8F-01E1-2E16-719A-5DA1D2F70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8175" y="1878009"/>
            <a:ext cx="4270247" cy="3101982"/>
          </a:xfrm>
        </p:spPr>
        <p:txBody>
          <a:bodyPr>
            <a:normAutofit/>
          </a:bodyPr>
          <a:lstStyle/>
          <a:p>
            <a:pPr algn="ctr"/>
            <a:r>
              <a:rPr lang="ru-RU" sz="12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Топ-20 стран по количеству погибших по состоянию на март 2023г.</a:t>
            </a: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AD6B2F-BA2E-FEBE-F32D-CD4D672B901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4098" y="2563223"/>
            <a:ext cx="5400000" cy="396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B6B0F3-A53A-E34B-752A-965172E27AD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99" y="2563223"/>
            <a:ext cx="540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2348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194</TotalTime>
  <Words>586</Words>
  <Application>Microsoft Office PowerPoint</Application>
  <PresentationFormat>Широкоэкранный</PresentationFormat>
  <Paragraphs>156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Gill Sans MT</vt:lpstr>
      <vt:lpstr>Merriweather</vt:lpstr>
      <vt:lpstr>Посылка</vt:lpstr>
      <vt:lpstr>Дипломная работа по теме: “Анализ распространения COVID-19 (поиск инсайтов, составление рекомендаций стейкхолдерам, построение предиктивной модели)”</vt:lpstr>
      <vt:lpstr>Цели проекта:</vt:lpstr>
      <vt:lpstr>Бизнес-Задачи:</vt:lpstr>
      <vt:lpstr>Описание исходного датасета и типов данных</vt:lpstr>
      <vt:lpstr>Итоговый датасет и результаты очистки данных</vt:lpstr>
      <vt:lpstr>Анализ общих показателей</vt:lpstr>
      <vt:lpstr>Анализ общих показателей</vt:lpstr>
      <vt:lpstr>Анализ общих показателей</vt:lpstr>
      <vt:lpstr>Топы по показателям заболеваемости в мире на текущий момент.</vt:lpstr>
      <vt:lpstr>Топы по показателям заболеваемости в мире на текущий момент.</vt:lpstr>
      <vt:lpstr>предсказание модели Линейной регрессии</vt:lpstr>
      <vt:lpstr>Итоги проекта и 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по теме: “Анализ распространения COVID-19 (поиск инсайтов, составление рекомендаций стейкхолдерам, построение предиктивной модели)”</dc:title>
  <dc:creator>Алмаз</dc:creator>
  <cp:lastModifiedBy>Алмаз</cp:lastModifiedBy>
  <cp:revision>4</cp:revision>
  <dcterms:created xsi:type="dcterms:W3CDTF">2023-03-26T18:49:43Z</dcterms:created>
  <dcterms:modified xsi:type="dcterms:W3CDTF">2023-03-28T20:57:08Z</dcterms:modified>
</cp:coreProperties>
</file>