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8"/>
  </p:notesMasterIdLst>
  <p:sldIdLst>
    <p:sldId id="263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D5F20-5D60-42D9-A338-6DFFE3DF3D17}" v="1" dt="2025-04-15T16:17:30.465"/>
    <p1510:client id="{CA4E4494-25FD-68F1-941F-A372E52C4992}" v="26" dt="2025-04-14T21:44:10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47" autoAdjust="0"/>
  </p:normalViewPr>
  <p:slideViewPr>
    <p:cSldViewPr snapToGrid="0">
      <p:cViewPr>
        <p:scale>
          <a:sx n="76" d="100"/>
          <a:sy n="76" d="100"/>
        </p:scale>
        <p:origin x="84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em Almazroa" userId="70bf49e570c02a53" providerId="LiveId" clId="{B67D5F20-5D60-42D9-A338-6DFFE3DF3D17}"/>
    <pc:docChg chg="custSel modSld">
      <pc:chgData name="Reem Almazroa" userId="70bf49e570c02a53" providerId="LiveId" clId="{B67D5F20-5D60-42D9-A338-6DFFE3DF3D17}" dt="2025-04-15T17:25:36.823" v="904" actId="20577"/>
      <pc:docMkLst>
        <pc:docMk/>
      </pc:docMkLst>
      <pc:sldChg chg="modNotesTx">
        <pc:chgData name="Reem Almazroa" userId="70bf49e570c02a53" providerId="LiveId" clId="{B67D5F20-5D60-42D9-A338-6DFFE3DF3D17}" dt="2025-04-15T16:29:33.629" v="630" actId="6549"/>
        <pc:sldMkLst>
          <pc:docMk/>
          <pc:sldMk cId="1689354053" sldId="257"/>
        </pc:sldMkLst>
      </pc:sldChg>
      <pc:sldChg chg="modNotesTx">
        <pc:chgData name="Reem Almazroa" userId="70bf49e570c02a53" providerId="LiveId" clId="{B67D5F20-5D60-42D9-A338-6DFFE3DF3D17}" dt="2025-04-15T16:34:56.826" v="768" actId="20577"/>
        <pc:sldMkLst>
          <pc:docMk/>
          <pc:sldMk cId="1237864937" sldId="258"/>
        </pc:sldMkLst>
      </pc:sldChg>
      <pc:sldChg chg="modNotesTx">
        <pc:chgData name="Reem Almazroa" userId="70bf49e570c02a53" providerId="LiveId" clId="{B67D5F20-5D60-42D9-A338-6DFFE3DF3D17}" dt="2025-04-15T17:25:36.823" v="904" actId="20577"/>
        <pc:sldMkLst>
          <pc:docMk/>
          <pc:sldMk cId="177168778" sldId="259"/>
        </pc:sldMkLst>
      </pc:sldChg>
      <pc:sldChg chg="modNotesTx">
        <pc:chgData name="Reem Almazroa" userId="70bf49e570c02a53" providerId="LiveId" clId="{B67D5F20-5D60-42D9-A338-6DFFE3DF3D17}" dt="2025-04-15T17:16:56.120" v="876" actId="20577"/>
        <pc:sldMkLst>
          <pc:docMk/>
          <pc:sldMk cId="2278749901" sldId="260"/>
        </pc:sldMkLst>
      </pc:sldChg>
      <pc:sldChg chg="modNotesTx">
        <pc:chgData name="Reem Almazroa" userId="70bf49e570c02a53" providerId="LiveId" clId="{B67D5F20-5D60-42D9-A338-6DFFE3DF3D17}" dt="2025-04-15T16:26:51.417" v="552" actId="20577"/>
        <pc:sldMkLst>
          <pc:docMk/>
          <pc:sldMk cId="2809943500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DAB5C-EE9E-4BC6-ABEB-E96175D10A7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A0192-D679-4B9E-B2AA-6AC482A5B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 talk </a:t>
            </a:r>
            <a:r>
              <a:rPr lang="en-US" dirty="0" err="1"/>
              <a:t>abt</a:t>
            </a:r>
            <a:r>
              <a:rPr lang="en-US" dirty="0"/>
              <a:t> </a:t>
            </a:r>
            <a:r>
              <a:rPr lang="en-US" dirty="0" err="1"/>
              <a:t>mpc</a:t>
            </a:r>
            <a:r>
              <a:rPr lang="en-US" dirty="0"/>
              <a:t> + deep learning </a:t>
            </a:r>
          </a:p>
          <a:p>
            <a:r>
              <a:rPr lang="en-US" dirty="0" err="1"/>
              <a:t>weve</a:t>
            </a:r>
            <a:r>
              <a:rPr lang="en-US" dirty="0"/>
              <a:t> used </a:t>
            </a:r>
            <a:r>
              <a:rPr lang="en-US" dirty="0" err="1"/>
              <a:t>mpc</a:t>
            </a:r>
            <a:r>
              <a:rPr lang="en-US" dirty="0"/>
              <a:t>. it’s great and makes robotics precise</a:t>
            </a:r>
          </a:p>
          <a:p>
            <a:r>
              <a:rPr lang="en-US" dirty="0"/>
              <a:t>can’t use it in agile robots (move quickly and easily accounting for disturbances (internal </a:t>
            </a:r>
            <a:r>
              <a:rPr lang="en-US" dirty="0" err="1"/>
              <a:t>sensros</a:t>
            </a:r>
            <a:r>
              <a:rPr lang="en-US" dirty="0"/>
              <a:t> or external </a:t>
            </a:r>
            <a:r>
              <a:rPr lang="en-US" dirty="0" err="1"/>
              <a:t>enviorment</a:t>
            </a:r>
            <a:r>
              <a:rPr lang="en-US" dirty="0"/>
              <a:t>)</a:t>
            </a:r>
          </a:p>
          <a:p>
            <a:r>
              <a:rPr lang="en-US" dirty="0"/>
              <a:t>so why can’t we use it</a:t>
            </a:r>
          </a:p>
          <a:p>
            <a:r>
              <a:rPr lang="en-US" dirty="0"/>
              <a:t>speed computation heavy</a:t>
            </a:r>
          </a:p>
          <a:p>
            <a:r>
              <a:rPr lang="en-US" dirty="0" err="1"/>
              <a:t>mpc</a:t>
            </a:r>
            <a:r>
              <a:rPr lang="en-US" dirty="0"/>
              <a:t> relies on having a model of robot and env to predict behavior. hard to get that for complex systems like quadrotors</a:t>
            </a:r>
          </a:p>
          <a:p>
            <a:r>
              <a:rPr lang="en-US" dirty="0"/>
              <a:t>which </a:t>
            </a:r>
            <a:r>
              <a:rPr lang="en-US" dirty="0" err="1"/>
              <a:t>alsos</a:t>
            </a:r>
            <a:r>
              <a:rPr lang="en-US" dirty="0"/>
              <a:t> like to operate at the edge of their capabilities</a:t>
            </a:r>
          </a:p>
          <a:p>
            <a:r>
              <a:rPr lang="en-US" dirty="0"/>
              <a:t>paper is proposing adding NNs to the </a:t>
            </a:r>
            <a:r>
              <a:rPr lang="en-US" dirty="0" err="1"/>
              <a:t>mpc</a:t>
            </a:r>
            <a:r>
              <a:rPr lang="en-US" dirty="0"/>
              <a:t> loop</a:t>
            </a:r>
          </a:p>
          <a:p>
            <a:r>
              <a:rPr lang="en-US" dirty="0"/>
              <a:t>It uses local approximations—so instead of running the full, heavy network all the time, it computes gradients and Jacobians on the fly. </a:t>
            </a:r>
          </a:p>
          <a:p>
            <a:r>
              <a:rPr lang="en-US" dirty="0"/>
              <a:t>Then it uses gradient‑based optimization and a real‑time iteration scheme to update the control inputs quickly.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A0192-D679-4B9E-B2AA-6AC482A5B5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is it effective.</a:t>
            </a:r>
          </a:p>
          <a:p>
            <a:r>
              <a:rPr lang="en-US" dirty="0"/>
              <a:t>This is it running open loop</a:t>
            </a:r>
          </a:p>
          <a:p>
            <a:r>
              <a:rPr lang="en-US" dirty="0"/>
              <a:t>I’m using the bicycle model not a quadrotor because I’m one engineer</a:t>
            </a:r>
          </a:p>
          <a:p>
            <a:r>
              <a:rPr lang="en-US" dirty="0"/>
              <a:t>nonlinear and underactuated </a:t>
            </a:r>
          </a:p>
          <a:p>
            <a:r>
              <a:rPr lang="en-US" dirty="0"/>
              <a:t>and has control limits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A0192-D679-4B9E-B2AA-6AC482A5B5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5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run in </a:t>
            </a:r>
            <a:r>
              <a:rPr lang="en-US"/>
              <a:t>closed loop </a:t>
            </a:r>
          </a:p>
          <a:p>
            <a:r>
              <a:rPr lang="en-US"/>
              <a:t>re</a:t>
            </a:r>
            <a:r>
              <a:rPr lang="en-US" dirty="0"/>
              <a:t>‑plans at every time step</a:t>
            </a:r>
          </a:p>
          <a:p>
            <a:r>
              <a:rPr lang="en-US" dirty="0"/>
              <a:t>When we enabled the neural network correction, our controller managed to reduce the tracking error significantly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A0192-D679-4B9E-B2AA-6AC482A5B5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1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tuning the cost function and horizon</a:t>
            </a:r>
          </a:p>
          <a:p>
            <a:r>
              <a:rPr lang="en-US" dirty="0"/>
              <a:t>we achieve convergence</a:t>
            </a:r>
          </a:p>
          <a:p>
            <a:r>
              <a:rPr lang="en-US" dirty="0"/>
              <a:t>so it’s great. main consideration is lack of interpretability because we’re using an NN</a:t>
            </a:r>
          </a:p>
          <a:p>
            <a:r>
              <a:rPr lang="en-US" dirty="0"/>
              <a:t>concern for safety critical systems where we need to be sure it's making the right decision for the right reasons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A0192-D679-4B9E-B2AA-6AC482A5B5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we did is </a:t>
            </a:r>
          </a:p>
          <a:p>
            <a:r>
              <a:rPr lang="en-US" dirty="0"/>
              <a:t>instead of having a perfect mathematical model of the dynamics, NNs will learn the dynamics from data</a:t>
            </a:r>
          </a:p>
          <a:p>
            <a:r>
              <a:rPr lang="en-US" dirty="0"/>
              <a:t>show that integrating NN models into MPC can really boost performance, which aligns with what the paper presented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A0192-D679-4B9E-B2AA-6AC482A5B5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3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0CE1-96E5-41CD-3B7C-57EB50B20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4266D-C9FF-1B8E-5D89-797784F53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06EFC-BBA8-6B28-9F66-F6A4A33F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C45-EA55-4C8C-9AA1-5A2E757A09E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81FC-30BC-0CA0-E64B-F1F63923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81EAF-48F4-249F-5CD3-5367BD30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83C-BEC6-485F-A06E-934E78E36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4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543D-8C88-F45D-CE0A-2388ED8C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EBD82-4ADE-5DA0-B571-A902E1ED9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C30B-F587-2CBC-0429-EC102043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C45-EA55-4C8C-9AA1-5A2E757A09E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00E2-9405-A566-8906-E366B8E3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30DCA-0214-47A4-F852-ED8EEB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83C-BEC6-485F-A06E-934E78E36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0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7BBB8-638D-BB14-4FD6-D501E0AEE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D3B54-7453-A8A4-44DB-BA215AEC3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C737D-B8A2-C862-C213-C170CA2E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C45-EA55-4C8C-9AA1-5A2E757A09E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82FD8-4808-8898-5814-209C6DF9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8BFB4-CD80-752E-4AAC-06BF108D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83C-BEC6-485F-A06E-934E78E36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101B-5E92-4591-EDEF-A918B1CB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0DD3F-44E7-B1C4-5C4E-F0A5559DE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08DF1-4AC0-6BD4-5F55-9ACE7E03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C45-EA55-4C8C-9AA1-5A2E757A09E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D639-1A31-6259-6BD4-C9710583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99466-F294-97B7-800C-4B6ABF72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83C-BEC6-485F-A06E-934E78E36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4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06E7-13E9-0FF0-61F9-A78712AA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868D-2465-27E1-A224-E7D746207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2C387-BACB-D417-B411-15BA0170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C45-EA55-4C8C-9AA1-5A2E757A09E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CF304-50FE-AA41-8B09-63A03D51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51BAE-E5A4-F4CE-C7CF-A2C8CC96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83C-BEC6-485F-A06E-934E78E36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FB91-6634-5773-A3AE-7454C723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392A-FAE6-1951-4BE8-5A1F55FF1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6A8BA-42F9-CC7A-7ABA-B98B75AEE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E9D7B-02F9-5941-4815-F73304CD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C45-EA55-4C8C-9AA1-5A2E757A09E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3609-7707-B7E7-68A5-523005D9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F0D1-7705-B7C8-EE8A-EF4EE3A5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83C-BEC6-485F-A06E-934E78E36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3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A6CA-624D-1F8A-261C-61E3E6D6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95B53-9AAE-2EA3-B1A0-0F8298A1D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02934-52AD-7F69-AA3E-53805E4BC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4C49B-17EF-878D-521F-913D847EF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BBF2A-3BDB-2892-D3C6-5C39E5407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2CF7E-1DA8-F12B-4611-6514FA16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C45-EA55-4C8C-9AA1-5A2E757A09E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E461B-75C1-C938-C439-E689CDA7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193FE-F742-AF59-157C-296CE1FF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83C-BEC6-485F-A06E-934E78E36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8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9C6A-7059-2778-7C32-64FABC40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BA9F0-C0A0-5EE4-91AE-84B1F714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C45-EA55-4C8C-9AA1-5A2E757A09E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5BB94-B0DA-9D12-1A00-451B973D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80FF5-632E-E543-B731-C394708C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83C-BEC6-485F-A06E-934E78E36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E33E4-4C2E-8AAB-6546-FC975486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C45-EA55-4C8C-9AA1-5A2E757A09E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E7B5D-033E-D351-0CD0-D4C6C9F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F0F77-92DC-9EA3-6B84-EEE5AFE9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83C-BEC6-485F-A06E-934E78E36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6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4606-69AA-754E-04C3-2279FAD5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CBAB3-BE69-7264-76C1-1148F044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CF1CA-FF3F-13E3-FEA4-3228BAEC6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BFF71-5601-3E50-6F6C-834BC0B3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C45-EA55-4C8C-9AA1-5A2E757A09E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B0764-5A5B-81F5-4C87-19FD9176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F5494-7B09-D018-2FFC-899361A5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83C-BEC6-485F-A06E-934E78E36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EFF4-860D-ADD5-05DC-2FEC18D2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5C530-ABD0-6B42-C5A5-62D509B88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85EB6-F84E-4C5F-F026-9D808C36E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BD1EA-EE8E-DDED-DEF6-F2AD160A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C45-EA55-4C8C-9AA1-5A2E757A09E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60C46-E3B9-7C72-F3B9-0B9823D0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2566B-F4EB-6DBB-9147-EF63BCCE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C483C-BEC6-485F-A06E-934E78E36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3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622CF-35EB-DAD9-F6A0-A7A744CF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D77F-4E4C-5CFC-1909-7CE5F6CBB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A79D2-319A-32C3-B555-256F5D8BB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6F4C45-EA55-4C8C-9AA1-5A2E757A09E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6D1D9-1EC7-214A-72EB-E8E2D4BFE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DF1BE-863D-CBA0-60E4-ACC38C069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C483C-BEC6-485F-A06E-934E78E36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2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FE1F4-A4A4-ED89-836F-46E501365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831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333333"/>
                </a:solidFill>
                <a:effectLst/>
              </a:rPr>
              <a:t>Real-Time Neural MPC: Deep Learning Model Predictive Control for Quadrotors and Agile Robotic Platforms</a:t>
            </a:r>
            <a:endParaRPr lang="en-US" sz="4000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AE876D10-A72B-3A0E-78C2-8F3B40144899}"/>
              </a:ext>
            </a:extLst>
          </p:cNvPr>
          <p:cNvSpPr txBox="1">
            <a:spLocks/>
          </p:cNvSpPr>
          <p:nvPr/>
        </p:nvSpPr>
        <p:spPr>
          <a:xfrm>
            <a:off x="1401792" y="3102468"/>
            <a:ext cx="9388415" cy="781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 Salzmann, Elia Kaufmann, Jon Arrizabalaga, Marco Pavone, et al.</a:t>
            </a:r>
          </a:p>
          <a:p>
            <a:r>
              <a:rPr lang="en-US" dirty="0"/>
              <a:t>IEEE ROBOTICS AND AUTOMATION LETTERS, 2023</a:t>
            </a:r>
          </a:p>
          <a:p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D03EC7C4-8D31-A22E-8BF6-AB8D44451C03}"/>
              </a:ext>
            </a:extLst>
          </p:cNvPr>
          <p:cNvSpPr txBox="1">
            <a:spLocks/>
          </p:cNvSpPr>
          <p:nvPr/>
        </p:nvSpPr>
        <p:spPr>
          <a:xfrm>
            <a:off x="1401791" y="5291078"/>
            <a:ext cx="9388415" cy="4191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Reem Al-Mazroa</a:t>
            </a:r>
          </a:p>
          <a:p>
            <a:pPr algn="ctr"/>
            <a:r>
              <a:rPr lang="en-US" sz="2000" dirty="0" err="1"/>
              <a:t>RTN</a:t>
            </a:r>
            <a:r>
              <a:rPr lang="en-US" sz="2000" dirty="0"/>
              <a:t>-MPC using the bicycle model</a:t>
            </a:r>
          </a:p>
        </p:txBody>
      </p:sp>
    </p:spTree>
    <p:extLst>
      <p:ext uri="{BB962C8B-B14F-4D97-AF65-F5344CB8AC3E}">
        <p14:creationId xmlns:p14="http://schemas.microsoft.com/office/powerpoint/2010/main" val="219465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1B3B-25C9-A37C-94FB-EFA0972D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742" y="557325"/>
            <a:ext cx="10515600" cy="1325563"/>
          </a:xfrm>
        </p:spPr>
        <p:txBody>
          <a:bodyPr/>
          <a:lstStyle/>
          <a:p>
            <a:r>
              <a:rPr lang="en-US" dirty="0"/>
              <a:t>Problem 			     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19A07-245D-0A96-43CB-F4B4B9779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742" y="2017825"/>
            <a:ext cx="4729739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MPC makes robots smart and precise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Why not?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Need for accurate 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Constraints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Solution: NNs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272941-5083-51D4-19B4-1AE05F23AA9C}"/>
              </a:ext>
            </a:extLst>
          </p:cNvPr>
          <p:cNvSpPr txBox="1">
            <a:spLocks/>
          </p:cNvSpPr>
          <p:nvPr/>
        </p:nvSpPr>
        <p:spPr>
          <a:xfrm>
            <a:off x="6707542" y="2038918"/>
            <a:ext cx="47297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 err="1"/>
              <a:t>RTN</a:t>
            </a:r>
            <a:r>
              <a:rPr lang="en-US" sz="2400" dirty="0"/>
              <a:t>‑MPC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NN in MPC loop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Local approximations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Gradient‐based optimization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Real‑time iteration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Scalable models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7F0803-67E5-3536-884A-0CCCC877B479}"/>
              </a:ext>
            </a:extLst>
          </p:cNvPr>
          <p:cNvCxnSpPr>
            <a:cxnSpLocks/>
          </p:cNvCxnSpPr>
          <p:nvPr/>
        </p:nvCxnSpPr>
        <p:spPr>
          <a:xfrm>
            <a:off x="6179481" y="1526419"/>
            <a:ext cx="0" cy="3540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5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F0CD-7C20-3D9D-02B7-512E1BBE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77882" cy="1325563"/>
          </a:xfrm>
        </p:spPr>
        <p:txBody>
          <a:bodyPr>
            <a:normAutofit/>
          </a:bodyPr>
          <a:lstStyle/>
          <a:p>
            <a:r>
              <a:rPr lang="en-US" dirty="0"/>
              <a:t>Results: open-loop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1AE82-2E7F-63F1-CE2D-B98A72777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7070" y="6312325"/>
            <a:ext cx="1631262" cy="451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</a:rPr>
              <a:t>**Not using a quadrotor**</a:t>
            </a:r>
          </a:p>
        </p:txBody>
      </p:sp>
      <p:pic>
        <p:nvPicPr>
          <p:cNvPr id="6" name="Picture 5" descr="A graph with a dotted line&#10;&#10;AI-generated content may be incorrect.">
            <a:extLst>
              <a:ext uri="{FF2B5EF4-FFF2-40B4-BE49-F238E27FC236}">
                <a16:creationId xmlns:a16="http://schemas.microsoft.com/office/drawing/2014/main" id="{4C0B5C86-12E9-048A-33F1-974A8A5C1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156" y="2150373"/>
            <a:ext cx="4572000" cy="3429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C96C967-3BAF-C617-294C-FD4B10B8BAB4}"/>
              </a:ext>
            </a:extLst>
          </p:cNvPr>
          <p:cNvSpPr txBox="1">
            <a:spLocks/>
          </p:cNvSpPr>
          <p:nvPr/>
        </p:nvSpPr>
        <p:spPr>
          <a:xfrm>
            <a:off x="9159530" y="367551"/>
            <a:ext cx="3095080" cy="132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start: [0, 0, 0, 0]</a:t>
            </a:r>
          </a:p>
          <a:p>
            <a:r>
              <a:rPr lang="en-US" sz="2800" dirty="0"/>
              <a:t>goal: [7, 7, 0, 0]</a:t>
            </a:r>
            <a:r>
              <a:rPr lang="en-US" dirty="0"/>
              <a:t>	</a:t>
            </a:r>
          </a:p>
        </p:txBody>
      </p:sp>
      <p:pic>
        <p:nvPicPr>
          <p:cNvPr id="11" name="Picture 10" descr="A graph of a graph with a line&#10;&#10;AI-generated content may be incorrect.">
            <a:extLst>
              <a:ext uri="{FF2B5EF4-FFF2-40B4-BE49-F238E27FC236}">
                <a16:creationId xmlns:a16="http://schemas.microsoft.com/office/drawing/2014/main" id="{C4E1871A-A61F-0BBC-CA86-35FDE09C2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560" y="2150373"/>
            <a:ext cx="4572000" cy="3429000"/>
          </a:xfrm>
          <a:prstGeom prst="rect">
            <a:avLst/>
          </a:prstGeom>
        </p:spPr>
      </p:pic>
      <p:pic>
        <p:nvPicPr>
          <p:cNvPr id="13" name="Picture 12" descr="A graph with a line&#10;&#10;AI-generated content may be incorrect.">
            <a:extLst>
              <a:ext uri="{FF2B5EF4-FFF2-40B4-BE49-F238E27FC236}">
                <a16:creationId xmlns:a16="http://schemas.microsoft.com/office/drawing/2014/main" id="{FEF910FB-F24A-EB25-938A-9DF7AEC41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276" y="2150373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6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8029A-2A95-2581-F2B0-9B6823DA7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1F17A-C755-9866-0CC5-4E3D3CF4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77882" cy="1325563"/>
          </a:xfrm>
        </p:spPr>
        <p:txBody>
          <a:bodyPr>
            <a:normAutofit/>
          </a:bodyPr>
          <a:lstStyle/>
          <a:p>
            <a:r>
              <a:rPr lang="en-US" dirty="0"/>
              <a:t>Results: closed-loop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0040-8FDD-4338-7484-DCB70A737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7070" y="6312325"/>
            <a:ext cx="1631262" cy="451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</a:rPr>
              <a:t>**Not using a quadrotor**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13C366-0ACD-CAA9-1043-5C6493DA058C}"/>
              </a:ext>
            </a:extLst>
          </p:cNvPr>
          <p:cNvSpPr txBox="1">
            <a:spLocks/>
          </p:cNvSpPr>
          <p:nvPr/>
        </p:nvSpPr>
        <p:spPr>
          <a:xfrm>
            <a:off x="1676400" y="5285048"/>
            <a:ext cx="10515600" cy="1261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    No NN					With NN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77D554-EC4B-0E5B-E262-E040829D68F2}"/>
              </a:ext>
            </a:extLst>
          </p:cNvPr>
          <p:cNvSpPr txBox="1">
            <a:spLocks/>
          </p:cNvSpPr>
          <p:nvPr/>
        </p:nvSpPr>
        <p:spPr>
          <a:xfrm>
            <a:off x="9159530" y="367551"/>
            <a:ext cx="3095080" cy="132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start: [0, 0, 0, 0]</a:t>
            </a:r>
          </a:p>
          <a:p>
            <a:r>
              <a:rPr lang="en-US" sz="2800" dirty="0"/>
              <a:t>goal: [7, 7, 0, 0]</a:t>
            </a:r>
            <a:r>
              <a:rPr lang="en-US" dirty="0"/>
              <a:t>	</a:t>
            </a:r>
          </a:p>
        </p:txBody>
      </p:sp>
      <p:pic>
        <p:nvPicPr>
          <p:cNvPr id="7" name="Picture 6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71AA74F5-4842-11EA-AC78-ECACA78A4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4" y="1688261"/>
            <a:ext cx="4663440" cy="3497580"/>
          </a:xfrm>
          <a:prstGeom prst="rect">
            <a:avLst/>
          </a:prstGeom>
        </p:spPr>
      </p:pic>
      <p:pic>
        <p:nvPicPr>
          <p:cNvPr id="12" name="Picture 11" descr="A graph with a line&#10;&#10;AI-generated content may be incorrect.">
            <a:extLst>
              <a:ext uri="{FF2B5EF4-FFF2-40B4-BE49-F238E27FC236}">
                <a16:creationId xmlns:a16="http://schemas.microsoft.com/office/drawing/2014/main" id="{719E2204-5632-32D4-CFA3-D858F110B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1688261"/>
            <a:ext cx="4663440" cy="34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37353-0D03-9BB8-0C1F-54418F5D8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AFC3-BB3E-FA97-4983-3934F550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78203" cy="1325563"/>
          </a:xfrm>
        </p:spPr>
        <p:txBody>
          <a:bodyPr>
            <a:normAutofit/>
          </a:bodyPr>
          <a:lstStyle/>
          <a:p>
            <a:r>
              <a:rPr lang="en-US" dirty="0"/>
              <a:t>Results: closed-loop w/ terminal cost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5E52-9169-8236-BB66-B626B9A8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7070" y="6312325"/>
            <a:ext cx="1631262" cy="451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</a:rPr>
              <a:t>**Not using a quadrotor**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956C-5BD7-6F54-1715-A3C24D6A1045}"/>
              </a:ext>
            </a:extLst>
          </p:cNvPr>
          <p:cNvSpPr txBox="1">
            <a:spLocks/>
          </p:cNvSpPr>
          <p:nvPr/>
        </p:nvSpPr>
        <p:spPr>
          <a:xfrm>
            <a:off x="1676400" y="5285048"/>
            <a:ext cx="10515600" cy="1261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    No NN					With NN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BCFD42-C42D-2EC4-2455-4B4DFA48A7C1}"/>
              </a:ext>
            </a:extLst>
          </p:cNvPr>
          <p:cNvSpPr txBox="1">
            <a:spLocks/>
          </p:cNvSpPr>
          <p:nvPr/>
        </p:nvSpPr>
        <p:spPr>
          <a:xfrm>
            <a:off x="9159530" y="367551"/>
            <a:ext cx="3095080" cy="1320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start: [0, 0, 0, 0]</a:t>
            </a:r>
          </a:p>
          <a:p>
            <a:r>
              <a:rPr lang="en-US" sz="2800" dirty="0"/>
              <a:t>goal: [7, 7, 0, 0]</a:t>
            </a:r>
            <a:r>
              <a:rPr lang="en-US" dirty="0"/>
              <a:t>	</a:t>
            </a:r>
          </a:p>
        </p:txBody>
      </p:sp>
      <p:pic>
        <p:nvPicPr>
          <p:cNvPr id="6" name="Picture 5" descr="A graph of a line graph&#10;&#10;AI-generated content may be incorrect.">
            <a:extLst>
              <a:ext uri="{FF2B5EF4-FFF2-40B4-BE49-F238E27FC236}">
                <a16:creationId xmlns:a16="http://schemas.microsoft.com/office/drawing/2014/main" id="{9DFCCFFC-1090-CF03-4BC0-00B0802F6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972" y="1737864"/>
            <a:ext cx="4663440" cy="3497580"/>
          </a:xfrm>
          <a:prstGeom prst="rect">
            <a:avLst/>
          </a:prstGeom>
        </p:spPr>
      </p:pic>
      <p:pic>
        <p:nvPicPr>
          <p:cNvPr id="10" name="Picture 9" descr="A graph of a line graph&#10;&#10;AI-generated content may be incorrect.">
            <a:extLst>
              <a:ext uri="{FF2B5EF4-FFF2-40B4-BE49-F238E27FC236}">
                <a16:creationId xmlns:a16="http://schemas.microsoft.com/office/drawing/2014/main" id="{6008E2C4-A9A9-6A63-4CA1-D2EBBF271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88" y="1737864"/>
            <a:ext cx="4663440" cy="34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4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FBE0F-C674-8809-CB7C-F684B99B0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BF63-8582-EAF0-3FCE-BA159E3D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742" y="557325"/>
            <a:ext cx="10515600" cy="1325563"/>
          </a:xfrm>
        </p:spPr>
        <p:txBody>
          <a:bodyPr/>
          <a:lstStyle/>
          <a:p>
            <a:r>
              <a:rPr lang="en-US" dirty="0"/>
              <a:t>Takeaways 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299B-A567-3A8F-C98D-26C0F3BC6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742" y="2017825"/>
            <a:ext cx="8299975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NN correction = precision final state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Tuned cost &amp; horizon = smooth convergence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Scalable method → from cars to drones</a:t>
            </a:r>
          </a:p>
        </p:txBody>
      </p:sp>
    </p:spTree>
    <p:extLst>
      <p:ext uri="{BB962C8B-B14F-4D97-AF65-F5344CB8AC3E}">
        <p14:creationId xmlns:p14="http://schemas.microsoft.com/office/powerpoint/2010/main" val="280994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526</Words>
  <Application>Microsoft Office PowerPoint</Application>
  <PresentationFormat>Widescreen</PresentationFormat>
  <Paragraphs>69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Real-Time Neural MPC: Deep Learning Model Predictive Control for Quadrotors and Agile Robotic Platforms</vt:lpstr>
      <vt:lpstr>Problem          Algorithm</vt:lpstr>
      <vt:lpstr>Results: open-loop </vt:lpstr>
      <vt:lpstr>Results: closed-loop </vt:lpstr>
      <vt:lpstr>Results: closed-loop w/ terminal cost </vt:lpstr>
      <vt:lpstr>Takeaways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Adarsh Salagame</dc:creator>
  <cp:lastModifiedBy>Reem Almazroa</cp:lastModifiedBy>
  <cp:revision>5</cp:revision>
  <dcterms:created xsi:type="dcterms:W3CDTF">2025-04-09T17:55:39Z</dcterms:created>
  <dcterms:modified xsi:type="dcterms:W3CDTF">2025-04-15T17:25:39Z</dcterms:modified>
</cp:coreProperties>
</file>