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3.xml" ContentType="application/vnd.ms-office.chartstyle+xml"/>
  <Override PartName="/ppt/charts/colors3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23" r:id="rId2"/>
    <p:sldId id="400" r:id="rId3"/>
    <p:sldId id="428" r:id="rId4"/>
    <p:sldId id="375" r:id="rId5"/>
    <p:sldId id="427" r:id="rId6"/>
    <p:sldId id="384" r:id="rId7"/>
    <p:sldId id="426" r:id="rId8"/>
    <p:sldId id="433" r:id="rId9"/>
    <p:sldId id="429" r:id="rId10"/>
    <p:sldId id="425" r:id="rId11"/>
    <p:sldId id="435" r:id="rId12"/>
    <p:sldId id="410" r:id="rId13"/>
    <p:sldId id="430" r:id="rId14"/>
    <p:sldId id="434" r:id="rId15"/>
    <p:sldId id="431" r:id="rId16"/>
    <p:sldId id="43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72" userDrawn="1">
          <p15:clr>
            <a:srgbClr val="A4A3A4"/>
          </p15:clr>
        </p15:guide>
        <p15:guide id="2" pos="1692" userDrawn="1">
          <p15:clr>
            <a:srgbClr val="A4A3A4"/>
          </p15:clr>
        </p15:guide>
        <p15:guide id="3" orient="horz" pos="37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홍기대" initials="홍" lastIdx="1" clrIdx="0">
    <p:extLst>
      <p:ext uri="{19B8F6BF-5375-455C-9EA6-DF929625EA0E}">
        <p15:presenceInfo xmlns:p15="http://schemas.microsoft.com/office/powerpoint/2012/main" xmlns="" userId="홍기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6E8C"/>
    <a:srgbClr val="56A1B0"/>
    <a:srgbClr val="819FB2"/>
    <a:srgbClr val="4D8A85"/>
    <a:srgbClr val="6D8C84"/>
    <a:srgbClr val="025951"/>
    <a:srgbClr val="F2F2F2"/>
    <a:srgbClr val="658BA3"/>
    <a:srgbClr val="C0504D"/>
    <a:srgbClr val="A69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3867" autoAdjust="0"/>
  </p:normalViewPr>
  <p:slideViewPr>
    <p:cSldViewPr>
      <p:cViewPr>
        <p:scale>
          <a:sx n="125" d="100"/>
          <a:sy n="125" d="100"/>
        </p:scale>
        <p:origin x="-90" y="-72"/>
      </p:cViewPr>
      <p:guideLst>
        <p:guide orient="horz" pos="572"/>
        <p:guide orient="horz" pos="3748"/>
        <p:guide pos="1692"/>
      </p:guideLst>
    </p:cSldViewPr>
  </p:slideViewPr>
  <p:outlineViewPr>
    <p:cViewPr>
      <p:scale>
        <a:sx n="33" d="100"/>
        <a:sy n="33" d="100"/>
      </p:scale>
      <p:origin x="0" y="-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00"/>
    </p:cViewPr>
  </p:sorterViewPr>
  <p:notesViewPr>
    <p:cSldViewPr>
      <p:cViewPr varScale="1">
        <p:scale>
          <a:sx n="51" d="100"/>
          <a:sy n="51" d="100"/>
        </p:scale>
        <p:origin x="2692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2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ko-KR" sz="2000" b="0" i="0" u="none" strike="noStrike" kern="1200" spc="0" baseline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defRPr>
            </a:pPr>
            <a:r>
              <a:rPr lang="en-US" altLang="ko-KR" sz="2000" b="0" i="0" u="none" strike="noStrike" kern="1200" spc="0" baseline="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2018 </a:t>
            </a:r>
            <a:r>
              <a:rPr lang="ko-KR" sz="2000" b="0" i="0" u="none" strike="noStrike" kern="1200" spc="0" baseline="0" dirty="0" err="1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소방청</a:t>
            </a:r>
            <a:r>
              <a:rPr lang="ko-KR" sz="2000" b="0" i="0" u="none" strike="noStrike" kern="1200" spc="0" baseline="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 통계연보 </a:t>
            </a:r>
            <a:endParaRPr lang="en-US" altLang="ko-KR" sz="2000" b="0" i="0" u="none" strike="noStrike" kern="1200" spc="0" baseline="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  <a:p>
            <a:pPr>
              <a:defRPr lang="ko-KR" sz="2000" b="0" i="0" u="none" strike="noStrike" kern="1200" spc="0" baseline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defRPr>
            </a:pPr>
            <a:r>
              <a:rPr lang="ko-KR" sz="2000" b="0" i="0" u="none" strike="noStrike" kern="1200" spc="0" baseline="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산악 사고 출동 건수 및 구조 인원 </a:t>
            </a:r>
          </a:p>
        </c:rich>
      </c:tx>
      <c:layout>
        <c:manualLayout>
          <c:xMode val="edge"/>
          <c:yMode val="edge"/>
          <c:x val="0.18964083355817613"/>
          <c:y val="2.7258081442676142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출동 건수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</c:numCache>
            </c:numRef>
          </c:xVal>
          <c:yVal>
            <c:numRef>
              <c:f>Sheet1!$B$2:$B$11</c:f>
              <c:numCache>
                <c:formatCode>#,##0</c:formatCode>
                <c:ptCount val="10"/>
                <c:pt idx="0">
                  <c:v>6492</c:v>
                </c:pt>
                <c:pt idx="1">
                  <c:v>7105</c:v>
                </c:pt>
                <c:pt idx="2">
                  <c:v>7718</c:v>
                </c:pt>
                <c:pt idx="3">
                  <c:v>7826</c:v>
                </c:pt>
                <c:pt idx="4">
                  <c:v>8602</c:v>
                </c:pt>
                <c:pt idx="5">
                  <c:v>10882</c:v>
                </c:pt>
                <c:pt idx="6">
                  <c:v>10796</c:v>
                </c:pt>
                <c:pt idx="7">
                  <c:v>10310</c:v>
                </c:pt>
                <c:pt idx="8">
                  <c:v>9134</c:v>
                </c:pt>
                <c:pt idx="9">
                  <c:v>9682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B70-4E32-9F25-F9319DECFE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구조 인원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</c:numCache>
            </c:numRef>
          </c:xVal>
          <c:yVal>
            <c:numRef>
              <c:f>Sheet1!$C$2:$C$11</c:f>
              <c:numCache>
                <c:formatCode>#,##0</c:formatCode>
                <c:ptCount val="10"/>
                <c:pt idx="0">
                  <c:v>6870</c:v>
                </c:pt>
                <c:pt idx="1">
                  <c:v>7605</c:v>
                </c:pt>
                <c:pt idx="2">
                  <c:v>7505</c:v>
                </c:pt>
                <c:pt idx="3">
                  <c:v>8049</c:v>
                </c:pt>
                <c:pt idx="4">
                  <c:v>7655</c:v>
                </c:pt>
                <c:pt idx="5">
                  <c:v>9403</c:v>
                </c:pt>
                <c:pt idx="6">
                  <c:v>9559</c:v>
                </c:pt>
                <c:pt idx="7">
                  <c:v>8711</c:v>
                </c:pt>
                <c:pt idx="8">
                  <c:v>7660</c:v>
                </c:pt>
                <c:pt idx="9">
                  <c:v>7564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B70-4E32-9F25-F9319DECFE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870336"/>
        <c:axId val="133872256"/>
      </c:scatterChart>
      <c:valAx>
        <c:axId val="1338703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872256"/>
        <c:crosses val="autoZero"/>
        <c:crossBetween val="midCat"/>
      </c:valAx>
      <c:valAx>
        <c:axId val="133872256"/>
        <c:scaling>
          <c:orientation val="minMax"/>
          <c:min val="50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87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사고별 빈도수</a:t>
            </a:r>
            <a:endParaRPr lang="en-US" sz="2800" b="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c:rich>
      </c:tx>
      <c:layout>
        <c:manualLayout>
          <c:xMode val="edge"/>
          <c:yMode val="edge"/>
          <c:x val="0.38411009887790243"/>
          <c:y val="5.572680822026534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7144591831394302E-2"/>
          <c:y val="0.12467586585409288"/>
          <c:w val="0.94285540816860569"/>
          <c:h val="0.58070520914071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사고 수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산악기타</c:v>
                </c:pt>
                <c:pt idx="1">
                  <c:v>일반조난</c:v>
                </c:pt>
                <c:pt idx="2">
                  <c:v>실족추락</c:v>
                </c:pt>
                <c:pt idx="3">
                  <c:v>기타산악</c:v>
                </c:pt>
                <c:pt idx="4">
                  <c:v>개인질환</c:v>
                </c:pt>
                <c:pt idx="5">
                  <c:v>탈진탈수</c:v>
                </c:pt>
                <c:pt idx="6">
                  <c:v>개인질환</c:v>
                </c:pt>
                <c:pt idx="7">
                  <c:v>자살기도(산악)</c:v>
                </c:pt>
                <c:pt idx="8">
                  <c:v>낙석낙빙</c:v>
                </c:pt>
                <c:pt idx="9">
                  <c:v>암벽등반</c:v>
                </c:pt>
                <c:pt idx="10">
                  <c:v>저체온증</c:v>
                </c:pt>
                <c:pt idx="11">
                  <c:v>고온환경질환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1911</c:v>
                </c:pt>
                <c:pt idx="1">
                  <c:v>1358</c:v>
                </c:pt>
                <c:pt idx="2">
                  <c:v>714</c:v>
                </c:pt>
                <c:pt idx="3">
                  <c:v>634</c:v>
                </c:pt>
                <c:pt idx="4">
                  <c:v>322</c:v>
                </c:pt>
                <c:pt idx="5">
                  <c:v>153</c:v>
                </c:pt>
                <c:pt idx="6">
                  <c:v>139</c:v>
                </c:pt>
                <c:pt idx="7">
                  <c:v>36</c:v>
                </c:pt>
                <c:pt idx="8">
                  <c:v>10</c:v>
                </c:pt>
                <c:pt idx="9">
                  <c:v>9</c:v>
                </c:pt>
                <c:pt idx="10">
                  <c:v>7</c:v>
                </c:pt>
                <c:pt idx="1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8DB-438E-AA69-30C137BDE0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33"/>
        <c:overlap val="4"/>
        <c:axId val="133619072"/>
        <c:axId val="133671168"/>
      </c:barChart>
      <c:catAx>
        <c:axId val="13361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671168"/>
        <c:crosses val="autoZero"/>
        <c:auto val="1"/>
        <c:lblAlgn val="ctr"/>
        <c:lblOffset val="100"/>
        <c:noMultiLvlLbl val="0"/>
      </c:catAx>
      <c:valAx>
        <c:axId val="13367116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Count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133619072"/>
        <c:crosses val="autoZero"/>
        <c:crossBetween val="between"/>
      </c:valAx>
      <c:spPr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>
        <a:alpha val="20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3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AC5CB-6390-4061-8DE8-0C81ED3F3D36}" type="datetimeFigureOut">
              <a:rPr lang="zh-CN" altLang="en-US" smtClean="0"/>
              <a:pPr/>
              <a:t>2019/7/10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D9478-11F9-42E4-A047-A71E524A9B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6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52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598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041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041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42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798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4D8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768C47A-D61B-4BD0-BD4F-1E89B83E84FD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 배경 및 이유</a:t>
            </a: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xmlns="" id="{53D3D193-2EB4-4ED5-A2B1-3E478BA37357}"/>
              </a:ext>
            </a:extLst>
          </p:cNvPr>
          <p:cNvSpPr/>
          <p:nvPr/>
        </p:nvSpPr>
        <p:spPr>
          <a:xfrm>
            <a:off x="755576" y="2203747"/>
            <a:ext cx="5340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등산 사고 </a:t>
            </a:r>
            <a:endParaRPr lang="en-US" altLang="ko-KR" sz="24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xmlns="" id="{81F57259-D438-4C90-A84F-A0D302D73C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549721"/>
              </p:ext>
            </p:extLst>
          </p:nvPr>
        </p:nvGraphicFramePr>
        <p:xfrm>
          <a:off x="6193606" y="1052736"/>
          <a:ext cx="5349404" cy="3741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004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2D6B780-F41F-4DA6-B424-381D6780A200}"/>
              </a:ext>
            </a:extLst>
          </p:cNvPr>
          <p:cNvSpPr txBox="1"/>
          <p:nvPr/>
        </p:nvSpPr>
        <p:spPr>
          <a:xfrm>
            <a:off x="95672" y="116632"/>
            <a:ext cx="11616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4.1.3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32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32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분석 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검증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1. K-fold Cross Validation</a:t>
            </a:r>
            <a:endParaRPr lang="en-US" altLang="ko-KR" sz="32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Picture 4" descr="C:\Users\TJ\Documents\Denver\GitHub\TheZoen\Result\A1\결과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495600" y="4941168"/>
            <a:ext cx="7057165" cy="135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767408" y="1124744"/>
            <a:ext cx="10873208" cy="3168352"/>
            <a:chOff x="659396" y="2060848"/>
            <a:chExt cx="10873208" cy="3168352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xmlns="" id="{2F982C02-1DEA-493B-A5B6-10DE325D58B8}"/>
                </a:ext>
              </a:extLst>
            </p:cNvPr>
            <p:cNvSpPr/>
            <p:nvPr/>
          </p:nvSpPr>
          <p:spPr>
            <a:xfrm>
              <a:off x="659396" y="2060848"/>
              <a:ext cx="10873208" cy="316835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6291FAB6-A334-4D5F-81BC-7E831C666470}"/>
                </a:ext>
              </a:extLst>
            </p:cNvPr>
            <p:cNvSpPr/>
            <p:nvPr/>
          </p:nvSpPr>
          <p:spPr>
            <a:xfrm>
              <a:off x="947428" y="2564904"/>
              <a:ext cx="10297144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dirty="0">
                  <a:solidFill>
                    <a:srgbClr val="F2F2F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많은 기계 학습 모델들은 사용자가 따로 </a:t>
              </a:r>
              <a:r>
                <a:rPr lang="ko-KR" altLang="en-US" dirty="0" err="1">
                  <a:solidFill>
                    <a:srgbClr val="F2F2F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지정해야하는</a:t>
              </a:r>
              <a:r>
                <a:rPr lang="ko-KR" altLang="en-US" dirty="0">
                  <a:solidFill>
                    <a:srgbClr val="F2F2F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dirty="0" err="1">
                  <a:solidFill>
                    <a:srgbClr val="F2F2F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Hyperparameter들이</a:t>
              </a:r>
              <a:r>
                <a:rPr lang="ko-KR" altLang="en-US" dirty="0">
                  <a:solidFill>
                    <a:srgbClr val="F2F2F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있으며, </a:t>
              </a:r>
              <a:endParaRPr lang="en-US" altLang="ko-KR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dirty="0">
                  <a:solidFill>
                    <a:srgbClr val="F2F2F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기계 학습 알고리즘이 최고의 성능을 내기 위해서 사용자는 적합한 </a:t>
              </a:r>
              <a:r>
                <a:rPr lang="ko-KR" altLang="en-US" dirty="0" err="1">
                  <a:solidFill>
                    <a:srgbClr val="F2F2F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Hyperparameter를</a:t>
              </a:r>
              <a:r>
                <a:rPr lang="ko-KR" altLang="en-US" dirty="0">
                  <a:solidFill>
                    <a:srgbClr val="F2F2F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지정</a:t>
              </a:r>
              <a:r>
                <a:rPr lang="en-US" altLang="ko-KR" dirty="0">
                  <a:solidFill>
                    <a:srgbClr val="F2F2F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dirty="0">
                  <a:solidFill>
                    <a:srgbClr val="F2F2F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각각의 </a:t>
              </a:r>
              <a:r>
                <a:rPr lang="ko-KR" altLang="en-US" dirty="0" err="1">
                  <a:solidFill>
                    <a:srgbClr val="F2F2F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Hyperparameter</a:t>
              </a:r>
              <a:r>
                <a:rPr lang="ko-KR" altLang="en-US" dirty="0">
                  <a:solidFill>
                    <a:srgbClr val="F2F2F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및 모델들에 의한 기계 학습 모델을 데이터에 적용한 뒤, </a:t>
              </a:r>
              <a:endParaRPr lang="en-US" altLang="ko-KR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ko-KR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dirty="0">
                  <a:solidFill>
                    <a:srgbClr val="F2F2F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모델의 성능을 측정하여 가장 좋은 성능을 가지는 </a:t>
              </a:r>
              <a:r>
                <a:rPr lang="ko-KR" altLang="en-US" dirty="0" err="1">
                  <a:solidFill>
                    <a:srgbClr val="F2F2F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Hyperparameter</a:t>
              </a:r>
              <a:r>
                <a:rPr lang="ko-KR" altLang="en-US" dirty="0">
                  <a:solidFill>
                    <a:srgbClr val="F2F2F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및 모델을 선택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019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2D6B780-F41F-4DA6-B424-381D6780A200}"/>
              </a:ext>
            </a:extLst>
          </p:cNvPr>
          <p:cNvSpPr txBox="1"/>
          <p:nvPr/>
        </p:nvSpPr>
        <p:spPr>
          <a:xfrm>
            <a:off x="95672" y="116632"/>
            <a:ext cx="11616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4.1.3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32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32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분석 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검증</a:t>
            </a:r>
            <a:r>
              <a:rPr lang="en-US" altLang="ko-KR" sz="32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2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. ROC Curve</a:t>
            </a:r>
            <a:endParaRPr lang="en-US" altLang="ko-KR" sz="32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1" name="Picture 5" descr="C:\Users\TJ\Documents\Denver\GitHub\TheZoen\Result\A1\결과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89" r="43671"/>
          <a:stretch/>
        </p:blipFill>
        <p:spPr bwMode="auto">
          <a:xfrm>
            <a:off x="695400" y="1211620"/>
            <a:ext cx="4539992" cy="306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C4444D63-BA02-4EE5-A984-0C1185218369}"/>
              </a:ext>
            </a:extLst>
          </p:cNvPr>
          <p:cNvSpPr/>
          <p:nvPr/>
        </p:nvSpPr>
        <p:spPr>
          <a:xfrm>
            <a:off x="498616" y="5400805"/>
            <a:ext cx="11737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예측된 값들 중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실제로 예측된 데이터일 경우가 거짓으로 예측된 데이터의 경우보다 높을 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AUC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높게 측정된다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AUC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란 정확성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(ACCURACY)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로써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곡선 아래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차원 공간을 의미한다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C754714D-9AA5-483D-98AD-05A79C15C1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65" t="36004" r="9974"/>
          <a:stretch/>
        </p:blipFill>
        <p:spPr>
          <a:xfrm>
            <a:off x="6363036" y="1005425"/>
            <a:ext cx="4892040" cy="2271589"/>
          </a:xfrm>
          <a:prstGeom prst="rect">
            <a:avLst/>
          </a:prstGeom>
          <a:effectLst>
            <a:softEdge rad="38100"/>
          </a:effectLst>
        </p:spPr>
      </p:pic>
      <p:grpSp>
        <p:nvGrpSpPr>
          <p:cNvPr id="3" name="그룹 2"/>
          <p:cNvGrpSpPr/>
          <p:nvPr/>
        </p:nvGrpSpPr>
        <p:grpSpPr>
          <a:xfrm>
            <a:off x="5380784" y="3441019"/>
            <a:ext cx="7285436" cy="1347473"/>
            <a:chOff x="5321404" y="4407513"/>
            <a:chExt cx="7285436" cy="1347473"/>
          </a:xfrm>
        </p:grpSpPr>
        <p:sp>
          <p:nvSpPr>
            <p:cNvPr id="2" name="직사각형 1"/>
            <p:cNvSpPr/>
            <p:nvPr/>
          </p:nvSpPr>
          <p:spPr>
            <a:xfrm>
              <a:off x="5321404" y="4407513"/>
              <a:ext cx="6984776" cy="1347473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C4444D63-BA02-4EE5-A984-0C1185218369}"/>
                </a:ext>
              </a:extLst>
            </p:cNvPr>
            <p:cNvSpPr/>
            <p:nvPr/>
          </p:nvSpPr>
          <p:spPr>
            <a:xfrm>
              <a:off x="5478304" y="4550696"/>
              <a:ext cx="71285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dirty="0" smtClean="0">
                  <a:latin typeface="배달의민족 한나체 Pro" pitchFamily="50" charset="-127"/>
                  <a:ea typeface="배달의민족 한나체 Pro" pitchFamily="50" charset="-127"/>
                </a:rPr>
                <a:t>ROC curve : </a:t>
              </a:r>
              <a:r>
                <a:rPr lang="ko-KR" altLang="en-US" sz="1200" dirty="0" smtClean="0">
                  <a:latin typeface="배달의민족 한나체 Pro" pitchFamily="50" charset="-127"/>
                  <a:ea typeface="배달의민족 한나체 Pro" pitchFamily="50" charset="-127"/>
                </a:rPr>
                <a:t>모델의 </a:t>
              </a:r>
              <a:r>
                <a:rPr lang="ko-KR" altLang="en-US" sz="1200" dirty="0">
                  <a:latin typeface="배달의민족 한나체 Pro" pitchFamily="50" charset="-127"/>
                  <a:ea typeface="배달의민족 한나체 Pro" pitchFamily="50" charset="-127"/>
                </a:rPr>
                <a:t>정확성을 검증하기 위한 그래프이다</a:t>
              </a:r>
              <a:r>
                <a:rPr lang="en-US" altLang="ko-KR" sz="1200" dirty="0">
                  <a:latin typeface="배달의민족 한나체 Pro" pitchFamily="50" charset="-127"/>
                  <a:ea typeface="배달의민족 한나체 Pro" pitchFamily="50" charset="-127"/>
                </a:rPr>
                <a:t>.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dirty="0">
                  <a:latin typeface="배달의민족 한나체 Pro" pitchFamily="50" charset="-127"/>
                  <a:ea typeface="배달의민족 한나체 Pro" pitchFamily="50" charset="-127"/>
                </a:rPr>
                <a:t>가로축을 </a:t>
              </a:r>
              <a:r>
                <a:rPr lang="en-US" altLang="ko-KR" sz="1200" dirty="0">
                  <a:latin typeface="배달의민족 한나체 Pro" pitchFamily="50" charset="-127"/>
                  <a:ea typeface="배달의민족 한나체 Pro" pitchFamily="50" charset="-127"/>
                </a:rPr>
                <a:t>FP Rate (Specificity) </a:t>
              </a:r>
              <a:r>
                <a:rPr lang="ko-KR" altLang="en-US" sz="1200" dirty="0">
                  <a:latin typeface="배달의민족 한나체 Pro" pitchFamily="50" charset="-127"/>
                  <a:ea typeface="배달의민족 한나체 Pro" pitchFamily="50" charset="-127"/>
                </a:rPr>
                <a:t>값의 비율로 하고 세로축을 </a:t>
              </a:r>
              <a:r>
                <a:rPr lang="en-US" altLang="ko-KR" sz="1200" dirty="0">
                  <a:latin typeface="배달의민족 한나체 Pro" pitchFamily="50" charset="-127"/>
                  <a:ea typeface="배달의민족 한나체 Pro" pitchFamily="50" charset="-127"/>
                </a:rPr>
                <a:t>TP Rate (Sensitive) </a:t>
              </a:r>
              <a:r>
                <a:rPr lang="ko-KR" altLang="en-US" sz="1200" dirty="0">
                  <a:latin typeface="배달의민족 한나체 Pro" pitchFamily="50" charset="-127"/>
                  <a:ea typeface="배달의민족 한나체 Pro" pitchFamily="50" charset="-127"/>
                </a:rPr>
                <a:t>로 하여 </a:t>
              </a:r>
              <a:r>
                <a:rPr lang="ko-KR" altLang="en-US" sz="1200" dirty="0" err="1">
                  <a:latin typeface="배달의민족 한나체 Pro" pitchFamily="50" charset="-127"/>
                  <a:ea typeface="배달의민족 한나체 Pro" pitchFamily="50" charset="-127"/>
                </a:rPr>
                <a:t>시각화한다</a:t>
              </a:r>
              <a:r>
                <a:rPr lang="en-US" altLang="ko-KR" sz="1200" dirty="0">
                  <a:latin typeface="배달의민족 한나체 Pro" pitchFamily="50" charset="-127"/>
                  <a:ea typeface="배달의민족 한나체 Pro" pitchFamily="50" charset="-127"/>
                </a:rPr>
                <a:t>.</a:t>
              </a:r>
              <a:endParaRPr lang="ko-KR" altLang="ko-KR" sz="1200" i="1" dirty="0">
                <a:latin typeface="배달의민족 한나체 Pro" pitchFamily="50" charset="-127"/>
                <a:ea typeface="배달의민족 한나체 Pro" pitchFamily="50" charset="-127"/>
                <a:cs typeface="Arial" panose="020B0604020202020204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ko-KR" sz="1200" i="1" dirty="0" err="1">
                  <a:latin typeface="배달의민족 한나체 Pro" pitchFamily="50" charset="-127"/>
                  <a:ea typeface="배달의민족 한나체 Pro" pitchFamily="50" charset="-127"/>
                  <a:cs typeface="Arial" panose="020B0604020202020204" pitchFamily="34" charset="0"/>
                </a:rPr>
                <a:t>Sensitive</a:t>
              </a:r>
              <a:r>
                <a:rPr lang="ko-KR" altLang="ko-KR" sz="1200" i="1" dirty="0">
                  <a:latin typeface="배달의민족 한나체 Pro" pitchFamily="50" charset="-127"/>
                  <a:ea typeface="배달의민족 한나체 Pro" pitchFamily="50" charset="-127"/>
                  <a:cs typeface="Arial" panose="020B0604020202020204" pitchFamily="34" charset="0"/>
                </a:rPr>
                <a:t> (</a:t>
              </a:r>
              <a:r>
                <a:rPr lang="ko-KR" altLang="ko-KR" sz="1200" i="1" dirty="0" err="1">
                  <a:latin typeface="배달의민족 한나체 Pro" pitchFamily="50" charset="-127"/>
                  <a:ea typeface="배달의민족 한나체 Pro" pitchFamily="50" charset="-127"/>
                  <a:cs typeface="Arial" panose="020B0604020202020204" pitchFamily="34" charset="0"/>
                </a:rPr>
                <a:t>Recall</a:t>
              </a:r>
              <a:r>
                <a:rPr lang="ko-KR" altLang="ko-KR" sz="1200" i="1" dirty="0">
                  <a:latin typeface="배달의민족 한나체 Pro" pitchFamily="50" charset="-127"/>
                  <a:ea typeface="배달의민족 한나체 Pro" pitchFamily="50" charset="-127"/>
                  <a:cs typeface="Arial" panose="020B0604020202020204" pitchFamily="34" charset="0"/>
                </a:rPr>
                <a:t>) = (TP) / </a:t>
              </a:r>
              <a:r>
                <a:rPr lang="ko-KR" altLang="ko-KR" sz="1200" i="1" dirty="0" err="1">
                  <a:latin typeface="배달의민족 한나체 Pro" pitchFamily="50" charset="-127"/>
                  <a:ea typeface="배달의민족 한나체 Pro" pitchFamily="50" charset="-127"/>
                  <a:cs typeface="Arial" panose="020B0604020202020204" pitchFamily="34" charset="0"/>
                </a:rPr>
                <a:t>P</a:t>
              </a:r>
              <a:r>
                <a:rPr lang="en-US" altLang="ko-KR" sz="1200" i="1" dirty="0">
                  <a:latin typeface="배달의민족 한나체 Pro" pitchFamily="50" charset="-127"/>
                  <a:ea typeface="배달의민족 한나체 Pro" pitchFamily="50" charset="-127"/>
                  <a:cs typeface="Arial" panose="020B0604020202020204" pitchFamily="34" charset="0"/>
                </a:rPr>
                <a:t> 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ko-KR" sz="1200" i="1" dirty="0" err="1">
                  <a:latin typeface="배달의민족 한나체 Pro" pitchFamily="50" charset="-127"/>
                  <a:ea typeface="배달의민족 한나체 Pro" pitchFamily="50" charset="-127"/>
                  <a:cs typeface="Arial" panose="020B0604020202020204" pitchFamily="34" charset="0"/>
                </a:rPr>
                <a:t>Specificity</a:t>
              </a:r>
              <a:r>
                <a:rPr lang="ko-KR" altLang="ko-KR" sz="1200" i="1" dirty="0">
                  <a:latin typeface="배달의민족 한나체 Pro" pitchFamily="50" charset="-127"/>
                  <a:ea typeface="배달의민족 한나체 Pro" pitchFamily="50" charset="-127"/>
                  <a:cs typeface="Arial" panose="020B0604020202020204" pitchFamily="34" charset="0"/>
                </a:rPr>
                <a:t> = TN / TN+FP</a:t>
              </a:r>
              <a:r>
                <a:rPr lang="en-US" altLang="ko-KR" sz="1200" i="1" dirty="0">
                  <a:latin typeface="배달의민족 한나체 Pro" pitchFamily="50" charset="-127"/>
                  <a:ea typeface="배달의민족 한나체 Pro" pitchFamily="50" charset="-127"/>
                  <a:cs typeface="Arial" panose="020B0604020202020204" pitchFamily="34" charset="0"/>
                </a:rPr>
                <a:t> </a:t>
              </a:r>
              <a:endParaRPr lang="en-US" altLang="ko-KR" sz="1200" dirty="0">
                <a:latin typeface="배달의민족 한나체 Pro" pitchFamily="50" charset="-127"/>
                <a:ea typeface="배달의민족 한나체 Pro" pitchFamily="50" charset="-127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dirty="0">
                  <a:latin typeface="배달의민족 한나체 Pro" pitchFamily="50" charset="-127"/>
                  <a:ea typeface="배달의민족 한나체 Pro" pitchFamily="50" charset="-127"/>
                </a:rPr>
                <a:t>모델의 예측 결과를 실제 결과 데이터와 비교하여 위의 공식을 이용해 </a:t>
              </a:r>
              <a:r>
                <a:rPr lang="en-US" altLang="ko-KR" sz="1200" dirty="0">
                  <a:latin typeface="배달의민족 한나체 Pro" pitchFamily="50" charset="-127"/>
                  <a:ea typeface="배달의민족 한나체 Pro" pitchFamily="50" charset="-127"/>
                </a:rPr>
                <a:t>X,Y </a:t>
              </a:r>
              <a:r>
                <a:rPr lang="ko-KR" altLang="en-US" sz="1200" dirty="0">
                  <a:latin typeface="배달의민족 한나체 Pro" pitchFamily="50" charset="-127"/>
                  <a:ea typeface="배달의민족 한나체 Pro" pitchFamily="50" charset="-127"/>
                </a:rPr>
                <a:t>좌표를 만들고 그래프를 그리게 된다</a:t>
              </a:r>
              <a:r>
                <a:rPr lang="en-US" altLang="ko-KR" sz="1200" dirty="0">
                  <a:latin typeface="배달의민족 한나체 Pro" pitchFamily="50" charset="-127"/>
                  <a:ea typeface="배달의민족 한나체 Pro" pitchFamily="50" charset="-127"/>
                </a:rPr>
                <a:t>.</a:t>
              </a:r>
              <a:r>
                <a:rPr lang="ko-KR" altLang="en-US" sz="1200" dirty="0">
                  <a:latin typeface="배달의민족 한나체 Pro" pitchFamily="50" charset="-127"/>
                  <a:ea typeface="배달의민족 한나체 Pro" pitchFamily="50" charset="-127"/>
                </a:rPr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88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11616952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 ROC – Curve ( Receiver Operating Characteristics )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709C0C6-75EB-4CB7-BEFA-B9360CAF7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980728"/>
            <a:ext cx="5004940" cy="3531405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  <a:softEdge rad="0"/>
          </a:effectLst>
        </p:spPr>
      </p:pic>
      <p:pic>
        <p:nvPicPr>
          <p:cNvPr id="3074" name="Picture 2" descr="https://miro.medium.com/max/875/0*-dBz1HonBn39H0xc.png">
            <a:extLst>
              <a:ext uri="{FF2B5EF4-FFF2-40B4-BE49-F238E27FC236}">
                <a16:creationId xmlns:a16="http://schemas.microsoft.com/office/drawing/2014/main" xmlns="" id="{8BA38A62-87F0-4D4B-B7D6-ED99CFF9C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124744"/>
            <a:ext cx="4757619" cy="2962075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12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2D6B780-F41F-4DA6-B424-381D6780A200}"/>
              </a:ext>
            </a:extLst>
          </p:cNvPr>
          <p:cNvSpPr txBox="1"/>
          <p:nvPr/>
        </p:nvSpPr>
        <p:spPr>
          <a:xfrm>
            <a:off x="119336" y="45459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4.2.1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유형별 발생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연관 분석 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가설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95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F5D91B3-FC49-4641-B3AD-7418F2D21D42}"/>
              </a:ext>
            </a:extLst>
          </p:cNvPr>
          <p:cNvSpPr/>
          <p:nvPr/>
        </p:nvSpPr>
        <p:spPr>
          <a:xfrm>
            <a:off x="12224" y="952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2D6B780-F41F-4DA6-B424-381D6780A200}"/>
              </a:ext>
            </a:extLst>
          </p:cNvPr>
          <p:cNvSpPr txBox="1"/>
          <p:nvPr/>
        </p:nvSpPr>
        <p:spPr>
          <a:xfrm>
            <a:off x="95672" y="45459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4.2.1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유형별 발생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연관 분석 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분석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98008" y="908720"/>
            <a:ext cx="8568952" cy="3323987"/>
            <a:chOff x="1631504" y="1234251"/>
            <a:chExt cx="8568952" cy="3323987"/>
          </a:xfrm>
        </p:grpSpPr>
        <p:sp>
          <p:nvSpPr>
            <p:cNvPr id="2" name="직사각형 1"/>
            <p:cNvSpPr/>
            <p:nvPr/>
          </p:nvSpPr>
          <p:spPr>
            <a:xfrm>
              <a:off x="1631504" y="1234251"/>
              <a:ext cx="8568952" cy="3323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indent="-514350">
                <a:lnSpc>
                  <a:spcPct val="150000"/>
                </a:lnSpc>
                <a:buAutoNum type="arabicPeriod"/>
              </a:pPr>
              <a:r>
                <a:rPr lang="ko-KR" altLang="en-US" sz="2800" dirty="0" smtClean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변수</a:t>
              </a:r>
              <a:endPara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endPara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  <a:p>
              <a:pPr marL="514350" indent="-514350">
                <a:lnSpc>
                  <a:spcPct val="150000"/>
                </a:lnSpc>
                <a:buFontTx/>
                <a:buAutoNum type="arabicPeriod"/>
              </a:pP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2. 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전체 데이터를 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3:7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비율로 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train, test set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으로 </a:t>
              </a:r>
              <a:r>
                <a:rPr lang="ko-KR" altLang="en-US" sz="2800" dirty="0" smtClean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나눔</a:t>
              </a:r>
              <a:endPara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  <a:p>
              <a:pPr marL="514350" indent="-514350">
                <a:lnSpc>
                  <a:spcPct val="150000"/>
                </a:lnSpc>
                <a:buFontTx/>
                <a:buAutoNum type="arabicPeriod"/>
              </a:pPr>
              <a:r>
                <a:rPr lang="ko-KR" altLang="en-US" sz="2800" dirty="0" err="1" smtClean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로지스틱</a:t>
              </a:r>
              <a:r>
                <a:rPr lang="ko-KR" altLang="en-US" sz="2800" dirty="0" smtClean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 회귀분석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235072" y="1942137"/>
              <a:ext cx="6096000" cy="9541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X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  :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temp, wind, rain, </a:t>
              </a: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humi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, dew, snow</a:t>
              </a:r>
            </a:p>
            <a:p>
              <a:r>
                <a:rPr lang="en-US" altLang="ko-KR" sz="2800" dirty="0" smtClean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Y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: accident (0, 1)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898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2D6B780-F41F-4DA6-B424-381D6780A200}"/>
              </a:ext>
            </a:extLst>
          </p:cNvPr>
          <p:cNvSpPr txBox="1"/>
          <p:nvPr/>
        </p:nvSpPr>
        <p:spPr>
          <a:xfrm>
            <a:off x="95672" y="45459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4.1.2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유형별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발생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연관 분석 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800" dirty="0" err="1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로지스틱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분석 결과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사각형: 둥근 모서리 11">
            <a:extLst>
              <a:ext uri="{FF2B5EF4-FFF2-40B4-BE49-F238E27FC236}">
                <a16:creationId xmlns:a16="http://schemas.microsoft.com/office/drawing/2014/main" xmlns="" id="{470E9ACE-15A4-4240-B1F6-DFBA93DDEEBB}"/>
              </a:ext>
            </a:extLst>
          </p:cNvPr>
          <p:cNvSpPr/>
          <p:nvPr/>
        </p:nvSpPr>
        <p:spPr>
          <a:xfrm>
            <a:off x="4007769" y="3232277"/>
            <a:ext cx="648072" cy="916803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99856" y="3227633"/>
            <a:ext cx="967250" cy="357084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배달의민족 도현" pitchFamily="50" charset="-127"/>
                <a:ea typeface="배달의민족 도현" pitchFamily="50" charset="-127"/>
              </a:rPr>
              <a:t>&lt; 0.05</a:t>
            </a:r>
            <a:endParaRPr lang="ko-KR" altLang="en-US" b="1" dirty="0">
              <a:solidFill>
                <a:srgbClr val="C00000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97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2D6B780-F41F-4DA6-B424-381D6780A200}"/>
              </a:ext>
            </a:extLst>
          </p:cNvPr>
          <p:cNvSpPr txBox="1"/>
          <p:nvPr/>
        </p:nvSpPr>
        <p:spPr>
          <a:xfrm>
            <a:off x="95672" y="116632"/>
            <a:ext cx="11616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4.1.3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32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32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유형별 발생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연관 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분석 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- 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검증</a:t>
            </a:r>
            <a:endParaRPr lang="en-US" altLang="ko-KR" sz="32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8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F5D91B3-FC49-4641-B3AD-7418F2D21D42}"/>
              </a:ext>
            </a:extLst>
          </p:cNvPr>
          <p:cNvSpPr/>
          <p:nvPr/>
        </p:nvSpPr>
        <p:spPr>
          <a:xfrm>
            <a:off x="-24680" y="-27384"/>
            <a:ext cx="12216680" cy="4869160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2.1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수집</a:t>
            </a: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xmlns="" id="{4AFD646A-975F-491B-97B2-6D73932FDCF9}"/>
              </a:ext>
            </a:extLst>
          </p:cNvPr>
          <p:cNvSpPr/>
          <p:nvPr/>
        </p:nvSpPr>
        <p:spPr>
          <a:xfrm>
            <a:off x="2913491" y="1206848"/>
            <a:ext cx="2476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기상 </a:t>
            </a:r>
            <a:r>
              <a:rPr lang="ko-KR" altLang="en-US" sz="2800" dirty="0" smtClean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</a:t>
            </a:r>
            <a:endParaRPr lang="ko-KR" altLang="en-US" sz="2000" dirty="0">
              <a:solidFill>
                <a:srgbClr val="F2F2F2"/>
              </a:solidFill>
            </a:endParaRPr>
          </a:p>
        </p:txBody>
      </p:sp>
      <p:sp>
        <p:nvSpPr>
          <p:cNvPr id="8" name="직사각형 2">
            <a:extLst>
              <a:ext uri="{FF2B5EF4-FFF2-40B4-BE49-F238E27FC236}">
                <a16:creationId xmlns:a16="http://schemas.microsoft.com/office/drawing/2014/main" xmlns="" id="{B69488F9-9352-43BA-80EE-B670BE91277D}"/>
              </a:ext>
            </a:extLst>
          </p:cNvPr>
          <p:cNvSpPr/>
          <p:nvPr/>
        </p:nvSpPr>
        <p:spPr>
          <a:xfrm>
            <a:off x="2851499" y="2653811"/>
            <a:ext cx="4924857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marR="0" indent="-14605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308610" algn="l"/>
              </a:tabLst>
            </a:pPr>
            <a:r>
              <a:rPr lang="ko-KR" altLang="en-US" sz="2800" dirty="0" smtClean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산악 사고 </a:t>
            </a:r>
            <a:r>
              <a:rPr lang="ko-KR" altLang="en-US" sz="28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로우</a:t>
            </a:r>
            <a:r>
              <a:rPr lang="ko-KR" altLang="en-US" sz="28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dirty="0" smtClean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</a:t>
            </a:r>
            <a:endParaRPr lang="ko-KR" altLang="en-US" sz="28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1972FE8-189E-453B-9605-34CBB7D81C11}"/>
              </a:ext>
            </a:extLst>
          </p:cNvPr>
          <p:cNvSpPr txBox="1"/>
          <p:nvPr/>
        </p:nvSpPr>
        <p:spPr>
          <a:xfrm>
            <a:off x="5591944" y="5377279"/>
            <a:ext cx="645240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1"/>
            <a:r>
              <a:rPr lang="en-US" altLang="ko-KR" sz="1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기상자료 개방 포털 종관 기상 관측 </a:t>
            </a:r>
          </a:p>
          <a:p>
            <a:pPr fontAlgn="base" latinLnBrk="1"/>
            <a:r>
              <a:rPr lang="en-US" altLang="ko-KR" sz="1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https://data.kma.go.kr/data/grnd/selectAsosRltmList.do?pgmNo=36</a:t>
            </a:r>
          </a:p>
          <a:p>
            <a:pPr fontAlgn="base" latinLnBrk="1"/>
            <a:r>
              <a:rPr lang="en-US" altLang="ko-KR" sz="1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산악 로우 데이터</a:t>
            </a:r>
            <a:endParaRPr lang="en-US" altLang="ko-KR" sz="14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 latinLnBrk="1"/>
            <a:r>
              <a:rPr lang="ko-KR" altLang="en-US" sz="1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 후 개인 메일 수취 </a:t>
            </a:r>
          </a:p>
          <a:p>
            <a:pPr fontAlgn="base" latinLnBrk="1"/>
            <a:endParaRPr lang="ko-KR" altLang="en-US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dirty="0">
              <a:solidFill>
                <a:srgbClr val="F2F2F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AEDA80F-5644-4C4B-9343-FAB5101ED9BD}"/>
              </a:ext>
            </a:extLst>
          </p:cNvPr>
          <p:cNvSpPr/>
          <p:nvPr/>
        </p:nvSpPr>
        <p:spPr>
          <a:xfrm>
            <a:off x="3601284" y="1724082"/>
            <a:ext cx="75891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– </a:t>
            </a:r>
            <a:r>
              <a:rPr lang="ko-KR" altLang="en-US" sz="1600" dirty="0" smtClean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출처 </a:t>
            </a:r>
            <a:r>
              <a:rPr lang="en-US" altLang="ko-KR" sz="1600" dirty="0" smtClean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: </a:t>
            </a:r>
            <a:r>
              <a:rPr lang="ko-KR" altLang="en-US" sz="1600" dirty="0" smtClean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기상청 </a:t>
            </a:r>
            <a:r>
              <a:rPr lang="en-US" altLang="ko-KR" sz="1600" dirty="0" smtClean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__</a:t>
            </a:r>
          </a:p>
          <a:p>
            <a:r>
              <a:rPr lang="en-US" altLang="ko-KR" sz="1600" dirty="0" smtClean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- </a:t>
            </a:r>
            <a:r>
              <a:rPr lang="ko-KR" altLang="en-US" sz="1600" dirty="0" smtClean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지역 </a:t>
            </a:r>
            <a:r>
              <a:rPr lang="en-US" altLang="ko-KR" sz="1600" dirty="0" smtClean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: </a:t>
            </a:r>
            <a:r>
              <a:rPr lang="ko-KR" altLang="en-US" sz="1600" dirty="0" smtClean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서울</a:t>
            </a:r>
            <a:r>
              <a:rPr lang="en-US" altLang="ko-KR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,</a:t>
            </a:r>
            <a:r>
              <a:rPr lang="ko-KR" altLang="en-US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 경기</a:t>
            </a:r>
            <a:r>
              <a:rPr lang="en-US" altLang="ko-KR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,</a:t>
            </a:r>
            <a:r>
              <a:rPr lang="ko-KR" altLang="en-US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 경북</a:t>
            </a:r>
            <a:r>
              <a:rPr lang="en-US" altLang="ko-KR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,</a:t>
            </a:r>
            <a:r>
              <a:rPr lang="ko-KR" altLang="en-US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dirty="0" smtClean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경남</a:t>
            </a:r>
            <a:endParaRPr lang="en-US" altLang="ko-KR" sz="1600" dirty="0" smtClean="0">
              <a:solidFill>
                <a:srgbClr val="F2F2F2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r>
              <a:rPr lang="en-US" altLang="ko-KR" sz="1600" dirty="0" smtClean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- </a:t>
            </a:r>
            <a:r>
              <a:rPr lang="ko-KR" altLang="en-US" sz="1600" dirty="0" smtClean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기간 </a:t>
            </a:r>
            <a:r>
              <a:rPr lang="en-US" altLang="ko-KR" sz="1600" dirty="0" smtClean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: 2013~2018</a:t>
            </a:r>
          </a:p>
          <a:p>
            <a:r>
              <a:rPr lang="en-US" altLang="ko-KR" sz="1600" dirty="0" smtClean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- </a:t>
            </a:r>
            <a:r>
              <a:rPr lang="ko-KR" altLang="en-US" sz="1600" dirty="0" smtClean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요소</a:t>
            </a:r>
            <a:r>
              <a:rPr lang="en-US" altLang="ko-KR" sz="1600" dirty="0" smtClean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: </a:t>
            </a:r>
            <a:r>
              <a:rPr lang="ko-KR" altLang="en-US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기온</a:t>
            </a:r>
            <a:r>
              <a:rPr lang="en-US" altLang="ko-KR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강수</a:t>
            </a:r>
            <a:r>
              <a:rPr lang="en-US" altLang="ko-KR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바람</a:t>
            </a:r>
            <a:r>
              <a:rPr lang="en-US" altLang="ko-KR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기압</a:t>
            </a:r>
            <a:r>
              <a:rPr lang="en-US" altLang="ko-KR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습도</a:t>
            </a:r>
            <a:r>
              <a:rPr lang="en-US" altLang="ko-KR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일사</a:t>
            </a:r>
            <a:r>
              <a:rPr lang="en-US" altLang="ko-KR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일조</a:t>
            </a:r>
            <a:r>
              <a:rPr lang="en-US" altLang="ko-KR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눈</a:t>
            </a:r>
            <a:r>
              <a:rPr lang="en-US" altLang="ko-KR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구름</a:t>
            </a:r>
            <a:r>
              <a:rPr lang="en-US" altLang="ko-KR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시정</a:t>
            </a:r>
            <a:r>
              <a:rPr lang="en-US" altLang="ko-KR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지면상태</a:t>
            </a:r>
            <a:r>
              <a:rPr lang="en-US" altLang="ko-KR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증발량 등</a:t>
            </a:r>
            <a:endParaRPr lang="en-US" altLang="ko-KR" sz="1600" dirty="0">
              <a:solidFill>
                <a:srgbClr val="F2F2F2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1AC3FEE-F189-4655-A81A-F46D35D28736}"/>
              </a:ext>
            </a:extLst>
          </p:cNvPr>
          <p:cNvSpPr/>
          <p:nvPr/>
        </p:nvSpPr>
        <p:spPr>
          <a:xfrm>
            <a:off x="3599384" y="3388945"/>
            <a:ext cx="85926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050" indent="-146050" fontAlgn="base" latinLnBrk="1">
              <a:tabLst>
                <a:tab pos="308610" algn="l"/>
              </a:tabLst>
            </a:pPr>
            <a:r>
              <a:rPr lang="en-US" altLang="ko-KR" sz="1600" dirty="0" smtClean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- </a:t>
            </a:r>
            <a:r>
              <a:rPr lang="ko-KR" altLang="en-US" sz="1600" dirty="0" smtClean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출처 </a:t>
            </a:r>
            <a:r>
              <a:rPr lang="en-US" altLang="ko-KR" sz="1600" dirty="0" smtClean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: </a:t>
            </a:r>
            <a:r>
              <a:rPr lang="ko-KR" altLang="en-US" sz="1600" dirty="0" err="1" smtClean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소방청</a:t>
            </a:r>
            <a:r>
              <a:rPr lang="ko-KR" altLang="en-US" sz="1600" dirty="0" smtClean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en-US" altLang="ko-KR" sz="1600" dirty="0" smtClean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___</a:t>
            </a:r>
          </a:p>
          <a:p>
            <a:pPr marL="146050" indent="-146050" fontAlgn="base" latinLnBrk="1">
              <a:tabLst>
                <a:tab pos="308610" algn="l"/>
              </a:tabLst>
            </a:pPr>
            <a:r>
              <a:rPr lang="en-US" altLang="ko-KR" sz="1600" dirty="0" smtClean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- </a:t>
            </a:r>
            <a:r>
              <a:rPr lang="ko-KR" altLang="en-US" sz="1600" dirty="0" smtClean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지역 </a:t>
            </a:r>
            <a:r>
              <a:rPr lang="en-US" altLang="ko-KR" sz="1600" dirty="0" smtClean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: </a:t>
            </a:r>
            <a:r>
              <a:rPr lang="ko-KR" altLang="en-US" sz="1600" dirty="0" smtClean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서울</a:t>
            </a:r>
            <a:r>
              <a:rPr lang="en-US" altLang="ko-KR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경기</a:t>
            </a:r>
            <a:r>
              <a:rPr lang="en-US" altLang="ko-KR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경북</a:t>
            </a:r>
            <a:r>
              <a:rPr lang="en-US" altLang="ko-KR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경남 </a:t>
            </a:r>
            <a:endParaRPr lang="en-US" altLang="ko-KR" sz="1600" dirty="0" smtClean="0">
              <a:solidFill>
                <a:srgbClr val="F2F2F2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marL="146050" indent="-146050" fontAlgn="base" latinLnBrk="1">
              <a:tabLst>
                <a:tab pos="308610" algn="l"/>
              </a:tabLst>
            </a:pPr>
            <a:r>
              <a:rPr lang="en-US" altLang="ko-KR" sz="1600" dirty="0" smtClean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- </a:t>
            </a:r>
            <a:r>
              <a:rPr lang="ko-KR" altLang="en-US" sz="1600" dirty="0" smtClean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기간 </a:t>
            </a:r>
            <a:r>
              <a:rPr lang="en-US" altLang="ko-KR" sz="1600" dirty="0" smtClean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: 2013~2018</a:t>
            </a:r>
            <a:endParaRPr lang="ko-KR" altLang="en-US" sz="1600" dirty="0">
              <a:solidFill>
                <a:srgbClr val="F2F2F2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marL="146050" marR="0" indent="-146050" fontAlgn="base" latinLnBrk="1">
              <a:spcBef>
                <a:spcPts val="0"/>
              </a:spcBef>
              <a:spcAft>
                <a:spcPts val="0"/>
              </a:spcAft>
              <a:tabLst>
                <a:tab pos="308610" algn="l"/>
              </a:tabLst>
            </a:pPr>
            <a:r>
              <a:rPr lang="en-US" altLang="ko-KR" sz="1600" dirty="0" smtClean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- </a:t>
            </a:r>
            <a:r>
              <a:rPr lang="ko-KR" altLang="en-US" sz="1600" dirty="0" smtClean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요소</a:t>
            </a:r>
            <a:r>
              <a:rPr lang="en-US" altLang="ko-KR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: </a:t>
            </a:r>
            <a:r>
              <a:rPr lang="ko-KR" altLang="en-US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구조 보고서 번호</a:t>
            </a:r>
            <a:r>
              <a:rPr lang="en-US" altLang="ko-KR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소방서명</a:t>
            </a:r>
            <a:r>
              <a:rPr lang="en-US" altLang="ko-KR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센터명</a:t>
            </a:r>
            <a:r>
              <a:rPr lang="en-US" altLang="ko-KR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등록일시</a:t>
            </a:r>
            <a:r>
              <a:rPr lang="en-US" altLang="ko-KR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신고일시</a:t>
            </a:r>
            <a:r>
              <a:rPr lang="en-US" altLang="ko-KR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사고원인</a:t>
            </a:r>
            <a:r>
              <a:rPr lang="en-US" altLang="ko-KR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사고장소</a:t>
            </a:r>
            <a:r>
              <a:rPr lang="en-US" altLang="ko-KR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,</a:t>
            </a:r>
            <a:r>
              <a:rPr lang="ko-KR" altLang="en-US" sz="1600" dirty="0">
                <a:solidFill>
                  <a:srgbClr val="F2F2F2"/>
                </a:solidFill>
                <a:latin typeface="배달의민족 한나체 Pro" pitchFamily="50" charset="-127"/>
                <a:ea typeface="배달의민족 한나체 Pro" pitchFamily="50" charset="-127"/>
              </a:rPr>
              <a:t>활동개요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08" y="1069815"/>
            <a:ext cx="1583996" cy="1583996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8" y="2940571"/>
            <a:ext cx="2249962" cy="989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1972FE8-189E-453B-9605-34CBB7D81C11}"/>
              </a:ext>
            </a:extLst>
          </p:cNvPr>
          <p:cNvSpPr txBox="1"/>
          <p:nvPr/>
        </p:nvSpPr>
        <p:spPr>
          <a:xfrm>
            <a:off x="5739593" y="620688"/>
            <a:ext cx="645240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1"/>
            <a:r>
              <a:rPr lang="en-US" altLang="ko-KR" sz="1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기상자료 개방 포털 종관 기상 관측 </a:t>
            </a:r>
          </a:p>
          <a:p>
            <a:pPr fontAlgn="base" latinLnBrk="1"/>
            <a:r>
              <a:rPr lang="en-US" altLang="ko-KR" sz="1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https://data.kma.go.kr/data/grnd/selectAsosRltmList.do?pgmNo=36</a:t>
            </a:r>
          </a:p>
          <a:p>
            <a:pPr fontAlgn="base" latinLnBrk="1"/>
            <a:r>
              <a:rPr lang="en-US" altLang="ko-KR" sz="1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산악 로우 데이터</a:t>
            </a:r>
            <a:endParaRPr lang="en-US" altLang="ko-KR" sz="14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 latinLnBrk="1"/>
            <a:r>
              <a:rPr lang="ko-KR" altLang="en-US" sz="1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 후 개인 메일 수취 </a:t>
            </a:r>
          </a:p>
          <a:p>
            <a:pPr fontAlgn="base" latinLnBrk="1"/>
            <a:endParaRPr lang="ko-KR" altLang="en-US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09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F5D91B3-FC49-4641-B3AD-7418F2D21D42}"/>
              </a:ext>
            </a:extLst>
          </p:cNvPr>
          <p:cNvSpPr/>
          <p:nvPr/>
        </p:nvSpPr>
        <p:spPr>
          <a:xfrm>
            <a:off x="-24680" y="-27384"/>
            <a:ext cx="12216680" cy="4869160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2.1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수집</a:t>
            </a:r>
          </a:p>
        </p:txBody>
      </p:sp>
      <p:pic>
        <p:nvPicPr>
          <p:cNvPr id="2050" name="Picture 2" descr="C:\Users\TJ\Documents\Denver\GitHub\TheZoen\Result\A1\dty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620688"/>
            <a:ext cx="7163415" cy="381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12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2.1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선정 이유  </a:t>
            </a:r>
          </a:p>
        </p:txBody>
      </p:sp>
      <p:sp>
        <p:nvSpPr>
          <p:cNvPr id="7" name="Freeform 36">
            <a:extLst>
              <a:ext uri="{FF2B5EF4-FFF2-40B4-BE49-F238E27FC236}">
                <a16:creationId xmlns:a16="http://schemas.microsoft.com/office/drawing/2014/main" xmlns="" id="{0377E37E-2355-41D0-9AF7-B97CEF9B54F1}"/>
              </a:ext>
            </a:extLst>
          </p:cNvPr>
          <p:cNvSpPr>
            <a:spLocks noEditPoints="1"/>
          </p:cNvSpPr>
          <p:nvPr/>
        </p:nvSpPr>
        <p:spPr bwMode="auto">
          <a:xfrm>
            <a:off x="12881885" y="2724778"/>
            <a:ext cx="221261" cy="37214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Freeform 36">
            <a:extLst>
              <a:ext uri="{FF2B5EF4-FFF2-40B4-BE49-F238E27FC236}">
                <a16:creationId xmlns:a16="http://schemas.microsoft.com/office/drawing/2014/main" xmlns="" id="{12102CA7-C127-4D15-BA47-F01C47CB1E5A}"/>
              </a:ext>
            </a:extLst>
          </p:cNvPr>
          <p:cNvSpPr>
            <a:spLocks noEditPoints="1"/>
          </p:cNvSpPr>
          <p:nvPr/>
        </p:nvSpPr>
        <p:spPr bwMode="auto">
          <a:xfrm>
            <a:off x="12881885" y="2724778"/>
            <a:ext cx="221261" cy="37214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DE3AB57-B621-496B-8F43-28BAF2FED635}"/>
              </a:ext>
            </a:extLst>
          </p:cNvPr>
          <p:cNvSpPr txBox="1"/>
          <p:nvPr/>
        </p:nvSpPr>
        <p:spPr>
          <a:xfrm>
            <a:off x="2315580" y="530120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종류 별로 산악 사고 유형의 합을 구해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가장 높은 상위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가지의 원인을 선택</a:t>
            </a:r>
          </a:p>
        </p:txBody>
      </p:sp>
      <p:graphicFrame>
        <p:nvGraphicFramePr>
          <p:cNvPr id="11" name="Chart 12">
            <a:extLst>
              <a:ext uri="{FF2B5EF4-FFF2-40B4-BE49-F238E27FC236}">
                <a16:creationId xmlns:a16="http://schemas.microsoft.com/office/drawing/2014/main" xmlns="" id="{96A19439-9AA6-4E0C-9222-2FC02036FF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204901"/>
              </p:ext>
            </p:extLst>
          </p:nvPr>
        </p:nvGraphicFramePr>
        <p:xfrm>
          <a:off x="1631504" y="772581"/>
          <a:ext cx="8712968" cy="3880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562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다시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분석 패널 회귀분석 해보기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78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B085F5C-ED5F-442F-963A-5937EE29B784}"/>
              </a:ext>
            </a:extLst>
          </p:cNvPr>
          <p:cNvSpPr txBox="1"/>
          <p:nvPr/>
        </p:nvSpPr>
        <p:spPr>
          <a:xfrm>
            <a:off x="1559496" y="1007149"/>
            <a:ext cx="1584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endParaRPr lang="ko-KR" altLang="en-US" sz="20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70273E1-4C2E-41A8-B1A9-D897EC8173AD}"/>
              </a:ext>
            </a:extLst>
          </p:cNvPr>
          <p:cNvSpPr txBox="1"/>
          <p:nvPr/>
        </p:nvSpPr>
        <p:spPr>
          <a:xfrm>
            <a:off x="3384376" y="1314925"/>
            <a:ext cx="6672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결과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83632" y="4177248"/>
            <a:ext cx="54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날씨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사고 발생 연관 분석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smtClean="0"/>
              <a:t>가설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로지스틱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검증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날씨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사고 유형별 발생  여부 연관 분석</a:t>
            </a:r>
            <a:endParaRPr lang="en-US" altLang="ko-KR" dirty="0" smtClean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가설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분석 </a:t>
            </a:r>
            <a:r>
              <a:rPr lang="en-US" altLang="ko-KR" dirty="0"/>
              <a:t>: </a:t>
            </a:r>
            <a:r>
              <a:rPr lang="ko-KR" altLang="en-US" dirty="0" err="1"/>
              <a:t>로지스틱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검증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695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2D6B780-F41F-4DA6-B424-381D6780A200}"/>
              </a:ext>
            </a:extLst>
          </p:cNvPr>
          <p:cNvSpPr txBox="1"/>
          <p:nvPr/>
        </p:nvSpPr>
        <p:spPr>
          <a:xfrm>
            <a:off x="95672" y="45459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4.1.1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분석 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가설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19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F5D91B3-FC49-4641-B3AD-7418F2D21D42}"/>
              </a:ext>
            </a:extLst>
          </p:cNvPr>
          <p:cNvSpPr/>
          <p:nvPr/>
        </p:nvSpPr>
        <p:spPr>
          <a:xfrm>
            <a:off x="12224" y="952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2D6B780-F41F-4DA6-B424-381D6780A200}"/>
              </a:ext>
            </a:extLst>
          </p:cNvPr>
          <p:cNvSpPr txBox="1"/>
          <p:nvPr/>
        </p:nvSpPr>
        <p:spPr>
          <a:xfrm>
            <a:off x="95672" y="45459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4.1.1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연관 분석 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분석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98008" y="908720"/>
            <a:ext cx="8568952" cy="3323987"/>
            <a:chOff x="1631504" y="1234251"/>
            <a:chExt cx="8568952" cy="3323987"/>
          </a:xfrm>
        </p:grpSpPr>
        <p:sp>
          <p:nvSpPr>
            <p:cNvPr id="2" name="직사각형 1"/>
            <p:cNvSpPr/>
            <p:nvPr/>
          </p:nvSpPr>
          <p:spPr>
            <a:xfrm>
              <a:off x="1631504" y="1234251"/>
              <a:ext cx="8568952" cy="3323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indent="-514350">
                <a:lnSpc>
                  <a:spcPct val="150000"/>
                </a:lnSpc>
                <a:buAutoNum type="arabicPeriod"/>
              </a:pPr>
              <a:r>
                <a:rPr lang="ko-KR" altLang="en-US" sz="2800" dirty="0" smtClean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변수</a:t>
              </a:r>
              <a:endPara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endPara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  <a:p>
              <a:pPr marL="514350" indent="-514350">
                <a:lnSpc>
                  <a:spcPct val="150000"/>
                </a:lnSpc>
                <a:buFontTx/>
                <a:buAutoNum type="arabicPeriod"/>
              </a:pP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2. 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전체 데이터를 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3:7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비율로 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train, test set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으로 </a:t>
              </a:r>
              <a:r>
                <a:rPr lang="ko-KR" altLang="en-US" sz="2800" dirty="0" smtClean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나눔</a:t>
              </a:r>
              <a:endPara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  <a:p>
              <a:pPr marL="514350" indent="-514350">
                <a:lnSpc>
                  <a:spcPct val="150000"/>
                </a:lnSpc>
                <a:buFontTx/>
                <a:buAutoNum type="arabicPeriod"/>
              </a:pPr>
              <a:r>
                <a:rPr lang="ko-KR" altLang="en-US" sz="2800" dirty="0" err="1" smtClean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로지스틱</a:t>
              </a:r>
              <a:r>
                <a:rPr lang="ko-KR" altLang="en-US" sz="2800" dirty="0" smtClean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 회귀분석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235072" y="1942137"/>
              <a:ext cx="6096000" cy="9541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X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  :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temp, wind, rain, </a:t>
              </a: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humi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, dew, snow</a:t>
              </a:r>
            </a:p>
            <a:p>
              <a:r>
                <a:rPr lang="en-US" altLang="ko-KR" sz="2800" dirty="0" smtClean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Y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한나체 Pro" pitchFamily="50" charset="-127"/>
                  <a:ea typeface="배달의민족 한나체 Pro" pitchFamily="50" charset="-127"/>
                </a:rPr>
                <a:t>: accident (0, 1)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110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2D6B780-F41F-4DA6-B424-381D6780A200}"/>
              </a:ext>
            </a:extLst>
          </p:cNvPr>
          <p:cNvSpPr txBox="1"/>
          <p:nvPr/>
        </p:nvSpPr>
        <p:spPr>
          <a:xfrm>
            <a:off x="95672" y="45459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4.1.2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분석 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800" dirty="0" err="1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로지스틱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분석 결과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409020"/>
            <a:ext cx="17907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C:\Users\TJ\Documents\Denver\GitHub\TheZoen\Result\A1\결과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5" y="993229"/>
            <a:ext cx="6069013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11">
            <a:extLst>
              <a:ext uri="{FF2B5EF4-FFF2-40B4-BE49-F238E27FC236}">
                <a16:creationId xmlns:a16="http://schemas.microsoft.com/office/drawing/2014/main" xmlns="" id="{470E9ACE-15A4-4240-B1F6-DFBA93DDEEBB}"/>
              </a:ext>
            </a:extLst>
          </p:cNvPr>
          <p:cNvSpPr/>
          <p:nvPr/>
        </p:nvSpPr>
        <p:spPr>
          <a:xfrm>
            <a:off x="4007769" y="3232277"/>
            <a:ext cx="648072" cy="916803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99856" y="3227633"/>
            <a:ext cx="967250" cy="357084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배달의민족 도현" pitchFamily="50" charset="-127"/>
                <a:ea typeface="배달의민족 도현" pitchFamily="50" charset="-127"/>
              </a:rPr>
              <a:t>&lt; 0.05</a:t>
            </a:r>
            <a:endParaRPr lang="ko-KR" altLang="en-US" b="1" dirty="0">
              <a:solidFill>
                <a:srgbClr val="C00000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6F8C">
            <a:alpha val="8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3299</TotalTime>
  <Words>563</Words>
  <Application>Microsoft Office PowerPoint</Application>
  <PresentationFormat>사용자 지정</PresentationFormat>
  <Paragraphs>96</Paragraphs>
  <Slides>16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主题</vt:lpstr>
      <vt:lpstr>PowerPoint 프레젠테이션</vt:lpstr>
      <vt:lpstr>PowerPoint 프레젠테이션</vt:lpstr>
      <vt:lpstr>PowerPoint 프레젠테이션</vt:lpstr>
      <vt:lpstr>PowerPoint 프레젠테이션</vt:lpstr>
      <vt:lpstr>분석 다시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TJ</cp:lastModifiedBy>
  <cp:revision>268</cp:revision>
  <dcterms:created xsi:type="dcterms:W3CDTF">2017-01-18T01:49:11Z</dcterms:created>
  <dcterms:modified xsi:type="dcterms:W3CDTF">2019-07-10T07:01:02Z</dcterms:modified>
</cp:coreProperties>
</file>