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45" r:id="rId2"/>
    <p:sldId id="418" r:id="rId3"/>
    <p:sldId id="421" r:id="rId4"/>
    <p:sldId id="422" r:id="rId5"/>
    <p:sldId id="417" r:id="rId6"/>
    <p:sldId id="365" r:id="rId7"/>
    <p:sldId id="414" r:id="rId8"/>
    <p:sldId id="423" r:id="rId9"/>
    <p:sldId id="371" r:id="rId10"/>
    <p:sldId id="400" r:id="rId11"/>
    <p:sldId id="436" r:id="rId12"/>
    <p:sldId id="372" r:id="rId13"/>
    <p:sldId id="374" r:id="rId14"/>
    <p:sldId id="375" r:id="rId15"/>
    <p:sldId id="378" r:id="rId16"/>
    <p:sldId id="420" r:id="rId17"/>
    <p:sldId id="379" r:id="rId18"/>
    <p:sldId id="395" r:id="rId19"/>
    <p:sldId id="397" r:id="rId20"/>
    <p:sldId id="440" r:id="rId21"/>
    <p:sldId id="424" r:id="rId22"/>
    <p:sldId id="403" r:id="rId23"/>
    <p:sldId id="384" r:id="rId24"/>
    <p:sldId id="426" r:id="rId25"/>
    <p:sldId id="433" r:id="rId26"/>
    <p:sldId id="429" r:id="rId27"/>
    <p:sldId id="425" r:id="rId28"/>
    <p:sldId id="437" r:id="rId29"/>
    <p:sldId id="430" r:id="rId30"/>
    <p:sldId id="434" r:id="rId31"/>
    <p:sldId id="438" r:id="rId32"/>
    <p:sldId id="431" r:id="rId33"/>
    <p:sldId id="441" r:id="rId34"/>
    <p:sldId id="388" r:id="rId35"/>
    <p:sldId id="389" r:id="rId36"/>
    <p:sldId id="399" r:id="rId37"/>
    <p:sldId id="439" r:id="rId38"/>
    <p:sldId id="296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1692" userDrawn="1">
          <p15:clr>
            <a:srgbClr val="A4A3A4"/>
          </p15:clr>
        </p15:guide>
        <p15:guide id="3" orient="horz" pos="37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홍기대" initials="홍" lastIdx="1" clrIdx="0">
    <p:extLst>
      <p:ext uri="{19B8F6BF-5375-455C-9EA6-DF929625EA0E}">
        <p15:presenceInfo xmlns:p15="http://schemas.microsoft.com/office/powerpoint/2012/main" userId="홍기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9FB2"/>
    <a:srgbClr val="94ADBD"/>
    <a:srgbClr val="687C88"/>
    <a:srgbClr val="56A1B0"/>
    <a:srgbClr val="4D8A85"/>
    <a:srgbClr val="6D8C84"/>
    <a:srgbClr val="025951"/>
    <a:srgbClr val="F2F2F2"/>
    <a:srgbClr val="658BA3"/>
    <a:srgbClr val="3E6E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3867" autoAdjust="0"/>
  </p:normalViewPr>
  <p:slideViewPr>
    <p:cSldViewPr>
      <p:cViewPr varScale="1">
        <p:scale>
          <a:sx n="86" d="100"/>
          <a:sy n="86" d="100"/>
        </p:scale>
        <p:origin x="605" y="62"/>
      </p:cViewPr>
      <p:guideLst>
        <p:guide orient="horz" pos="572"/>
        <p:guide pos="1692"/>
        <p:guide orient="horz" pos="3748"/>
      </p:guideLst>
    </p:cSldViewPr>
  </p:slideViewPr>
  <p:outlineViewPr>
    <p:cViewPr>
      <p:scale>
        <a:sx n="33" d="100"/>
        <a:sy n="33" d="100"/>
      </p:scale>
      <p:origin x="0" y="-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100"/>
    </p:cViewPr>
  </p:sorterViewPr>
  <p:notesViewPr>
    <p:cSldViewPr>
      <p:cViewPr varScale="1">
        <p:scale>
          <a:sx n="51" d="100"/>
          <a:sy n="51" d="100"/>
        </p:scale>
        <p:origin x="2692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2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0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2019 </a:t>
            </a:r>
            <a:r>
              <a:rPr lang="ko-KR" altLang="en-US" sz="20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국립공원 통계 </a:t>
            </a:r>
            <a:endParaRPr lang="en-US" altLang="ko-KR" sz="2000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defRPr/>
            </a:pPr>
            <a:r>
              <a:rPr lang="ko-KR" sz="20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연간 탐방객 추이</a:t>
            </a:r>
            <a:endParaRPr lang="en-US" sz="2000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6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25400" cap="rnd">
                <a:solidFill>
                  <a:srgbClr val="56A1B0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Sheet1!$A$2:$A$12</c:f>
              <c:strCache>
                <c:ptCount val="11"/>
                <c:pt idx="0">
                  <c:v>08</c:v>
                </c:pt>
                <c:pt idx="1">
                  <c:v>09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37707</c:v>
                </c:pt>
                <c:pt idx="1">
                  <c:v>38219</c:v>
                </c:pt>
                <c:pt idx="2">
                  <c:v>42658</c:v>
                </c:pt>
                <c:pt idx="3">
                  <c:v>40804</c:v>
                </c:pt>
                <c:pt idx="4">
                  <c:v>40959</c:v>
                </c:pt>
                <c:pt idx="5">
                  <c:v>46932</c:v>
                </c:pt>
                <c:pt idx="6">
                  <c:v>46406</c:v>
                </c:pt>
                <c:pt idx="7">
                  <c:v>45332</c:v>
                </c:pt>
                <c:pt idx="8">
                  <c:v>44358</c:v>
                </c:pt>
                <c:pt idx="9">
                  <c:v>47278</c:v>
                </c:pt>
                <c:pt idx="10">
                  <c:v>43824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121-4EA1-A9EA-7EEB9CA06E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819392"/>
        <c:axId val="171574784"/>
      </c:lineChart>
      <c:catAx>
        <c:axId val="195819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1574784"/>
        <c:crosses val="autoZero"/>
        <c:auto val="1"/>
        <c:lblAlgn val="ctr"/>
        <c:lblOffset val="100"/>
        <c:noMultiLvlLbl val="0"/>
      </c:catAx>
      <c:valAx>
        <c:axId val="171574784"/>
        <c:scaling>
          <c:orientation val="minMax"/>
          <c:min val="30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sz="1400" b="1" dirty="0">
                    <a:solidFill>
                      <a:schemeClr val="tx1"/>
                    </a:solidFill>
                  </a:rPr>
                  <a:t>탐방객 수 </a:t>
                </a:r>
                <a:r>
                  <a:rPr lang="en-US" sz="1400" b="1" dirty="0">
                    <a:solidFill>
                      <a:schemeClr val="tx1"/>
                    </a:solidFill>
                  </a:rPr>
                  <a:t>(1,000</a:t>
                </a:r>
                <a:r>
                  <a:rPr lang="ko-KR" sz="1400" b="1" dirty="0">
                    <a:solidFill>
                      <a:schemeClr val="tx1"/>
                    </a:solidFill>
                  </a:rPr>
                  <a:t>명</a:t>
                </a:r>
                <a:r>
                  <a:rPr lang="en-US" sz="1400" b="1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5819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ko-KR" sz="2000" b="0" i="0" u="none" strike="noStrike" kern="1200" spc="0" baseline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defRPr>
            </a:pPr>
            <a:r>
              <a:rPr lang="en-US" altLang="ko-KR" sz="2000" b="1" i="0" u="none" strike="noStrike" kern="1200" spc="0" baseline="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2018 </a:t>
            </a:r>
            <a:r>
              <a:rPr lang="ko-KR" sz="2000" b="1" i="0" u="none" strike="noStrike" kern="1200" spc="0" baseline="0" dirty="0" err="1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소방청</a:t>
            </a:r>
            <a:r>
              <a:rPr lang="ko-KR" sz="2000" b="1" i="0" u="none" strike="noStrike" kern="1200" spc="0" baseline="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 통계연보 </a:t>
            </a:r>
            <a:endParaRPr lang="en-US" altLang="ko-KR" sz="2000" b="1" i="0" u="none" strike="noStrike" kern="1200" spc="0" baseline="0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  <a:p>
            <a:pPr>
              <a:defRPr lang="ko-KR" sz="2000" b="0" i="0" u="none" strike="noStrike" kern="1200" spc="0" baseline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defRPr>
            </a:pPr>
            <a:r>
              <a:rPr lang="ko-KR" sz="2000" b="1" i="0" u="none" strike="noStrike" kern="1200" spc="0" baseline="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산악 사고 출동 건수</a:t>
            </a:r>
            <a:endParaRPr lang="ko-KR" sz="2000" b="0" i="0" u="none" strike="noStrike" kern="1200" spc="0" baseline="0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c:rich>
      </c:tx>
      <c:layout>
        <c:manualLayout>
          <c:xMode val="edge"/>
          <c:yMode val="edge"/>
          <c:x val="0.28223050642651032"/>
          <c:y val="5.4411451070023369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8.5216222218400389E-2"/>
          <c:y val="0.26881941708755447"/>
          <c:w val="0.85752057612399435"/>
          <c:h val="0.5815873772681571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출동 건수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</c:numCache>
            </c:numRef>
          </c:xVal>
          <c:yVal>
            <c:numRef>
              <c:f>Sheet1!$B$2:$B$11</c:f>
              <c:numCache>
                <c:formatCode>#,##0</c:formatCode>
                <c:ptCount val="10"/>
                <c:pt idx="0">
                  <c:v>6492</c:v>
                </c:pt>
                <c:pt idx="1">
                  <c:v>7105</c:v>
                </c:pt>
                <c:pt idx="2">
                  <c:v>7718</c:v>
                </c:pt>
                <c:pt idx="3">
                  <c:v>7826</c:v>
                </c:pt>
                <c:pt idx="4">
                  <c:v>8602</c:v>
                </c:pt>
                <c:pt idx="5">
                  <c:v>10882</c:v>
                </c:pt>
                <c:pt idx="6">
                  <c:v>10796</c:v>
                </c:pt>
                <c:pt idx="7">
                  <c:v>10310</c:v>
                </c:pt>
                <c:pt idx="8">
                  <c:v>9134</c:v>
                </c:pt>
                <c:pt idx="9">
                  <c:v>9682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B70-4E32-9F25-F9319DECFE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854272"/>
        <c:axId val="40856192"/>
      </c:scatterChart>
      <c:valAx>
        <c:axId val="408542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856192"/>
        <c:crosses val="autoZero"/>
        <c:crossBetween val="midCat"/>
      </c:valAx>
      <c:valAx>
        <c:axId val="40856192"/>
        <c:scaling>
          <c:orientation val="minMax"/>
          <c:min val="50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8542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0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'11~'15</a:t>
            </a:r>
            <a:r>
              <a:rPr lang="ko-KR" altLang="en-US" sz="20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년 등산사고 발생 현황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발생 건수</c:v>
                </c:pt>
              </c:strCache>
            </c:strRef>
          </c:tx>
          <c:spPr>
            <a:ln w="28575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12</c:v>
                </c:pt>
                <c:pt idx="1">
                  <c:v>13</c:v>
                </c:pt>
                <c:pt idx="2">
                  <c:v>14</c:v>
                </c:pt>
                <c:pt idx="3">
                  <c:v>15</c:v>
                </c:pt>
                <c:pt idx="4">
                  <c:v>16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6020</c:v>
                </c:pt>
                <c:pt idx="1">
                  <c:v>7494</c:v>
                </c:pt>
                <c:pt idx="2">
                  <c:v>7442</c:v>
                </c:pt>
                <c:pt idx="3">
                  <c:v>7940</c:v>
                </c:pt>
                <c:pt idx="4">
                  <c:v>7472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A2-42C1-BAC6-43AF1A5E48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6610560"/>
        <c:axId val="346617448"/>
      </c:lineChart>
      <c:catAx>
        <c:axId val="346610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6617448"/>
        <c:crosses val="autoZero"/>
        <c:auto val="1"/>
        <c:lblAlgn val="ctr"/>
        <c:lblOffset val="100"/>
        <c:noMultiLvlLbl val="0"/>
      </c:catAx>
      <c:valAx>
        <c:axId val="346617448"/>
        <c:scaling>
          <c:orientation val="minMax"/>
          <c:min val="5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6610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사고별 빈도수</a:t>
            </a:r>
            <a:endParaRPr lang="en-US" sz="2800" b="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c:rich>
      </c:tx>
      <c:layout>
        <c:manualLayout>
          <c:xMode val="edge"/>
          <c:yMode val="edge"/>
          <c:x val="0.38411009887790243"/>
          <c:y val="5.5726808220265343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5.7144591831394302E-2"/>
          <c:y val="0.12467586585409288"/>
          <c:w val="0.94285540816860569"/>
          <c:h val="0.580705209140714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사고 수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산악기타</c:v>
                </c:pt>
                <c:pt idx="1">
                  <c:v>일반조난</c:v>
                </c:pt>
                <c:pt idx="2">
                  <c:v>실족추락</c:v>
                </c:pt>
                <c:pt idx="3">
                  <c:v>기타산악</c:v>
                </c:pt>
                <c:pt idx="4">
                  <c:v>개인질환</c:v>
                </c:pt>
                <c:pt idx="5">
                  <c:v>탈진탈수</c:v>
                </c:pt>
                <c:pt idx="6">
                  <c:v>개인질환</c:v>
                </c:pt>
                <c:pt idx="7">
                  <c:v>자살기도(산악)</c:v>
                </c:pt>
                <c:pt idx="8">
                  <c:v>낙석낙빙</c:v>
                </c:pt>
                <c:pt idx="9">
                  <c:v>암벽등반</c:v>
                </c:pt>
                <c:pt idx="10">
                  <c:v>저체온증</c:v>
                </c:pt>
                <c:pt idx="11">
                  <c:v>고온환경질환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1911</c:v>
                </c:pt>
                <c:pt idx="1">
                  <c:v>1358</c:v>
                </c:pt>
                <c:pt idx="2">
                  <c:v>714</c:v>
                </c:pt>
                <c:pt idx="3">
                  <c:v>634</c:v>
                </c:pt>
                <c:pt idx="4">
                  <c:v>322</c:v>
                </c:pt>
                <c:pt idx="5">
                  <c:v>153</c:v>
                </c:pt>
                <c:pt idx="6">
                  <c:v>139</c:v>
                </c:pt>
                <c:pt idx="7">
                  <c:v>36</c:v>
                </c:pt>
                <c:pt idx="8">
                  <c:v>10</c:v>
                </c:pt>
                <c:pt idx="9">
                  <c:v>9</c:v>
                </c:pt>
                <c:pt idx="10">
                  <c:v>7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DB-438E-AA69-30C137BDE04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33"/>
        <c:overlap val="4"/>
        <c:axId val="133619072"/>
        <c:axId val="133671168"/>
      </c:barChart>
      <c:catAx>
        <c:axId val="133619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all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3671168"/>
        <c:crosses val="autoZero"/>
        <c:auto val="1"/>
        <c:lblAlgn val="ctr"/>
        <c:lblOffset val="100"/>
        <c:noMultiLvlLbl val="0"/>
      </c:catAx>
      <c:valAx>
        <c:axId val="133671168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crossAx val="133619072"/>
        <c:crosses val="autoZero"/>
        <c:crossBetween val="between"/>
      </c:valAx>
      <c:spPr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alpha val="2000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AC5CB-6390-4061-8DE8-0C81ED3F3D36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D9478-11F9-42E4-A047-A71E524A9B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66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992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18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529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501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654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129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201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406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973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798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523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9119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2169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329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523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4304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0888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795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457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04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041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151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020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429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jpg"/><Relationship Id="rId5" Type="http://schemas.openxmlformats.org/officeDocument/2006/relationships/image" Target="../media/image1.jp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14.png"/><Relationship Id="rId4" Type="http://schemas.microsoft.com/office/2007/relationships/hdphoto" Target="../media/hdphoto5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E9C202D-AA06-4F3B-916F-4910D2FAE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680" y="-27384"/>
            <a:ext cx="4572000" cy="69127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D107A9-0E15-4509-9D18-9160797C06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76"/>
            <a:ext cx="4601383" cy="691276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13390D1-94D3-4F33-A9B6-BD203F0F051F}"/>
              </a:ext>
            </a:extLst>
          </p:cNvPr>
          <p:cNvGrpSpPr/>
          <p:nvPr/>
        </p:nvGrpSpPr>
        <p:grpSpPr>
          <a:xfrm>
            <a:off x="583561" y="-19131"/>
            <a:ext cx="8896815" cy="6929275"/>
            <a:chOff x="5842116" y="7245424"/>
            <a:chExt cx="8712968" cy="6858000"/>
          </a:xfrm>
        </p:grpSpPr>
        <p:sp>
          <p:nvSpPr>
            <p:cNvPr id="16" name="PA_平行四边形 15"/>
            <p:cNvSpPr/>
            <p:nvPr>
              <p:custDataLst>
                <p:tags r:id="rId1"/>
              </p:custDataLst>
            </p:nvPr>
          </p:nvSpPr>
          <p:spPr>
            <a:xfrm>
              <a:off x="5842116" y="7245424"/>
              <a:ext cx="8712968" cy="6858000"/>
            </a:xfrm>
            <a:prstGeom prst="parallelogram">
              <a:avLst>
                <a:gd name="adj" fmla="val 2672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PA_文本框 8"/>
            <p:cNvSpPr txBox="1"/>
            <p:nvPr>
              <p:custDataLst>
                <p:tags r:id="rId2"/>
              </p:custDataLst>
            </p:nvPr>
          </p:nvSpPr>
          <p:spPr>
            <a:xfrm>
              <a:off x="7266354" y="9405346"/>
              <a:ext cx="6088525" cy="1309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dirty="0">
                  <a:solidFill>
                    <a:srgbClr val="53575A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날씨와 유형 별 산악사고의</a:t>
              </a:r>
              <a:endParaRPr lang="en-US" altLang="ko-KR" sz="4000" dirty="0">
                <a:solidFill>
                  <a:srgbClr val="53575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anose="020B0604020202020204" pitchFamily="34" charset="0"/>
              </a:endParaRPr>
            </a:p>
            <a:p>
              <a:pPr algn="ctr"/>
              <a:r>
                <a:rPr lang="ko-KR" altLang="en-US" sz="4000" dirty="0">
                  <a:solidFill>
                    <a:srgbClr val="53575A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연관 관계</a:t>
              </a:r>
              <a:endParaRPr lang="zh-CN" altLang="en-US" sz="4000" dirty="0">
                <a:solidFill>
                  <a:srgbClr val="53575A"/>
                </a:solidFill>
                <a:latin typeface="배달의민족 도현" panose="020B0600000101010101" pitchFamily="50" charset="-127"/>
                <a:ea typeface="HY견고딕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2" name="PA_矩形 11"/>
            <p:cNvSpPr/>
            <p:nvPr>
              <p:custDataLst>
                <p:tags r:id="rId3"/>
              </p:custDataLst>
            </p:nvPr>
          </p:nvSpPr>
          <p:spPr>
            <a:xfrm>
              <a:off x="9195564" y="10717326"/>
              <a:ext cx="2256640" cy="154564"/>
            </a:xfrm>
            <a:prstGeom prst="rect">
              <a:avLst/>
            </a:prstGeom>
            <a:solidFill>
              <a:srgbClr val="535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3362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-24680" y="-27384"/>
            <a:ext cx="12216680" cy="4869160"/>
          </a:xfrm>
          <a:prstGeom prst="rect">
            <a:avLst/>
          </a:prstGeom>
          <a:solidFill>
            <a:srgbClr val="56A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6A44-A0EF-4B9E-BC52-37A628E85061}"/>
              </a:ext>
            </a:extLst>
          </p:cNvPr>
          <p:cNvSpPr txBox="1"/>
          <p:nvPr/>
        </p:nvSpPr>
        <p:spPr>
          <a:xfrm>
            <a:off x="95672" y="45459"/>
            <a:ext cx="489654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2.1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수집</a:t>
            </a:r>
          </a:p>
        </p:txBody>
      </p:sp>
      <p:sp>
        <p:nvSpPr>
          <p:cNvPr id="7" name="직사각형 1">
            <a:extLst>
              <a:ext uri="{FF2B5EF4-FFF2-40B4-BE49-F238E27FC236}">
                <a16:creationId xmlns:a16="http://schemas.microsoft.com/office/drawing/2014/main" id="{4AFD646A-975F-491B-97B2-6D73932FDCF9}"/>
              </a:ext>
            </a:extLst>
          </p:cNvPr>
          <p:cNvSpPr/>
          <p:nvPr/>
        </p:nvSpPr>
        <p:spPr>
          <a:xfrm>
            <a:off x="2933160" y="875119"/>
            <a:ext cx="2476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기상 데이터</a:t>
            </a:r>
            <a:endParaRPr lang="ko-KR" altLang="en-US" sz="2000" dirty="0">
              <a:solidFill>
                <a:srgbClr val="F2F2F2"/>
              </a:solidFill>
            </a:endParaRPr>
          </a:p>
        </p:txBody>
      </p:sp>
      <p:sp>
        <p:nvSpPr>
          <p:cNvPr id="8" name="직사각형 2">
            <a:extLst>
              <a:ext uri="{FF2B5EF4-FFF2-40B4-BE49-F238E27FC236}">
                <a16:creationId xmlns:a16="http://schemas.microsoft.com/office/drawing/2014/main" id="{B69488F9-9352-43BA-80EE-B670BE91277D}"/>
              </a:ext>
            </a:extLst>
          </p:cNvPr>
          <p:cNvSpPr/>
          <p:nvPr/>
        </p:nvSpPr>
        <p:spPr>
          <a:xfrm>
            <a:off x="2881948" y="2627083"/>
            <a:ext cx="4924857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marR="0" indent="-14605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308610" algn="l"/>
              </a:tabLst>
            </a:pPr>
            <a:r>
              <a:rPr lang="ko-KR" altLang="en-US" sz="28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산악 사고 </a:t>
            </a:r>
            <a:r>
              <a:rPr lang="ko-KR" altLang="en-US" sz="2800" dirty="0" err="1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로우</a:t>
            </a:r>
            <a:r>
              <a:rPr lang="ko-KR" altLang="en-US" sz="28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데이터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EDA80F-5644-4C4B-9343-FAB5101ED9BD}"/>
              </a:ext>
            </a:extLst>
          </p:cNvPr>
          <p:cNvSpPr/>
          <p:nvPr/>
        </p:nvSpPr>
        <p:spPr>
          <a:xfrm>
            <a:off x="3379365" y="1374007"/>
            <a:ext cx="791309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출처 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기상청 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기상자료 개방 포털 종관 기상 관측 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지역 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서울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경기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경북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경남</a:t>
            </a:r>
            <a:endParaRPr lang="en-US" altLang="ko-KR" sz="16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기간 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2013~2018</a:t>
            </a:r>
          </a:p>
          <a:p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요소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기온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강수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바람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기압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습도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일사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일조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눈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구름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시정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지면상태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증발량 등</a:t>
            </a:r>
            <a:endParaRPr lang="en-US" altLang="ko-KR" sz="16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AC3FEE-F189-4655-A81A-F46D35D28736}"/>
              </a:ext>
            </a:extLst>
          </p:cNvPr>
          <p:cNvSpPr/>
          <p:nvPr/>
        </p:nvSpPr>
        <p:spPr>
          <a:xfrm>
            <a:off x="3390145" y="3362217"/>
            <a:ext cx="88323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tabLst>
                <a:tab pos="308610" algn="l"/>
              </a:tabLst>
            </a:pP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출처 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600" dirty="0" err="1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소방청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6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 latinLnBrk="1">
              <a:tabLst>
                <a:tab pos="308610" algn="l"/>
              </a:tabLst>
            </a:pP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지역 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서울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경기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경북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경남 </a:t>
            </a:r>
            <a:endParaRPr lang="en-US" altLang="ko-KR" sz="16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146050" indent="-146050" fontAlgn="base" latinLnBrk="1">
              <a:tabLst>
                <a:tab pos="308610" algn="l"/>
              </a:tabLst>
            </a:pP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기간 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2013~2018</a:t>
            </a:r>
            <a:endParaRPr lang="ko-KR" altLang="en-US" sz="16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146050" marR="0" indent="-146050" fontAlgn="base" latinLnBrk="1">
              <a:spcBef>
                <a:spcPts val="0"/>
              </a:spcBef>
              <a:spcAft>
                <a:spcPts val="0"/>
              </a:spcAft>
              <a:tabLst>
                <a:tab pos="308610" algn="l"/>
              </a:tabLst>
            </a:pP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요소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구조 보고서 번호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소방서명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센터명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등록일시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신고일시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사고원인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사고장소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활동개요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08" y="875119"/>
            <a:ext cx="1409643" cy="140964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3034329"/>
            <a:ext cx="1793958" cy="789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509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-24680" y="-27384"/>
            <a:ext cx="12216680" cy="4869160"/>
          </a:xfrm>
          <a:prstGeom prst="rect">
            <a:avLst/>
          </a:prstGeom>
          <a:solidFill>
            <a:srgbClr val="56A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6A44-A0EF-4B9E-BC52-37A628E85061}"/>
              </a:ext>
            </a:extLst>
          </p:cNvPr>
          <p:cNvSpPr txBox="1"/>
          <p:nvPr/>
        </p:nvSpPr>
        <p:spPr>
          <a:xfrm>
            <a:off x="95672" y="45459"/>
            <a:ext cx="489654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2.1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수집</a:t>
            </a:r>
          </a:p>
        </p:txBody>
      </p:sp>
      <p:pic>
        <p:nvPicPr>
          <p:cNvPr id="2050" name="Picture 2" descr="C:\Users\TJ\Documents\Denver\GitHub\TheZoen\Result\A1\dty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418" y="843539"/>
            <a:ext cx="7344816" cy="391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12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56A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6A44-A0EF-4B9E-BC52-37A628E85061}"/>
              </a:ext>
            </a:extLst>
          </p:cNvPr>
          <p:cNvSpPr txBox="1"/>
          <p:nvPr/>
        </p:nvSpPr>
        <p:spPr>
          <a:xfrm>
            <a:off x="95672" y="45459"/>
            <a:ext cx="489654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2.2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탐색</a:t>
            </a:r>
            <a:endParaRPr lang="ko-KR" altLang="en-US" sz="3000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C7B0440-3B3D-44F8-A588-1C58341862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02" b="100000" l="1341" r="97765">
                        <a14:foregroundMark x1="37556" y1="5015" x2="63040" y2="6490"/>
                        <a14:foregroundMark x1="32191" y1="8112" x2="51118" y2="8260"/>
                        <a14:foregroundMark x1="33532" y1="4425" x2="71088" y2="5900"/>
                        <a14:foregroundMark x1="33681" y1="6932" x2="72876" y2="9440"/>
                        <a14:foregroundMark x1="60209" y1="8702" x2="73025" y2="8407"/>
                        <a14:foregroundMark x1="33979" y1="2802" x2="57228" y2="3097"/>
                        <a14:foregroundMark x1="37705" y1="3835" x2="59463" y2="2802"/>
                        <a14:foregroundMark x1="60060" y1="3097" x2="66468" y2="6342"/>
                        <a14:foregroundMark x1="55440" y1="2950" x2="47094" y2="10324"/>
                        <a14:backgroundMark x1="42623" y1="50885" x2="48882" y2="448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186" y="1204787"/>
            <a:ext cx="2860318" cy="28901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BA66828-8B8D-4051-8DE5-436D35F7E7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85" b="97198" l="3428" r="95678">
                        <a14:foregroundMark x1="29359" y1="2212" x2="71088" y2="5605"/>
                        <a14:foregroundMark x1="37556" y1="7817" x2="37556" y2="7817"/>
                        <a14:foregroundMark x1="30999" y1="6785" x2="68554" y2="9735"/>
                        <a14:foregroundMark x1="69300" y1="6932" x2="69300" y2="885"/>
                        <a14:backgroundMark x1="40238" y1="50147" x2="50671" y2="411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423" y="1258923"/>
            <a:ext cx="2860318" cy="289015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3C11EBE-6A1D-4702-9328-260D86700C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475" b="98673" l="1788" r="97317">
                        <a14:foregroundMark x1="32936" y1="1475" x2="68703" y2="10767"/>
                        <a14:foregroundMark x1="36364" y1="8407" x2="67064" y2="3540"/>
                        <a14:foregroundMark x1="68554" y1="5605" x2="29061" y2="3245"/>
                        <a14:foregroundMark x1="30999" y1="5457" x2="66617" y2="10767"/>
                        <a14:foregroundMark x1="69747" y1="3687" x2="33085" y2="2802"/>
                        <a14:foregroundMark x1="67809" y1="11062" x2="63934" y2="4277"/>
                        <a14:foregroundMark x1="61252" y1="1917" x2="54993" y2="4425"/>
                        <a14:foregroundMark x1="54694" y1="4425" x2="54694" y2="4425"/>
                        <a14:backgroundMark x1="44560" y1="54867" x2="45455" y2="454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660" y="1258923"/>
            <a:ext cx="2860318" cy="28901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811D95-12C6-47EC-B3A3-278D3BF23482}"/>
              </a:ext>
            </a:extLst>
          </p:cNvPr>
          <p:cNvSpPr txBox="1"/>
          <p:nvPr/>
        </p:nvSpPr>
        <p:spPr>
          <a:xfrm>
            <a:off x="1775520" y="5301208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목적에 맞는 날씨 데이터의 컬럼을 선택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</a:p>
          <a:p>
            <a:pPr algn="ctr"/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분포가 적절하고 사고의 유형에 영향을 주는 날씨를 선정</a:t>
            </a:r>
          </a:p>
        </p:txBody>
      </p:sp>
    </p:spTree>
    <p:extLst>
      <p:ext uri="{BB962C8B-B14F-4D97-AF65-F5344CB8AC3E}">
        <p14:creationId xmlns:p14="http://schemas.microsoft.com/office/powerpoint/2010/main" val="367073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56A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6A44-A0EF-4B9E-BC52-37A628E85061}"/>
              </a:ext>
            </a:extLst>
          </p:cNvPr>
          <p:cNvSpPr txBox="1"/>
          <p:nvPr/>
        </p:nvSpPr>
        <p:spPr>
          <a:xfrm>
            <a:off x="95672" y="45459"/>
            <a:ext cx="489654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2.2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탐색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BCBAF16-EDA6-47B1-9D18-DA986B573F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198" l="894" r="92996">
                        <a14:foregroundMark x1="88823" y1="54867" x2="90760" y2="54867"/>
                        <a14:foregroundMark x1="36811" y1="5310" x2="64531" y2="6047"/>
                        <a14:foregroundMark x1="37556" y1="5900" x2="70790" y2="6932"/>
                        <a14:foregroundMark x1="28614" y1="6490" x2="72727" y2="4277"/>
                        <a14:foregroundMark x1="40537" y1="4720" x2="42325" y2="8260"/>
                        <a14:foregroundMark x1="37705" y1="5457" x2="61550" y2="10324"/>
                        <a14:foregroundMark x1="32489" y1="4867" x2="59314" y2="3392"/>
                        <a14:foregroundMark x1="33085" y1="3097" x2="50224" y2="3097"/>
                        <a14:foregroundMark x1="33383" y1="2212" x2="44560" y2="6342"/>
                        <a14:foregroundMark x1="58420" y1="9292" x2="67362" y2="2950"/>
                        <a14:backgroundMark x1="50373" y1="49705" x2="41133" y2="538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136" y="1273254"/>
            <a:ext cx="2957151" cy="2988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9DF3F0F-E887-46C4-A3ED-9FA4A761BB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65" b="91888" l="6408" r="90462">
                        <a14:foregroundMark x1="7154" y1="23156" x2="7004" y2="15929"/>
                        <a14:foregroundMark x1="46200" y1="92035" x2="53949" y2="91298"/>
                        <a14:foregroundMark x1="90462" y1="54867" x2="90462" y2="51622"/>
                        <a14:foregroundMark x1="38748" y1="4425" x2="62891" y2="5310"/>
                        <a14:foregroundMark x1="37258" y1="2065" x2="60954" y2="8112"/>
                        <a14:foregroundMark x1="36066" y1="8702" x2="62295" y2="3245"/>
                        <a14:foregroundMark x1="37258" y1="4867" x2="63487" y2="5457"/>
                        <a14:foregroundMark x1="34277" y1="3835" x2="47243" y2="7817"/>
                        <a14:foregroundMark x1="48435" y1="7670" x2="66617" y2="4277"/>
                        <a14:foregroundMark x1="54993" y1="9587" x2="71386" y2="7670"/>
                        <a14:foregroundMark x1="56781" y1="7670" x2="60656" y2="6342"/>
                        <a14:backgroundMark x1="49925" y1="52065" x2="50075" y2="48230"/>
                        <a14:backgroundMark x1="48137" y1="59440" x2="53800" y2="45428"/>
                        <a14:backgroundMark x1="43219" y1="57080" x2="45007" y2="47640"/>
                        <a14:backgroundMark x1="54247" y1="58997" x2="39344" y2="42330"/>
                        <a14:backgroundMark x1="59911" y1="57080" x2="44411" y2="42773"/>
                        <a14:backgroundMark x1="40387" y1="64454" x2="59911" y2="48525"/>
                        <a14:backgroundMark x1="47392" y1="41888" x2="43666" y2="57965"/>
                        <a14:backgroundMark x1="44858" y1="39971" x2="49031" y2="38496"/>
                        <a14:backgroundMark x1="51565" y1="38791" x2="59613" y2="42035"/>
                        <a14:backgroundMark x1="59762" y1="45133" x2="62444" y2="51475"/>
                        <a14:backgroundMark x1="61997" y1="52360" x2="59016" y2="59292"/>
                        <a14:backgroundMark x1="61997" y1="58555" x2="59463" y2="60914"/>
                        <a14:backgroundMark x1="61252" y1="60619" x2="49329" y2="65634"/>
                        <a14:backgroundMark x1="42474" y1="58555" x2="38450" y2="51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712" y="1273254"/>
            <a:ext cx="2957151" cy="2988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5320122-A38D-45B4-BD79-466079E994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5133" l="1490" r="95678">
                        <a14:foregroundMark x1="40537" y1="5310" x2="71088" y2="6195"/>
                        <a14:foregroundMark x1="37854" y1="3097" x2="69896" y2="2950"/>
                        <a14:foregroundMark x1="39791" y1="4867" x2="67511" y2="5457"/>
                        <a14:foregroundMark x1="31595" y1="3392" x2="74516" y2="3835"/>
                        <a14:foregroundMark x1="33979" y1="6195" x2="73025" y2="8997"/>
                        <a14:foregroundMark x1="48137" y1="8407" x2="72131" y2="11062"/>
                        <a14:foregroundMark x1="38599" y1="5900" x2="61401" y2="7375"/>
                        <a14:foregroundMark x1="38897" y1="1475" x2="58867" y2="7227"/>
                        <a14:foregroundMark x1="38450" y1="8260" x2="46051" y2="9292"/>
                        <a14:foregroundMark x1="36960" y1="6637" x2="45753" y2="2802"/>
                        <a14:foregroundMark x1="51416" y1="3982" x2="61401" y2="8407"/>
                        <a14:backgroundMark x1="40686" y1="43510" x2="45604" y2="415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424" y="1308998"/>
            <a:ext cx="2957151" cy="298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B0699C1-E1DC-4B3E-BFBE-A490ECAEC3C7}"/>
              </a:ext>
            </a:extLst>
          </p:cNvPr>
          <p:cNvSpPr txBox="1"/>
          <p:nvPr/>
        </p:nvSpPr>
        <p:spPr>
          <a:xfrm>
            <a:off x="1775520" y="5301208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목적에 맞는 날씨 데이터의 컬럼을 선택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</a:p>
          <a:p>
            <a:pPr algn="ctr"/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분포가 적절하고 사고의 유형에 영향을 주는 날씨를 선정</a:t>
            </a:r>
          </a:p>
        </p:txBody>
      </p:sp>
    </p:spTree>
    <p:extLst>
      <p:ext uri="{BB962C8B-B14F-4D97-AF65-F5344CB8AC3E}">
        <p14:creationId xmlns:p14="http://schemas.microsoft.com/office/powerpoint/2010/main" val="145823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56A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6A44-A0EF-4B9E-BC52-37A628E85061}"/>
              </a:ext>
            </a:extLst>
          </p:cNvPr>
          <p:cNvSpPr txBox="1"/>
          <p:nvPr/>
        </p:nvSpPr>
        <p:spPr>
          <a:xfrm>
            <a:off x="95672" y="45459"/>
            <a:ext cx="489654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2.2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탐색</a:t>
            </a:r>
          </a:p>
        </p:txBody>
      </p:sp>
      <p:sp>
        <p:nvSpPr>
          <p:cNvPr id="7" name="Freeform 36">
            <a:extLst>
              <a:ext uri="{FF2B5EF4-FFF2-40B4-BE49-F238E27FC236}">
                <a16:creationId xmlns:a16="http://schemas.microsoft.com/office/drawing/2014/main" id="{0377E37E-2355-41D0-9AF7-B97CEF9B54F1}"/>
              </a:ext>
            </a:extLst>
          </p:cNvPr>
          <p:cNvSpPr>
            <a:spLocks noEditPoints="1"/>
          </p:cNvSpPr>
          <p:nvPr/>
        </p:nvSpPr>
        <p:spPr bwMode="auto">
          <a:xfrm>
            <a:off x="12881885" y="2724778"/>
            <a:ext cx="221261" cy="37214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Freeform 36">
            <a:extLst>
              <a:ext uri="{FF2B5EF4-FFF2-40B4-BE49-F238E27FC236}">
                <a16:creationId xmlns:a16="http://schemas.microsoft.com/office/drawing/2014/main" id="{12102CA7-C127-4D15-BA47-F01C47CB1E5A}"/>
              </a:ext>
            </a:extLst>
          </p:cNvPr>
          <p:cNvSpPr>
            <a:spLocks noEditPoints="1"/>
          </p:cNvSpPr>
          <p:nvPr/>
        </p:nvSpPr>
        <p:spPr bwMode="auto">
          <a:xfrm>
            <a:off x="12881885" y="2724778"/>
            <a:ext cx="221261" cy="37214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3AB57-B621-496B-8F43-28BAF2FED635}"/>
              </a:ext>
            </a:extLst>
          </p:cNvPr>
          <p:cNvSpPr txBox="1"/>
          <p:nvPr/>
        </p:nvSpPr>
        <p:spPr>
          <a:xfrm>
            <a:off x="2315580" y="5301208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종류 별로 산악 사고 유형의 합을 구해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가장 높은 상위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가지의 원인을 선택</a:t>
            </a:r>
          </a:p>
        </p:txBody>
      </p:sp>
      <p:graphicFrame>
        <p:nvGraphicFramePr>
          <p:cNvPr id="11" name="Chart 12">
            <a:extLst>
              <a:ext uri="{FF2B5EF4-FFF2-40B4-BE49-F238E27FC236}">
                <a16:creationId xmlns:a16="http://schemas.microsoft.com/office/drawing/2014/main" id="{96A19439-9AA6-4E0C-9222-2FC02036FF80}"/>
              </a:ext>
            </a:extLst>
          </p:cNvPr>
          <p:cNvGraphicFramePr/>
          <p:nvPr/>
        </p:nvGraphicFramePr>
        <p:xfrm>
          <a:off x="1631504" y="772581"/>
          <a:ext cx="8712968" cy="3880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562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-5128"/>
            <a:ext cx="12192000" cy="4869160"/>
          </a:xfrm>
          <a:prstGeom prst="rect">
            <a:avLst/>
          </a:prstGeom>
          <a:solidFill>
            <a:srgbClr val="658B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85F5C-ED5F-442F-963A-5937EE29B784}"/>
              </a:ext>
            </a:extLst>
          </p:cNvPr>
          <p:cNvSpPr txBox="1"/>
          <p:nvPr/>
        </p:nvSpPr>
        <p:spPr>
          <a:xfrm>
            <a:off x="1559496" y="1007149"/>
            <a:ext cx="15841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endParaRPr lang="ko-KR" altLang="en-US" sz="20000" dirty="0">
              <a:solidFill>
                <a:schemeClr val="bg1">
                  <a:lumMod val="9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273E1-4C2E-41A8-B1A9-D897EC8173AD}"/>
              </a:ext>
            </a:extLst>
          </p:cNvPr>
          <p:cNvSpPr txBox="1"/>
          <p:nvPr/>
        </p:nvSpPr>
        <p:spPr>
          <a:xfrm>
            <a:off x="3384376" y="1314925"/>
            <a:ext cx="6672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전처리</a:t>
            </a:r>
          </a:p>
        </p:txBody>
      </p:sp>
    </p:spTree>
    <p:extLst>
      <p:ext uri="{BB962C8B-B14F-4D97-AF65-F5344CB8AC3E}">
        <p14:creationId xmlns:p14="http://schemas.microsoft.com/office/powerpoint/2010/main" val="171357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658B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6A44-A0EF-4B9E-BC52-37A628E85061}"/>
              </a:ext>
            </a:extLst>
          </p:cNvPr>
          <p:cNvSpPr txBox="1"/>
          <p:nvPr/>
        </p:nvSpPr>
        <p:spPr>
          <a:xfrm>
            <a:off x="95671" y="45459"/>
            <a:ext cx="10122433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3.1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</a:t>
            </a:r>
            <a:r>
              <a:rPr lang="ko-KR" altLang="en-US" sz="3000" dirty="0" err="1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컬럼 명 변경 후 병합 </a:t>
            </a:r>
            <a:endParaRPr lang="ko-KR" altLang="en-US" sz="3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직사각형 12">
            <a:extLst>
              <a:ext uri="{FF2B5EF4-FFF2-40B4-BE49-F238E27FC236}">
                <a16:creationId xmlns:a16="http://schemas.microsoft.com/office/drawing/2014/main" id="{D1F42E90-8DBF-43C6-BA2A-657390FD9CC7}"/>
              </a:ext>
            </a:extLst>
          </p:cNvPr>
          <p:cNvSpPr/>
          <p:nvPr/>
        </p:nvSpPr>
        <p:spPr>
          <a:xfrm>
            <a:off x="1631504" y="5478502"/>
            <a:ext cx="94947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날씨 데이터와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지역별 사고 데이터를 날짜 기준으로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OUTER JOIN</a:t>
            </a:r>
          </a:p>
          <a:p>
            <a:pPr algn="ctr"/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지역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서울 경기 경남 경북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INNER JOIN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으로 통합 </a:t>
            </a:r>
          </a:p>
          <a:p>
            <a:pPr algn="ctr"/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11" name="표 74">
            <a:extLst>
              <a:ext uri="{FF2B5EF4-FFF2-40B4-BE49-F238E27FC236}">
                <a16:creationId xmlns:a16="http://schemas.microsoft.com/office/drawing/2014/main" id="{48A048E3-874C-4019-B08A-A475EF7CE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013641"/>
              </p:ext>
            </p:extLst>
          </p:nvPr>
        </p:nvGraphicFramePr>
        <p:xfrm>
          <a:off x="2118846" y="1700808"/>
          <a:ext cx="3546042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3021">
                  <a:extLst>
                    <a:ext uri="{9D8B030D-6E8A-4147-A177-3AD203B41FA5}">
                      <a16:colId xmlns:a16="http://schemas.microsoft.com/office/drawing/2014/main" val="2109242029"/>
                    </a:ext>
                  </a:extLst>
                </a:gridCol>
                <a:gridCol w="1773021">
                  <a:extLst>
                    <a:ext uri="{9D8B030D-6E8A-4147-A177-3AD203B41FA5}">
                      <a16:colId xmlns:a16="http://schemas.microsoft.com/office/drawing/2014/main" val="503041937"/>
                    </a:ext>
                  </a:extLst>
                </a:gridCol>
              </a:tblGrid>
              <a:tr h="2683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변경 전</a:t>
                      </a:r>
                    </a:p>
                  </a:txBody>
                  <a:tcPr>
                    <a:solidFill>
                      <a:srgbClr val="687C8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변경 후</a:t>
                      </a:r>
                    </a:p>
                  </a:txBody>
                  <a:tcPr>
                    <a:solidFill>
                      <a:srgbClr val="687C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539857"/>
                  </a:ext>
                </a:extLst>
              </a:tr>
              <a:tr h="328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DATE</a:t>
                      </a:r>
                      <a:endParaRPr lang="ko-KR" altLang="en-US" b="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669982"/>
                  </a:ext>
                </a:extLst>
              </a:tr>
              <a:tr h="3232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기온</a:t>
                      </a:r>
                    </a:p>
                  </a:txBody>
                  <a:tcP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TEMP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528175"/>
                  </a:ext>
                </a:extLst>
              </a:tr>
              <a:tr h="3232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강수량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RAIN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rgbClr val="819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116526"/>
                  </a:ext>
                </a:extLst>
              </a:tr>
              <a:tr h="3232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적설</a:t>
                      </a:r>
                    </a:p>
                  </a:txBody>
                  <a:tcP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SNOW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89670"/>
                  </a:ext>
                </a:extLst>
              </a:tr>
              <a:tr h="3232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습도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HUMI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162850"/>
                  </a:ext>
                </a:extLst>
              </a:tr>
              <a:tr h="3232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이슬점 온도</a:t>
                      </a:r>
                    </a:p>
                  </a:txBody>
                  <a:tcP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DEW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083919"/>
                  </a:ext>
                </a:extLst>
              </a:tr>
              <a:tr h="3232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풍속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WIND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71104"/>
                  </a:ext>
                </a:extLst>
              </a:tr>
            </a:tbl>
          </a:graphicData>
        </a:graphic>
      </p:graphicFrame>
      <p:graphicFrame>
        <p:nvGraphicFramePr>
          <p:cNvPr id="12" name="표 35">
            <a:extLst>
              <a:ext uri="{FF2B5EF4-FFF2-40B4-BE49-F238E27FC236}">
                <a16:creationId xmlns:a16="http://schemas.microsoft.com/office/drawing/2014/main" id="{8295B37B-7BB7-4184-909D-46806ACC6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452243"/>
              </p:ext>
            </p:extLst>
          </p:nvPr>
        </p:nvGraphicFramePr>
        <p:xfrm>
          <a:off x="6680847" y="2615208"/>
          <a:ext cx="3546041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8738">
                  <a:extLst>
                    <a:ext uri="{9D8B030D-6E8A-4147-A177-3AD203B41FA5}">
                      <a16:colId xmlns:a16="http://schemas.microsoft.com/office/drawing/2014/main" val="2367839094"/>
                    </a:ext>
                  </a:extLst>
                </a:gridCol>
                <a:gridCol w="1867303">
                  <a:extLst>
                    <a:ext uri="{9D8B030D-6E8A-4147-A177-3AD203B41FA5}">
                      <a16:colId xmlns:a16="http://schemas.microsoft.com/office/drawing/2014/main" val="25343041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1" kern="12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변경 전</a:t>
                      </a:r>
                      <a:endParaRPr lang="ko-KR" altLang="en-US" sz="1800" b="1" kern="1200" dirty="0">
                        <a:solidFill>
                          <a:schemeClr val="lt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687C8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1" kern="12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변경 후</a:t>
                      </a:r>
                      <a:endParaRPr lang="ko-KR" altLang="en-US" sz="1800" b="1" kern="1200" dirty="0">
                        <a:solidFill>
                          <a:schemeClr val="lt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687C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810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DATE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62711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사고 원인</a:t>
                      </a:r>
                    </a:p>
                  </a:txBody>
                  <a:tcP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CAUSE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10738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1644E06-CD2B-4CAB-B452-09AA3435A215}"/>
              </a:ext>
            </a:extLst>
          </p:cNvPr>
          <p:cNvSpPr/>
          <p:nvPr/>
        </p:nvSpPr>
        <p:spPr>
          <a:xfrm>
            <a:off x="2639617" y="1117992"/>
            <a:ext cx="2376264" cy="57606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날씨 데이터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0299A9-53AB-441A-8C16-E221FB6974DB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5681602" y="2255497"/>
            <a:ext cx="972698" cy="898969"/>
          </a:xfrm>
          <a:prstGeom prst="line">
            <a:avLst/>
          </a:prstGeom>
          <a:ln w="50800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20">
            <a:extLst>
              <a:ext uri="{FF2B5EF4-FFF2-40B4-BE49-F238E27FC236}">
                <a16:creationId xmlns:a16="http://schemas.microsoft.com/office/drawing/2014/main" id="{6D6B2732-0412-4692-80F7-E677DE109937}"/>
              </a:ext>
            </a:extLst>
          </p:cNvPr>
          <p:cNvSpPr/>
          <p:nvPr/>
        </p:nvSpPr>
        <p:spPr>
          <a:xfrm>
            <a:off x="2135560" y="2060848"/>
            <a:ext cx="3546042" cy="389298"/>
          </a:xfrm>
          <a:prstGeom prst="round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20">
            <a:extLst>
              <a:ext uri="{FF2B5EF4-FFF2-40B4-BE49-F238E27FC236}">
                <a16:creationId xmlns:a16="http://schemas.microsoft.com/office/drawing/2014/main" id="{F0B51D7C-710F-4E96-AF08-4EC21E602D2F}"/>
              </a:ext>
            </a:extLst>
          </p:cNvPr>
          <p:cNvSpPr/>
          <p:nvPr/>
        </p:nvSpPr>
        <p:spPr>
          <a:xfrm>
            <a:off x="6654300" y="2959817"/>
            <a:ext cx="3572588" cy="389298"/>
          </a:xfrm>
          <a:prstGeom prst="round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3C6D300-06E2-4CDD-A1F6-FD593FECC8EC}"/>
              </a:ext>
            </a:extLst>
          </p:cNvPr>
          <p:cNvSpPr/>
          <p:nvPr/>
        </p:nvSpPr>
        <p:spPr>
          <a:xfrm>
            <a:off x="6761679" y="1484784"/>
            <a:ext cx="3384376" cy="57606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지역별 </a:t>
            </a:r>
            <a:endParaRPr lang="en-US" altLang="ko-KR" sz="2800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 </a:t>
            </a:r>
            <a:r>
              <a:rPr lang="ko-KR" altLang="en-US" sz="28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서울 경기 경남 경북 </a:t>
            </a:r>
            <a:r>
              <a:rPr lang="en-US" altLang="ko-KR" sz="28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 </a:t>
            </a:r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사고  데이터</a:t>
            </a:r>
          </a:p>
        </p:txBody>
      </p:sp>
    </p:spTree>
    <p:extLst>
      <p:ext uri="{BB962C8B-B14F-4D97-AF65-F5344CB8AC3E}">
        <p14:creationId xmlns:p14="http://schemas.microsoft.com/office/powerpoint/2010/main" val="267726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6773850-47EC-470C-A213-D903F2A83E56}"/>
              </a:ext>
            </a:extLst>
          </p:cNvPr>
          <p:cNvSpPr/>
          <p:nvPr/>
        </p:nvSpPr>
        <p:spPr>
          <a:xfrm>
            <a:off x="-6424" y="0"/>
            <a:ext cx="12192000" cy="4869160"/>
          </a:xfrm>
          <a:prstGeom prst="rect">
            <a:avLst/>
          </a:prstGeom>
          <a:solidFill>
            <a:srgbClr val="658B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6A44-A0EF-4B9E-BC52-37A628E85061}"/>
              </a:ext>
            </a:extLst>
          </p:cNvPr>
          <p:cNvSpPr txBox="1"/>
          <p:nvPr/>
        </p:nvSpPr>
        <p:spPr>
          <a:xfrm>
            <a:off x="95672" y="45459"/>
            <a:ext cx="1082486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3.2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</a:t>
            </a:r>
            <a:r>
              <a:rPr lang="ko-KR" altLang="en-US" sz="3000" dirty="0" err="1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불 필요 컬럼 제거</a:t>
            </a:r>
            <a:endParaRPr lang="ko-KR" altLang="en-US" sz="3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A9907C-BF06-4469-BB98-B748450C156E}"/>
              </a:ext>
            </a:extLst>
          </p:cNvPr>
          <p:cNvSpPr/>
          <p:nvPr/>
        </p:nvSpPr>
        <p:spPr>
          <a:xfrm>
            <a:off x="1338536" y="5186809"/>
            <a:ext cx="98732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감소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소방서 명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센터 명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등록일시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신고일시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사고장소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활동개요 컬럼을 원본 데이터에서 제외한다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상위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개의 날씨를 제외한 나머지 컬럼을 원본 데이터에서 제외한다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A76C8D-18F6-4406-AC86-70066496A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06" y="2737465"/>
            <a:ext cx="10945448" cy="1671104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0D85CF1-C77B-4D6C-A077-A0B31D2B7447}"/>
              </a:ext>
            </a:extLst>
          </p:cNvPr>
          <p:cNvSpPr/>
          <p:nvPr/>
        </p:nvSpPr>
        <p:spPr>
          <a:xfrm>
            <a:off x="767408" y="3025293"/>
            <a:ext cx="2664296" cy="295336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2D4F7CE-23A7-40ED-9DEA-5FC0F635651B}"/>
              </a:ext>
            </a:extLst>
          </p:cNvPr>
          <p:cNvSpPr/>
          <p:nvPr/>
        </p:nvSpPr>
        <p:spPr>
          <a:xfrm>
            <a:off x="4007768" y="3024487"/>
            <a:ext cx="1944216" cy="295336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CB02E8-9F5F-48C4-9141-F450D0C918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75"/>
          <a:stretch/>
        </p:blipFill>
        <p:spPr>
          <a:xfrm>
            <a:off x="511552" y="1215860"/>
            <a:ext cx="11161356" cy="1007538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B6CD824-CA10-46C0-9D6D-91364EBCCBC5}"/>
              </a:ext>
            </a:extLst>
          </p:cNvPr>
          <p:cNvSpPr/>
          <p:nvPr/>
        </p:nvSpPr>
        <p:spPr>
          <a:xfrm>
            <a:off x="511552" y="1424293"/>
            <a:ext cx="1191960" cy="225232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B5F3461-1FE6-4B7C-82BD-0B0B693EB9A6}"/>
              </a:ext>
            </a:extLst>
          </p:cNvPr>
          <p:cNvSpPr/>
          <p:nvPr/>
        </p:nvSpPr>
        <p:spPr>
          <a:xfrm>
            <a:off x="3411788" y="1424293"/>
            <a:ext cx="595980" cy="224426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3CB6134-454E-481D-AD1F-0835E82067BE}"/>
              </a:ext>
            </a:extLst>
          </p:cNvPr>
          <p:cNvSpPr/>
          <p:nvPr/>
        </p:nvSpPr>
        <p:spPr>
          <a:xfrm>
            <a:off x="4537978" y="1425380"/>
            <a:ext cx="595980" cy="224426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A29AC8D-FD77-4FD2-8E75-0B78E9FB6ECA}"/>
              </a:ext>
            </a:extLst>
          </p:cNvPr>
          <p:cNvSpPr/>
          <p:nvPr/>
        </p:nvSpPr>
        <p:spPr>
          <a:xfrm>
            <a:off x="5716044" y="1424293"/>
            <a:ext cx="2318150" cy="224426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52753F8-57A0-4C42-BBB3-77767FB6FE0C}"/>
              </a:ext>
            </a:extLst>
          </p:cNvPr>
          <p:cNvSpPr/>
          <p:nvPr/>
        </p:nvSpPr>
        <p:spPr>
          <a:xfrm>
            <a:off x="8616280" y="1424293"/>
            <a:ext cx="2948674" cy="224426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8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81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6A44-A0EF-4B9E-BC52-37A628E85061}"/>
              </a:ext>
            </a:extLst>
          </p:cNvPr>
          <p:cNvSpPr txBox="1"/>
          <p:nvPr/>
        </p:nvSpPr>
        <p:spPr>
          <a:xfrm>
            <a:off x="95672" y="45459"/>
            <a:ext cx="6792416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3.3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</a:t>
            </a:r>
            <a:r>
              <a:rPr lang="ko-KR" altLang="en-US" sz="3000" dirty="0" err="1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누락 값 처리 </a:t>
            </a:r>
            <a:endParaRPr lang="ko-KR" altLang="en-US" sz="3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C9937C1-1538-4EFE-B3AE-C1DDB38AF031}"/>
              </a:ext>
            </a:extLst>
          </p:cNvPr>
          <p:cNvGrpSpPr/>
          <p:nvPr/>
        </p:nvGrpSpPr>
        <p:grpSpPr>
          <a:xfrm>
            <a:off x="6384031" y="1484784"/>
            <a:ext cx="5026810" cy="2232248"/>
            <a:chOff x="7022035" y="1556792"/>
            <a:chExt cx="4071861" cy="180818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B28CE707-269C-4810-BC39-870B24D4AA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426" r="44081"/>
            <a:stretch/>
          </p:blipFill>
          <p:spPr>
            <a:xfrm>
              <a:off x="7022035" y="1556792"/>
              <a:ext cx="4071861" cy="1808185"/>
            </a:xfrm>
            <a:prstGeom prst="rect">
              <a:avLst/>
            </a:prstGeom>
          </p:spPr>
        </p:pic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128B9DF-9EAD-43A6-9ABA-E335EC799A76}"/>
                </a:ext>
              </a:extLst>
            </p:cNvPr>
            <p:cNvSpPr/>
            <p:nvPr/>
          </p:nvSpPr>
          <p:spPr>
            <a:xfrm>
              <a:off x="8184232" y="1700808"/>
              <a:ext cx="648072" cy="1080120"/>
            </a:xfrm>
            <a:prstGeom prst="roundRect">
              <a:avLst/>
            </a:prstGeom>
            <a:noFill/>
            <a:ln w="349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E5D6885-0CBB-4E6D-B16B-62118E1C6542}"/>
              </a:ext>
            </a:extLst>
          </p:cNvPr>
          <p:cNvSpPr/>
          <p:nvPr/>
        </p:nvSpPr>
        <p:spPr>
          <a:xfrm>
            <a:off x="1538676" y="5299417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결측치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처리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79395E-C799-40A3-86BF-04D6C381ED20}"/>
              </a:ext>
            </a:extLst>
          </p:cNvPr>
          <p:cNvSpPr/>
          <p:nvPr/>
        </p:nvSpPr>
        <p:spPr>
          <a:xfrm>
            <a:off x="-2112912" y="5642035"/>
            <a:ext cx="15899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8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Snow, Rain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빈 값을 기상청 데이터와 비교 후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으로 대체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8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평균대체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5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 이하의 연속된 빈 데이터를 위아래 데이터의 평균 값으로 대체하여 누락 값 제거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8880BED-788C-420F-B025-554475CFD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484784"/>
            <a:ext cx="4672146" cy="2232248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7793929-BE9A-4DE7-9891-559E09AFE955}"/>
              </a:ext>
            </a:extLst>
          </p:cNvPr>
          <p:cNvSpPr/>
          <p:nvPr/>
        </p:nvSpPr>
        <p:spPr>
          <a:xfrm>
            <a:off x="1919536" y="1916832"/>
            <a:ext cx="1368152" cy="1800200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A818FA7-3359-40AC-AF40-84BDF9B0FEAB}"/>
              </a:ext>
            </a:extLst>
          </p:cNvPr>
          <p:cNvSpPr/>
          <p:nvPr/>
        </p:nvSpPr>
        <p:spPr>
          <a:xfrm>
            <a:off x="3863752" y="2095909"/>
            <a:ext cx="792088" cy="541003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75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FCE68D7-5F2D-4E04-8D9A-B7FC52DF014C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81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86CD8-2138-49F2-A563-67A36965554B}"/>
              </a:ext>
            </a:extLst>
          </p:cNvPr>
          <p:cNvSpPr txBox="1"/>
          <p:nvPr/>
        </p:nvSpPr>
        <p:spPr>
          <a:xfrm>
            <a:off x="95672" y="45459"/>
            <a:ext cx="7152456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3.4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</a:t>
            </a:r>
            <a:r>
              <a:rPr lang="ko-KR" altLang="en-US" sz="3000" dirty="0" err="1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분할</a:t>
            </a:r>
            <a:endParaRPr lang="ko-KR" altLang="en-US" sz="3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560C76-9F5B-42A8-9528-41B16A11DA5F}"/>
              </a:ext>
            </a:extLst>
          </p:cNvPr>
          <p:cNvGrpSpPr/>
          <p:nvPr/>
        </p:nvGrpSpPr>
        <p:grpSpPr>
          <a:xfrm>
            <a:off x="2495550" y="4962939"/>
            <a:ext cx="1954381" cy="1214145"/>
            <a:chOff x="-26393" y="4943956"/>
            <a:chExt cx="1954381" cy="121414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2ABD46-AD8E-40CE-BDE8-EEA01B51676B}"/>
                </a:ext>
              </a:extLst>
            </p:cNvPr>
            <p:cNvSpPr/>
            <p:nvPr/>
          </p:nvSpPr>
          <p:spPr>
            <a:xfrm>
              <a:off x="-26393" y="5788769"/>
              <a:ext cx="18806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간격에 따른 분할</a:t>
              </a:r>
              <a:endPara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FF57A5B-F96D-4615-9964-C4514D65D4BE}"/>
                </a:ext>
              </a:extLst>
            </p:cNvPr>
            <p:cNvSpPr/>
            <p:nvPr/>
          </p:nvSpPr>
          <p:spPr>
            <a:xfrm>
              <a:off x="-26393" y="4943956"/>
              <a:ext cx="19543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특성에 따른 분할 </a:t>
              </a:r>
              <a:endPara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32402A-CA57-4A2E-A48D-0D4148061EE4}"/>
              </a:ext>
            </a:extLst>
          </p:cNvPr>
          <p:cNvGrpSpPr/>
          <p:nvPr/>
        </p:nvGrpSpPr>
        <p:grpSpPr>
          <a:xfrm>
            <a:off x="2635758" y="5284532"/>
            <a:ext cx="6096000" cy="1154162"/>
            <a:chOff x="2351584" y="5229240"/>
            <a:chExt cx="6096000" cy="115416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9192AA-2B99-4024-B845-B2684E2AD525}"/>
                </a:ext>
              </a:extLst>
            </p:cNvPr>
            <p:cNvSpPr/>
            <p:nvPr/>
          </p:nvSpPr>
          <p:spPr>
            <a:xfrm>
              <a:off x="2351584" y="5644738"/>
              <a:ext cx="5519460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Tx/>
                <a:buChar char="-"/>
              </a:pPr>
              <a:endPara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해당 원인의 발생 여부에 따라 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 </a:t>
              </a: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과 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 </a:t>
              </a: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으로 대체하여 컬럼에 추가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8EC7F6-4F05-4F32-ADC5-A4B07AC288C1}"/>
                </a:ext>
              </a:extLst>
            </p:cNvPr>
            <p:cNvSpPr/>
            <p:nvPr/>
          </p:nvSpPr>
          <p:spPr>
            <a:xfrm>
              <a:off x="2351584" y="5229240"/>
              <a:ext cx="6096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날씨 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</a:t>
              </a: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수치형 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– </a:t>
              </a: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연속형</a:t>
              </a:r>
              <a:endPara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산악사고 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</a:t>
              </a: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범주형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– </a:t>
              </a: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명목형 </a:t>
              </a:r>
              <a:endPara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24244E3-B147-407F-A0C8-330527188237}"/>
              </a:ext>
            </a:extLst>
          </p:cNvPr>
          <p:cNvGrpSpPr/>
          <p:nvPr/>
        </p:nvGrpSpPr>
        <p:grpSpPr>
          <a:xfrm>
            <a:off x="1317119" y="1360066"/>
            <a:ext cx="9531409" cy="2500981"/>
            <a:chOff x="1729361" y="1573817"/>
            <a:chExt cx="8733277" cy="214902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A0FBD31-7D32-44D1-AD93-1EAD09035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9361" y="1573817"/>
              <a:ext cx="8733277" cy="2149026"/>
            </a:xfrm>
            <a:prstGeom prst="rect">
              <a:avLst/>
            </a:prstGeom>
          </p:spPr>
        </p:pic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7566682-F3AF-4AB3-8484-4ECDE44CDDC8}"/>
                </a:ext>
              </a:extLst>
            </p:cNvPr>
            <p:cNvSpPr/>
            <p:nvPr/>
          </p:nvSpPr>
          <p:spPr>
            <a:xfrm>
              <a:off x="5663952" y="1772816"/>
              <a:ext cx="4798686" cy="1950027"/>
            </a:xfrm>
            <a:prstGeom prst="roundRect">
              <a:avLst/>
            </a:prstGeom>
            <a:noFill/>
            <a:ln w="349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0719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144A963-3736-4A2D-BD64-A9D2EA75D4F6}"/>
              </a:ext>
            </a:extLst>
          </p:cNvPr>
          <p:cNvSpPr/>
          <p:nvPr/>
        </p:nvSpPr>
        <p:spPr>
          <a:xfrm>
            <a:off x="-353" y="0"/>
            <a:ext cx="6096353" cy="6889240"/>
          </a:xfrm>
          <a:prstGeom prst="rect">
            <a:avLst/>
          </a:prstGeom>
          <a:solidFill>
            <a:srgbClr val="6D8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546A28E-339F-4FCA-9316-3D9E966E0DAF}"/>
              </a:ext>
            </a:extLst>
          </p:cNvPr>
          <p:cNvGrpSpPr/>
          <p:nvPr/>
        </p:nvGrpSpPr>
        <p:grpSpPr>
          <a:xfrm>
            <a:off x="-1352107" y="7278204"/>
            <a:ext cx="11553825" cy="1423866"/>
            <a:chOff x="-744760" y="1054976"/>
            <a:chExt cx="11553825" cy="142386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4B7D774-48DF-4E70-B0C7-72A5EED6AE78}"/>
                </a:ext>
              </a:extLst>
            </p:cNvPr>
            <p:cNvGrpSpPr/>
            <p:nvPr/>
          </p:nvGrpSpPr>
          <p:grpSpPr>
            <a:xfrm>
              <a:off x="-744760" y="1058246"/>
              <a:ext cx="10525126" cy="1420596"/>
              <a:chOff x="-246079" y="5653930"/>
              <a:chExt cx="10525126" cy="142059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790BFE7-A3D6-48D9-B85A-6162F3421C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246078" y="6347128"/>
                <a:ext cx="10525125" cy="727398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BA8F4EEE-4C9A-489A-8638-610853562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46079" y="5653930"/>
                <a:ext cx="10525125" cy="727398"/>
              </a:xfrm>
              <a:prstGeom prst="rect">
                <a:avLst/>
              </a:prstGeom>
            </p:spPr>
          </p:pic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1357DEE-D85E-4291-8BA0-6218ABAA3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80365" y="1054976"/>
              <a:ext cx="1028700" cy="1423865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A0FDFF4-172A-479B-9770-C8110B9480F9}"/>
              </a:ext>
            </a:extLst>
          </p:cNvPr>
          <p:cNvGrpSpPr/>
          <p:nvPr/>
        </p:nvGrpSpPr>
        <p:grpSpPr>
          <a:xfrm>
            <a:off x="1720122" y="1669981"/>
            <a:ext cx="2655403" cy="1571387"/>
            <a:chOff x="1703512" y="1749902"/>
            <a:chExt cx="2655403" cy="157138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429E8B2-EC95-4B11-95E1-AD5452D003EB}"/>
                </a:ext>
              </a:extLst>
            </p:cNvPr>
            <p:cNvSpPr txBox="1"/>
            <p:nvPr/>
          </p:nvSpPr>
          <p:spPr>
            <a:xfrm>
              <a:off x="1703512" y="1997850"/>
              <a:ext cx="265540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목 차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71CA482-B3EC-4B22-A195-1EDA8089DE3B}"/>
                </a:ext>
              </a:extLst>
            </p:cNvPr>
            <p:cNvSpPr/>
            <p:nvPr/>
          </p:nvSpPr>
          <p:spPr>
            <a:xfrm>
              <a:off x="1807078" y="1749902"/>
              <a:ext cx="2448272" cy="7200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1CE597-A9D5-485D-88F2-3DE3838548AF}"/>
                </a:ext>
              </a:extLst>
            </p:cNvPr>
            <p:cNvSpPr/>
            <p:nvPr/>
          </p:nvSpPr>
          <p:spPr>
            <a:xfrm>
              <a:off x="1807077" y="3210178"/>
              <a:ext cx="2448272" cy="7200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093510F-4193-45AE-947D-6D1C11D32DCA}"/>
              </a:ext>
            </a:extLst>
          </p:cNvPr>
          <p:cNvGrpSpPr/>
          <p:nvPr/>
        </p:nvGrpSpPr>
        <p:grpSpPr>
          <a:xfrm>
            <a:off x="6529513" y="866229"/>
            <a:ext cx="5287010" cy="5125542"/>
            <a:chOff x="5447928" y="881849"/>
            <a:chExt cx="5287010" cy="512554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C5F23CC-A91E-4AE8-9D39-DFA26F958E3C}"/>
                </a:ext>
              </a:extLst>
            </p:cNvPr>
            <p:cNvSpPr/>
            <p:nvPr/>
          </p:nvSpPr>
          <p:spPr>
            <a:xfrm>
              <a:off x="7770411" y="3466074"/>
              <a:ext cx="45719" cy="218285"/>
            </a:xfrm>
            <a:prstGeom prst="rect">
              <a:avLst/>
            </a:prstGeom>
            <a:solidFill>
              <a:srgbClr val="A69076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3F4CFE1-76B2-4E96-A7A8-2317010CF701}"/>
                </a:ext>
              </a:extLst>
            </p:cNvPr>
            <p:cNvGrpSpPr/>
            <p:nvPr/>
          </p:nvGrpSpPr>
          <p:grpSpPr>
            <a:xfrm>
              <a:off x="5447928" y="881849"/>
              <a:ext cx="5287010" cy="5125542"/>
              <a:chOff x="5447928" y="881849"/>
              <a:chExt cx="5287010" cy="5125542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99C4A09-8F6C-4046-A64B-D19E09DB9731}"/>
                  </a:ext>
                </a:extLst>
              </p:cNvPr>
              <p:cNvSpPr/>
              <p:nvPr/>
            </p:nvSpPr>
            <p:spPr>
              <a:xfrm>
                <a:off x="6365053" y="3466074"/>
                <a:ext cx="45720" cy="218285"/>
              </a:xfrm>
              <a:prstGeom prst="rect">
                <a:avLst/>
              </a:prstGeom>
              <a:solidFill>
                <a:srgbClr val="A69076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41A66A5-DE13-4D69-9CC8-F2FE7CB2F088}"/>
                  </a:ext>
                </a:extLst>
              </p:cNvPr>
              <p:cNvGrpSpPr/>
              <p:nvPr/>
            </p:nvGrpSpPr>
            <p:grpSpPr>
              <a:xfrm>
                <a:off x="5447928" y="881849"/>
                <a:ext cx="5287010" cy="5125542"/>
                <a:chOff x="5447928" y="881849"/>
                <a:chExt cx="5287010" cy="5125542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22FF5D14-EB38-42EE-928C-D8CF1442262F}"/>
                    </a:ext>
                  </a:extLst>
                </p:cNvPr>
                <p:cNvGrpSpPr/>
                <p:nvPr/>
              </p:nvGrpSpPr>
              <p:grpSpPr>
                <a:xfrm>
                  <a:off x="5447928" y="881849"/>
                  <a:ext cx="5287010" cy="5125542"/>
                  <a:chOff x="6689709" y="767260"/>
                  <a:chExt cx="5287010" cy="5125542"/>
                </a:xfrm>
              </p:grpSpPr>
              <p:sp>
                <p:nvSpPr>
                  <p:cNvPr id="12" name="Freeform 36">
                    <a:extLst>
                      <a:ext uri="{FF2B5EF4-FFF2-40B4-BE49-F238E27FC236}">
                        <a16:creationId xmlns:a16="http://schemas.microsoft.com/office/drawing/2014/main" id="{34416EFA-FFEC-47B0-B4AA-DB4A0177D73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0632504" y="2864541"/>
                    <a:ext cx="215408" cy="362295"/>
                  </a:xfrm>
                  <a:custGeom>
                    <a:avLst/>
                    <a:gdLst>
                      <a:gd name="T0" fmla="*/ 937 w 1926"/>
                      <a:gd name="T1" fmla="*/ 3639 h 4045"/>
                      <a:gd name="T2" fmla="*/ 893 w 1926"/>
                      <a:gd name="T3" fmla="*/ 3665 h 4045"/>
                      <a:gd name="T4" fmla="*/ 863 w 1926"/>
                      <a:gd name="T5" fmla="*/ 3712 h 4045"/>
                      <a:gd name="T6" fmla="*/ 851 w 1926"/>
                      <a:gd name="T7" fmla="*/ 3772 h 4045"/>
                      <a:gd name="T8" fmla="*/ 863 w 1926"/>
                      <a:gd name="T9" fmla="*/ 3832 h 4045"/>
                      <a:gd name="T10" fmla="*/ 893 w 1926"/>
                      <a:gd name="T11" fmla="*/ 3878 h 4045"/>
                      <a:gd name="T12" fmla="*/ 937 w 1926"/>
                      <a:gd name="T13" fmla="*/ 3905 h 4045"/>
                      <a:gd name="T14" fmla="*/ 988 w 1926"/>
                      <a:gd name="T15" fmla="*/ 3905 h 4045"/>
                      <a:gd name="T16" fmla="*/ 1033 w 1926"/>
                      <a:gd name="T17" fmla="*/ 3878 h 4045"/>
                      <a:gd name="T18" fmla="*/ 1064 w 1926"/>
                      <a:gd name="T19" fmla="*/ 3832 h 4045"/>
                      <a:gd name="T20" fmla="*/ 1075 w 1926"/>
                      <a:gd name="T21" fmla="*/ 3772 h 4045"/>
                      <a:gd name="T22" fmla="*/ 1064 w 1926"/>
                      <a:gd name="T23" fmla="*/ 3712 h 4045"/>
                      <a:gd name="T24" fmla="*/ 1033 w 1926"/>
                      <a:gd name="T25" fmla="*/ 3665 h 4045"/>
                      <a:gd name="T26" fmla="*/ 988 w 1926"/>
                      <a:gd name="T27" fmla="*/ 3639 h 4045"/>
                      <a:gd name="T28" fmla="*/ 156 w 1926"/>
                      <a:gd name="T29" fmla="*/ 434 h 4045"/>
                      <a:gd name="T30" fmla="*/ 1770 w 1926"/>
                      <a:gd name="T31" fmla="*/ 3540 h 4045"/>
                      <a:gd name="T32" fmla="*/ 156 w 1926"/>
                      <a:gd name="T33" fmla="*/ 434 h 4045"/>
                      <a:gd name="T34" fmla="*/ 716 w 1926"/>
                      <a:gd name="T35" fmla="*/ 200 h 4045"/>
                      <a:gd name="T36" fmla="*/ 701 w 1926"/>
                      <a:gd name="T37" fmla="*/ 217 h 4045"/>
                      <a:gd name="T38" fmla="*/ 701 w 1926"/>
                      <a:gd name="T39" fmla="*/ 243 h 4045"/>
                      <a:gd name="T40" fmla="*/ 716 w 1926"/>
                      <a:gd name="T41" fmla="*/ 260 h 4045"/>
                      <a:gd name="T42" fmla="*/ 1199 w 1926"/>
                      <a:gd name="T43" fmla="*/ 262 h 4045"/>
                      <a:gd name="T44" fmla="*/ 1218 w 1926"/>
                      <a:gd name="T45" fmla="*/ 254 h 4045"/>
                      <a:gd name="T46" fmla="*/ 1226 w 1926"/>
                      <a:gd name="T47" fmla="*/ 230 h 4045"/>
                      <a:gd name="T48" fmla="*/ 1218 w 1926"/>
                      <a:gd name="T49" fmla="*/ 207 h 4045"/>
                      <a:gd name="T50" fmla="*/ 1199 w 1926"/>
                      <a:gd name="T51" fmla="*/ 197 h 4045"/>
                      <a:gd name="T52" fmla="*/ 224 w 1926"/>
                      <a:gd name="T53" fmla="*/ 0 h 4045"/>
                      <a:gd name="T54" fmla="*/ 1738 w 1926"/>
                      <a:gd name="T55" fmla="*/ 4 h 4045"/>
                      <a:gd name="T56" fmla="*/ 1805 w 1926"/>
                      <a:gd name="T57" fmla="*/ 31 h 4045"/>
                      <a:gd name="T58" fmla="*/ 1860 w 1926"/>
                      <a:gd name="T59" fmla="*/ 81 h 4045"/>
                      <a:gd name="T60" fmla="*/ 1900 w 1926"/>
                      <a:gd name="T61" fmla="*/ 148 h 4045"/>
                      <a:gd name="T62" fmla="*/ 1923 w 1926"/>
                      <a:gd name="T63" fmla="*/ 229 h 4045"/>
                      <a:gd name="T64" fmla="*/ 1926 w 1926"/>
                      <a:gd name="T65" fmla="*/ 3772 h 4045"/>
                      <a:gd name="T66" fmla="*/ 1915 w 1926"/>
                      <a:gd name="T67" fmla="*/ 3857 h 4045"/>
                      <a:gd name="T68" fmla="*/ 1882 w 1926"/>
                      <a:gd name="T69" fmla="*/ 3932 h 4045"/>
                      <a:gd name="T70" fmla="*/ 1834 w 1926"/>
                      <a:gd name="T71" fmla="*/ 3992 h 4045"/>
                      <a:gd name="T72" fmla="*/ 1773 w 1926"/>
                      <a:gd name="T73" fmla="*/ 4032 h 4045"/>
                      <a:gd name="T74" fmla="*/ 1702 w 1926"/>
                      <a:gd name="T75" fmla="*/ 4045 h 4045"/>
                      <a:gd name="T76" fmla="*/ 188 w 1926"/>
                      <a:gd name="T77" fmla="*/ 4041 h 4045"/>
                      <a:gd name="T78" fmla="*/ 122 w 1926"/>
                      <a:gd name="T79" fmla="*/ 4014 h 4045"/>
                      <a:gd name="T80" fmla="*/ 66 w 1926"/>
                      <a:gd name="T81" fmla="*/ 3964 h 4045"/>
                      <a:gd name="T82" fmla="*/ 25 w 1926"/>
                      <a:gd name="T83" fmla="*/ 3897 h 4045"/>
                      <a:gd name="T84" fmla="*/ 3 w 1926"/>
                      <a:gd name="T85" fmla="*/ 3816 h 4045"/>
                      <a:gd name="T86" fmla="*/ 0 w 1926"/>
                      <a:gd name="T87" fmla="*/ 273 h 4045"/>
                      <a:gd name="T88" fmla="*/ 12 w 1926"/>
                      <a:gd name="T89" fmla="*/ 188 h 4045"/>
                      <a:gd name="T90" fmla="*/ 43 w 1926"/>
                      <a:gd name="T91" fmla="*/ 113 h 4045"/>
                      <a:gd name="T92" fmla="*/ 92 w 1926"/>
                      <a:gd name="T93" fmla="*/ 53 h 4045"/>
                      <a:gd name="T94" fmla="*/ 154 w 1926"/>
                      <a:gd name="T95" fmla="*/ 13 h 4045"/>
                      <a:gd name="T96" fmla="*/ 224 w 1926"/>
                      <a:gd name="T97" fmla="*/ 0 h 40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926" h="4045">
                        <a:moveTo>
                          <a:pt x="963" y="3636"/>
                        </a:moveTo>
                        <a:lnTo>
                          <a:pt x="937" y="3639"/>
                        </a:lnTo>
                        <a:lnTo>
                          <a:pt x="914" y="3649"/>
                        </a:lnTo>
                        <a:lnTo>
                          <a:pt x="893" y="3665"/>
                        </a:lnTo>
                        <a:lnTo>
                          <a:pt x="876" y="3686"/>
                        </a:lnTo>
                        <a:lnTo>
                          <a:pt x="863" y="3712"/>
                        </a:lnTo>
                        <a:lnTo>
                          <a:pt x="854" y="3741"/>
                        </a:lnTo>
                        <a:lnTo>
                          <a:pt x="851" y="3772"/>
                        </a:lnTo>
                        <a:lnTo>
                          <a:pt x="854" y="3804"/>
                        </a:lnTo>
                        <a:lnTo>
                          <a:pt x="863" y="3832"/>
                        </a:lnTo>
                        <a:lnTo>
                          <a:pt x="876" y="3857"/>
                        </a:lnTo>
                        <a:lnTo>
                          <a:pt x="893" y="3878"/>
                        </a:lnTo>
                        <a:lnTo>
                          <a:pt x="914" y="3894"/>
                        </a:lnTo>
                        <a:lnTo>
                          <a:pt x="937" y="3905"/>
                        </a:lnTo>
                        <a:lnTo>
                          <a:pt x="963" y="3909"/>
                        </a:lnTo>
                        <a:lnTo>
                          <a:pt x="988" y="3905"/>
                        </a:lnTo>
                        <a:lnTo>
                          <a:pt x="1013" y="3894"/>
                        </a:lnTo>
                        <a:lnTo>
                          <a:pt x="1033" y="3878"/>
                        </a:lnTo>
                        <a:lnTo>
                          <a:pt x="1051" y="3857"/>
                        </a:lnTo>
                        <a:lnTo>
                          <a:pt x="1064" y="3832"/>
                        </a:lnTo>
                        <a:lnTo>
                          <a:pt x="1072" y="3804"/>
                        </a:lnTo>
                        <a:lnTo>
                          <a:pt x="1075" y="3772"/>
                        </a:lnTo>
                        <a:lnTo>
                          <a:pt x="1072" y="3741"/>
                        </a:lnTo>
                        <a:lnTo>
                          <a:pt x="1064" y="3712"/>
                        </a:lnTo>
                        <a:lnTo>
                          <a:pt x="1051" y="3686"/>
                        </a:lnTo>
                        <a:lnTo>
                          <a:pt x="1033" y="3665"/>
                        </a:lnTo>
                        <a:lnTo>
                          <a:pt x="1013" y="3649"/>
                        </a:lnTo>
                        <a:lnTo>
                          <a:pt x="988" y="3639"/>
                        </a:lnTo>
                        <a:lnTo>
                          <a:pt x="963" y="3636"/>
                        </a:lnTo>
                        <a:close/>
                        <a:moveTo>
                          <a:pt x="156" y="434"/>
                        </a:moveTo>
                        <a:lnTo>
                          <a:pt x="156" y="3540"/>
                        </a:lnTo>
                        <a:lnTo>
                          <a:pt x="1770" y="3540"/>
                        </a:lnTo>
                        <a:lnTo>
                          <a:pt x="1770" y="434"/>
                        </a:lnTo>
                        <a:lnTo>
                          <a:pt x="156" y="434"/>
                        </a:lnTo>
                        <a:close/>
                        <a:moveTo>
                          <a:pt x="727" y="197"/>
                        </a:moveTo>
                        <a:lnTo>
                          <a:pt x="716" y="200"/>
                        </a:lnTo>
                        <a:lnTo>
                          <a:pt x="707" y="207"/>
                        </a:lnTo>
                        <a:lnTo>
                          <a:pt x="701" y="217"/>
                        </a:lnTo>
                        <a:lnTo>
                          <a:pt x="699" y="230"/>
                        </a:lnTo>
                        <a:lnTo>
                          <a:pt x="701" y="243"/>
                        </a:lnTo>
                        <a:lnTo>
                          <a:pt x="707" y="254"/>
                        </a:lnTo>
                        <a:lnTo>
                          <a:pt x="716" y="260"/>
                        </a:lnTo>
                        <a:lnTo>
                          <a:pt x="727" y="262"/>
                        </a:lnTo>
                        <a:lnTo>
                          <a:pt x="1199" y="262"/>
                        </a:lnTo>
                        <a:lnTo>
                          <a:pt x="1210" y="260"/>
                        </a:lnTo>
                        <a:lnTo>
                          <a:pt x="1218" y="254"/>
                        </a:lnTo>
                        <a:lnTo>
                          <a:pt x="1224" y="243"/>
                        </a:lnTo>
                        <a:lnTo>
                          <a:pt x="1226" y="230"/>
                        </a:lnTo>
                        <a:lnTo>
                          <a:pt x="1224" y="217"/>
                        </a:lnTo>
                        <a:lnTo>
                          <a:pt x="1218" y="207"/>
                        </a:lnTo>
                        <a:lnTo>
                          <a:pt x="1210" y="200"/>
                        </a:lnTo>
                        <a:lnTo>
                          <a:pt x="1199" y="197"/>
                        </a:lnTo>
                        <a:lnTo>
                          <a:pt x="727" y="197"/>
                        </a:lnTo>
                        <a:close/>
                        <a:moveTo>
                          <a:pt x="224" y="0"/>
                        </a:moveTo>
                        <a:lnTo>
                          <a:pt x="1702" y="0"/>
                        </a:lnTo>
                        <a:lnTo>
                          <a:pt x="1738" y="4"/>
                        </a:lnTo>
                        <a:lnTo>
                          <a:pt x="1773" y="13"/>
                        </a:lnTo>
                        <a:lnTo>
                          <a:pt x="1805" y="31"/>
                        </a:lnTo>
                        <a:lnTo>
                          <a:pt x="1834" y="53"/>
                        </a:lnTo>
                        <a:lnTo>
                          <a:pt x="1860" y="81"/>
                        </a:lnTo>
                        <a:lnTo>
                          <a:pt x="1882" y="113"/>
                        </a:lnTo>
                        <a:lnTo>
                          <a:pt x="1900" y="148"/>
                        </a:lnTo>
                        <a:lnTo>
                          <a:pt x="1915" y="188"/>
                        </a:lnTo>
                        <a:lnTo>
                          <a:pt x="1923" y="229"/>
                        </a:lnTo>
                        <a:lnTo>
                          <a:pt x="1926" y="273"/>
                        </a:lnTo>
                        <a:lnTo>
                          <a:pt x="1926" y="3772"/>
                        </a:lnTo>
                        <a:lnTo>
                          <a:pt x="1923" y="3816"/>
                        </a:lnTo>
                        <a:lnTo>
                          <a:pt x="1915" y="3857"/>
                        </a:lnTo>
                        <a:lnTo>
                          <a:pt x="1900" y="3897"/>
                        </a:lnTo>
                        <a:lnTo>
                          <a:pt x="1882" y="3932"/>
                        </a:lnTo>
                        <a:lnTo>
                          <a:pt x="1860" y="3964"/>
                        </a:lnTo>
                        <a:lnTo>
                          <a:pt x="1834" y="3992"/>
                        </a:lnTo>
                        <a:lnTo>
                          <a:pt x="1805" y="4014"/>
                        </a:lnTo>
                        <a:lnTo>
                          <a:pt x="1773" y="4032"/>
                        </a:lnTo>
                        <a:lnTo>
                          <a:pt x="1738" y="4041"/>
                        </a:lnTo>
                        <a:lnTo>
                          <a:pt x="1702" y="4045"/>
                        </a:lnTo>
                        <a:lnTo>
                          <a:pt x="224" y="4045"/>
                        </a:lnTo>
                        <a:lnTo>
                          <a:pt x="188" y="4041"/>
                        </a:lnTo>
                        <a:lnTo>
                          <a:pt x="154" y="4032"/>
                        </a:lnTo>
                        <a:lnTo>
                          <a:pt x="122" y="4014"/>
                        </a:lnTo>
                        <a:lnTo>
                          <a:pt x="92" y="3992"/>
                        </a:lnTo>
                        <a:lnTo>
                          <a:pt x="66" y="3964"/>
                        </a:lnTo>
                        <a:lnTo>
                          <a:pt x="43" y="3932"/>
                        </a:lnTo>
                        <a:lnTo>
                          <a:pt x="25" y="3897"/>
                        </a:lnTo>
                        <a:lnTo>
                          <a:pt x="12" y="3857"/>
                        </a:lnTo>
                        <a:lnTo>
                          <a:pt x="3" y="3816"/>
                        </a:lnTo>
                        <a:lnTo>
                          <a:pt x="0" y="3772"/>
                        </a:lnTo>
                        <a:lnTo>
                          <a:pt x="0" y="273"/>
                        </a:lnTo>
                        <a:lnTo>
                          <a:pt x="3" y="229"/>
                        </a:lnTo>
                        <a:lnTo>
                          <a:pt x="12" y="188"/>
                        </a:lnTo>
                        <a:lnTo>
                          <a:pt x="25" y="148"/>
                        </a:lnTo>
                        <a:lnTo>
                          <a:pt x="43" y="113"/>
                        </a:lnTo>
                        <a:lnTo>
                          <a:pt x="66" y="81"/>
                        </a:lnTo>
                        <a:lnTo>
                          <a:pt x="92" y="53"/>
                        </a:lnTo>
                        <a:lnTo>
                          <a:pt x="122" y="31"/>
                        </a:lnTo>
                        <a:lnTo>
                          <a:pt x="154" y="13"/>
                        </a:lnTo>
                        <a:lnTo>
                          <a:pt x="188" y="4"/>
                        </a:lnTo>
                        <a:lnTo>
                          <a:pt x="224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317E8728-5CA4-4C25-A247-B8A36522C7DC}"/>
                      </a:ext>
                    </a:extLst>
                  </p:cNvPr>
                  <p:cNvSpPr/>
                  <p:nvPr/>
                </p:nvSpPr>
                <p:spPr>
                  <a:xfrm>
                    <a:off x="7684708" y="2190164"/>
                    <a:ext cx="3307836" cy="34624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1200" dirty="0">
                        <a:solidFill>
                          <a:prstClr val="white">
                            <a:lumMod val="50000"/>
                          </a:prstClr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데이터 수집 데이터 선정 이유 </a:t>
                    </a:r>
                    <a:endParaRPr lang="en-US" altLang="ko-KR" sz="1200" dirty="0">
                      <a:solidFill>
                        <a:prstClr val="white">
                          <a:lumMod val="50000"/>
                        </a:prstClr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</a:endParaRPr>
                  </a:p>
                </p:txBody>
              </p:sp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A9D59652-9B94-4373-AAC5-BE2C5F59D4AE}"/>
                      </a:ext>
                    </a:extLst>
                  </p:cNvPr>
                  <p:cNvSpPr/>
                  <p:nvPr/>
                </p:nvSpPr>
                <p:spPr>
                  <a:xfrm>
                    <a:off x="7599580" y="5373216"/>
                    <a:ext cx="3392964" cy="34624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1200" dirty="0">
                        <a:solidFill>
                          <a:prstClr val="white">
                            <a:lumMod val="50000"/>
                          </a:prstClr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서비스 활용 방안    기대 효과</a:t>
                    </a:r>
                    <a:endParaRPr lang="en-US" altLang="ko-KR" sz="1200" dirty="0">
                      <a:solidFill>
                        <a:prstClr val="white">
                          <a:lumMod val="50000"/>
                        </a:prstClr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</a:endParaRPr>
                  </a:p>
                </p:txBody>
              </p:sp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9501A15A-61AA-4D08-A4B4-0A39D941D6B1}"/>
                      </a:ext>
                    </a:extLst>
                  </p:cNvPr>
                  <p:cNvSpPr/>
                  <p:nvPr/>
                </p:nvSpPr>
                <p:spPr>
                  <a:xfrm>
                    <a:off x="7680176" y="1178564"/>
                    <a:ext cx="1901649" cy="34624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1200" dirty="0">
                        <a:solidFill>
                          <a:prstClr val="white">
                            <a:lumMod val="50000"/>
                          </a:prstClr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주제 선정 배경 및 이유 </a:t>
                    </a:r>
                    <a:endParaRPr lang="en-US" altLang="ko-KR" sz="1200" dirty="0">
                      <a:solidFill>
                        <a:prstClr val="white">
                          <a:lumMod val="50000"/>
                        </a:prstClr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</a:endParaRP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8CF8E197-15A1-43F5-8DB8-918A518193EF}"/>
                      </a:ext>
                    </a:extLst>
                  </p:cNvPr>
                  <p:cNvSpPr/>
                  <p:nvPr/>
                </p:nvSpPr>
                <p:spPr>
                  <a:xfrm>
                    <a:off x="7684708" y="3287585"/>
                    <a:ext cx="3827475" cy="34624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1200" dirty="0">
                        <a:solidFill>
                          <a:prstClr val="white">
                            <a:lumMod val="50000"/>
                          </a:prstClr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데이터 전처리          데이터 전처리 결과    분석 계획</a:t>
                    </a:r>
                    <a:endParaRPr lang="en-US" altLang="ko-KR" sz="1200" dirty="0">
                      <a:solidFill>
                        <a:prstClr val="white">
                          <a:lumMod val="50000"/>
                        </a:prstClr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</a:endParaRPr>
                  </a:p>
                </p:txBody>
              </p:sp>
              <p:sp>
                <p:nvSpPr>
                  <p:cNvPr id="7" name="직사각형 6">
                    <a:extLst>
                      <a:ext uri="{FF2B5EF4-FFF2-40B4-BE49-F238E27FC236}">
                        <a16:creationId xmlns:a16="http://schemas.microsoft.com/office/drawing/2014/main" id="{369323A4-E889-4245-A8F9-7046C63FB96D}"/>
                      </a:ext>
                    </a:extLst>
                  </p:cNvPr>
                  <p:cNvSpPr/>
                  <p:nvPr/>
                </p:nvSpPr>
                <p:spPr>
                  <a:xfrm>
                    <a:off x="7599580" y="4345149"/>
                    <a:ext cx="4377139" cy="34624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1200" dirty="0">
                        <a:solidFill>
                          <a:prstClr val="white">
                            <a:lumMod val="50000"/>
                          </a:prstClr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ROC-Curve AIC     </a:t>
                    </a:r>
                    <a:r>
                      <a:rPr lang="ko-KR" altLang="en-US" sz="1200" dirty="0">
                        <a:solidFill>
                          <a:prstClr val="white">
                            <a:lumMod val="50000"/>
                          </a:prstClr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모델 적합성 검사      로지스틱 회귀분석</a:t>
                    </a:r>
                    <a:endParaRPr lang="en-US" altLang="ko-KR" sz="1200" dirty="0">
                      <a:solidFill>
                        <a:prstClr val="white">
                          <a:lumMod val="50000"/>
                        </a:prstClr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</a:endParaRP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99EC39BD-7C97-4505-BA26-94F48559E232}"/>
                      </a:ext>
                    </a:extLst>
                  </p:cNvPr>
                  <p:cNvSpPr/>
                  <p:nvPr/>
                </p:nvSpPr>
                <p:spPr>
                  <a:xfrm>
                    <a:off x="7476353" y="767260"/>
                    <a:ext cx="1253869" cy="51552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2000" b="1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공모 배경</a:t>
                    </a:r>
                    <a:endParaRPr lang="en-US" altLang="ko-KR" sz="2000" b="1" dirty="0">
                      <a:latin typeface="배달의민족 도현" panose="020B0600000101010101" pitchFamily="50" charset="-127"/>
                      <a:ea typeface="배달의민족 도현" panose="020B0600000101010101" pitchFamily="50" charset="-127"/>
                    </a:endParaRPr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C60C064B-0AEF-4A22-8009-692C98734ACF}"/>
                      </a:ext>
                    </a:extLst>
                  </p:cNvPr>
                  <p:cNvSpPr/>
                  <p:nvPr/>
                </p:nvSpPr>
                <p:spPr>
                  <a:xfrm>
                    <a:off x="7478022" y="1747797"/>
                    <a:ext cx="1582484" cy="51552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2000" b="1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데이터 정의 </a:t>
                    </a:r>
                    <a:endParaRPr lang="en-US" altLang="ko-KR" sz="2000" b="1" dirty="0">
                      <a:latin typeface="배달의민족 도현" panose="020B0600000101010101" pitchFamily="50" charset="-127"/>
                      <a:ea typeface="배달의민족 도현" panose="020B0600000101010101" pitchFamily="50" charset="-127"/>
                    </a:endParaRPr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62403158-1398-4C08-A51A-140ACA74F90C}"/>
                      </a:ext>
                    </a:extLst>
                  </p:cNvPr>
                  <p:cNvSpPr/>
                  <p:nvPr/>
                </p:nvSpPr>
                <p:spPr>
                  <a:xfrm>
                    <a:off x="7476353" y="2880176"/>
                    <a:ext cx="3308919" cy="51552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2000" b="1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데이터 전처리 및 분석 계획 </a:t>
                    </a:r>
                    <a:endParaRPr lang="en-US" altLang="ko-KR" sz="2000" b="1" dirty="0">
                      <a:solidFill>
                        <a:prstClr val="white">
                          <a:lumMod val="50000"/>
                        </a:prstClr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3BB3C3BB-AE4E-4295-9AD0-EDE73C4D89CD}"/>
                      </a:ext>
                    </a:extLst>
                  </p:cNvPr>
                  <p:cNvSpPr/>
                  <p:nvPr/>
                </p:nvSpPr>
                <p:spPr>
                  <a:xfrm>
                    <a:off x="7438695" y="3945612"/>
                    <a:ext cx="1253869" cy="51552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2000" b="1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분석 결과</a:t>
                    </a:r>
                    <a:endParaRPr lang="en-US" altLang="ko-KR" sz="2000" b="1" dirty="0">
                      <a:latin typeface="배달의민족 도현" panose="020B0600000101010101" pitchFamily="50" charset="-127"/>
                      <a:ea typeface="배달의민족 도현" panose="020B0600000101010101" pitchFamily="50" charset="-127"/>
                    </a:endParaRPr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EED9B0C9-525B-449C-AE8F-6B697AF5720D}"/>
                      </a:ext>
                    </a:extLst>
                  </p:cNvPr>
                  <p:cNvSpPr/>
                  <p:nvPr/>
                </p:nvSpPr>
                <p:spPr>
                  <a:xfrm>
                    <a:off x="7454504" y="4969472"/>
                    <a:ext cx="1253869" cy="51552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2000" b="1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최종 결과</a:t>
                    </a:r>
                    <a:endParaRPr lang="en-US" altLang="ko-KR" sz="2000" b="1" dirty="0">
                      <a:latin typeface="배달의민족 도현" panose="020B0600000101010101" pitchFamily="50" charset="-127"/>
                      <a:ea typeface="배달의민족 도현" panose="020B0600000101010101" pitchFamily="50" charset="-127"/>
                    </a:endParaRPr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60C1B0E1-0682-48B9-A4FF-1511BD6EC6EC}"/>
                      </a:ext>
                    </a:extLst>
                  </p:cNvPr>
                  <p:cNvSpPr txBox="1"/>
                  <p:nvPr/>
                </p:nvSpPr>
                <p:spPr>
                  <a:xfrm>
                    <a:off x="6689709" y="767260"/>
                    <a:ext cx="517311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400" b="1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1.</a:t>
                    </a:r>
                    <a:endParaRPr lang="ko-KR" altLang="en-US" sz="5400" b="1" dirty="0">
                      <a:latin typeface="배달의민족 도현" panose="020B0600000101010101" pitchFamily="50" charset="-127"/>
                      <a:ea typeface="배달의민족 도현" panose="020B0600000101010101" pitchFamily="50" charset="-127"/>
                    </a:endParaRP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16F01138-839C-4671-9DE7-95AE3274932F}"/>
                      </a:ext>
                    </a:extLst>
                  </p:cNvPr>
                  <p:cNvSpPr txBox="1"/>
                  <p:nvPr/>
                </p:nvSpPr>
                <p:spPr>
                  <a:xfrm>
                    <a:off x="6689709" y="1844297"/>
                    <a:ext cx="748986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400" b="1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2.</a:t>
                    </a:r>
                    <a:endParaRPr lang="ko-KR" altLang="en-US" sz="5400" b="1" dirty="0">
                      <a:latin typeface="배달의민족 도현" panose="020B0600000101010101" pitchFamily="50" charset="-127"/>
                      <a:ea typeface="배달의민족 도현" panose="020B0600000101010101" pitchFamily="50" charset="-127"/>
                    </a:endParaRP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829250D0-6A77-4C65-ACF2-C12806AEF934}"/>
                      </a:ext>
                    </a:extLst>
                  </p:cNvPr>
                  <p:cNvSpPr txBox="1"/>
                  <p:nvPr/>
                </p:nvSpPr>
                <p:spPr>
                  <a:xfrm>
                    <a:off x="6689709" y="2880176"/>
                    <a:ext cx="748986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400" b="1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3.</a:t>
                    </a:r>
                    <a:endParaRPr lang="ko-KR" altLang="en-US" sz="5400" b="1" dirty="0">
                      <a:latin typeface="배달의민족 도현" panose="020B0600000101010101" pitchFamily="50" charset="-127"/>
                      <a:ea typeface="배달의민족 도현" panose="020B0600000101010101" pitchFamily="50" charset="-127"/>
                    </a:endParaRP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87073EAE-D9E0-4E8A-AE7F-2E6A2B1F5C6C}"/>
                      </a:ext>
                    </a:extLst>
                  </p:cNvPr>
                  <p:cNvSpPr txBox="1"/>
                  <p:nvPr/>
                </p:nvSpPr>
                <p:spPr>
                  <a:xfrm>
                    <a:off x="6689709" y="3940059"/>
                    <a:ext cx="748986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400" b="1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4.</a:t>
                    </a:r>
                    <a:endParaRPr lang="ko-KR" altLang="en-US" sz="5400" b="1" dirty="0">
                      <a:latin typeface="배달의민족 도현" panose="020B0600000101010101" pitchFamily="50" charset="-127"/>
                      <a:ea typeface="배달의민족 도현" panose="020B0600000101010101" pitchFamily="50" charset="-127"/>
                    </a:endParaRP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A768381C-7162-409E-AC00-2E24D3BFF22C}"/>
                      </a:ext>
                    </a:extLst>
                  </p:cNvPr>
                  <p:cNvSpPr txBox="1"/>
                  <p:nvPr/>
                </p:nvSpPr>
                <p:spPr>
                  <a:xfrm>
                    <a:off x="6689709" y="4969472"/>
                    <a:ext cx="683848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400" b="1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5.</a:t>
                    </a:r>
                    <a:endParaRPr lang="ko-KR" altLang="en-US" sz="5400" b="1" dirty="0">
                      <a:latin typeface="배달의민족 도현" panose="020B0600000101010101" pitchFamily="50" charset="-127"/>
                      <a:ea typeface="배달의민족 도현" panose="020B0600000101010101" pitchFamily="50" charset="-127"/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14EAEE87-DA50-40F3-9C3A-6C6983CDE1AE}"/>
                      </a:ext>
                    </a:extLst>
                  </p:cNvPr>
                  <p:cNvSpPr/>
                  <p:nvPr/>
                </p:nvSpPr>
                <p:spPr>
                  <a:xfrm>
                    <a:off x="7608168" y="1249455"/>
                    <a:ext cx="45719" cy="235329"/>
                  </a:xfrm>
                  <a:prstGeom prst="rect">
                    <a:avLst/>
                  </a:prstGeom>
                  <a:solidFill>
                    <a:srgbClr val="A69076">
                      <a:alpha val="8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6FCF6877-56F6-4761-A823-5BEA6CE9B859}"/>
                      </a:ext>
                    </a:extLst>
                  </p:cNvPr>
                  <p:cNvSpPr/>
                  <p:nvPr/>
                </p:nvSpPr>
                <p:spPr>
                  <a:xfrm>
                    <a:off x="7631027" y="2255181"/>
                    <a:ext cx="45719" cy="235329"/>
                  </a:xfrm>
                  <a:prstGeom prst="rect">
                    <a:avLst/>
                  </a:prstGeom>
                  <a:solidFill>
                    <a:srgbClr val="A69076">
                      <a:alpha val="8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49B924E0-DC95-4F5A-BEDE-FD7CA8A9FC9B}"/>
                      </a:ext>
                    </a:extLst>
                  </p:cNvPr>
                  <p:cNvSpPr/>
                  <p:nvPr/>
                </p:nvSpPr>
                <p:spPr>
                  <a:xfrm>
                    <a:off x="7608168" y="4394378"/>
                    <a:ext cx="45720" cy="235330"/>
                  </a:xfrm>
                  <a:prstGeom prst="rect">
                    <a:avLst/>
                  </a:prstGeom>
                  <a:solidFill>
                    <a:srgbClr val="A69076">
                      <a:alpha val="8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FF305231-73BC-4325-B2A2-603C047E6954}"/>
                      </a:ext>
                    </a:extLst>
                  </p:cNvPr>
                  <p:cNvSpPr/>
                  <p:nvPr/>
                </p:nvSpPr>
                <p:spPr>
                  <a:xfrm>
                    <a:off x="7606834" y="5425918"/>
                    <a:ext cx="45720" cy="235330"/>
                  </a:xfrm>
                  <a:prstGeom prst="rect">
                    <a:avLst/>
                  </a:prstGeom>
                  <a:solidFill>
                    <a:srgbClr val="A69076">
                      <a:alpha val="8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93FE8F04-E33F-4F90-8BB1-FD81319B1D02}"/>
                      </a:ext>
                    </a:extLst>
                  </p:cNvPr>
                  <p:cNvSpPr/>
                  <p:nvPr/>
                </p:nvSpPr>
                <p:spPr>
                  <a:xfrm>
                    <a:off x="10506133" y="3358871"/>
                    <a:ext cx="45720" cy="218285"/>
                  </a:xfrm>
                  <a:prstGeom prst="rect">
                    <a:avLst/>
                  </a:prstGeom>
                  <a:solidFill>
                    <a:srgbClr val="A69076">
                      <a:alpha val="8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857C334E-167F-4FEA-BE3F-C08510D87ACC}"/>
                      </a:ext>
                    </a:extLst>
                  </p:cNvPr>
                  <p:cNvSpPr/>
                  <p:nvPr/>
                </p:nvSpPr>
                <p:spPr>
                  <a:xfrm>
                    <a:off x="10460413" y="4413525"/>
                    <a:ext cx="45720" cy="218285"/>
                  </a:xfrm>
                  <a:prstGeom prst="rect">
                    <a:avLst/>
                  </a:prstGeom>
                  <a:solidFill>
                    <a:srgbClr val="A69076">
                      <a:alpha val="8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C11586A6-E5C3-49E7-A66A-C048B2FA6CED}"/>
                    </a:ext>
                  </a:extLst>
                </p:cNvPr>
                <p:cNvSpPr/>
                <p:nvPr/>
              </p:nvSpPr>
              <p:spPr>
                <a:xfrm>
                  <a:off x="7770411" y="4523336"/>
                  <a:ext cx="45719" cy="218285"/>
                </a:xfrm>
                <a:prstGeom prst="rect">
                  <a:avLst/>
                </a:prstGeom>
                <a:solidFill>
                  <a:srgbClr val="A69076">
                    <a:alpha val="8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577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FCE68D7-5F2D-4E04-8D9A-B7FC52DF014C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81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86CD8-2138-49F2-A563-67A36965554B}"/>
              </a:ext>
            </a:extLst>
          </p:cNvPr>
          <p:cNvSpPr txBox="1"/>
          <p:nvPr/>
        </p:nvSpPr>
        <p:spPr>
          <a:xfrm>
            <a:off x="95672" y="45459"/>
            <a:ext cx="7152456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3.4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</a:t>
            </a:r>
            <a:r>
              <a:rPr lang="ko-KR" altLang="en-US" sz="3000" dirty="0" err="1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분할 </a:t>
            </a:r>
            <a:endParaRPr lang="ko-KR" altLang="en-US" sz="3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560C76-9F5B-42A8-9528-41B16A11DA5F}"/>
              </a:ext>
            </a:extLst>
          </p:cNvPr>
          <p:cNvGrpSpPr/>
          <p:nvPr/>
        </p:nvGrpSpPr>
        <p:grpSpPr>
          <a:xfrm>
            <a:off x="3143672" y="5133178"/>
            <a:ext cx="1954381" cy="1214145"/>
            <a:chOff x="-26393" y="4943956"/>
            <a:chExt cx="1954381" cy="121414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2ABD46-AD8E-40CE-BDE8-EEA01B51676B}"/>
                </a:ext>
              </a:extLst>
            </p:cNvPr>
            <p:cNvSpPr/>
            <p:nvPr/>
          </p:nvSpPr>
          <p:spPr>
            <a:xfrm>
              <a:off x="-26393" y="5788769"/>
              <a:ext cx="18806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간격에 따른 분할</a:t>
              </a:r>
              <a:endPara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FF57A5B-F96D-4615-9964-C4514D65D4BE}"/>
                </a:ext>
              </a:extLst>
            </p:cNvPr>
            <p:cNvSpPr/>
            <p:nvPr/>
          </p:nvSpPr>
          <p:spPr>
            <a:xfrm>
              <a:off x="-26393" y="4943956"/>
              <a:ext cx="19543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특성에 따른 분할 </a:t>
              </a:r>
              <a:endPara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32402A-CA57-4A2E-A48D-0D4148061EE4}"/>
              </a:ext>
            </a:extLst>
          </p:cNvPr>
          <p:cNvGrpSpPr/>
          <p:nvPr/>
        </p:nvGrpSpPr>
        <p:grpSpPr>
          <a:xfrm>
            <a:off x="3283880" y="5454771"/>
            <a:ext cx="6096000" cy="1207599"/>
            <a:chOff x="2351584" y="5229240"/>
            <a:chExt cx="6096000" cy="120759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9192AA-2B99-4024-B845-B2684E2AD525}"/>
                </a:ext>
              </a:extLst>
            </p:cNvPr>
            <p:cNvSpPr/>
            <p:nvPr/>
          </p:nvSpPr>
          <p:spPr>
            <a:xfrm>
              <a:off x="2351584" y="5882841"/>
              <a:ext cx="476925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ko-KR" sz="1600" b="1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사고의 발생 유무에 따라 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</a:t>
              </a: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과 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</a:t>
              </a: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로 조정하여 컬럼에 추가</a:t>
              </a:r>
              <a:endPara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8EC7F6-4F05-4F32-ADC5-A4B07AC288C1}"/>
                </a:ext>
              </a:extLst>
            </p:cNvPr>
            <p:cNvSpPr/>
            <p:nvPr/>
          </p:nvSpPr>
          <p:spPr>
            <a:xfrm>
              <a:off x="2351584" y="5229240"/>
              <a:ext cx="6096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날씨 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</a:t>
              </a: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수치형 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– </a:t>
              </a: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연속형</a:t>
              </a:r>
              <a:endPara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산악사고 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</a:t>
              </a: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범주형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– </a:t>
              </a: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명목형 </a:t>
              </a:r>
              <a:endPara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8952AC7B-8385-40EB-99D7-68503B736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40" y="1036599"/>
            <a:ext cx="6305550" cy="2876550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ACA79F7-8015-4866-B520-EF1A13D46085}"/>
              </a:ext>
            </a:extLst>
          </p:cNvPr>
          <p:cNvSpPr/>
          <p:nvPr/>
        </p:nvSpPr>
        <p:spPr>
          <a:xfrm>
            <a:off x="8184232" y="1268760"/>
            <a:ext cx="974495" cy="2644389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890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7B0AD6-0250-450D-B556-F7C8BD147EFB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658B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9192AA-2B99-4024-B845-B2684E2AD525}"/>
              </a:ext>
            </a:extLst>
          </p:cNvPr>
          <p:cNvSpPr/>
          <p:nvPr/>
        </p:nvSpPr>
        <p:spPr>
          <a:xfrm>
            <a:off x="2999656" y="5502534"/>
            <a:ext cx="6089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모든 전처리를 마치고 분석을 위한 분석의 유형에 따라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적절한 컬럼을 사용한다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86CD8-2138-49F2-A563-67A36965554B}"/>
              </a:ext>
            </a:extLst>
          </p:cNvPr>
          <p:cNvSpPr txBox="1"/>
          <p:nvPr/>
        </p:nvSpPr>
        <p:spPr>
          <a:xfrm>
            <a:off x="95672" y="45459"/>
            <a:ext cx="7152456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3.5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최종 데이터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C0C0B2-BCEC-4ED7-8AEC-3C67E6954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893" y="2957942"/>
            <a:ext cx="3708211" cy="16916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840124-F7D4-4E7D-BEC8-F6EC4D59E2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952" y="709135"/>
            <a:ext cx="8222091" cy="215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1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A91D6-E3F0-4B95-8D86-9BDF1A82EDC1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658B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86CD8-2138-49F2-A563-67A36965554B}"/>
              </a:ext>
            </a:extLst>
          </p:cNvPr>
          <p:cNvSpPr txBox="1"/>
          <p:nvPr/>
        </p:nvSpPr>
        <p:spPr>
          <a:xfrm>
            <a:off x="95672" y="45459"/>
            <a:ext cx="7152456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3.6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계획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D22A86-B71D-4570-918E-8B588962493D}"/>
              </a:ext>
            </a:extLst>
          </p:cNvPr>
          <p:cNvSpPr/>
          <p:nvPr/>
        </p:nvSpPr>
        <p:spPr>
          <a:xfrm>
            <a:off x="1871834" y="2792251"/>
            <a:ext cx="84483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각각의 원인에 어떤 날씨가 가장 영향이 높을까</a:t>
            </a:r>
            <a:r>
              <a:rPr lang="en-US" altLang="ko-KR" sz="3200" b="1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r>
              <a:rPr lang="ko-KR" altLang="en-US" sz="3200" b="1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3200" b="1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A42A4E-04FD-439F-BD79-A55DF903A8AE}"/>
              </a:ext>
            </a:extLst>
          </p:cNvPr>
          <p:cNvSpPr/>
          <p:nvPr/>
        </p:nvSpPr>
        <p:spPr>
          <a:xfrm>
            <a:off x="3143672" y="1484784"/>
            <a:ext cx="73290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날씨와 사고의 연관성이 있을까</a:t>
            </a:r>
            <a:r>
              <a:rPr lang="en-US" altLang="ko-KR" sz="3200" b="1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r>
              <a:rPr lang="ko-KR" altLang="en-US" sz="3200" b="1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3200" b="1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807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85F5C-ED5F-442F-963A-5937EE29B784}"/>
              </a:ext>
            </a:extLst>
          </p:cNvPr>
          <p:cNvSpPr txBox="1"/>
          <p:nvPr/>
        </p:nvSpPr>
        <p:spPr>
          <a:xfrm>
            <a:off x="1559496" y="1007149"/>
            <a:ext cx="15841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endParaRPr lang="ko-KR" altLang="en-US" sz="20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273E1-4C2E-41A8-B1A9-D897EC8173AD}"/>
              </a:ext>
            </a:extLst>
          </p:cNvPr>
          <p:cNvSpPr txBox="1"/>
          <p:nvPr/>
        </p:nvSpPr>
        <p:spPr>
          <a:xfrm>
            <a:off x="3384376" y="1314925"/>
            <a:ext cx="6672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결과</a:t>
            </a:r>
          </a:p>
        </p:txBody>
      </p:sp>
    </p:spTree>
    <p:extLst>
      <p:ext uri="{BB962C8B-B14F-4D97-AF65-F5344CB8AC3E}">
        <p14:creationId xmlns:p14="http://schemas.microsoft.com/office/powerpoint/2010/main" val="320695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D6B780-F41F-4DA6-B424-381D6780A200}"/>
              </a:ext>
            </a:extLst>
          </p:cNvPr>
          <p:cNvSpPr txBox="1"/>
          <p:nvPr/>
        </p:nvSpPr>
        <p:spPr>
          <a:xfrm>
            <a:off x="191344" y="234514"/>
            <a:ext cx="11616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4.1.1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가설</a:t>
            </a:r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4B6B05-B3D5-401C-A781-BDB0DFFCB271}"/>
              </a:ext>
            </a:extLst>
          </p:cNvPr>
          <p:cNvSpPr txBox="1"/>
          <p:nvPr/>
        </p:nvSpPr>
        <p:spPr>
          <a:xfrm>
            <a:off x="695400" y="1674674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귀무</a:t>
            </a:r>
            <a:r>
              <a:rPr lang="ko-KR" altLang="en-US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가설 </a:t>
            </a:r>
            <a:r>
              <a:rPr lang="en-US" altLang="ko-KR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날씨가 사고 발생 여부에 영향을 끼치지 않는다</a:t>
            </a:r>
            <a:endParaRPr lang="en-US" altLang="ko-KR" sz="3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3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대립 가설 </a:t>
            </a:r>
            <a:r>
              <a:rPr lang="en-US" altLang="ko-KR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날씨가 사고 발생 여부에 영향을 끼친다</a:t>
            </a:r>
            <a:r>
              <a:rPr lang="en-US" altLang="ko-KR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en-US" altLang="ko-KR" sz="3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019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12224" y="952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614756" y="1268760"/>
            <a:ext cx="8962488" cy="2623795"/>
            <a:chOff x="1631504" y="1234251"/>
            <a:chExt cx="8962488" cy="2623795"/>
          </a:xfrm>
        </p:grpSpPr>
        <p:sp>
          <p:nvSpPr>
            <p:cNvPr id="2" name="직사각형 1"/>
            <p:cNvSpPr/>
            <p:nvPr/>
          </p:nvSpPr>
          <p:spPr>
            <a:xfrm>
              <a:off x="1631504" y="1234251"/>
              <a:ext cx="8962488" cy="26237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14350" indent="-514350">
                <a:lnSpc>
                  <a:spcPct val="150000"/>
                </a:lnSpc>
                <a:buAutoNum type="arabicPeriod"/>
              </a:pP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변수</a:t>
              </a: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514350" indent="-514350">
                <a:lnSpc>
                  <a:spcPct val="150000"/>
                </a:lnSpc>
                <a:buAutoNum type="arabicPeriod"/>
              </a:pP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514350" indent="-514350">
                <a:lnSpc>
                  <a:spcPct val="150000"/>
                </a:lnSpc>
                <a:buFontTx/>
                <a:buAutoNum type="arabicPeriod"/>
              </a:pP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전체 데이터를 </a:t>
              </a:r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3:7</a:t>
              </a: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비율로 </a:t>
              </a:r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train, test set</a:t>
              </a: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으로 나눔</a:t>
              </a: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514350" indent="-514350">
                <a:lnSpc>
                  <a:spcPct val="150000"/>
                </a:lnSpc>
                <a:buFontTx/>
                <a:buAutoNum type="arabicPeriod"/>
              </a:pPr>
              <a:r>
                <a:rPr lang="ko-KR" altLang="en-US" sz="2800" dirty="0" err="1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로지스틱</a:t>
              </a: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회귀분석</a:t>
              </a: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2169056" y="1810315"/>
              <a:ext cx="6096000" cy="830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24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X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 : temp, wind, rain, </a:t>
              </a:r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humi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dew, snow</a:t>
              </a:r>
            </a:p>
            <a:p>
              <a:r>
                <a:rPr lang="en-US" altLang="ko-KR" sz="24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Y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: accident (0, 1)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48AF666-3093-4563-87AB-CE5A5550208D}"/>
              </a:ext>
            </a:extLst>
          </p:cNvPr>
          <p:cNvSpPr txBox="1"/>
          <p:nvPr/>
        </p:nvSpPr>
        <p:spPr>
          <a:xfrm>
            <a:off x="191344" y="234514"/>
            <a:ext cx="11616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4.1.2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분석</a:t>
            </a:r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110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966648"/>
            <a:ext cx="17907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4F3D0ED2-D302-4376-AE6F-316941BD7F08}"/>
              </a:ext>
            </a:extLst>
          </p:cNvPr>
          <p:cNvGrpSpPr/>
          <p:nvPr/>
        </p:nvGrpSpPr>
        <p:grpSpPr>
          <a:xfrm>
            <a:off x="1199456" y="966648"/>
            <a:ext cx="6069013" cy="3305175"/>
            <a:chOff x="479375" y="993229"/>
            <a:chExt cx="6069013" cy="3305175"/>
          </a:xfrm>
        </p:grpSpPr>
        <p:pic>
          <p:nvPicPr>
            <p:cNvPr id="1031" name="Picture 7" descr="C:\Users\TJ\Documents\Denver\GitHub\TheZoen\Result\A1\결과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75" y="993229"/>
              <a:ext cx="6069013" cy="3305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사각형: 둥근 모서리 11">
              <a:extLst>
                <a:ext uri="{FF2B5EF4-FFF2-40B4-BE49-F238E27FC236}">
                  <a16:creationId xmlns:a16="http://schemas.microsoft.com/office/drawing/2014/main" id="{470E9ACE-15A4-4240-B1F6-DFBA93DDEEBB}"/>
                </a:ext>
              </a:extLst>
            </p:cNvPr>
            <p:cNvSpPr/>
            <p:nvPr/>
          </p:nvSpPr>
          <p:spPr>
            <a:xfrm>
              <a:off x="4007769" y="3232277"/>
              <a:ext cx="648072" cy="916803"/>
            </a:xfrm>
            <a:prstGeom prst="roundRect">
              <a:avLst/>
            </a:prstGeom>
            <a:noFill/>
            <a:ln w="349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799856" y="3227633"/>
              <a:ext cx="967250" cy="357084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C00000"/>
                  </a:solidFill>
                  <a:latin typeface="배달의민족 도현" pitchFamily="50" charset="-127"/>
                  <a:ea typeface="배달의민족 도현" pitchFamily="50" charset="-127"/>
                </a:rPr>
                <a:t>&lt; 0.05</a:t>
              </a:r>
              <a:endParaRPr lang="ko-KR" altLang="en-US" b="1" dirty="0">
                <a:solidFill>
                  <a:srgbClr val="C00000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0687190-1C83-46F2-8788-B1777B873628}"/>
              </a:ext>
            </a:extLst>
          </p:cNvPr>
          <p:cNvSpPr txBox="1"/>
          <p:nvPr/>
        </p:nvSpPr>
        <p:spPr>
          <a:xfrm>
            <a:off x="191344" y="234514"/>
            <a:ext cx="11616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4.1.3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로지스틱 분석 결과</a:t>
            </a:r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4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-9912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4" descr="C:\Users\TJ\Documents\Denver\GitHub\TheZoen\Result\A1\결과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2711624" y="1446955"/>
            <a:ext cx="6972363" cy="133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3075835" y="2992508"/>
            <a:ext cx="6608152" cy="1656185"/>
            <a:chOff x="10945709" y="5765476"/>
            <a:chExt cx="11436372" cy="3168352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2F982C02-1DEA-493B-A5B6-10DE325D58B8}"/>
                </a:ext>
              </a:extLst>
            </p:cNvPr>
            <p:cNvSpPr/>
            <p:nvPr/>
          </p:nvSpPr>
          <p:spPr>
            <a:xfrm>
              <a:off x="10945709" y="5765476"/>
              <a:ext cx="10873208" cy="316835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91FAB6-A334-4D5F-81BC-7E831C666470}"/>
                </a:ext>
              </a:extLst>
            </p:cNvPr>
            <p:cNvSpPr/>
            <p:nvPr/>
          </p:nvSpPr>
          <p:spPr>
            <a:xfrm>
              <a:off x="11006255" y="6224887"/>
              <a:ext cx="11375826" cy="24434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1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많은 기계 학습 모델들은 사용자가 따로 지정해야 하는 </a:t>
              </a:r>
              <a:r>
                <a:rPr lang="ko-KR" altLang="en-US" sz="1100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Hyperparameter들이</a:t>
              </a:r>
              <a:r>
                <a:rPr lang="ko-KR" altLang="en-US" sz="11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있으며, </a:t>
              </a:r>
              <a:endPara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1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기계 학습 알고리즘이 최고의 성능을 내기 위해서 사용자는 적합한 </a:t>
              </a:r>
              <a:r>
                <a:rPr lang="ko-KR" altLang="en-US" sz="1100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Hyperparameter를</a:t>
              </a:r>
              <a:r>
                <a:rPr lang="ko-KR" altLang="en-US" sz="11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지정</a:t>
              </a:r>
              <a:r>
                <a:rPr lang="en-US" altLang="ko-KR" sz="11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.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1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각각의 </a:t>
              </a:r>
              <a:r>
                <a:rPr lang="ko-KR" altLang="en-US" sz="1100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Hyperparameter</a:t>
              </a:r>
              <a:r>
                <a:rPr lang="ko-KR" altLang="en-US" sz="11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및 모델들에 의한 기계 학습 모델을 데이터에 적용한 뒤, </a:t>
              </a:r>
              <a:endPara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1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모델의 성능을 측정하여 가장 좋은 성능을 가지는 </a:t>
              </a:r>
              <a:r>
                <a:rPr lang="ko-KR" altLang="en-US" sz="1100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Hyperparameter</a:t>
              </a:r>
              <a:r>
                <a:rPr lang="ko-KR" altLang="en-US" sz="11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및 모델을 선택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9B1E243-8859-460D-9BC7-3E12E5FA89B3}"/>
              </a:ext>
            </a:extLst>
          </p:cNvPr>
          <p:cNvSpPr txBox="1"/>
          <p:nvPr/>
        </p:nvSpPr>
        <p:spPr>
          <a:xfrm>
            <a:off x="191344" y="234514"/>
            <a:ext cx="11616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4.1.4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검증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1. K-fold Cross Validation</a:t>
            </a:r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23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Picture 5" descr="C:\Users\TJ\Documents\Denver\GitHub\TheZoen\Result\A1\결과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89" r="43671"/>
          <a:stretch/>
        </p:blipFill>
        <p:spPr bwMode="auto">
          <a:xfrm>
            <a:off x="679609" y="1061990"/>
            <a:ext cx="4539992" cy="306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444D63-BA02-4EE5-A984-0C1185218369}"/>
              </a:ext>
            </a:extLst>
          </p:cNvPr>
          <p:cNvSpPr/>
          <p:nvPr/>
        </p:nvSpPr>
        <p:spPr>
          <a:xfrm>
            <a:off x="498616" y="5400805"/>
            <a:ext cx="117373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예측된 값들 중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실제로 예측된 데이터일 경우가 거짓으로 예측된 데이터의 경우보다 높을 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AUC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높게 측정된다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AUC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란 정확성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(ACCURACY)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로써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곡선 아래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차원 공간을 의미한다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ROC –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CURVE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통해 모델의 정확성을 검증하였다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54714D-9AA5-483D-98AD-05A79C15C1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65" t="36004" r="9974"/>
          <a:stretch/>
        </p:blipFill>
        <p:spPr>
          <a:xfrm>
            <a:off x="5930786" y="1060398"/>
            <a:ext cx="4892040" cy="2271589"/>
          </a:xfrm>
          <a:prstGeom prst="rect">
            <a:avLst/>
          </a:prstGeom>
          <a:effectLst>
            <a:softEdge rad="38100"/>
          </a:effectLst>
        </p:spPr>
      </p:pic>
      <p:grpSp>
        <p:nvGrpSpPr>
          <p:cNvPr id="3" name="그룹 2"/>
          <p:cNvGrpSpPr/>
          <p:nvPr/>
        </p:nvGrpSpPr>
        <p:grpSpPr>
          <a:xfrm>
            <a:off x="5270421" y="3429000"/>
            <a:ext cx="6874251" cy="1347473"/>
            <a:chOff x="5217402" y="4395494"/>
            <a:chExt cx="6984776" cy="1347473"/>
          </a:xfrm>
        </p:grpSpPr>
        <p:sp>
          <p:nvSpPr>
            <p:cNvPr id="2" name="직사각형 1"/>
            <p:cNvSpPr/>
            <p:nvPr/>
          </p:nvSpPr>
          <p:spPr>
            <a:xfrm>
              <a:off x="5217402" y="4395494"/>
              <a:ext cx="6984776" cy="1347473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444D63-BA02-4EE5-A984-0C1185218369}"/>
                </a:ext>
              </a:extLst>
            </p:cNvPr>
            <p:cNvSpPr/>
            <p:nvPr/>
          </p:nvSpPr>
          <p:spPr>
            <a:xfrm>
              <a:off x="5324979" y="4584309"/>
              <a:ext cx="687719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ROC curve : </a:t>
              </a:r>
              <a:r>
                <a:rPr lang="ko-KR" altLang="en-US" sz="1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모델의 정확성을 검증하기 위한 그래프이다</a:t>
              </a:r>
              <a:r>
                <a:rPr lang="en-US" altLang="ko-KR" sz="1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.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가로축을 </a:t>
              </a:r>
              <a:r>
                <a:rPr lang="en-US" altLang="ko-KR" sz="1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FP Rate (Specificity) </a:t>
              </a:r>
              <a:r>
                <a:rPr lang="ko-KR" altLang="en-US" sz="1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값의 비율로 하고 세로축을 </a:t>
              </a:r>
              <a:r>
                <a:rPr lang="en-US" altLang="ko-KR" sz="1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TP Rate (Sensitive) </a:t>
              </a:r>
              <a:r>
                <a:rPr lang="ko-KR" altLang="en-US" sz="1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로 하여 시각화</a:t>
              </a:r>
              <a:endParaRPr lang="ko-KR" altLang="ko-KR" sz="1200" i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anose="020B0604020202020204" pitchFamily="34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ko-KR" sz="1200" i="1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Sensitive</a:t>
              </a:r>
              <a:r>
                <a:rPr lang="ko-KR" altLang="ko-KR" sz="1200" i="1" dirty="0"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 (</a:t>
              </a:r>
              <a:r>
                <a:rPr lang="ko-KR" altLang="ko-KR" sz="1200" i="1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Recall</a:t>
              </a:r>
              <a:r>
                <a:rPr lang="ko-KR" altLang="ko-KR" sz="1200" i="1" dirty="0"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) = (TP) / </a:t>
              </a:r>
              <a:r>
                <a:rPr lang="ko-KR" altLang="ko-KR" sz="1200" i="1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P</a:t>
              </a:r>
              <a:r>
                <a:rPr lang="en-US" altLang="ko-KR" sz="1200" i="1" dirty="0"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               S</a:t>
              </a:r>
              <a:r>
                <a:rPr lang="ko-KR" altLang="ko-KR" sz="1200" i="1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pecificity</a:t>
              </a:r>
              <a:r>
                <a:rPr lang="ko-KR" altLang="ko-KR" sz="1200" i="1" dirty="0"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 = TN / TN+FP</a:t>
              </a:r>
              <a:r>
                <a:rPr lang="en-US" altLang="ko-KR" sz="1200" i="1" dirty="0"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 </a:t>
              </a:r>
              <a:endParaRPr lang="en-US" altLang="ko-KR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모델의 예측 결과를 실제 결과 데이터와 비교하여 위의 공식을 이용해 </a:t>
              </a:r>
              <a:endParaRPr lang="en-US" altLang="ko-KR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X,Y </a:t>
              </a:r>
              <a:r>
                <a:rPr lang="ko-KR" altLang="en-US" sz="1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좌표를 만들고 그래프를 그리게 된다</a:t>
              </a:r>
              <a:r>
                <a:rPr lang="en-US" altLang="ko-KR" sz="1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.</a:t>
              </a:r>
              <a:r>
                <a:rPr lang="ko-KR" altLang="en-US" sz="1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 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F5C8190-2599-4267-BF0E-CAF7D82A458C}"/>
              </a:ext>
            </a:extLst>
          </p:cNvPr>
          <p:cNvSpPr txBox="1"/>
          <p:nvPr/>
        </p:nvSpPr>
        <p:spPr>
          <a:xfrm>
            <a:off x="191344" y="234514"/>
            <a:ext cx="11616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4.1.4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검증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2. ROC Curve</a:t>
            </a:r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712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2FD43-6BCA-46F9-AD50-492EC8741414}"/>
              </a:ext>
            </a:extLst>
          </p:cNvPr>
          <p:cNvSpPr txBox="1"/>
          <p:nvPr/>
        </p:nvSpPr>
        <p:spPr>
          <a:xfrm>
            <a:off x="623392" y="1588279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귀무</a:t>
            </a:r>
            <a:r>
              <a:rPr lang="ko-KR" altLang="en-US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가설 </a:t>
            </a:r>
            <a:r>
              <a:rPr lang="en-US" altLang="ko-KR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사고 별로 영향을 끼치는 날씨요인이 같다</a:t>
            </a:r>
            <a:r>
              <a:rPr lang="en-US" altLang="ko-KR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en-US" altLang="ko-KR" sz="3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3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대립 가설 </a:t>
            </a:r>
            <a:r>
              <a:rPr lang="en-US" altLang="ko-KR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사고 별로 영향을 끼치는 날씨요인이 같지 않다</a:t>
            </a:r>
            <a:r>
              <a:rPr lang="en-US" altLang="ko-KR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en-US" altLang="ko-KR" sz="3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3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F78A90-4612-4937-9745-720E5072EDDD}"/>
              </a:ext>
            </a:extLst>
          </p:cNvPr>
          <p:cNvSpPr txBox="1"/>
          <p:nvPr/>
        </p:nvSpPr>
        <p:spPr>
          <a:xfrm>
            <a:off x="191344" y="234514"/>
            <a:ext cx="11616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4.2.1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유형별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가설</a:t>
            </a:r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95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144A963-3736-4A2D-BD64-A9D2EA75D4F6}"/>
              </a:ext>
            </a:extLst>
          </p:cNvPr>
          <p:cNvSpPr/>
          <p:nvPr/>
        </p:nvSpPr>
        <p:spPr>
          <a:xfrm>
            <a:off x="-353" y="0"/>
            <a:ext cx="6096353" cy="6889240"/>
          </a:xfrm>
          <a:prstGeom prst="rect">
            <a:avLst/>
          </a:prstGeom>
          <a:solidFill>
            <a:srgbClr val="025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546A28E-339F-4FCA-9316-3D9E966E0DAF}"/>
              </a:ext>
            </a:extLst>
          </p:cNvPr>
          <p:cNvGrpSpPr/>
          <p:nvPr/>
        </p:nvGrpSpPr>
        <p:grpSpPr>
          <a:xfrm>
            <a:off x="-1352107" y="7278204"/>
            <a:ext cx="11553825" cy="1423866"/>
            <a:chOff x="-744760" y="1054976"/>
            <a:chExt cx="11553825" cy="142386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4B7D774-48DF-4E70-B0C7-72A5EED6AE78}"/>
                </a:ext>
              </a:extLst>
            </p:cNvPr>
            <p:cNvGrpSpPr/>
            <p:nvPr/>
          </p:nvGrpSpPr>
          <p:grpSpPr>
            <a:xfrm>
              <a:off x="-744760" y="1058246"/>
              <a:ext cx="10525126" cy="1420596"/>
              <a:chOff x="-246079" y="5653930"/>
              <a:chExt cx="10525126" cy="142059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790BFE7-A3D6-48D9-B85A-6162F3421C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246078" y="6347128"/>
                <a:ext cx="10525125" cy="727398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BA8F4EEE-4C9A-489A-8638-610853562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46079" y="5653930"/>
                <a:ext cx="10525125" cy="727398"/>
              </a:xfrm>
              <a:prstGeom prst="rect">
                <a:avLst/>
              </a:prstGeom>
            </p:spPr>
          </p:pic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1357DEE-D85E-4291-8BA0-6218ABAA3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80365" y="1054976"/>
              <a:ext cx="1028700" cy="1423865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A0FDFF4-172A-479B-9770-C8110B9480F9}"/>
              </a:ext>
            </a:extLst>
          </p:cNvPr>
          <p:cNvGrpSpPr/>
          <p:nvPr/>
        </p:nvGrpSpPr>
        <p:grpSpPr>
          <a:xfrm>
            <a:off x="1720122" y="1669981"/>
            <a:ext cx="2655403" cy="1571387"/>
            <a:chOff x="1703512" y="1749902"/>
            <a:chExt cx="2655403" cy="157138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429E8B2-EC95-4B11-95E1-AD5452D003EB}"/>
                </a:ext>
              </a:extLst>
            </p:cNvPr>
            <p:cNvSpPr txBox="1"/>
            <p:nvPr/>
          </p:nvSpPr>
          <p:spPr>
            <a:xfrm>
              <a:off x="1703512" y="1997850"/>
              <a:ext cx="265540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목 차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71CA482-B3EC-4B22-A195-1EDA8089DE3B}"/>
                </a:ext>
              </a:extLst>
            </p:cNvPr>
            <p:cNvSpPr/>
            <p:nvPr/>
          </p:nvSpPr>
          <p:spPr>
            <a:xfrm>
              <a:off x="1807078" y="1749902"/>
              <a:ext cx="2448272" cy="7200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1CE597-A9D5-485D-88F2-3DE3838548AF}"/>
                </a:ext>
              </a:extLst>
            </p:cNvPr>
            <p:cNvSpPr/>
            <p:nvPr/>
          </p:nvSpPr>
          <p:spPr>
            <a:xfrm>
              <a:off x="1807077" y="3210178"/>
              <a:ext cx="2448272" cy="7200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093510F-4193-45AE-947D-6D1C11D32DCA}"/>
              </a:ext>
            </a:extLst>
          </p:cNvPr>
          <p:cNvGrpSpPr/>
          <p:nvPr/>
        </p:nvGrpSpPr>
        <p:grpSpPr>
          <a:xfrm>
            <a:off x="6529513" y="866229"/>
            <a:ext cx="5287010" cy="5125542"/>
            <a:chOff x="5447928" y="881849"/>
            <a:chExt cx="5287010" cy="512554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C5F23CC-A91E-4AE8-9D39-DFA26F958E3C}"/>
                </a:ext>
              </a:extLst>
            </p:cNvPr>
            <p:cNvSpPr/>
            <p:nvPr/>
          </p:nvSpPr>
          <p:spPr>
            <a:xfrm>
              <a:off x="7770411" y="3466074"/>
              <a:ext cx="45719" cy="218285"/>
            </a:xfrm>
            <a:prstGeom prst="rect">
              <a:avLst/>
            </a:prstGeom>
            <a:solidFill>
              <a:srgbClr val="A69076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3F4CFE1-76B2-4E96-A7A8-2317010CF701}"/>
                </a:ext>
              </a:extLst>
            </p:cNvPr>
            <p:cNvGrpSpPr/>
            <p:nvPr/>
          </p:nvGrpSpPr>
          <p:grpSpPr>
            <a:xfrm>
              <a:off x="5447928" y="881849"/>
              <a:ext cx="5287010" cy="5125542"/>
              <a:chOff x="5447928" y="881849"/>
              <a:chExt cx="5287010" cy="5125542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99C4A09-8F6C-4046-A64B-D19E09DB9731}"/>
                  </a:ext>
                </a:extLst>
              </p:cNvPr>
              <p:cNvSpPr/>
              <p:nvPr/>
            </p:nvSpPr>
            <p:spPr>
              <a:xfrm>
                <a:off x="6365053" y="3466074"/>
                <a:ext cx="45720" cy="218285"/>
              </a:xfrm>
              <a:prstGeom prst="rect">
                <a:avLst/>
              </a:prstGeom>
              <a:solidFill>
                <a:srgbClr val="A69076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41A66A5-DE13-4D69-9CC8-F2FE7CB2F088}"/>
                  </a:ext>
                </a:extLst>
              </p:cNvPr>
              <p:cNvGrpSpPr/>
              <p:nvPr/>
            </p:nvGrpSpPr>
            <p:grpSpPr>
              <a:xfrm>
                <a:off x="5447928" y="881849"/>
                <a:ext cx="5287010" cy="5125542"/>
                <a:chOff x="5447928" y="881849"/>
                <a:chExt cx="5287010" cy="5125542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22FF5D14-EB38-42EE-928C-D8CF1442262F}"/>
                    </a:ext>
                  </a:extLst>
                </p:cNvPr>
                <p:cNvGrpSpPr/>
                <p:nvPr/>
              </p:nvGrpSpPr>
              <p:grpSpPr>
                <a:xfrm>
                  <a:off x="5447928" y="881849"/>
                  <a:ext cx="5287010" cy="5125542"/>
                  <a:chOff x="6689709" y="767260"/>
                  <a:chExt cx="5287010" cy="5125542"/>
                </a:xfrm>
              </p:grpSpPr>
              <p:sp>
                <p:nvSpPr>
                  <p:cNvPr id="12" name="Freeform 36">
                    <a:extLst>
                      <a:ext uri="{FF2B5EF4-FFF2-40B4-BE49-F238E27FC236}">
                        <a16:creationId xmlns:a16="http://schemas.microsoft.com/office/drawing/2014/main" id="{34416EFA-FFEC-47B0-B4AA-DB4A0177D73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0632504" y="2864541"/>
                    <a:ext cx="215408" cy="362295"/>
                  </a:xfrm>
                  <a:custGeom>
                    <a:avLst/>
                    <a:gdLst>
                      <a:gd name="T0" fmla="*/ 937 w 1926"/>
                      <a:gd name="T1" fmla="*/ 3639 h 4045"/>
                      <a:gd name="T2" fmla="*/ 893 w 1926"/>
                      <a:gd name="T3" fmla="*/ 3665 h 4045"/>
                      <a:gd name="T4" fmla="*/ 863 w 1926"/>
                      <a:gd name="T5" fmla="*/ 3712 h 4045"/>
                      <a:gd name="T6" fmla="*/ 851 w 1926"/>
                      <a:gd name="T7" fmla="*/ 3772 h 4045"/>
                      <a:gd name="T8" fmla="*/ 863 w 1926"/>
                      <a:gd name="T9" fmla="*/ 3832 h 4045"/>
                      <a:gd name="T10" fmla="*/ 893 w 1926"/>
                      <a:gd name="T11" fmla="*/ 3878 h 4045"/>
                      <a:gd name="T12" fmla="*/ 937 w 1926"/>
                      <a:gd name="T13" fmla="*/ 3905 h 4045"/>
                      <a:gd name="T14" fmla="*/ 988 w 1926"/>
                      <a:gd name="T15" fmla="*/ 3905 h 4045"/>
                      <a:gd name="T16" fmla="*/ 1033 w 1926"/>
                      <a:gd name="T17" fmla="*/ 3878 h 4045"/>
                      <a:gd name="T18" fmla="*/ 1064 w 1926"/>
                      <a:gd name="T19" fmla="*/ 3832 h 4045"/>
                      <a:gd name="T20" fmla="*/ 1075 w 1926"/>
                      <a:gd name="T21" fmla="*/ 3772 h 4045"/>
                      <a:gd name="T22" fmla="*/ 1064 w 1926"/>
                      <a:gd name="T23" fmla="*/ 3712 h 4045"/>
                      <a:gd name="T24" fmla="*/ 1033 w 1926"/>
                      <a:gd name="T25" fmla="*/ 3665 h 4045"/>
                      <a:gd name="T26" fmla="*/ 988 w 1926"/>
                      <a:gd name="T27" fmla="*/ 3639 h 4045"/>
                      <a:gd name="T28" fmla="*/ 156 w 1926"/>
                      <a:gd name="T29" fmla="*/ 434 h 4045"/>
                      <a:gd name="T30" fmla="*/ 1770 w 1926"/>
                      <a:gd name="T31" fmla="*/ 3540 h 4045"/>
                      <a:gd name="T32" fmla="*/ 156 w 1926"/>
                      <a:gd name="T33" fmla="*/ 434 h 4045"/>
                      <a:gd name="T34" fmla="*/ 716 w 1926"/>
                      <a:gd name="T35" fmla="*/ 200 h 4045"/>
                      <a:gd name="T36" fmla="*/ 701 w 1926"/>
                      <a:gd name="T37" fmla="*/ 217 h 4045"/>
                      <a:gd name="T38" fmla="*/ 701 w 1926"/>
                      <a:gd name="T39" fmla="*/ 243 h 4045"/>
                      <a:gd name="T40" fmla="*/ 716 w 1926"/>
                      <a:gd name="T41" fmla="*/ 260 h 4045"/>
                      <a:gd name="T42" fmla="*/ 1199 w 1926"/>
                      <a:gd name="T43" fmla="*/ 262 h 4045"/>
                      <a:gd name="T44" fmla="*/ 1218 w 1926"/>
                      <a:gd name="T45" fmla="*/ 254 h 4045"/>
                      <a:gd name="T46" fmla="*/ 1226 w 1926"/>
                      <a:gd name="T47" fmla="*/ 230 h 4045"/>
                      <a:gd name="T48" fmla="*/ 1218 w 1926"/>
                      <a:gd name="T49" fmla="*/ 207 h 4045"/>
                      <a:gd name="T50" fmla="*/ 1199 w 1926"/>
                      <a:gd name="T51" fmla="*/ 197 h 4045"/>
                      <a:gd name="T52" fmla="*/ 224 w 1926"/>
                      <a:gd name="T53" fmla="*/ 0 h 4045"/>
                      <a:gd name="T54" fmla="*/ 1738 w 1926"/>
                      <a:gd name="T55" fmla="*/ 4 h 4045"/>
                      <a:gd name="T56" fmla="*/ 1805 w 1926"/>
                      <a:gd name="T57" fmla="*/ 31 h 4045"/>
                      <a:gd name="T58" fmla="*/ 1860 w 1926"/>
                      <a:gd name="T59" fmla="*/ 81 h 4045"/>
                      <a:gd name="T60" fmla="*/ 1900 w 1926"/>
                      <a:gd name="T61" fmla="*/ 148 h 4045"/>
                      <a:gd name="T62" fmla="*/ 1923 w 1926"/>
                      <a:gd name="T63" fmla="*/ 229 h 4045"/>
                      <a:gd name="T64" fmla="*/ 1926 w 1926"/>
                      <a:gd name="T65" fmla="*/ 3772 h 4045"/>
                      <a:gd name="T66" fmla="*/ 1915 w 1926"/>
                      <a:gd name="T67" fmla="*/ 3857 h 4045"/>
                      <a:gd name="T68" fmla="*/ 1882 w 1926"/>
                      <a:gd name="T69" fmla="*/ 3932 h 4045"/>
                      <a:gd name="T70" fmla="*/ 1834 w 1926"/>
                      <a:gd name="T71" fmla="*/ 3992 h 4045"/>
                      <a:gd name="T72" fmla="*/ 1773 w 1926"/>
                      <a:gd name="T73" fmla="*/ 4032 h 4045"/>
                      <a:gd name="T74" fmla="*/ 1702 w 1926"/>
                      <a:gd name="T75" fmla="*/ 4045 h 4045"/>
                      <a:gd name="T76" fmla="*/ 188 w 1926"/>
                      <a:gd name="T77" fmla="*/ 4041 h 4045"/>
                      <a:gd name="T78" fmla="*/ 122 w 1926"/>
                      <a:gd name="T79" fmla="*/ 4014 h 4045"/>
                      <a:gd name="T80" fmla="*/ 66 w 1926"/>
                      <a:gd name="T81" fmla="*/ 3964 h 4045"/>
                      <a:gd name="T82" fmla="*/ 25 w 1926"/>
                      <a:gd name="T83" fmla="*/ 3897 h 4045"/>
                      <a:gd name="T84" fmla="*/ 3 w 1926"/>
                      <a:gd name="T85" fmla="*/ 3816 h 4045"/>
                      <a:gd name="T86" fmla="*/ 0 w 1926"/>
                      <a:gd name="T87" fmla="*/ 273 h 4045"/>
                      <a:gd name="T88" fmla="*/ 12 w 1926"/>
                      <a:gd name="T89" fmla="*/ 188 h 4045"/>
                      <a:gd name="T90" fmla="*/ 43 w 1926"/>
                      <a:gd name="T91" fmla="*/ 113 h 4045"/>
                      <a:gd name="T92" fmla="*/ 92 w 1926"/>
                      <a:gd name="T93" fmla="*/ 53 h 4045"/>
                      <a:gd name="T94" fmla="*/ 154 w 1926"/>
                      <a:gd name="T95" fmla="*/ 13 h 4045"/>
                      <a:gd name="T96" fmla="*/ 224 w 1926"/>
                      <a:gd name="T97" fmla="*/ 0 h 40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926" h="4045">
                        <a:moveTo>
                          <a:pt x="963" y="3636"/>
                        </a:moveTo>
                        <a:lnTo>
                          <a:pt x="937" y="3639"/>
                        </a:lnTo>
                        <a:lnTo>
                          <a:pt x="914" y="3649"/>
                        </a:lnTo>
                        <a:lnTo>
                          <a:pt x="893" y="3665"/>
                        </a:lnTo>
                        <a:lnTo>
                          <a:pt x="876" y="3686"/>
                        </a:lnTo>
                        <a:lnTo>
                          <a:pt x="863" y="3712"/>
                        </a:lnTo>
                        <a:lnTo>
                          <a:pt x="854" y="3741"/>
                        </a:lnTo>
                        <a:lnTo>
                          <a:pt x="851" y="3772"/>
                        </a:lnTo>
                        <a:lnTo>
                          <a:pt x="854" y="3804"/>
                        </a:lnTo>
                        <a:lnTo>
                          <a:pt x="863" y="3832"/>
                        </a:lnTo>
                        <a:lnTo>
                          <a:pt x="876" y="3857"/>
                        </a:lnTo>
                        <a:lnTo>
                          <a:pt x="893" y="3878"/>
                        </a:lnTo>
                        <a:lnTo>
                          <a:pt x="914" y="3894"/>
                        </a:lnTo>
                        <a:lnTo>
                          <a:pt x="937" y="3905"/>
                        </a:lnTo>
                        <a:lnTo>
                          <a:pt x="963" y="3909"/>
                        </a:lnTo>
                        <a:lnTo>
                          <a:pt x="988" y="3905"/>
                        </a:lnTo>
                        <a:lnTo>
                          <a:pt x="1013" y="3894"/>
                        </a:lnTo>
                        <a:lnTo>
                          <a:pt x="1033" y="3878"/>
                        </a:lnTo>
                        <a:lnTo>
                          <a:pt x="1051" y="3857"/>
                        </a:lnTo>
                        <a:lnTo>
                          <a:pt x="1064" y="3832"/>
                        </a:lnTo>
                        <a:lnTo>
                          <a:pt x="1072" y="3804"/>
                        </a:lnTo>
                        <a:lnTo>
                          <a:pt x="1075" y="3772"/>
                        </a:lnTo>
                        <a:lnTo>
                          <a:pt x="1072" y="3741"/>
                        </a:lnTo>
                        <a:lnTo>
                          <a:pt x="1064" y="3712"/>
                        </a:lnTo>
                        <a:lnTo>
                          <a:pt x="1051" y="3686"/>
                        </a:lnTo>
                        <a:lnTo>
                          <a:pt x="1033" y="3665"/>
                        </a:lnTo>
                        <a:lnTo>
                          <a:pt x="1013" y="3649"/>
                        </a:lnTo>
                        <a:lnTo>
                          <a:pt x="988" y="3639"/>
                        </a:lnTo>
                        <a:lnTo>
                          <a:pt x="963" y="3636"/>
                        </a:lnTo>
                        <a:close/>
                        <a:moveTo>
                          <a:pt x="156" y="434"/>
                        </a:moveTo>
                        <a:lnTo>
                          <a:pt x="156" y="3540"/>
                        </a:lnTo>
                        <a:lnTo>
                          <a:pt x="1770" y="3540"/>
                        </a:lnTo>
                        <a:lnTo>
                          <a:pt x="1770" y="434"/>
                        </a:lnTo>
                        <a:lnTo>
                          <a:pt x="156" y="434"/>
                        </a:lnTo>
                        <a:close/>
                        <a:moveTo>
                          <a:pt x="727" y="197"/>
                        </a:moveTo>
                        <a:lnTo>
                          <a:pt x="716" y="200"/>
                        </a:lnTo>
                        <a:lnTo>
                          <a:pt x="707" y="207"/>
                        </a:lnTo>
                        <a:lnTo>
                          <a:pt x="701" y="217"/>
                        </a:lnTo>
                        <a:lnTo>
                          <a:pt x="699" y="230"/>
                        </a:lnTo>
                        <a:lnTo>
                          <a:pt x="701" y="243"/>
                        </a:lnTo>
                        <a:lnTo>
                          <a:pt x="707" y="254"/>
                        </a:lnTo>
                        <a:lnTo>
                          <a:pt x="716" y="260"/>
                        </a:lnTo>
                        <a:lnTo>
                          <a:pt x="727" y="262"/>
                        </a:lnTo>
                        <a:lnTo>
                          <a:pt x="1199" y="262"/>
                        </a:lnTo>
                        <a:lnTo>
                          <a:pt x="1210" y="260"/>
                        </a:lnTo>
                        <a:lnTo>
                          <a:pt x="1218" y="254"/>
                        </a:lnTo>
                        <a:lnTo>
                          <a:pt x="1224" y="243"/>
                        </a:lnTo>
                        <a:lnTo>
                          <a:pt x="1226" y="230"/>
                        </a:lnTo>
                        <a:lnTo>
                          <a:pt x="1224" y="217"/>
                        </a:lnTo>
                        <a:lnTo>
                          <a:pt x="1218" y="207"/>
                        </a:lnTo>
                        <a:lnTo>
                          <a:pt x="1210" y="200"/>
                        </a:lnTo>
                        <a:lnTo>
                          <a:pt x="1199" y="197"/>
                        </a:lnTo>
                        <a:lnTo>
                          <a:pt x="727" y="197"/>
                        </a:lnTo>
                        <a:close/>
                        <a:moveTo>
                          <a:pt x="224" y="0"/>
                        </a:moveTo>
                        <a:lnTo>
                          <a:pt x="1702" y="0"/>
                        </a:lnTo>
                        <a:lnTo>
                          <a:pt x="1738" y="4"/>
                        </a:lnTo>
                        <a:lnTo>
                          <a:pt x="1773" y="13"/>
                        </a:lnTo>
                        <a:lnTo>
                          <a:pt x="1805" y="31"/>
                        </a:lnTo>
                        <a:lnTo>
                          <a:pt x="1834" y="53"/>
                        </a:lnTo>
                        <a:lnTo>
                          <a:pt x="1860" y="81"/>
                        </a:lnTo>
                        <a:lnTo>
                          <a:pt x="1882" y="113"/>
                        </a:lnTo>
                        <a:lnTo>
                          <a:pt x="1900" y="148"/>
                        </a:lnTo>
                        <a:lnTo>
                          <a:pt x="1915" y="188"/>
                        </a:lnTo>
                        <a:lnTo>
                          <a:pt x="1923" y="229"/>
                        </a:lnTo>
                        <a:lnTo>
                          <a:pt x="1926" y="273"/>
                        </a:lnTo>
                        <a:lnTo>
                          <a:pt x="1926" y="3772"/>
                        </a:lnTo>
                        <a:lnTo>
                          <a:pt x="1923" y="3816"/>
                        </a:lnTo>
                        <a:lnTo>
                          <a:pt x="1915" y="3857"/>
                        </a:lnTo>
                        <a:lnTo>
                          <a:pt x="1900" y="3897"/>
                        </a:lnTo>
                        <a:lnTo>
                          <a:pt x="1882" y="3932"/>
                        </a:lnTo>
                        <a:lnTo>
                          <a:pt x="1860" y="3964"/>
                        </a:lnTo>
                        <a:lnTo>
                          <a:pt x="1834" y="3992"/>
                        </a:lnTo>
                        <a:lnTo>
                          <a:pt x="1805" y="4014"/>
                        </a:lnTo>
                        <a:lnTo>
                          <a:pt x="1773" y="4032"/>
                        </a:lnTo>
                        <a:lnTo>
                          <a:pt x="1738" y="4041"/>
                        </a:lnTo>
                        <a:lnTo>
                          <a:pt x="1702" y="4045"/>
                        </a:lnTo>
                        <a:lnTo>
                          <a:pt x="224" y="4045"/>
                        </a:lnTo>
                        <a:lnTo>
                          <a:pt x="188" y="4041"/>
                        </a:lnTo>
                        <a:lnTo>
                          <a:pt x="154" y="4032"/>
                        </a:lnTo>
                        <a:lnTo>
                          <a:pt x="122" y="4014"/>
                        </a:lnTo>
                        <a:lnTo>
                          <a:pt x="92" y="3992"/>
                        </a:lnTo>
                        <a:lnTo>
                          <a:pt x="66" y="3964"/>
                        </a:lnTo>
                        <a:lnTo>
                          <a:pt x="43" y="3932"/>
                        </a:lnTo>
                        <a:lnTo>
                          <a:pt x="25" y="3897"/>
                        </a:lnTo>
                        <a:lnTo>
                          <a:pt x="12" y="3857"/>
                        </a:lnTo>
                        <a:lnTo>
                          <a:pt x="3" y="3816"/>
                        </a:lnTo>
                        <a:lnTo>
                          <a:pt x="0" y="3772"/>
                        </a:lnTo>
                        <a:lnTo>
                          <a:pt x="0" y="273"/>
                        </a:lnTo>
                        <a:lnTo>
                          <a:pt x="3" y="229"/>
                        </a:lnTo>
                        <a:lnTo>
                          <a:pt x="12" y="188"/>
                        </a:lnTo>
                        <a:lnTo>
                          <a:pt x="25" y="148"/>
                        </a:lnTo>
                        <a:lnTo>
                          <a:pt x="43" y="113"/>
                        </a:lnTo>
                        <a:lnTo>
                          <a:pt x="66" y="81"/>
                        </a:lnTo>
                        <a:lnTo>
                          <a:pt x="92" y="53"/>
                        </a:lnTo>
                        <a:lnTo>
                          <a:pt x="122" y="31"/>
                        </a:lnTo>
                        <a:lnTo>
                          <a:pt x="154" y="13"/>
                        </a:lnTo>
                        <a:lnTo>
                          <a:pt x="188" y="4"/>
                        </a:lnTo>
                        <a:lnTo>
                          <a:pt x="224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317E8728-5CA4-4C25-A247-B8A36522C7DC}"/>
                      </a:ext>
                    </a:extLst>
                  </p:cNvPr>
                  <p:cNvSpPr/>
                  <p:nvPr/>
                </p:nvSpPr>
                <p:spPr>
                  <a:xfrm>
                    <a:off x="7684708" y="2190164"/>
                    <a:ext cx="3307836" cy="34624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1200" dirty="0">
                        <a:solidFill>
                          <a:prstClr val="white">
                            <a:lumMod val="50000"/>
                          </a:prstClr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데이터 수집 데이터 선정 이유 </a:t>
                    </a:r>
                    <a:endParaRPr lang="en-US" altLang="ko-KR" sz="1200" dirty="0">
                      <a:solidFill>
                        <a:prstClr val="white">
                          <a:lumMod val="50000"/>
                        </a:prstClr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</a:endParaRPr>
                  </a:p>
                </p:txBody>
              </p:sp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A9D59652-9B94-4373-AAC5-BE2C5F59D4AE}"/>
                      </a:ext>
                    </a:extLst>
                  </p:cNvPr>
                  <p:cNvSpPr/>
                  <p:nvPr/>
                </p:nvSpPr>
                <p:spPr>
                  <a:xfrm>
                    <a:off x="7599580" y="5373216"/>
                    <a:ext cx="3392964" cy="34624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1200" dirty="0">
                        <a:solidFill>
                          <a:prstClr val="white">
                            <a:lumMod val="50000"/>
                          </a:prstClr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서비스 활용 방안    기대 효과</a:t>
                    </a:r>
                    <a:endParaRPr lang="en-US" altLang="ko-KR" sz="1200" dirty="0">
                      <a:solidFill>
                        <a:prstClr val="white">
                          <a:lumMod val="50000"/>
                        </a:prstClr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</a:endParaRPr>
                  </a:p>
                </p:txBody>
              </p:sp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9501A15A-61AA-4D08-A4B4-0A39D941D6B1}"/>
                      </a:ext>
                    </a:extLst>
                  </p:cNvPr>
                  <p:cNvSpPr/>
                  <p:nvPr/>
                </p:nvSpPr>
                <p:spPr>
                  <a:xfrm>
                    <a:off x="7680176" y="1178564"/>
                    <a:ext cx="1901649" cy="34624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1200" dirty="0">
                        <a:solidFill>
                          <a:prstClr val="white">
                            <a:lumMod val="50000"/>
                          </a:prstClr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주제 선정 배경 및 이유 </a:t>
                    </a:r>
                    <a:endParaRPr lang="en-US" altLang="ko-KR" sz="1200" dirty="0">
                      <a:solidFill>
                        <a:prstClr val="white">
                          <a:lumMod val="50000"/>
                        </a:prstClr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</a:endParaRP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8CF8E197-15A1-43F5-8DB8-918A518193EF}"/>
                      </a:ext>
                    </a:extLst>
                  </p:cNvPr>
                  <p:cNvSpPr/>
                  <p:nvPr/>
                </p:nvSpPr>
                <p:spPr>
                  <a:xfrm>
                    <a:off x="7684708" y="3287585"/>
                    <a:ext cx="3827475" cy="34624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1200" dirty="0">
                        <a:solidFill>
                          <a:prstClr val="white">
                            <a:lumMod val="50000"/>
                          </a:prstClr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데이터 전처리          데이터 전처리 결과    분석 계획</a:t>
                    </a:r>
                    <a:endParaRPr lang="en-US" altLang="ko-KR" sz="1200" dirty="0">
                      <a:solidFill>
                        <a:prstClr val="white">
                          <a:lumMod val="50000"/>
                        </a:prstClr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</a:endParaRPr>
                  </a:p>
                </p:txBody>
              </p:sp>
              <p:sp>
                <p:nvSpPr>
                  <p:cNvPr id="7" name="직사각형 6">
                    <a:extLst>
                      <a:ext uri="{FF2B5EF4-FFF2-40B4-BE49-F238E27FC236}">
                        <a16:creationId xmlns:a16="http://schemas.microsoft.com/office/drawing/2014/main" id="{369323A4-E889-4245-A8F9-7046C63FB96D}"/>
                      </a:ext>
                    </a:extLst>
                  </p:cNvPr>
                  <p:cNvSpPr/>
                  <p:nvPr/>
                </p:nvSpPr>
                <p:spPr>
                  <a:xfrm>
                    <a:off x="7599580" y="4345149"/>
                    <a:ext cx="4377139" cy="34624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1200" dirty="0">
                        <a:solidFill>
                          <a:prstClr val="white">
                            <a:lumMod val="50000"/>
                          </a:prstClr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ROC-Curve AIC     </a:t>
                    </a:r>
                    <a:r>
                      <a:rPr lang="ko-KR" altLang="en-US" sz="1200" dirty="0">
                        <a:solidFill>
                          <a:prstClr val="white">
                            <a:lumMod val="50000"/>
                          </a:prstClr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모델 적합성 검사      로지스틱 회귀분석</a:t>
                    </a:r>
                    <a:endParaRPr lang="en-US" altLang="ko-KR" sz="1200" dirty="0">
                      <a:solidFill>
                        <a:prstClr val="white">
                          <a:lumMod val="50000"/>
                        </a:prstClr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</a:endParaRP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99EC39BD-7C97-4505-BA26-94F48559E232}"/>
                      </a:ext>
                    </a:extLst>
                  </p:cNvPr>
                  <p:cNvSpPr/>
                  <p:nvPr/>
                </p:nvSpPr>
                <p:spPr>
                  <a:xfrm>
                    <a:off x="7476353" y="767260"/>
                    <a:ext cx="1253869" cy="51552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2000" b="1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공모 배경</a:t>
                    </a:r>
                    <a:endParaRPr lang="en-US" altLang="ko-KR" sz="2000" b="1" dirty="0">
                      <a:latin typeface="배달의민족 도현" panose="020B0600000101010101" pitchFamily="50" charset="-127"/>
                      <a:ea typeface="배달의민족 도현" panose="020B0600000101010101" pitchFamily="50" charset="-127"/>
                    </a:endParaRPr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C60C064B-0AEF-4A22-8009-692C98734ACF}"/>
                      </a:ext>
                    </a:extLst>
                  </p:cNvPr>
                  <p:cNvSpPr/>
                  <p:nvPr/>
                </p:nvSpPr>
                <p:spPr>
                  <a:xfrm>
                    <a:off x="7478022" y="1747797"/>
                    <a:ext cx="1582484" cy="51552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2000" b="1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데이터 정의 </a:t>
                    </a:r>
                    <a:endParaRPr lang="en-US" altLang="ko-KR" sz="2000" b="1" dirty="0">
                      <a:latin typeface="배달의민족 도현" panose="020B0600000101010101" pitchFamily="50" charset="-127"/>
                      <a:ea typeface="배달의민족 도현" panose="020B0600000101010101" pitchFamily="50" charset="-127"/>
                    </a:endParaRPr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62403158-1398-4C08-A51A-140ACA74F90C}"/>
                      </a:ext>
                    </a:extLst>
                  </p:cNvPr>
                  <p:cNvSpPr/>
                  <p:nvPr/>
                </p:nvSpPr>
                <p:spPr>
                  <a:xfrm>
                    <a:off x="7476353" y="2880176"/>
                    <a:ext cx="3308919" cy="51552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2000" b="1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데이터 전처리 및 분석 계획 </a:t>
                    </a:r>
                    <a:endParaRPr lang="en-US" altLang="ko-KR" sz="2000" b="1" dirty="0">
                      <a:solidFill>
                        <a:prstClr val="white">
                          <a:lumMod val="50000"/>
                        </a:prstClr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3BB3C3BB-AE4E-4295-9AD0-EDE73C4D89CD}"/>
                      </a:ext>
                    </a:extLst>
                  </p:cNvPr>
                  <p:cNvSpPr/>
                  <p:nvPr/>
                </p:nvSpPr>
                <p:spPr>
                  <a:xfrm>
                    <a:off x="7438695" y="3945612"/>
                    <a:ext cx="1253869" cy="51552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2000" b="1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분석 결과</a:t>
                    </a:r>
                    <a:endParaRPr lang="en-US" altLang="ko-KR" sz="2000" b="1" dirty="0">
                      <a:latin typeface="배달의민족 도현" panose="020B0600000101010101" pitchFamily="50" charset="-127"/>
                      <a:ea typeface="배달의민족 도현" panose="020B0600000101010101" pitchFamily="50" charset="-127"/>
                    </a:endParaRPr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EED9B0C9-525B-449C-AE8F-6B697AF5720D}"/>
                      </a:ext>
                    </a:extLst>
                  </p:cNvPr>
                  <p:cNvSpPr/>
                  <p:nvPr/>
                </p:nvSpPr>
                <p:spPr>
                  <a:xfrm>
                    <a:off x="7454504" y="4969472"/>
                    <a:ext cx="1253869" cy="51552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2000" b="1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최종 결과</a:t>
                    </a:r>
                    <a:endParaRPr lang="en-US" altLang="ko-KR" sz="2000" b="1" dirty="0">
                      <a:latin typeface="배달의민족 도현" panose="020B0600000101010101" pitchFamily="50" charset="-127"/>
                      <a:ea typeface="배달의민족 도현" panose="020B0600000101010101" pitchFamily="50" charset="-127"/>
                    </a:endParaRPr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60C1B0E1-0682-48B9-A4FF-1511BD6EC6EC}"/>
                      </a:ext>
                    </a:extLst>
                  </p:cNvPr>
                  <p:cNvSpPr txBox="1"/>
                  <p:nvPr/>
                </p:nvSpPr>
                <p:spPr>
                  <a:xfrm>
                    <a:off x="6689709" y="767260"/>
                    <a:ext cx="517311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400" b="1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1.</a:t>
                    </a:r>
                    <a:endParaRPr lang="ko-KR" altLang="en-US" sz="5400" b="1" dirty="0">
                      <a:latin typeface="배달의민족 도현" panose="020B0600000101010101" pitchFamily="50" charset="-127"/>
                      <a:ea typeface="배달의민족 도현" panose="020B0600000101010101" pitchFamily="50" charset="-127"/>
                    </a:endParaRP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16F01138-839C-4671-9DE7-95AE3274932F}"/>
                      </a:ext>
                    </a:extLst>
                  </p:cNvPr>
                  <p:cNvSpPr txBox="1"/>
                  <p:nvPr/>
                </p:nvSpPr>
                <p:spPr>
                  <a:xfrm>
                    <a:off x="6689709" y="1844297"/>
                    <a:ext cx="748986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400" b="1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2.</a:t>
                    </a:r>
                    <a:endParaRPr lang="ko-KR" altLang="en-US" sz="5400" b="1" dirty="0">
                      <a:latin typeface="배달의민족 도현" panose="020B0600000101010101" pitchFamily="50" charset="-127"/>
                      <a:ea typeface="배달의민족 도현" panose="020B0600000101010101" pitchFamily="50" charset="-127"/>
                    </a:endParaRP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829250D0-6A77-4C65-ACF2-C12806AEF934}"/>
                      </a:ext>
                    </a:extLst>
                  </p:cNvPr>
                  <p:cNvSpPr txBox="1"/>
                  <p:nvPr/>
                </p:nvSpPr>
                <p:spPr>
                  <a:xfrm>
                    <a:off x="6689709" y="2880176"/>
                    <a:ext cx="748986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400" b="1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3.</a:t>
                    </a:r>
                    <a:endParaRPr lang="ko-KR" altLang="en-US" sz="5400" b="1" dirty="0">
                      <a:latin typeface="배달의민족 도현" panose="020B0600000101010101" pitchFamily="50" charset="-127"/>
                      <a:ea typeface="배달의민족 도현" panose="020B0600000101010101" pitchFamily="50" charset="-127"/>
                    </a:endParaRP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87073EAE-D9E0-4E8A-AE7F-2E6A2B1F5C6C}"/>
                      </a:ext>
                    </a:extLst>
                  </p:cNvPr>
                  <p:cNvSpPr txBox="1"/>
                  <p:nvPr/>
                </p:nvSpPr>
                <p:spPr>
                  <a:xfrm>
                    <a:off x="6689709" y="3940059"/>
                    <a:ext cx="748986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400" b="1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4.</a:t>
                    </a:r>
                    <a:endParaRPr lang="ko-KR" altLang="en-US" sz="5400" b="1" dirty="0">
                      <a:latin typeface="배달의민족 도현" panose="020B0600000101010101" pitchFamily="50" charset="-127"/>
                      <a:ea typeface="배달의민족 도현" panose="020B0600000101010101" pitchFamily="50" charset="-127"/>
                    </a:endParaRP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A768381C-7162-409E-AC00-2E24D3BFF22C}"/>
                      </a:ext>
                    </a:extLst>
                  </p:cNvPr>
                  <p:cNvSpPr txBox="1"/>
                  <p:nvPr/>
                </p:nvSpPr>
                <p:spPr>
                  <a:xfrm>
                    <a:off x="6689709" y="4969472"/>
                    <a:ext cx="683848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400" b="1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5.</a:t>
                    </a:r>
                    <a:endParaRPr lang="ko-KR" altLang="en-US" sz="5400" b="1" dirty="0">
                      <a:latin typeface="배달의민족 도현" panose="020B0600000101010101" pitchFamily="50" charset="-127"/>
                      <a:ea typeface="배달의민족 도현" panose="020B0600000101010101" pitchFamily="50" charset="-127"/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14EAEE87-DA50-40F3-9C3A-6C6983CDE1AE}"/>
                      </a:ext>
                    </a:extLst>
                  </p:cNvPr>
                  <p:cNvSpPr/>
                  <p:nvPr/>
                </p:nvSpPr>
                <p:spPr>
                  <a:xfrm>
                    <a:off x="7608168" y="1249455"/>
                    <a:ext cx="45719" cy="235329"/>
                  </a:xfrm>
                  <a:prstGeom prst="rect">
                    <a:avLst/>
                  </a:prstGeom>
                  <a:solidFill>
                    <a:srgbClr val="A69076">
                      <a:alpha val="8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6FCF6877-56F6-4761-A823-5BEA6CE9B859}"/>
                      </a:ext>
                    </a:extLst>
                  </p:cNvPr>
                  <p:cNvSpPr/>
                  <p:nvPr/>
                </p:nvSpPr>
                <p:spPr>
                  <a:xfrm>
                    <a:off x="7631027" y="2255181"/>
                    <a:ext cx="45719" cy="235329"/>
                  </a:xfrm>
                  <a:prstGeom prst="rect">
                    <a:avLst/>
                  </a:prstGeom>
                  <a:solidFill>
                    <a:srgbClr val="A69076">
                      <a:alpha val="8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49B924E0-DC95-4F5A-BEDE-FD7CA8A9FC9B}"/>
                      </a:ext>
                    </a:extLst>
                  </p:cNvPr>
                  <p:cNvSpPr/>
                  <p:nvPr/>
                </p:nvSpPr>
                <p:spPr>
                  <a:xfrm>
                    <a:off x="7608168" y="4394378"/>
                    <a:ext cx="45720" cy="235330"/>
                  </a:xfrm>
                  <a:prstGeom prst="rect">
                    <a:avLst/>
                  </a:prstGeom>
                  <a:solidFill>
                    <a:srgbClr val="A69076">
                      <a:alpha val="8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FF305231-73BC-4325-B2A2-603C047E6954}"/>
                      </a:ext>
                    </a:extLst>
                  </p:cNvPr>
                  <p:cNvSpPr/>
                  <p:nvPr/>
                </p:nvSpPr>
                <p:spPr>
                  <a:xfrm>
                    <a:off x="7606834" y="5425918"/>
                    <a:ext cx="45720" cy="235330"/>
                  </a:xfrm>
                  <a:prstGeom prst="rect">
                    <a:avLst/>
                  </a:prstGeom>
                  <a:solidFill>
                    <a:srgbClr val="A69076">
                      <a:alpha val="8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93FE8F04-E33F-4F90-8BB1-FD81319B1D02}"/>
                      </a:ext>
                    </a:extLst>
                  </p:cNvPr>
                  <p:cNvSpPr/>
                  <p:nvPr/>
                </p:nvSpPr>
                <p:spPr>
                  <a:xfrm>
                    <a:off x="10506133" y="3358871"/>
                    <a:ext cx="45720" cy="218285"/>
                  </a:xfrm>
                  <a:prstGeom prst="rect">
                    <a:avLst/>
                  </a:prstGeom>
                  <a:solidFill>
                    <a:srgbClr val="A69076">
                      <a:alpha val="8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857C334E-167F-4FEA-BE3F-C08510D87ACC}"/>
                      </a:ext>
                    </a:extLst>
                  </p:cNvPr>
                  <p:cNvSpPr/>
                  <p:nvPr/>
                </p:nvSpPr>
                <p:spPr>
                  <a:xfrm>
                    <a:off x="10460413" y="4413525"/>
                    <a:ext cx="45720" cy="218285"/>
                  </a:xfrm>
                  <a:prstGeom prst="rect">
                    <a:avLst/>
                  </a:prstGeom>
                  <a:solidFill>
                    <a:srgbClr val="A69076">
                      <a:alpha val="8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C11586A6-E5C3-49E7-A66A-C048B2FA6CED}"/>
                    </a:ext>
                  </a:extLst>
                </p:cNvPr>
                <p:cNvSpPr/>
                <p:nvPr/>
              </p:nvSpPr>
              <p:spPr>
                <a:xfrm>
                  <a:off x="7770411" y="4523336"/>
                  <a:ext cx="45719" cy="218285"/>
                </a:xfrm>
                <a:prstGeom prst="rect">
                  <a:avLst/>
                </a:prstGeom>
                <a:solidFill>
                  <a:srgbClr val="A69076">
                    <a:alpha val="8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1292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12224" y="952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670016" y="1280954"/>
            <a:ext cx="9394536" cy="2623795"/>
            <a:chOff x="1703512" y="1606485"/>
            <a:chExt cx="9394536" cy="2623795"/>
          </a:xfrm>
        </p:grpSpPr>
        <p:sp>
          <p:nvSpPr>
            <p:cNvPr id="2" name="직사각형 1"/>
            <p:cNvSpPr/>
            <p:nvPr/>
          </p:nvSpPr>
          <p:spPr>
            <a:xfrm>
              <a:off x="1703512" y="1606485"/>
              <a:ext cx="9106504" cy="26237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14350" indent="-514350">
                <a:lnSpc>
                  <a:spcPct val="150000"/>
                </a:lnSpc>
                <a:buAutoNum type="arabicPeriod"/>
              </a:pP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변수</a:t>
              </a: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514350" indent="-514350">
                <a:lnSpc>
                  <a:spcPct val="150000"/>
                </a:lnSpc>
                <a:buAutoNum type="arabicPeriod"/>
              </a:pP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514350" indent="-514350">
                <a:lnSpc>
                  <a:spcPct val="150000"/>
                </a:lnSpc>
                <a:buAutoNum type="arabicPeriod"/>
              </a:pP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2. </a:t>
              </a: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로지스틱 회귀분석</a:t>
              </a: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809016" y="2314371"/>
              <a:ext cx="9289032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X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 : temp, wind, rain, </a:t>
              </a:r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humi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dew, snow</a:t>
              </a:r>
            </a:p>
            <a:p>
              <a:r>
                <a:rPr lang="en-US" altLang="ko-KR" sz="24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Y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 : </a:t>
              </a:r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dist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other, fall, ill, exhausting, climb, rockslide, hypothermia, exhaustion</a:t>
              </a:r>
            </a:p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    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발생 유무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( 0 / 1 )</a:t>
              </a:r>
              <a:r>
                <a:rPr lang="en-US" altLang="ko-KR" dirty="0"/>
                <a:t>	</a:t>
              </a:r>
            </a:p>
            <a:p>
              <a:endParaRPr lang="en-US" altLang="ko-KR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377889B-9297-42A2-A309-6EC3F109980D}"/>
              </a:ext>
            </a:extLst>
          </p:cNvPr>
          <p:cNvSpPr txBox="1"/>
          <p:nvPr/>
        </p:nvSpPr>
        <p:spPr>
          <a:xfrm>
            <a:off x="191344" y="234514"/>
            <a:ext cx="1161695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4.2.2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유형별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분석</a:t>
            </a:r>
            <a:endParaRPr lang="en-US" altLang="ko-KR" sz="24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898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12224" y="952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D9042-579F-4200-AEA4-EDA13774A221}"/>
              </a:ext>
            </a:extLst>
          </p:cNvPr>
          <p:cNvSpPr txBox="1"/>
          <p:nvPr/>
        </p:nvSpPr>
        <p:spPr>
          <a:xfrm>
            <a:off x="191344" y="234514"/>
            <a:ext cx="1161695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4.2.3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유형별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AIC</a:t>
            </a:r>
          </a:p>
          <a:p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F2D2AE-DADE-484F-8299-7A7DD9801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213" y="801214"/>
            <a:ext cx="3254022" cy="37569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899623-FB48-4C17-9C2A-E9F0505B57E7}"/>
              </a:ext>
            </a:extLst>
          </p:cNvPr>
          <p:cNvSpPr txBox="1"/>
          <p:nvPr/>
        </p:nvSpPr>
        <p:spPr>
          <a:xfrm>
            <a:off x="5879976" y="249289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,,,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39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14D2CF-4C22-4F57-B2B8-B26797274663}"/>
              </a:ext>
            </a:extLst>
          </p:cNvPr>
          <p:cNvSpPr txBox="1"/>
          <p:nvPr/>
        </p:nvSpPr>
        <p:spPr>
          <a:xfrm>
            <a:off x="191344" y="234514"/>
            <a:ext cx="1161695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4.2.4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유형별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로지스틱 분석 결과</a:t>
            </a:r>
            <a:endParaRPr lang="en-US" altLang="ko-KR" sz="24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0B7D788-907F-477C-B7D9-6572430BF440}"/>
              </a:ext>
            </a:extLst>
          </p:cNvPr>
          <p:cNvGrpSpPr/>
          <p:nvPr/>
        </p:nvGrpSpPr>
        <p:grpSpPr>
          <a:xfrm>
            <a:off x="1661514" y="836712"/>
            <a:ext cx="4442845" cy="3718882"/>
            <a:chOff x="3778397" y="802147"/>
            <a:chExt cx="4442845" cy="371888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018732E-CCB8-4D04-B3F6-8F324B875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397" y="802147"/>
              <a:ext cx="4442845" cy="3718882"/>
            </a:xfrm>
            <a:prstGeom prst="rect">
              <a:avLst/>
            </a:prstGeom>
          </p:spPr>
        </p:pic>
        <p:sp>
          <p:nvSpPr>
            <p:cNvPr id="9" name="사각형: 둥근 모서리 11">
              <a:extLst>
                <a:ext uri="{FF2B5EF4-FFF2-40B4-BE49-F238E27FC236}">
                  <a16:creationId xmlns:a16="http://schemas.microsoft.com/office/drawing/2014/main" id="{00E4A7F7-7D33-4A7D-BDF2-E121855D2BE2}"/>
                </a:ext>
              </a:extLst>
            </p:cNvPr>
            <p:cNvSpPr/>
            <p:nvPr/>
          </p:nvSpPr>
          <p:spPr>
            <a:xfrm>
              <a:off x="6312024" y="2420889"/>
              <a:ext cx="948379" cy="325436"/>
            </a:xfrm>
            <a:prstGeom prst="roundRect">
              <a:avLst/>
            </a:prstGeom>
            <a:noFill/>
            <a:ln w="349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4CA8B6-1036-4348-8CB9-E873BEEEEC81}"/>
                </a:ext>
              </a:extLst>
            </p:cNvPr>
            <p:cNvSpPr txBox="1"/>
            <p:nvPr/>
          </p:nvSpPr>
          <p:spPr>
            <a:xfrm>
              <a:off x="7248128" y="2595946"/>
              <a:ext cx="948379" cy="350117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C00000"/>
                  </a:solidFill>
                  <a:latin typeface="배달의민족 도현" pitchFamily="50" charset="-127"/>
                  <a:ea typeface="배달의민족 도현" pitchFamily="50" charset="-127"/>
                </a:rPr>
                <a:t>&lt; 0.05</a:t>
              </a:r>
              <a:endParaRPr lang="ko-KR" altLang="en-US" b="1" dirty="0">
                <a:solidFill>
                  <a:srgbClr val="C00000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68A3675-A6EB-482A-8F6A-A37D903B289E}"/>
                </a:ext>
              </a:extLst>
            </p:cNvPr>
            <p:cNvSpPr/>
            <p:nvPr/>
          </p:nvSpPr>
          <p:spPr>
            <a:xfrm>
              <a:off x="6312024" y="2863161"/>
              <a:ext cx="935919" cy="165803"/>
            </a:xfrm>
            <a:prstGeom prst="roundRect">
              <a:avLst/>
            </a:prstGeom>
            <a:noFill/>
            <a:ln w="349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701D1D7-D8D7-49A8-9679-38E13A3B58CB}"/>
              </a:ext>
            </a:extLst>
          </p:cNvPr>
          <p:cNvGrpSpPr/>
          <p:nvPr/>
        </p:nvGrpSpPr>
        <p:grpSpPr>
          <a:xfrm>
            <a:off x="7993649" y="1095448"/>
            <a:ext cx="2309060" cy="1266223"/>
            <a:chOff x="7993649" y="1095448"/>
            <a:chExt cx="2309060" cy="126622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6BD7D83-5876-4DF7-B36A-258DF878A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3649" y="1310020"/>
              <a:ext cx="2309060" cy="1051651"/>
            </a:xfrm>
            <a:prstGeom prst="rect">
              <a:avLst/>
            </a:prstGeom>
          </p:spPr>
        </p:pic>
        <p:pic>
          <p:nvPicPr>
            <p:cNvPr id="17" name="Picture 6">
              <a:extLst>
                <a:ext uri="{FF2B5EF4-FFF2-40B4-BE49-F238E27FC236}">
                  <a16:creationId xmlns:a16="http://schemas.microsoft.com/office/drawing/2014/main" id="{31FAD890-A71D-4FB5-85E0-082B5E9CC8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276"/>
            <a:stretch/>
          </p:blipFill>
          <p:spPr bwMode="auto">
            <a:xfrm>
              <a:off x="8512009" y="1095448"/>
              <a:ext cx="1790700" cy="2145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6">
              <a:extLst>
                <a:ext uri="{FF2B5EF4-FFF2-40B4-BE49-F238E27FC236}">
                  <a16:creationId xmlns:a16="http://schemas.microsoft.com/office/drawing/2014/main" id="{00B0C052-2A37-467A-9F7A-2DF3902149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276"/>
            <a:stretch/>
          </p:blipFill>
          <p:spPr bwMode="auto">
            <a:xfrm>
              <a:off x="7993649" y="1095449"/>
              <a:ext cx="1790700" cy="2145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979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444D63-BA02-4EE5-A984-0C1185218369}"/>
              </a:ext>
            </a:extLst>
          </p:cNvPr>
          <p:cNvSpPr/>
          <p:nvPr/>
        </p:nvSpPr>
        <p:spPr>
          <a:xfrm>
            <a:off x="498616" y="5400805"/>
            <a:ext cx="117373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예측된 값들 중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실제로 예측된 데이터일 경우가 거짓으로 예측된 데이터의 경우보다 높을 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AUC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높게 측정된다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AUC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란 정확성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(ACCURACY)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로써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곡선 아래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차원 공간을 의미한다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ROC –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CURVE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통해 모델의 정확성을 검증하였다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54714D-9AA5-483D-98AD-05A79C15C1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65" t="36004" r="9974"/>
          <a:stretch/>
        </p:blipFill>
        <p:spPr>
          <a:xfrm>
            <a:off x="5956488" y="1013395"/>
            <a:ext cx="4892040" cy="2271589"/>
          </a:xfrm>
          <a:prstGeom prst="rect">
            <a:avLst/>
          </a:prstGeom>
          <a:effectLst>
            <a:softEdge rad="38100"/>
          </a:effectLst>
        </p:spPr>
      </p:pic>
      <p:grpSp>
        <p:nvGrpSpPr>
          <p:cNvPr id="3" name="그룹 2"/>
          <p:cNvGrpSpPr/>
          <p:nvPr/>
        </p:nvGrpSpPr>
        <p:grpSpPr>
          <a:xfrm>
            <a:off x="5057917" y="3426837"/>
            <a:ext cx="6874251" cy="1347473"/>
            <a:chOff x="5217402" y="4395494"/>
            <a:chExt cx="6984776" cy="1347473"/>
          </a:xfrm>
        </p:grpSpPr>
        <p:sp>
          <p:nvSpPr>
            <p:cNvPr id="2" name="직사각형 1"/>
            <p:cNvSpPr/>
            <p:nvPr/>
          </p:nvSpPr>
          <p:spPr>
            <a:xfrm>
              <a:off x="5217402" y="4395494"/>
              <a:ext cx="6984776" cy="1347473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444D63-BA02-4EE5-A984-0C1185218369}"/>
                </a:ext>
              </a:extLst>
            </p:cNvPr>
            <p:cNvSpPr/>
            <p:nvPr/>
          </p:nvSpPr>
          <p:spPr>
            <a:xfrm>
              <a:off x="5324979" y="4584309"/>
              <a:ext cx="687719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ROC curve : </a:t>
              </a:r>
              <a:r>
                <a:rPr lang="ko-KR" altLang="en-US" sz="1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모델의 정확성을 검증하기 위한 그래프이다</a:t>
              </a:r>
              <a:r>
                <a:rPr lang="en-US" altLang="ko-KR" sz="1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.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가로축을 </a:t>
              </a:r>
              <a:r>
                <a:rPr lang="en-US" altLang="ko-KR" sz="1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FP Rate (Specificity) </a:t>
              </a:r>
              <a:r>
                <a:rPr lang="ko-KR" altLang="en-US" sz="1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값의 비율로 하고 세로축을 </a:t>
              </a:r>
              <a:r>
                <a:rPr lang="en-US" altLang="ko-KR" sz="1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TP Rate (Sensitive) </a:t>
              </a:r>
              <a:r>
                <a:rPr lang="ko-KR" altLang="en-US" sz="1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로 하여 시각화</a:t>
              </a:r>
              <a:endParaRPr lang="ko-KR" altLang="ko-KR" sz="1200" i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anose="020B0604020202020204" pitchFamily="34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ko-KR" sz="1200" i="1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Sensitive</a:t>
              </a:r>
              <a:r>
                <a:rPr lang="ko-KR" altLang="ko-KR" sz="1200" i="1" dirty="0"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 (</a:t>
              </a:r>
              <a:r>
                <a:rPr lang="ko-KR" altLang="ko-KR" sz="1200" i="1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Recall</a:t>
              </a:r>
              <a:r>
                <a:rPr lang="ko-KR" altLang="ko-KR" sz="1200" i="1" dirty="0"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) = (TP) / </a:t>
              </a:r>
              <a:r>
                <a:rPr lang="ko-KR" altLang="ko-KR" sz="1200" i="1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P</a:t>
              </a:r>
              <a:r>
                <a:rPr lang="en-US" altLang="ko-KR" sz="1200" i="1" dirty="0"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               S</a:t>
              </a:r>
              <a:r>
                <a:rPr lang="ko-KR" altLang="ko-KR" sz="1200" i="1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pecificity</a:t>
              </a:r>
              <a:r>
                <a:rPr lang="ko-KR" altLang="ko-KR" sz="1200" i="1" dirty="0"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 = TN / TN+FP</a:t>
              </a:r>
              <a:r>
                <a:rPr lang="en-US" altLang="ko-KR" sz="1200" i="1" dirty="0"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 </a:t>
              </a:r>
              <a:endParaRPr lang="en-US" altLang="ko-KR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모델의 예측 결과를 실제 결과 데이터와 비교하여 위의 공식을 이용해 </a:t>
              </a:r>
              <a:endParaRPr lang="en-US" altLang="ko-KR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X,Y </a:t>
              </a:r>
              <a:r>
                <a:rPr lang="ko-KR" altLang="en-US" sz="1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좌표를 만들고 그래프를 그리게 된다</a:t>
              </a:r>
              <a:r>
                <a:rPr lang="en-US" altLang="ko-KR" sz="1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.</a:t>
              </a:r>
              <a:r>
                <a:rPr lang="ko-KR" altLang="en-US" sz="1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 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F5C8190-2599-4267-BF0E-CAF7D82A458C}"/>
              </a:ext>
            </a:extLst>
          </p:cNvPr>
          <p:cNvSpPr txBox="1"/>
          <p:nvPr/>
        </p:nvSpPr>
        <p:spPr>
          <a:xfrm>
            <a:off x="191344" y="234514"/>
            <a:ext cx="11616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4.2.4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유형별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검증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1. ROC Curve</a:t>
            </a:r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A0F504-3BF3-4C07-9FBD-D9030B772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1023026"/>
            <a:ext cx="3565887" cy="356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90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A69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6907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85F5C-ED5F-442F-963A-5937EE29B784}"/>
              </a:ext>
            </a:extLst>
          </p:cNvPr>
          <p:cNvSpPr txBox="1"/>
          <p:nvPr/>
        </p:nvSpPr>
        <p:spPr>
          <a:xfrm>
            <a:off x="1559496" y="1007149"/>
            <a:ext cx="15841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endParaRPr lang="ko-KR" altLang="en-US" sz="20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273E1-4C2E-41A8-B1A9-D897EC8173AD}"/>
              </a:ext>
            </a:extLst>
          </p:cNvPr>
          <p:cNvSpPr txBox="1"/>
          <p:nvPr/>
        </p:nvSpPr>
        <p:spPr>
          <a:xfrm>
            <a:off x="3384376" y="1314925"/>
            <a:ext cx="6672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최종 결과</a:t>
            </a:r>
          </a:p>
        </p:txBody>
      </p:sp>
    </p:spTree>
    <p:extLst>
      <p:ext uri="{BB962C8B-B14F-4D97-AF65-F5344CB8AC3E}">
        <p14:creationId xmlns:p14="http://schemas.microsoft.com/office/powerpoint/2010/main" val="136486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A69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6A44-A0EF-4B9E-BC52-37A628E85061}"/>
              </a:ext>
            </a:extLst>
          </p:cNvPr>
          <p:cNvSpPr txBox="1"/>
          <p:nvPr/>
        </p:nvSpPr>
        <p:spPr>
          <a:xfrm>
            <a:off x="95672" y="45459"/>
            <a:ext cx="489654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5.1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 활용 방안</a:t>
            </a: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3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087BAC-2313-4580-BFDA-E25C034F7204}"/>
              </a:ext>
            </a:extLst>
          </p:cNvPr>
          <p:cNvSpPr/>
          <p:nvPr/>
        </p:nvSpPr>
        <p:spPr>
          <a:xfrm>
            <a:off x="1055440" y="908720"/>
            <a:ext cx="10585176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 목표 </a:t>
            </a:r>
            <a:endParaRPr lang="en-US" altLang="ko-KR" sz="20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사고의 최소화를 목표로 어떤 날씨에 각별히 조심하여 등산을 즐겨야 하는지 </a:t>
            </a:r>
            <a:endParaRPr lang="en-US" altLang="ko-KR" sz="20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경고하는 알림 망 </a:t>
            </a:r>
            <a:r>
              <a:rPr lang="en-US" altLang="ko-KR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 </a:t>
            </a:r>
            <a:r>
              <a:rPr lang="ko-KR" altLang="en-US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앱</a:t>
            </a:r>
            <a:r>
              <a:rPr lang="en-US" altLang="ko-KR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웹 </a:t>
            </a:r>
            <a:r>
              <a:rPr lang="en-US" altLang="ko-KR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구축</a:t>
            </a:r>
            <a:endParaRPr lang="en-US" altLang="ko-KR" sz="20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0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 목표 </a:t>
            </a:r>
            <a:endParaRPr lang="en-US" altLang="ko-KR" sz="20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산악 구조대와의 협력을 통해 등산 인구에 대한 안전 망 구축 및 예방</a:t>
            </a:r>
            <a:endParaRPr lang="en-US" altLang="ko-KR" sz="20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날씨에 따른 소방 구급 도구의 효율적 배치 </a:t>
            </a:r>
            <a:endParaRPr lang="en-US" altLang="ko-KR" sz="20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210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A69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6A44-A0EF-4B9E-BC52-37A628E85061}"/>
              </a:ext>
            </a:extLst>
          </p:cNvPr>
          <p:cNvSpPr txBox="1"/>
          <p:nvPr/>
        </p:nvSpPr>
        <p:spPr>
          <a:xfrm>
            <a:off x="95672" y="45459"/>
            <a:ext cx="489654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5.2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기대 효과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570FBE-49A3-4E59-8DAA-BB3C525226CC}"/>
              </a:ext>
            </a:extLst>
          </p:cNvPr>
          <p:cNvSpPr/>
          <p:nvPr/>
        </p:nvSpPr>
        <p:spPr>
          <a:xfrm>
            <a:off x="1499574" y="1268760"/>
            <a:ext cx="9192852" cy="358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 </a:t>
            </a:r>
            <a:r>
              <a:rPr lang="ko-KR" altLang="en-US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산악 등산 날씨에 대한 보다 효율적인 정보 제공 및 사고율 하락 </a:t>
            </a:r>
            <a:endParaRPr lang="en-US" altLang="ko-KR" sz="24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등산 날씨 위험도 예측을 통한 사전 사고율 하락</a:t>
            </a:r>
            <a:endParaRPr lang="en-US" altLang="ko-KR" sz="24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산악 구조 도구의 부족함 해결 및 자체 응급 처치 도구 활용</a:t>
            </a:r>
            <a:endParaRPr lang="en-US" altLang="ko-KR" sz="24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marR="0" lvl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불필요한 소방 인력 낭비 방지</a:t>
            </a:r>
            <a:endParaRPr lang="en-US" altLang="ko-KR" sz="24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marR="0" lvl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등산을 즐기기 전 사고에 대한 경각심 부여 </a:t>
            </a:r>
            <a:endParaRPr lang="en-US" altLang="ko-KR" sz="24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780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A69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6A44-A0EF-4B9E-BC52-37A628E85061}"/>
              </a:ext>
            </a:extLst>
          </p:cNvPr>
          <p:cNvSpPr txBox="1"/>
          <p:nvPr/>
        </p:nvSpPr>
        <p:spPr>
          <a:xfrm>
            <a:off x="95672" y="45459"/>
            <a:ext cx="489654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5.2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기대 효과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005849-3ED2-4D4E-A696-2564B2EAC794}"/>
              </a:ext>
            </a:extLst>
          </p:cNvPr>
          <p:cNvSpPr/>
          <p:nvPr/>
        </p:nvSpPr>
        <p:spPr>
          <a:xfrm>
            <a:off x="2711624" y="1196752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[비지니스]</a:t>
            </a:r>
          </a:p>
          <a:p>
            <a:r>
              <a:rPr lang="ko-KR" altLang="en-US" dirty="0"/>
              <a:t>등산 앱 개발 혹은 기존 앱에 정보 제공</a:t>
            </a:r>
          </a:p>
          <a:p>
            <a:r>
              <a:rPr lang="ko-KR" altLang="en-US" dirty="0"/>
              <a:t>-&gt; 산악 안전 정보를 보다 많은 사람들에게 효율적으로 전달하기 위해 다양한 등산 정보를 제공하는 앱 제공 </a:t>
            </a:r>
            <a:endParaRPr lang="en-US" altLang="ko-KR" dirty="0"/>
          </a:p>
          <a:p>
            <a:r>
              <a:rPr lang="ko-KR" altLang="en-US" dirty="0"/>
              <a:t> </a:t>
            </a:r>
          </a:p>
          <a:p>
            <a:r>
              <a:rPr lang="ko-KR" altLang="en-US" dirty="0"/>
              <a:t>1. 산 별 날씨 데이터 적용</a:t>
            </a:r>
          </a:p>
          <a:p>
            <a:r>
              <a:rPr lang="ko-KR" altLang="en-US" dirty="0"/>
              <a:t>    - 날씨에 따른 오늘의 등산 위험도 표시</a:t>
            </a:r>
          </a:p>
          <a:p>
            <a:r>
              <a:rPr lang="ko-KR" altLang="en-US" dirty="0"/>
              <a:t>    - 날씨에 따른 안전 등산로 추천</a:t>
            </a:r>
          </a:p>
          <a:p>
            <a:r>
              <a:rPr lang="ko-KR" altLang="en-US" dirty="0"/>
              <a:t>    - 고도에 따른 날씨 제공 및 적절한 준비물 추천</a:t>
            </a:r>
          </a:p>
          <a:p>
            <a:r>
              <a:rPr lang="ko-KR" altLang="en-US" dirty="0"/>
              <a:t>    - 산 별 최근 사고 뉴스 제공 </a:t>
            </a:r>
            <a:endParaRPr lang="en-US" altLang="ko-KR" dirty="0"/>
          </a:p>
          <a:p>
            <a:r>
              <a:rPr lang="ko-KR" altLang="en-US" dirty="0"/>
              <a:t>2. 구조 인력 배치</a:t>
            </a:r>
          </a:p>
          <a:p>
            <a:r>
              <a:rPr lang="ko-KR" altLang="en-US" dirty="0"/>
              <a:t>    - 날씨에 따른 사고율을 인덱스화 하여 인력배치를 체계화</a:t>
            </a:r>
          </a:p>
        </p:txBody>
      </p:sp>
    </p:spTree>
    <p:extLst>
      <p:ext uri="{BB962C8B-B14F-4D97-AF65-F5344CB8AC3E}">
        <p14:creationId xmlns:p14="http://schemas.microsoft.com/office/powerpoint/2010/main" val="39945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_矩形 13"/>
          <p:cNvSpPr/>
          <p:nvPr>
            <p:custDataLst>
              <p:tags r:id="rId1"/>
            </p:custDataLst>
          </p:nvPr>
        </p:nvSpPr>
        <p:spPr>
          <a:xfrm>
            <a:off x="5163694" y="4283804"/>
            <a:ext cx="186461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Morning for PPT</a:t>
            </a:r>
          </a:p>
        </p:txBody>
      </p:sp>
      <p:sp>
        <p:nvSpPr>
          <p:cNvPr id="8" name="平行四边形 4">
            <a:extLst>
              <a:ext uri="{FF2B5EF4-FFF2-40B4-BE49-F238E27FC236}">
                <a16:creationId xmlns:a16="http://schemas.microsoft.com/office/drawing/2014/main" id="{D24CC0F2-B734-4B4B-AC44-B8A6908FC4FF}"/>
              </a:ext>
            </a:extLst>
          </p:cNvPr>
          <p:cNvSpPr/>
          <p:nvPr/>
        </p:nvSpPr>
        <p:spPr>
          <a:xfrm>
            <a:off x="1864008" y="0"/>
            <a:ext cx="8712968" cy="6858000"/>
          </a:xfrm>
          <a:prstGeom prst="parallelogram">
            <a:avLst>
              <a:gd name="adj" fmla="val 26721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CB663ED8-77AB-4150-A857-D7BB1D47EE11}"/>
              </a:ext>
            </a:extLst>
          </p:cNvPr>
          <p:cNvSpPr txBox="1"/>
          <p:nvPr/>
        </p:nvSpPr>
        <p:spPr>
          <a:xfrm>
            <a:off x="4131360" y="2309971"/>
            <a:ext cx="3929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rgbClr val="F2F2F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THANKS</a:t>
            </a:r>
            <a:endParaRPr lang="zh-CN" altLang="en-US" sz="7200" dirty="0">
              <a:solidFill>
                <a:srgbClr val="F2F2F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209021A8-DAD1-4009-8BF3-F28110D4778D}"/>
              </a:ext>
            </a:extLst>
          </p:cNvPr>
          <p:cNvSpPr/>
          <p:nvPr/>
        </p:nvSpPr>
        <p:spPr>
          <a:xfrm>
            <a:off x="5172063" y="3582308"/>
            <a:ext cx="1847875" cy="14401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7">
            <a:extLst>
              <a:ext uri="{FF2B5EF4-FFF2-40B4-BE49-F238E27FC236}">
                <a16:creationId xmlns:a16="http://schemas.microsoft.com/office/drawing/2014/main" id="{E60A6AA3-CB65-4D56-91EE-9A02223465E4}"/>
              </a:ext>
            </a:extLst>
          </p:cNvPr>
          <p:cNvSpPr/>
          <p:nvPr/>
        </p:nvSpPr>
        <p:spPr>
          <a:xfrm>
            <a:off x="4811042" y="4067780"/>
            <a:ext cx="2569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F2F2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watching</a:t>
            </a:r>
            <a:endParaRPr lang="zh-CN" altLang="en-US" dirty="0">
              <a:solidFill>
                <a:srgbClr val="F2F2F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41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144A963-3736-4A2D-BD64-A9D2EA75D4F6}"/>
              </a:ext>
            </a:extLst>
          </p:cNvPr>
          <p:cNvSpPr/>
          <p:nvPr/>
        </p:nvSpPr>
        <p:spPr>
          <a:xfrm>
            <a:off x="-353" y="0"/>
            <a:ext cx="6096353" cy="6889240"/>
          </a:xfrm>
          <a:prstGeom prst="rect">
            <a:avLst/>
          </a:prstGeom>
          <a:solidFill>
            <a:srgbClr val="02595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546A28E-339F-4FCA-9316-3D9E966E0DAF}"/>
              </a:ext>
            </a:extLst>
          </p:cNvPr>
          <p:cNvGrpSpPr/>
          <p:nvPr/>
        </p:nvGrpSpPr>
        <p:grpSpPr>
          <a:xfrm>
            <a:off x="-1352107" y="7278204"/>
            <a:ext cx="11553825" cy="1423866"/>
            <a:chOff x="-744760" y="1054976"/>
            <a:chExt cx="11553825" cy="142386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4B7D774-48DF-4E70-B0C7-72A5EED6AE78}"/>
                </a:ext>
              </a:extLst>
            </p:cNvPr>
            <p:cNvGrpSpPr/>
            <p:nvPr/>
          </p:nvGrpSpPr>
          <p:grpSpPr>
            <a:xfrm>
              <a:off x="-744760" y="1058246"/>
              <a:ext cx="10525126" cy="1420596"/>
              <a:chOff x="-246079" y="5653930"/>
              <a:chExt cx="10525126" cy="142059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790BFE7-A3D6-48D9-B85A-6162F3421C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246078" y="6347128"/>
                <a:ext cx="10525125" cy="727398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BA8F4EEE-4C9A-489A-8638-610853562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46079" y="5653930"/>
                <a:ext cx="10525125" cy="727398"/>
              </a:xfrm>
              <a:prstGeom prst="rect">
                <a:avLst/>
              </a:prstGeom>
            </p:spPr>
          </p:pic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1357DEE-D85E-4291-8BA0-6218ABAA3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80365" y="1054976"/>
              <a:ext cx="1028700" cy="1423865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A0FDFF4-172A-479B-9770-C8110B9480F9}"/>
              </a:ext>
            </a:extLst>
          </p:cNvPr>
          <p:cNvGrpSpPr/>
          <p:nvPr/>
        </p:nvGrpSpPr>
        <p:grpSpPr>
          <a:xfrm>
            <a:off x="1720122" y="1669981"/>
            <a:ext cx="2655403" cy="1571387"/>
            <a:chOff x="1703512" y="1749902"/>
            <a:chExt cx="2655403" cy="157138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429E8B2-EC95-4B11-95E1-AD5452D003EB}"/>
                </a:ext>
              </a:extLst>
            </p:cNvPr>
            <p:cNvSpPr txBox="1"/>
            <p:nvPr/>
          </p:nvSpPr>
          <p:spPr>
            <a:xfrm>
              <a:off x="1703512" y="1997850"/>
              <a:ext cx="265540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목 차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71CA482-B3EC-4B22-A195-1EDA8089DE3B}"/>
                </a:ext>
              </a:extLst>
            </p:cNvPr>
            <p:cNvSpPr/>
            <p:nvPr/>
          </p:nvSpPr>
          <p:spPr>
            <a:xfrm>
              <a:off x="1807078" y="1749902"/>
              <a:ext cx="2448272" cy="7200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1CE597-A9D5-485D-88F2-3DE3838548AF}"/>
                </a:ext>
              </a:extLst>
            </p:cNvPr>
            <p:cNvSpPr/>
            <p:nvPr/>
          </p:nvSpPr>
          <p:spPr>
            <a:xfrm>
              <a:off x="1807077" y="3210178"/>
              <a:ext cx="2448272" cy="7200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093510F-4193-45AE-947D-6D1C11D32DCA}"/>
              </a:ext>
            </a:extLst>
          </p:cNvPr>
          <p:cNvGrpSpPr/>
          <p:nvPr/>
        </p:nvGrpSpPr>
        <p:grpSpPr>
          <a:xfrm>
            <a:off x="6529513" y="866229"/>
            <a:ext cx="5287010" cy="5125542"/>
            <a:chOff x="5447928" y="881849"/>
            <a:chExt cx="5287010" cy="512554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C5F23CC-A91E-4AE8-9D39-DFA26F958E3C}"/>
                </a:ext>
              </a:extLst>
            </p:cNvPr>
            <p:cNvSpPr/>
            <p:nvPr/>
          </p:nvSpPr>
          <p:spPr>
            <a:xfrm>
              <a:off x="7770411" y="3466074"/>
              <a:ext cx="45719" cy="218285"/>
            </a:xfrm>
            <a:prstGeom prst="rect">
              <a:avLst/>
            </a:prstGeom>
            <a:solidFill>
              <a:srgbClr val="A69076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3F4CFE1-76B2-4E96-A7A8-2317010CF701}"/>
                </a:ext>
              </a:extLst>
            </p:cNvPr>
            <p:cNvGrpSpPr/>
            <p:nvPr/>
          </p:nvGrpSpPr>
          <p:grpSpPr>
            <a:xfrm>
              <a:off x="5447928" y="881849"/>
              <a:ext cx="5287010" cy="5125542"/>
              <a:chOff x="5447928" y="881849"/>
              <a:chExt cx="5287010" cy="5125542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99C4A09-8F6C-4046-A64B-D19E09DB9731}"/>
                  </a:ext>
                </a:extLst>
              </p:cNvPr>
              <p:cNvSpPr/>
              <p:nvPr/>
            </p:nvSpPr>
            <p:spPr>
              <a:xfrm>
                <a:off x="6365053" y="3466074"/>
                <a:ext cx="45720" cy="218285"/>
              </a:xfrm>
              <a:prstGeom prst="rect">
                <a:avLst/>
              </a:prstGeom>
              <a:solidFill>
                <a:srgbClr val="A69076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41A66A5-DE13-4D69-9CC8-F2FE7CB2F088}"/>
                  </a:ext>
                </a:extLst>
              </p:cNvPr>
              <p:cNvGrpSpPr/>
              <p:nvPr/>
            </p:nvGrpSpPr>
            <p:grpSpPr>
              <a:xfrm>
                <a:off x="5447928" y="881849"/>
                <a:ext cx="5287010" cy="5125542"/>
                <a:chOff x="5447928" y="881849"/>
                <a:chExt cx="5287010" cy="5125542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22FF5D14-EB38-42EE-928C-D8CF1442262F}"/>
                    </a:ext>
                  </a:extLst>
                </p:cNvPr>
                <p:cNvGrpSpPr/>
                <p:nvPr/>
              </p:nvGrpSpPr>
              <p:grpSpPr>
                <a:xfrm>
                  <a:off x="5447928" y="881849"/>
                  <a:ext cx="5287010" cy="5125542"/>
                  <a:chOff x="6689709" y="767260"/>
                  <a:chExt cx="5287010" cy="5125542"/>
                </a:xfrm>
              </p:grpSpPr>
              <p:sp>
                <p:nvSpPr>
                  <p:cNvPr id="12" name="Freeform 36">
                    <a:extLst>
                      <a:ext uri="{FF2B5EF4-FFF2-40B4-BE49-F238E27FC236}">
                        <a16:creationId xmlns:a16="http://schemas.microsoft.com/office/drawing/2014/main" id="{34416EFA-FFEC-47B0-B4AA-DB4A0177D73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0632504" y="2864541"/>
                    <a:ext cx="215408" cy="362295"/>
                  </a:xfrm>
                  <a:custGeom>
                    <a:avLst/>
                    <a:gdLst>
                      <a:gd name="T0" fmla="*/ 937 w 1926"/>
                      <a:gd name="T1" fmla="*/ 3639 h 4045"/>
                      <a:gd name="T2" fmla="*/ 893 w 1926"/>
                      <a:gd name="T3" fmla="*/ 3665 h 4045"/>
                      <a:gd name="T4" fmla="*/ 863 w 1926"/>
                      <a:gd name="T5" fmla="*/ 3712 h 4045"/>
                      <a:gd name="T6" fmla="*/ 851 w 1926"/>
                      <a:gd name="T7" fmla="*/ 3772 h 4045"/>
                      <a:gd name="T8" fmla="*/ 863 w 1926"/>
                      <a:gd name="T9" fmla="*/ 3832 h 4045"/>
                      <a:gd name="T10" fmla="*/ 893 w 1926"/>
                      <a:gd name="T11" fmla="*/ 3878 h 4045"/>
                      <a:gd name="T12" fmla="*/ 937 w 1926"/>
                      <a:gd name="T13" fmla="*/ 3905 h 4045"/>
                      <a:gd name="T14" fmla="*/ 988 w 1926"/>
                      <a:gd name="T15" fmla="*/ 3905 h 4045"/>
                      <a:gd name="T16" fmla="*/ 1033 w 1926"/>
                      <a:gd name="T17" fmla="*/ 3878 h 4045"/>
                      <a:gd name="T18" fmla="*/ 1064 w 1926"/>
                      <a:gd name="T19" fmla="*/ 3832 h 4045"/>
                      <a:gd name="T20" fmla="*/ 1075 w 1926"/>
                      <a:gd name="T21" fmla="*/ 3772 h 4045"/>
                      <a:gd name="T22" fmla="*/ 1064 w 1926"/>
                      <a:gd name="T23" fmla="*/ 3712 h 4045"/>
                      <a:gd name="T24" fmla="*/ 1033 w 1926"/>
                      <a:gd name="T25" fmla="*/ 3665 h 4045"/>
                      <a:gd name="T26" fmla="*/ 988 w 1926"/>
                      <a:gd name="T27" fmla="*/ 3639 h 4045"/>
                      <a:gd name="T28" fmla="*/ 156 w 1926"/>
                      <a:gd name="T29" fmla="*/ 434 h 4045"/>
                      <a:gd name="T30" fmla="*/ 1770 w 1926"/>
                      <a:gd name="T31" fmla="*/ 3540 h 4045"/>
                      <a:gd name="T32" fmla="*/ 156 w 1926"/>
                      <a:gd name="T33" fmla="*/ 434 h 4045"/>
                      <a:gd name="T34" fmla="*/ 716 w 1926"/>
                      <a:gd name="T35" fmla="*/ 200 h 4045"/>
                      <a:gd name="T36" fmla="*/ 701 w 1926"/>
                      <a:gd name="T37" fmla="*/ 217 h 4045"/>
                      <a:gd name="T38" fmla="*/ 701 w 1926"/>
                      <a:gd name="T39" fmla="*/ 243 h 4045"/>
                      <a:gd name="T40" fmla="*/ 716 w 1926"/>
                      <a:gd name="T41" fmla="*/ 260 h 4045"/>
                      <a:gd name="T42" fmla="*/ 1199 w 1926"/>
                      <a:gd name="T43" fmla="*/ 262 h 4045"/>
                      <a:gd name="T44" fmla="*/ 1218 w 1926"/>
                      <a:gd name="T45" fmla="*/ 254 h 4045"/>
                      <a:gd name="T46" fmla="*/ 1226 w 1926"/>
                      <a:gd name="T47" fmla="*/ 230 h 4045"/>
                      <a:gd name="T48" fmla="*/ 1218 w 1926"/>
                      <a:gd name="T49" fmla="*/ 207 h 4045"/>
                      <a:gd name="T50" fmla="*/ 1199 w 1926"/>
                      <a:gd name="T51" fmla="*/ 197 h 4045"/>
                      <a:gd name="T52" fmla="*/ 224 w 1926"/>
                      <a:gd name="T53" fmla="*/ 0 h 4045"/>
                      <a:gd name="T54" fmla="*/ 1738 w 1926"/>
                      <a:gd name="T55" fmla="*/ 4 h 4045"/>
                      <a:gd name="T56" fmla="*/ 1805 w 1926"/>
                      <a:gd name="T57" fmla="*/ 31 h 4045"/>
                      <a:gd name="T58" fmla="*/ 1860 w 1926"/>
                      <a:gd name="T59" fmla="*/ 81 h 4045"/>
                      <a:gd name="T60" fmla="*/ 1900 w 1926"/>
                      <a:gd name="T61" fmla="*/ 148 h 4045"/>
                      <a:gd name="T62" fmla="*/ 1923 w 1926"/>
                      <a:gd name="T63" fmla="*/ 229 h 4045"/>
                      <a:gd name="T64" fmla="*/ 1926 w 1926"/>
                      <a:gd name="T65" fmla="*/ 3772 h 4045"/>
                      <a:gd name="T66" fmla="*/ 1915 w 1926"/>
                      <a:gd name="T67" fmla="*/ 3857 h 4045"/>
                      <a:gd name="T68" fmla="*/ 1882 w 1926"/>
                      <a:gd name="T69" fmla="*/ 3932 h 4045"/>
                      <a:gd name="T70" fmla="*/ 1834 w 1926"/>
                      <a:gd name="T71" fmla="*/ 3992 h 4045"/>
                      <a:gd name="T72" fmla="*/ 1773 w 1926"/>
                      <a:gd name="T73" fmla="*/ 4032 h 4045"/>
                      <a:gd name="T74" fmla="*/ 1702 w 1926"/>
                      <a:gd name="T75" fmla="*/ 4045 h 4045"/>
                      <a:gd name="T76" fmla="*/ 188 w 1926"/>
                      <a:gd name="T77" fmla="*/ 4041 h 4045"/>
                      <a:gd name="T78" fmla="*/ 122 w 1926"/>
                      <a:gd name="T79" fmla="*/ 4014 h 4045"/>
                      <a:gd name="T80" fmla="*/ 66 w 1926"/>
                      <a:gd name="T81" fmla="*/ 3964 h 4045"/>
                      <a:gd name="T82" fmla="*/ 25 w 1926"/>
                      <a:gd name="T83" fmla="*/ 3897 h 4045"/>
                      <a:gd name="T84" fmla="*/ 3 w 1926"/>
                      <a:gd name="T85" fmla="*/ 3816 h 4045"/>
                      <a:gd name="T86" fmla="*/ 0 w 1926"/>
                      <a:gd name="T87" fmla="*/ 273 h 4045"/>
                      <a:gd name="T88" fmla="*/ 12 w 1926"/>
                      <a:gd name="T89" fmla="*/ 188 h 4045"/>
                      <a:gd name="T90" fmla="*/ 43 w 1926"/>
                      <a:gd name="T91" fmla="*/ 113 h 4045"/>
                      <a:gd name="T92" fmla="*/ 92 w 1926"/>
                      <a:gd name="T93" fmla="*/ 53 h 4045"/>
                      <a:gd name="T94" fmla="*/ 154 w 1926"/>
                      <a:gd name="T95" fmla="*/ 13 h 4045"/>
                      <a:gd name="T96" fmla="*/ 224 w 1926"/>
                      <a:gd name="T97" fmla="*/ 0 h 40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926" h="4045">
                        <a:moveTo>
                          <a:pt x="963" y="3636"/>
                        </a:moveTo>
                        <a:lnTo>
                          <a:pt x="937" y="3639"/>
                        </a:lnTo>
                        <a:lnTo>
                          <a:pt x="914" y="3649"/>
                        </a:lnTo>
                        <a:lnTo>
                          <a:pt x="893" y="3665"/>
                        </a:lnTo>
                        <a:lnTo>
                          <a:pt x="876" y="3686"/>
                        </a:lnTo>
                        <a:lnTo>
                          <a:pt x="863" y="3712"/>
                        </a:lnTo>
                        <a:lnTo>
                          <a:pt x="854" y="3741"/>
                        </a:lnTo>
                        <a:lnTo>
                          <a:pt x="851" y="3772"/>
                        </a:lnTo>
                        <a:lnTo>
                          <a:pt x="854" y="3804"/>
                        </a:lnTo>
                        <a:lnTo>
                          <a:pt x="863" y="3832"/>
                        </a:lnTo>
                        <a:lnTo>
                          <a:pt x="876" y="3857"/>
                        </a:lnTo>
                        <a:lnTo>
                          <a:pt x="893" y="3878"/>
                        </a:lnTo>
                        <a:lnTo>
                          <a:pt x="914" y="3894"/>
                        </a:lnTo>
                        <a:lnTo>
                          <a:pt x="937" y="3905"/>
                        </a:lnTo>
                        <a:lnTo>
                          <a:pt x="963" y="3909"/>
                        </a:lnTo>
                        <a:lnTo>
                          <a:pt x="988" y="3905"/>
                        </a:lnTo>
                        <a:lnTo>
                          <a:pt x="1013" y="3894"/>
                        </a:lnTo>
                        <a:lnTo>
                          <a:pt x="1033" y="3878"/>
                        </a:lnTo>
                        <a:lnTo>
                          <a:pt x="1051" y="3857"/>
                        </a:lnTo>
                        <a:lnTo>
                          <a:pt x="1064" y="3832"/>
                        </a:lnTo>
                        <a:lnTo>
                          <a:pt x="1072" y="3804"/>
                        </a:lnTo>
                        <a:lnTo>
                          <a:pt x="1075" y="3772"/>
                        </a:lnTo>
                        <a:lnTo>
                          <a:pt x="1072" y="3741"/>
                        </a:lnTo>
                        <a:lnTo>
                          <a:pt x="1064" y="3712"/>
                        </a:lnTo>
                        <a:lnTo>
                          <a:pt x="1051" y="3686"/>
                        </a:lnTo>
                        <a:lnTo>
                          <a:pt x="1033" y="3665"/>
                        </a:lnTo>
                        <a:lnTo>
                          <a:pt x="1013" y="3649"/>
                        </a:lnTo>
                        <a:lnTo>
                          <a:pt x="988" y="3639"/>
                        </a:lnTo>
                        <a:lnTo>
                          <a:pt x="963" y="3636"/>
                        </a:lnTo>
                        <a:close/>
                        <a:moveTo>
                          <a:pt x="156" y="434"/>
                        </a:moveTo>
                        <a:lnTo>
                          <a:pt x="156" y="3540"/>
                        </a:lnTo>
                        <a:lnTo>
                          <a:pt x="1770" y="3540"/>
                        </a:lnTo>
                        <a:lnTo>
                          <a:pt x="1770" y="434"/>
                        </a:lnTo>
                        <a:lnTo>
                          <a:pt x="156" y="434"/>
                        </a:lnTo>
                        <a:close/>
                        <a:moveTo>
                          <a:pt x="727" y="197"/>
                        </a:moveTo>
                        <a:lnTo>
                          <a:pt x="716" y="200"/>
                        </a:lnTo>
                        <a:lnTo>
                          <a:pt x="707" y="207"/>
                        </a:lnTo>
                        <a:lnTo>
                          <a:pt x="701" y="217"/>
                        </a:lnTo>
                        <a:lnTo>
                          <a:pt x="699" y="230"/>
                        </a:lnTo>
                        <a:lnTo>
                          <a:pt x="701" y="243"/>
                        </a:lnTo>
                        <a:lnTo>
                          <a:pt x="707" y="254"/>
                        </a:lnTo>
                        <a:lnTo>
                          <a:pt x="716" y="260"/>
                        </a:lnTo>
                        <a:lnTo>
                          <a:pt x="727" y="262"/>
                        </a:lnTo>
                        <a:lnTo>
                          <a:pt x="1199" y="262"/>
                        </a:lnTo>
                        <a:lnTo>
                          <a:pt x="1210" y="260"/>
                        </a:lnTo>
                        <a:lnTo>
                          <a:pt x="1218" y="254"/>
                        </a:lnTo>
                        <a:lnTo>
                          <a:pt x="1224" y="243"/>
                        </a:lnTo>
                        <a:lnTo>
                          <a:pt x="1226" y="230"/>
                        </a:lnTo>
                        <a:lnTo>
                          <a:pt x="1224" y="217"/>
                        </a:lnTo>
                        <a:lnTo>
                          <a:pt x="1218" y="207"/>
                        </a:lnTo>
                        <a:lnTo>
                          <a:pt x="1210" y="200"/>
                        </a:lnTo>
                        <a:lnTo>
                          <a:pt x="1199" y="197"/>
                        </a:lnTo>
                        <a:lnTo>
                          <a:pt x="727" y="197"/>
                        </a:lnTo>
                        <a:close/>
                        <a:moveTo>
                          <a:pt x="224" y="0"/>
                        </a:moveTo>
                        <a:lnTo>
                          <a:pt x="1702" y="0"/>
                        </a:lnTo>
                        <a:lnTo>
                          <a:pt x="1738" y="4"/>
                        </a:lnTo>
                        <a:lnTo>
                          <a:pt x="1773" y="13"/>
                        </a:lnTo>
                        <a:lnTo>
                          <a:pt x="1805" y="31"/>
                        </a:lnTo>
                        <a:lnTo>
                          <a:pt x="1834" y="53"/>
                        </a:lnTo>
                        <a:lnTo>
                          <a:pt x="1860" y="81"/>
                        </a:lnTo>
                        <a:lnTo>
                          <a:pt x="1882" y="113"/>
                        </a:lnTo>
                        <a:lnTo>
                          <a:pt x="1900" y="148"/>
                        </a:lnTo>
                        <a:lnTo>
                          <a:pt x="1915" y="188"/>
                        </a:lnTo>
                        <a:lnTo>
                          <a:pt x="1923" y="229"/>
                        </a:lnTo>
                        <a:lnTo>
                          <a:pt x="1926" y="273"/>
                        </a:lnTo>
                        <a:lnTo>
                          <a:pt x="1926" y="3772"/>
                        </a:lnTo>
                        <a:lnTo>
                          <a:pt x="1923" y="3816"/>
                        </a:lnTo>
                        <a:lnTo>
                          <a:pt x="1915" y="3857"/>
                        </a:lnTo>
                        <a:lnTo>
                          <a:pt x="1900" y="3897"/>
                        </a:lnTo>
                        <a:lnTo>
                          <a:pt x="1882" y="3932"/>
                        </a:lnTo>
                        <a:lnTo>
                          <a:pt x="1860" y="3964"/>
                        </a:lnTo>
                        <a:lnTo>
                          <a:pt x="1834" y="3992"/>
                        </a:lnTo>
                        <a:lnTo>
                          <a:pt x="1805" y="4014"/>
                        </a:lnTo>
                        <a:lnTo>
                          <a:pt x="1773" y="4032"/>
                        </a:lnTo>
                        <a:lnTo>
                          <a:pt x="1738" y="4041"/>
                        </a:lnTo>
                        <a:lnTo>
                          <a:pt x="1702" y="4045"/>
                        </a:lnTo>
                        <a:lnTo>
                          <a:pt x="224" y="4045"/>
                        </a:lnTo>
                        <a:lnTo>
                          <a:pt x="188" y="4041"/>
                        </a:lnTo>
                        <a:lnTo>
                          <a:pt x="154" y="4032"/>
                        </a:lnTo>
                        <a:lnTo>
                          <a:pt x="122" y="4014"/>
                        </a:lnTo>
                        <a:lnTo>
                          <a:pt x="92" y="3992"/>
                        </a:lnTo>
                        <a:lnTo>
                          <a:pt x="66" y="3964"/>
                        </a:lnTo>
                        <a:lnTo>
                          <a:pt x="43" y="3932"/>
                        </a:lnTo>
                        <a:lnTo>
                          <a:pt x="25" y="3897"/>
                        </a:lnTo>
                        <a:lnTo>
                          <a:pt x="12" y="3857"/>
                        </a:lnTo>
                        <a:lnTo>
                          <a:pt x="3" y="3816"/>
                        </a:lnTo>
                        <a:lnTo>
                          <a:pt x="0" y="3772"/>
                        </a:lnTo>
                        <a:lnTo>
                          <a:pt x="0" y="273"/>
                        </a:lnTo>
                        <a:lnTo>
                          <a:pt x="3" y="229"/>
                        </a:lnTo>
                        <a:lnTo>
                          <a:pt x="12" y="188"/>
                        </a:lnTo>
                        <a:lnTo>
                          <a:pt x="25" y="148"/>
                        </a:lnTo>
                        <a:lnTo>
                          <a:pt x="43" y="113"/>
                        </a:lnTo>
                        <a:lnTo>
                          <a:pt x="66" y="81"/>
                        </a:lnTo>
                        <a:lnTo>
                          <a:pt x="92" y="53"/>
                        </a:lnTo>
                        <a:lnTo>
                          <a:pt x="122" y="31"/>
                        </a:lnTo>
                        <a:lnTo>
                          <a:pt x="154" y="13"/>
                        </a:lnTo>
                        <a:lnTo>
                          <a:pt x="188" y="4"/>
                        </a:lnTo>
                        <a:lnTo>
                          <a:pt x="224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317E8728-5CA4-4C25-A247-B8A36522C7DC}"/>
                      </a:ext>
                    </a:extLst>
                  </p:cNvPr>
                  <p:cNvSpPr/>
                  <p:nvPr/>
                </p:nvSpPr>
                <p:spPr>
                  <a:xfrm>
                    <a:off x="7684708" y="2190164"/>
                    <a:ext cx="3307836" cy="34624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1200" dirty="0">
                        <a:solidFill>
                          <a:prstClr val="white">
                            <a:lumMod val="50000"/>
                          </a:prstClr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데이터 수집 데이터 선정 이유 </a:t>
                    </a:r>
                    <a:endParaRPr lang="en-US" altLang="ko-KR" sz="1200" dirty="0">
                      <a:solidFill>
                        <a:prstClr val="white">
                          <a:lumMod val="50000"/>
                        </a:prstClr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</a:endParaRPr>
                  </a:p>
                </p:txBody>
              </p:sp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A9D59652-9B94-4373-AAC5-BE2C5F59D4AE}"/>
                      </a:ext>
                    </a:extLst>
                  </p:cNvPr>
                  <p:cNvSpPr/>
                  <p:nvPr/>
                </p:nvSpPr>
                <p:spPr>
                  <a:xfrm>
                    <a:off x="7599580" y="5373216"/>
                    <a:ext cx="3392964" cy="34624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1200" dirty="0">
                        <a:solidFill>
                          <a:prstClr val="white">
                            <a:lumMod val="50000"/>
                          </a:prstClr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서비스 활용 방안    기대 효과</a:t>
                    </a:r>
                    <a:endParaRPr lang="en-US" altLang="ko-KR" sz="1200" dirty="0">
                      <a:solidFill>
                        <a:prstClr val="white">
                          <a:lumMod val="50000"/>
                        </a:prstClr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</a:endParaRPr>
                  </a:p>
                </p:txBody>
              </p:sp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9501A15A-61AA-4D08-A4B4-0A39D941D6B1}"/>
                      </a:ext>
                    </a:extLst>
                  </p:cNvPr>
                  <p:cNvSpPr/>
                  <p:nvPr/>
                </p:nvSpPr>
                <p:spPr>
                  <a:xfrm>
                    <a:off x="7680176" y="1178564"/>
                    <a:ext cx="1901649" cy="34624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1200" dirty="0">
                        <a:solidFill>
                          <a:prstClr val="white">
                            <a:lumMod val="50000"/>
                          </a:prstClr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주제 선정 배경 및 이유 </a:t>
                    </a:r>
                    <a:endParaRPr lang="en-US" altLang="ko-KR" sz="1200" dirty="0">
                      <a:solidFill>
                        <a:prstClr val="white">
                          <a:lumMod val="50000"/>
                        </a:prstClr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</a:endParaRP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8CF8E197-15A1-43F5-8DB8-918A518193EF}"/>
                      </a:ext>
                    </a:extLst>
                  </p:cNvPr>
                  <p:cNvSpPr/>
                  <p:nvPr/>
                </p:nvSpPr>
                <p:spPr>
                  <a:xfrm>
                    <a:off x="7684708" y="3287585"/>
                    <a:ext cx="3827475" cy="34624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1200" dirty="0">
                        <a:solidFill>
                          <a:prstClr val="white">
                            <a:lumMod val="50000"/>
                          </a:prstClr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데이터 전처리          데이터 전처리 결과    분석 계획</a:t>
                    </a:r>
                    <a:endParaRPr lang="en-US" altLang="ko-KR" sz="1200" dirty="0">
                      <a:solidFill>
                        <a:prstClr val="white">
                          <a:lumMod val="50000"/>
                        </a:prstClr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</a:endParaRPr>
                  </a:p>
                </p:txBody>
              </p:sp>
              <p:sp>
                <p:nvSpPr>
                  <p:cNvPr id="7" name="직사각형 6">
                    <a:extLst>
                      <a:ext uri="{FF2B5EF4-FFF2-40B4-BE49-F238E27FC236}">
                        <a16:creationId xmlns:a16="http://schemas.microsoft.com/office/drawing/2014/main" id="{369323A4-E889-4245-A8F9-7046C63FB96D}"/>
                      </a:ext>
                    </a:extLst>
                  </p:cNvPr>
                  <p:cNvSpPr/>
                  <p:nvPr/>
                </p:nvSpPr>
                <p:spPr>
                  <a:xfrm>
                    <a:off x="7599580" y="4345149"/>
                    <a:ext cx="4377139" cy="34624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1200" dirty="0">
                        <a:solidFill>
                          <a:prstClr val="white">
                            <a:lumMod val="50000"/>
                          </a:prstClr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ROC-Curve AIC     </a:t>
                    </a:r>
                    <a:r>
                      <a:rPr lang="ko-KR" altLang="en-US" sz="1200" dirty="0">
                        <a:solidFill>
                          <a:prstClr val="white">
                            <a:lumMod val="50000"/>
                          </a:prstClr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모델 적합성 검사      로지스틱 회귀분석</a:t>
                    </a:r>
                    <a:endParaRPr lang="en-US" altLang="ko-KR" sz="1200" dirty="0">
                      <a:solidFill>
                        <a:prstClr val="white">
                          <a:lumMod val="50000"/>
                        </a:prstClr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</a:endParaRP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99EC39BD-7C97-4505-BA26-94F48559E232}"/>
                      </a:ext>
                    </a:extLst>
                  </p:cNvPr>
                  <p:cNvSpPr/>
                  <p:nvPr/>
                </p:nvSpPr>
                <p:spPr>
                  <a:xfrm>
                    <a:off x="7476353" y="767260"/>
                    <a:ext cx="1253869" cy="51552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2000" b="1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공모 배경</a:t>
                    </a:r>
                    <a:endParaRPr lang="en-US" altLang="ko-KR" sz="2000" b="1" dirty="0">
                      <a:latin typeface="배달의민족 도현" panose="020B0600000101010101" pitchFamily="50" charset="-127"/>
                      <a:ea typeface="배달의민족 도현" panose="020B0600000101010101" pitchFamily="50" charset="-127"/>
                    </a:endParaRPr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C60C064B-0AEF-4A22-8009-692C98734ACF}"/>
                      </a:ext>
                    </a:extLst>
                  </p:cNvPr>
                  <p:cNvSpPr/>
                  <p:nvPr/>
                </p:nvSpPr>
                <p:spPr>
                  <a:xfrm>
                    <a:off x="7478022" y="1747797"/>
                    <a:ext cx="1582484" cy="51552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2000" b="1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데이터 정의 </a:t>
                    </a:r>
                    <a:endParaRPr lang="en-US" altLang="ko-KR" sz="2000" b="1" dirty="0">
                      <a:latin typeface="배달의민족 도현" panose="020B0600000101010101" pitchFamily="50" charset="-127"/>
                      <a:ea typeface="배달의민족 도현" panose="020B0600000101010101" pitchFamily="50" charset="-127"/>
                    </a:endParaRPr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62403158-1398-4C08-A51A-140ACA74F90C}"/>
                      </a:ext>
                    </a:extLst>
                  </p:cNvPr>
                  <p:cNvSpPr/>
                  <p:nvPr/>
                </p:nvSpPr>
                <p:spPr>
                  <a:xfrm>
                    <a:off x="7476353" y="2880176"/>
                    <a:ext cx="3308919" cy="51552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2000" b="1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데이터 전처리 및 분석 계획 </a:t>
                    </a:r>
                    <a:endParaRPr lang="en-US" altLang="ko-KR" sz="2000" b="1" dirty="0">
                      <a:solidFill>
                        <a:prstClr val="white">
                          <a:lumMod val="50000"/>
                        </a:prstClr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3BB3C3BB-AE4E-4295-9AD0-EDE73C4D89CD}"/>
                      </a:ext>
                    </a:extLst>
                  </p:cNvPr>
                  <p:cNvSpPr/>
                  <p:nvPr/>
                </p:nvSpPr>
                <p:spPr>
                  <a:xfrm>
                    <a:off x="7438695" y="3945612"/>
                    <a:ext cx="1253869" cy="51552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2000" b="1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분석 결과</a:t>
                    </a:r>
                    <a:endParaRPr lang="en-US" altLang="ko-KR" sz="2000" b="1" dirty="0">
                      <a:latin typeface="배달의민족 도현" panose="020B0600000101010101" pitchFamily="50" charset="-127"/>
                      <a:ea typeface="배달의민족 도현" panose="020B0600000101010101" pitchFamily="50" charset="-127"/>
                    </a:endParaRPr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EED9B0C9-525B-449C-AE8F-6B697AF5720D}"/>
                      </a:ext>
                    </a:extLst>
                  </p:cNvPr>
                  <p:cNvSpPr/>
                  <p:nvPr/>
                </p:nvSpPr>
                <p:spPr>
                  <a:xfrm>
                    <a:off x="7454504" y="4969472"/>
                    <a:ext cx="1253869" cy="51552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2000" b="1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최종 결과</a:t>
                    </a:r>
                    <a:endParaRPr lang="en-US" altLang="ko-KR" sz="2000" b="1" dirty="0">
                      <a:latin typeface="배달의민족 도현" panose="020B0600000101010101" pitchFamily="50" charset="-127"/>
                      <a:ea typeface="배달의민족 도현" panose="020B0600000101010101" pitchFamily="50" charset="-127"/>
                    </a:endParaRPr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60C1B0E1-0682-48B9-A4FF-1511BD6EC6EC}"/>
                      </a:ext>
                    </a:extLst>
                  </p:cNvPr>
                  <p:cNvSpPr txBox="1"/>
                  <p:nvPr/>
                </p:nvSpPr>
                <p:spPr>
                  <a:xfrm>
                    <a:off x="6689709" y="767260"/>
                    <a:ext cx="517311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400" b="1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1.</a:t>
                    </a:r>
                    <a:endParaRPr lang="ko-KR" altLang="en-US" sz="5400" b="1" dirty="0">
                      <a:latin typeface="배달의민족 도현" panose="020B0600000101010101" pitchFamily="50" charset="-127"/>
                      <a:ea typeface="배달의민족 도현" panose="020B0600000101010101" pitchFamily="50" charset="-127"/>
                    </a:endParaRP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16F01138-839C-4671-9DE7-95AE3274932F}"/>
                      </a:ext>
                    </a:extLst>
                  </p:cNvPr>
                  <p:cNvSpPr txBox="1"/>
                  <p:nvPr/>
                </p:nvSpPr>
                <p:spPr>
                  <a:xfrm>
                    <a:off x="6689709" y="1844297"/>
                    <a:ext cx="748986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400" b="1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2.</a:t>
                    </a:r>
                    <a:endParaRPr lang="ko-KR" altLang="en-US" sz="5400" b="1" dirty="0">
                      <a:latin typeface="배달의민족 도현" panose="020B0600000101010101" pitchFamily="50" charset="-127"/>
                      <a:ea typeface="배달의민족 도현" panose="020B0600000101010101" pitchFamily="50" charset="-127"/>
                    </a:endParaRP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829250D0-6A77-4C65-ACF2-C12806AEF934}"/>
                      </a:ext>
                    </a:extLst>
                  </p:cNvPr>
                  <p:cNvSpPr txBox="1"/>
                  <p:nvPr/>
                </p:nvSpPr>
                <p:spPr>
                  <a:xfrm>
                    <a:off x="6689709" y="2880176"/>
                    <a:ext cx="748986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400" b="1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3.</a:t>
                    </a:r>
                    <a:endParaRPr lang="ko-KR" altLang="en-US" sz="5400" b="1" dirty="0">
                      <a:latin typeface="배달의민족 도현" panose="020B0600000101010101" pitchFamily="50" charset="-127"/>
                      <a:ea typeface="배달의민족 도현" panose="020B0600000101010101" pitchFamily="50" charset="-127"/>
                    </a:endParaRP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87073EAE-D9E0-4E8A-AE7F-2E6A2B1F5C6C}"/>
                      </a:ext>
                    </a:extLst>
                  </p:cNvPr>
                  <p:cNvSpPr txBox="1"/>
                  <p:nvPr/>
                </p:nvSpPr>
                <p:spPr>
                  <a:xfrm>
                    <a:off x="6689709" y="3940059"/>
                    <a:ext cx="748986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400" b="1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4.</a:t>
                    </a:r>
                    <a:endParaRPr lang="ko-KR" altLang="en-US" sz="5400" b="1" dirty="0">
                      <a:latin typeface="배달의민족 도현" panose="020B0600000101010101" pitchFamily="50" charset="-127"/>
                      <a:ea typeface="배달의민족 도현" panose="020B0600000101010101" pitchFamily="50" charset="-127"/>
                    </a:endParaRP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A768381C-7162-409E-AC00-2E24D3BFF22C}"/>
                      </a:ext>
                    </a:extLst>
                  </p:cNvPr>
                  <p:cNvSpPr txBox="1"/>
                  <p:nvPr/>
                </p:nvSpPr>
                <p:spPr>
                  <a:xfrm>
                    <a:off x="6689709" y="4969472"/>
                    <a:ext cx="683848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400" b="1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rPr>
                      <a:t>5.</a:t>
                    </a:r>
                    <a:endParaRPr lang="ko-KR" altLang="en-US" sz="5400" b="1" dirty="0">
                      <a:latin typeface="배달의민족 도현" panose="020B0600000101010101" pitchFamily="50" charset="-127"/>
                      <a:ea typeface="배달의민족 도현" panose="020B0600000101010101" pitchFamily="50" charset="-127"/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14EAEE87-DA50-40F3-9C3A-6C6983CDE1AE}"/>
                      </a:ext>
                    </a:extLst>
                  </p:cNvPr>
                  <p:cNvSpPr/>
                  <p:nvPr/>
                </p:nvSpPr>
                <p:spPr>
                  <a:xfrm>
                    <a:off x="7608168" y="1249455"/>
                    <a:ext cx="45719" cy="235329"/>
                  </a:xfrm>
                  <a:prstGeom prst="rect">
                    <a:avLst/>
                  </a:prstGeom>
                  <a:solidFill>
                    <a:srgbClr val="A69076">
                      <a:alpha val="8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6FCF6877-56F6-4761-A823-5BEA6CE9B859}"/>
                      </a:ext>
                    </a:extLst>
                  </p:cNvPr>
                  <p:cNvSpPr/>
                  <p:nvPr/>
                </p:nvSpPr>
                <p:spPr>
                  <a:xfrm>
                    <a:off x="7631027" y="2255181"/>
                    <a:ext cx="45719" cy="235329"/>
                  </a:xfrm>
                  <a:prstGeom prst="rect">
                    <a:avLst/>
                  </a:prstGeom>
                  <a:solidFill>
                    <a:srgbClr val="A69076">
                      <a:alpha val="8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49B924E0-DC95-4F5A-BEDE-FD7CA8A9FC9B}"/>
                      </a:ext>
                    </a:extLst>
                  </p:cNvPr>
                  <p:cNvSpPr/>
                  <p:nvPr/>
                </p:nvSpPr>
                <p:spPr>
                  <a:xfrm>
                    <a:off x="7608168" y="4394378"/>
                    <a:ext cx="45720" cy="235330"/>
                  </a:xfrm>
                  <a:prstGeom prst="rect">
                    <a:avLst/>
                  </a:prstGeom>
                  <a:solidFill>
                    <a:srgbClr val="A69076">
                      <a:alpha val="8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FF305231-73BC-4325-B2A2-603C047E6954}"/>
                      </a:ext>
                    </a:extLst>
                  </p:cNvPr>
                  <p:cNvSpPr/>
                  <p:nvPr/>
                </p:nvSpPr>
                <p:spPr>
                  <a:xfrm>
                    <a:off x="7606834" y="5425918"/>
                    <a:ext cx="45720" cy="235330"/>
                  </a:xfrm>
                  <a:prstGeom prst="rect">
                    <a:avLst/>
                  </a:prstGeom>
                  <a:solidFill>
                    <a:srgbClr val="A69076">
                      <a:alpha val="8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93FE8F04-E33F-4F90-8BB1-FD81319B1D02}"/>
                      </a:ext>
                    </a:extLst>
                  </p:cNvPr>
                  <p:cNvSpPr/>
                  <p:nvPr/>
                </p:nvSpPr>
                <p:spPr>
                  <a:xfrm>
                    <a:off x="10506133" y="3358871"/>
                    <a:ext cx="45720" cy="218285"/>
                  </a:xfrm>
                  <a:prstGeom prst="rect">
                    <a:avLst/>
                  </a:prstGeom>
                  <a:solidFill>
                    <a:srgbClr val="A69076">
                      <a:alpha val="8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857C334E-167F-4FEA-BE3F-C08510D87ACC}"/>
                      </a:ext>
                    </a:extLst>
                  </p:cNvPr>
                  <p:cNvSpPr/>
                  <p:nvPr/>
                </p:nvSpPr>
                <p:spPr>
                  <a:xfrm>
                    <a:off x="10460413" y="4413525"/>
                    <a:ext cx="45720" cy="218285"/>
                  </a:xfrm>
                  <a:prstGeom prst="rect">
                    <a:avLst/>
                  </a:prstGeom>
                  <a:solidFill>
                    <a:srgbClr val="A69076">
                      <a:alpha val="8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C11586A6-E5C3-49E7-A66A-C048B2FA6CED}"/>
                    </a:ext>
                  </a:extLst>
                </p:cNvPr>
                <p:cNvSpPr/>
                <p:nvPr/>
              </p:nvSpPr>
              <p:spPr>
                <a:xfrm>
                  <a:off x="7770411" y="4523336"/>
                  <a:ext cx="45719" cy="218285"/>
                </a:xfrm>
                <a:prstGeom prst="rect">
                  <a:avLst/>
                </a:prstGeom>
                <a:solidFill>
                  <a:srgbClr val="A69076">
                    <a:alpha val="8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6343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144A963-3736-4A2D-BD64-A9D2EA75D4F6}"/>
              </a:ext>
            </a:extLst>
          </p:cNvPr>
          <p:cNvSpPr/>
          <p:nvPr/>
        </p:nvSpPr>
        <p:spPr>
          <a:xfrm>
            <a:off x="-353" y="0"/>
            <a:ext cx="4663357" cy="6889240"/>
          </a:xfrm>
          <a:prstGeom prst="rect">
            <a:avLst/>
          </a:prstGeom>
          <a:solidFill>
            <a:srgbClr val="4D8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546A28E-339F-4FCA-9316-3D9E966E0DAF}"/>
              </a:ext>
            </a:extLst>
          </p:cNvPr>
          <p:cNvGrpSpPr/>
          <p:nvPr/>
        </p:nvGrpSpPr>
        <p:grpSpPr>
          <a:xfrm>
            <a:off x="-1352107" y="7278204"/>
            <a:ext cx="11553825" cy="1423866"/>
            <a:chOff x="-744760" y="1054976"/>
            <a:chExt cx="11553825" cy="142386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4B7D774-48DF-4E70-B0C7-72A5EED6AE78}"/>
                </a:ext>
              </a:extLst>
            </p:cNvPr>
            <p:cNvGrpSpPr/>
            <p:nvPr/>
          </p:nvGrpSpPr>
          <p:grpSpPr>
            <a:xfrm>
              <a:off x="-744760" y="1058246"/>
              <a:ext cx="10525126" cy="1420596"/>
              <a:chOff x="-246079" y="5653930"/>
              <a:chExt cx="10525126" cy="142059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790BFE7-A3D6-48D9-B85A-6162F3421C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246078" y="6347128"/>
                <a:ext cx="10525125" cy="727398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BA8F4EEE-4C9A-489A-8638-610853562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46079" y="5653930"/>
                <a:ext cx="10525125" cy="727398"/>
              </a:xfrm>
              <a:prstGeom prst="rect">
                <a:avLst/>
              </a:prstGeom>
            </p:spPr>
          </p:pic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1357DEE-D85E-4291-8BA0-6218ABAA3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80365" y="1054976"/>
              <a:ext cx="1028700" cy="1423865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A0FDFF4-172A-479B-9770-C8110B9480F9}"/>
              </a:ext>
            </a:extLst>
          </p:cNvPr>
          <p:cNvGrpSpPr/>
          <p:nvPr/>
        </p:nvGrpSpPr>
        <p:grpSpPr>
          <a:xfrm>
            <a:off x="1127448" y="1669981"/>
            <a:ext cx="2655403" cy="1571387"/>
            <a:chOff x="1703512" y="1749902"/>
            <a:chExt cx="2655403" cy="157138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429E8B2-EC95-4B11-95E1-AD5452D003EB}"/>
                </a:ext>
              </a:extLst>
            </p:cNvPr>
            <p:cNvSpPr txBox="1"/>
            <p:nvPr/>
          </p:nvSpPr>
          <p:spPr>
            <a:xfrm>
              <a:off x="1703512" y="1997850"/>
              <a:ext cx="265540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목 차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71CA482-B3EC-4B22-A195-1EDA8089DE3B}"/>
                </a:ext>
              </a:extLst>
            </p:cNvPr>
            <p:cNvSpPr/>
            <p:nvPr/>
          </p:nvSpPr>
          <p:spPr>
            <a:xfrm>
              <a:off x="1807078" y="1749902"/>
              <a:ext cx="2448272" cy="7200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1CE597-A9D5-485D-88F2-3DE3838548AF}"/>
                </a:ext>
              </a:extLst>
            </p:cNvPr>
            <p:cNvSpPr/>
            <p:nvPr/>
          </p:nvSpPr>
          <p:spPr>
            <a:xfrm>
              <a:off x="1807077" y="3210178"/>
              <a:ext cx="2448272" cy="7200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2FF5D14-EB38-42EE-928C-D8CF1442262F}"/>
              </a:ext>
            </a:extLst>
          </p:cNvPr>
          <p:cNvGrpSpPr/>
          <p:nvPr/>
        </p:nvGrpSpPr>
        <p:grpSpPr>
          <a:xfrm>
            <a:off x="5447928" y="881849"/>
            <a:ext cx="5287010" cy="5125542"/>
            <a:chOff x="6689709" y="767260"/>
            <a:chExt cx="5287010" cy="512554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17E8728-5CA4-4C25-A247-B8A36522C7DC}"/>
                </a:ext>
              </a:extLst>
            </p:cNvPr>
            <p:cNvSpPr/>
            <p:nvPr/>
          </p:nvSpPr>
          <p:spPr>
            <a:xfrm>
              <a:off x="7684708" y="2190164"/>
              <a:ext cx="3307836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white">
                      <a:lumMod val="50000"/>
                    </a:prst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데이터 수집 데이터 선정 이유 </a:t>
              </a:r>
              <a:endParaRPr lang="en-US" altLang="ko-KR" sz="1200" dirty="0">
                <a:solidFill>
                  <a:prstClr val="white">
                    <a:lumMod val="50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9D59652-9B94-4373-AAC5-BE2C5F59D4AE}"/>
                </a:ext>
              </a:extLst>
            </p:cNvPr>
            <p:cNvSpPr/>
            <p:nvPr/>
          </p:nvSpPr>
          <p:spPr>
            <a:xfrm>
              <a:off x="7599580" y="5373216"/>
              <a:ext cx="339296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white">
                      <a:lumMod val="50000"/>
                    </a:prst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서비스 활용 방안      기대 효과</a:t>
              </a:r>
              <a:endParaRPr lang="en-US" altLang="ko-KR" sz="1200" dirty="0">
                <a:solidFill>
                  <a:prstClr val="white">
                    <a:lumMod val="50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501A15A-61AA-4D08-A4B4-0A39D941D6B1}"/>
                </a:ext>
              </a:extLst>
            </p:cNvPr>
            <p:cNvSpPr/>
            <p:nvPr/>
          </p:nvSpPr>
          <p:spPr>
            <a:xfrm>
              <a:off x="7680176" y="1178564"/>
              <a:ext cx="1901649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white">
                      <a:lumMod val="50000"/>
                    </a:prst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주제 선정 배경 및 이유 </a:t>
              </a:r>
              <a:endParaRPr lang="en-US" altLang="ko-KR" sz="1200" dirty="0">
                <a:solidFill>
                  <a:prstClr val="white">
                    <a:lumMod val="50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CF8E197-15A1-43F5-8DB8-918A518193EF}"/>
                </a:ext>
              </a:extLst>
            </p:cNvPr>
            <p:cNvSpPr/>
            <p:nvPr/>
          </p:nvSpPr>
          <p:spPr>
            <a:xfrm>
              <a:off x="7604102" y="3280124"/>
              <a:ext cx="3827475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white">
                      <a:lumMod val="50000"/>
                    </a:prst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데이터 전처리          데이터 전처리 결과    분석 계획</a:t>
              </a:r>
              <a:endParaRPr lang="en-US" altLang="ko-KR" sz="1200" dirty="0">
                <a:solidFill>
                  <a:prstClr val="white">
                    <a:lumMod val="50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69323A4-E889-4245-A8F9-7046C63FB96D}"/>
                </a:ext>
              </a:extLst>
            </p:cNvPr>
            <p:cNvSpPr/>
            <p:nvPr/>
          </p:nvSpPr>
          <p:spPr>
            <a:xfrm>
              <a:off x="7599580" y="4345149"/>
              <a:ext cx="4377139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prstClr val="white">
                      <a:lumMod val="50000"/>
                    </a:prst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ROC-Curve AIC     </a:t>
              </a:r>
              <a:r>
                <a:rPr lang="ko-KR" altLang="en-US" sz="1200" dirty="0">
                  <a:solidFill>
                    <a:prstClr val="white">
                      <a:lumMod val="50000"/>
                    </a:prst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모델 적합성 검사      로지스틱 회귀분석</a:t>
              </a:r>
              <a:endParaRPr lang="en-US" altLang="ko-KR" sz="1200" dirty="0">
                <a:solidFill>
                  <a:prstClr val="white">
                    <a:lumMod val="50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9EC39BD-7C97-4505-BA26-94F48559E232}"/>
                </a:ext>
              </a:extLst>
            </p:cNvPr>
            <p:cNvSpPr/>
            <p:nvPr/>
          </p:nvSpPr>
          <p:spPr>
            <a:xfrm>
              <a:off x="7476353" y="767260"/>
              <a:ext cx="1253869" cy="5155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공모 배경</a:t>
              </a:r>
              <a:endPara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60C064B-0AEF-4A22-8009-692C98734ACF}"/>
                </a:ext>
              </a:extLst>
            </p:cNvPr>
            <p:cNvSpPr/>
            <p:nvPr/>
          </p:nvSpPr>
          <p:spPr>
            <a:xfrm>
              <a:off x="7478022" y="1747797"/>
              <a:ext cx="1582484" cy="5155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데이터 정의 </a:t>
              </a:r>
              <a:endPara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403158-1398-4C08-A51A-140ACA74F90C}"/>
                </a:ext>
              </a:extLst>
            </p:cNvPr>
            <p:cNvSpPr/>
            <p:nvPr/>
          </p:nvSpPr>
          <p:spPr>
            <a:xfrm>
              <a:off x="7476353" y="2880176"/>
              <a:ext cx="3308919" cy="5155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데이터 전처리 및 분석 계획 </a:t>
              </a:r>
              <a:endParaRPr lang="en-US" altLang="ko-KR" sz="2000" b="1" dirty="0">
                <a:solidFill>
                  <a:prstClr val="white">
                    <a:lumMod val="50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BB3C3BB-AE4E-4295-9AD0-EDE73C4D89CD}"/>
                </a:ext>
              </a:extLst>
            </p:cNvPr>
            <p:cNvSpPr/>
            <p:nvPr/>
          </p:nvSpPr>
          <p:spPr>
            <a:xfrm>
              <a:off x="7438695" y="3945612"/>
              <a:ext cx="1253869" cy="5155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분석 결과</a:t>
              </a:r>
              <a:endPara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ED9B0C9-525B-449C-AE8F-6B697AF5720D}"/>
                </a:ext>
              </a:extLst>
            </p:cNvPr>
            <p:cNvSpPr/>
            <p:nvPr/>
          </p:nvSpPr>
          <p:spPr>
            <a:xfrm>
              <a:off x="7454504" y="4969472"/>
              <a:ext cx="1253869" cy="5155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최종 결과</a:t>
              </a:r>
              <a:endPara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0C1B0E1-0682-48B9-A4FF-1511BD6EC6EC}"/>
                </a:ext>
              </a:extLst>
            </p:cNvPr>
            <p:cNvSpPr txBox="1"/>
            <p:nvPr/>
          </p:nvSpPr>
          <p:spPr>
            <a:xfrm>
              <a:off x="6689709" y="767260"/>
              <a:ext cx="5173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1.</a:t>
              </a:r>
              <a:endParaRPr lang="ko-KR" altLang="en-US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6F01138-839C-4671-9DE7-95AE3274932F}"/>
                </a:ext>
              </a:extLst>
            </p:cNvPr>
            <p:cNvSpPr txBox="1"/>
            <p:nvPr/>
          </p:nvSpPr>
          <p:spPr>
            <a:xfrm>
              <a:off x="6689709" y="1844297"/>
              <a:ext cx="7489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2.</a:t>
              </a:r>
              <a:endParaRPr lang="ko-KR" altLang="en-US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29250D0-6A77-4C65-ACF2-C12806AEF934}"/>
                </a:ext>
              </a:extLst>
            </p:cNvPr>
            <p:cNvSpPr txBox="1"/>
            <p:nvPr/>
          </p:nvSpPr>
          <p:spPr>
            <a:xfrm>
              <a:off x="6689709" y="2880176"/>
              <a:ext cx="7489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3.</a:t>
              </a:r>
              <a:endParaRPr lang="ko-KR" altLang="en-US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7073EAE-D9E0-4E8A-AE7F-2E6A2B1F5C6C}"/>
                </a:ext>
              </a:extLst>
            </p:cNvPr>
            <p:cNvSpPr txBox="1"/>
            <p:nvPr/>
          </p:nvSpPr>
          <p:spPr>
            <a:xfrm>
              <a:off x="6689709" y="3940059"/>
              <a:ext cx="7489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4.</a:t>
              </a:r>
              <a:endParaRPr lang="ko-KR" altLang="en-US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768381C-7162-409E-AC00-2E24D3BFF22C}"/>
                </a:ext>
              </a:extLst>
            </p:cNvPr>
            <p:cNvSpPr txBox="1"/>
            <p:nvPr/>
          </p:nvSpPr>
          <p:spPr>
            <a:xfrm>
              <a:off x="6689709" y="4969472"/>
              <a:ext cx="6838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5.</a:t>
              </a:r>
              <a:endParaRPr lang="ko-KR" altLang="en-US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EAEE87-DA50-40F3-9C3A-6C6983CDE1AE}"/>
                </a:ext>
              </a:extLst>
            </p:cNvPr>
            <p:cNvSpPr/>
            <p:nvPr/>
          </p:nvSpPr>
          <p:spPr>
            <a:xfrm>
              <a:off x="7608168" y="1249455"/>
              <a:ext cx="45719" cy="235329"/>
            </a:xfrm>
            <a:prstGeom prst="rect">
              <a:avLst/>
            </a:prstGeom>
            <a:solidFill>
              <a:srgbClr val="56A1B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FCF6877-56F6-4761-A823-5BEA6CE9B859}"/>
                </a:ext>
              </a:extLst>
            </p:cNvPr>
            <p:cNvSpPr/>
            <p:nvPr/>
          </p:nvSpPr>
          <p:spPr>
            <a:xfrm>
              <a:off x="7631027" y="2255181"/>
              <a:ext cx="45719" cy="235329"/>
            </a:xfrm>
            <a:prstGeom prst="rect">
              <a:avLst/>
            </a:prstGeom>
            <a:solidFill>
              <a:srgbClr val="56A1B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9B924E0-DC95-4F5A-BEDE-FD7CA8A9FC9B}"/>
                </a:ext>
              </a:extLst>
            </p:cNvPr>
            <p:cNvSpPr/>
            <p:nvPr/>
          </p:nvSpPr>
          <p:spPr>
            <a:xfrm>
              <a:off x="7608168" y="4394378"/>
              <a:ext cx="45720" cy="235330"/>
            </a:xfrm>
            <a:prstGeom prst="rect">
              <a:avLst/>
            </a:prstGeom>
            <a:solidFill>
              <a:srgbClr val="56A1B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F305231-73BC-4325-B2A2-603C047E6954}"/>
                </a:ext>
              </a:extLst>
            </p:cNvPr>
            <p:cNvSpPr/>
            <p:nvPr/>
          </p:nvSpPr>
          <p:spPr>
            <a:xfrm>
              <a:off x="7606834" y="5425918"/>
              <a:ext cx="45720" cy="235330"/>
            </a:xfrm>
            <a:prstGeom prst="rect">
              <a:avLst/>
            </a:prstGeom>
            <a:solidFill>
              <a:srgbClr val="56A1B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3FE8F04-E33F-4F90-8BB1-FD81319B1D02}"/>
                </a:ext>
              </a:extLst>
            </p:cNvPr>
            <p:cNvSpPr/>
            <p:nvPr/>
          </p:nvSpPr>
          <p:spPr>
            <a:xfrm>
              <a:off x="10506133" y="3358871"/>
              <a:ext cx="45720" cy="218285"/>
            </a:xfrm>
            <a:prstGeom prst="rect">
              <a:avLst/>
            </a:prstGeom>
            <a:solidFill>
              <a:srgbClr val="56A1B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57C334E-167F-4FEA-BE3F-C08510D87ACC}"/>
                </a:ext>
              </a:extLst>
            </p:cNvPr>
            <p:cNvSpPr/>
            <p:nvPr/>
          </p:nvSpPr>
          <p:spPr>
            <a:xfrm>
              <a:off x="10460413" y="4413525"/>
              <a:ext cx="45720" cy="218285"/>
            </a:xfrm>
            <a:prstGeom prst="rect">
              <a:avLst/>
            </a:prstGeom>
            <a:solidFill>
              <a:srgbClr val="56A1B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FF305231-73BC-4325-B2A2-603C047E6954}"/>
                </a:ext>
              </a:extLst>
            </p:cNvPr>
            <p:cNvSpPr/>
            <p:nvPr/>
          </p:nvSpPr>
          <p:spPr>
            <a:xfrm>
              <a:off x="9012191" y="5425918"/>
              <a:ext cx="45720" cy="235330"/>
            </a:xfrm>
            <a:prstGeom prst="rect">
              <a:avLst/>
            </a:prstGeom>
            <a:solidFill>
              <a:srgbClr val="56A1B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8C5F23CC-A91E-4AE8-9D39-DFA26F958E3C}"/>
              </a:ext>
            </a:extLst>
          </p:cNvPr>
          <p:cNvSpPr/>
          <p:nvPr/>
        </p:nvSpPr>
        <p:spPr>
          <a:xfrm>
            <a:off x="7770411" y="3466074"/>
            <a:ext cx="45719" cy="218285"/>
          </a:xfrm>
          <a:prstGeom prst="rect">
            <a:avLst/>
          </a:prstGeom>
          <a:solidFill>
            <a:srgbClr val="56A1B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99C4A09-8F6C-4046-A64B-D19E09DB9731}"/>
              </a:ext>
            </a:extLst>
          </p:cNvPr>
          <p:cNvSpPr/>
          <p:nvPr/>
        </p:nvSpPr>
        <p:spPr>
          <a:xfrm>
            <a:off x="6365053" y="3466074"/>
            <a:ext cx="45720" cy="218285"/>
          </a:xfrm>
          <a:prstGeom prst="rect">
            <a:avLst/>
          </a:prstGeom>
          <a:solidFill>
            <a:srgbClr val="56A1B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11586A6-E5C3-49E7-A66A-C048B2FA6CED}"/>
              </a:ext>
            </a:extLst>
          </p:cNvPr>
          <p:cNvSpPr/>
          <p:nvPr/>
        </p:nvSpPr>
        <p:spPr>
          <a:xfrm>
            <a:off x="7770411" y="4523336"/>
            <a:ext cx="45719" cy="218285"/>
          </a:xfrm>
          <a:prstGeom prst="rect">
            <a:avLst/>
          </a:prstGeom>
          <a:solidFill>
            <a:srgbClr val="56A1B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80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4D8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85F5C-ED5F-442F-963A-5937EE29B784}"/>
              </a:ext>
            </a:extLst>
          </p:cNvPr>
          <p:cNvSpPr txBox="1"/>
          <p:nvPr/>
        </p:nvSpPr>
        <p:spPr>
          <a:xfrm>
            <a:off x="1559496" y="1007149"/>
            <a:ext cx="15841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lang="ko-KR" altLang="en-US" sz="20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273E1-4C2E-41A8-B1A9-D897EC8173AD}"/>
              </a:ext>
            </a:extLst>
          </p:cNvPr>
          <p:cNvSpPr txBox="1"/>
          <p:nvPr/>
        </p:nvSpPr>
        <p:spPr>
          <a:xfrm>
            <a:off x="3071664" y="1268760"/>
            <a:ext cx="4320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공모배경</a:t>
            </a:r>
          </a:p>
        </p:txBody>
      </p:sp>
    </p:spTree>
    <p:extLst>
      <p:ext uri="{BB962C8B-B14F-4D97-AF65-F5344CB8AC3E}">
        <p14:creationId xmlns:p14="http://schemas.microsoft.com/office/powerpoint/2010/main" val="347385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4D8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68C47A-D61B-4BD0-BD4F-1E89B83E84FD}"/>
              </a:ext>
            </a:extLst>
          </p:cNvPr>
          <p:cNvSpPr txBox="1"/>
          <p:nvPr/>
        </p:nvSpPr>
        <p:spPr>
          <a:xfrm>
            <a:off x="95672" y="45459"/>
            <a:ext cx="489654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주제 선정 배경 및 이유</a:t>
            </a:r>
          </a:p>
        </p:txBody>
      </p:sp>
      <p:graphicFrame>
        <p:nvGraphicFramePr>
          <p:cNvPr id="12" name="Chart 6">
            <a:extLst>
              <a:ext uri="{FF2B5EF4-FFF2-40B4-BE49-F238E27FC236}">
                <a16:creationId xmlns:a16="http://schemas.microsoft.com/office/drawing/2014/main" id="{05EDA519-22D6-4CF8-8175-9C3BB0EFC5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0699952"/>
              </p:ext>
            </p:extLst>
          </p:nvPr>
        </p:nvGraphicFramePr>
        <p:xfrm>
          <a:off x="648990" y="1052736"/>
          <a:ext cx="5181832" cy="3589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직사각형 1">
            <a:extLst>
              <a:ext uri="{FF2B5EF4-FFF2-40B4-BE49-F238E27FC236}">
                <a16:creationId xmlns:a16="http://schemas.microsoft.com/office/drawing/2014/main" id="{53D3D193-2EB4-4ED5-A2B1-3E478BA37357}"/>
              </a:ext>
            </a:extLst>
          </p:cNvPr>
          <p:cNvSpPr/>
          <p:nvPr/>
        </p:nvSpPr>
        <p:spPr>
          <a:xfrm>
            <a:off x="1763688" y="5149315"/>
            <a:ext cx="86646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중년 이후 취미 및 건강유지의 대부분을 차지하는 등산 </a:t>
            </a:r>
          </a:p>
          <a:p>
            <a:pPr algn="ctr"/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탐방객 인원 수 대비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높은 출동 횟수의 문제점 및 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실제 구조인원 비율의 격차가 늘어나고 있다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C90A77-7A06-4B07-84BF-3D3B95AE6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774" y="1052736"/>
            <a:ext cx="4833191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4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4D8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68C47A-D61B-4BD0-BD4F-1E89B83E84FD}"/>
              </a:ext>
            </a:extLst>
          </p:cNvPr>
          <p:cNvSpPr txBox="1"/>
          <p:nvPr/>
        </p:nvSpPr>
        <p:spPr>
          <a:xfrm>
            <a:off x="95672" y="45459"/>
            <a:ext cx="489654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주제 선정 배경 및 이유</a:t>
            </a: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81F57259-D438-4C90-A84F-A0D302D73C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9161425"/>
              </p:ext>
            </p:extLst>
          </p:nvPr>
        </p:nvGraphicFramePr>
        <p:xfrm>
          <a:off x="6193606" y="1052736"/>
          <a:ext cx="5349404" cy="3741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4C41FFB4-CA74-4349-8DC5-AD90E2DFEC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3155240"/>
              </p:ext>
            </p:extLst>
          </p:nvPr>
        </p:nvGraphicFramePr>
        <p:xfrm>
          <a:off x="648072" y="1375411"/>
          <a:ext cx="4896544" cy="3096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5004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56A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85F5C-ED5F-442F-963A-5937EE29B784}"/>
              </a:ext>
            </a:extLst>
          </p:cNvPr>
          <p:cNvSpPr txBox="1"/>
          <p:nvPr/>
        </p:nvSpPr>
        <p:spPr>
          <a:xfrm>
            <a:off x="1559496" y="1007149"/>
            <a:ext cx="15841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endParaRPr lang="ko-KR" altLang="en-US" sz="20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273E1-4C2E-41A8-B1A9-D897EC8173AD}"/>
              </a:ext>
            </a:extLst>
          </p:cNvPr>
          <p:cNvSpPr txBox="1"/>
          <p:nvPr/>
        </p:nvSpPr>
        <p:spPr>
          <a:xfrm>
            <a:off x="3384376" y="1314925"/>
            <a:ext cx="6672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정의</a:t>
            </a:r>
          </a:p>
        </p:txBody>
      </p:sp>
    </p:spTree>
    <p:extLst>
      <p:ext uri="{BB962C8B-B14F-4D97-AF65-F5344CB8AC3E}">
        <p14:creationId xmlns:p14="http://schemas.microsoft.com/office/powerpoint/2010/main" val="113857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6F8C">
            <a:alpha val="80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3725</TotalTime>
  <Words>1427</Words>
  <Application>Microsoft Office PowerPoint</Application>
  <PresentationFormat>와이드스크린</PresentationFormat>
  <Paragraphs>286</Paragraphs>
  <Slides>38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배달의민족 도현</vt:lpstr>
      <vt:lpstr>배달의민족 한나는 열한살</vt:lpstr>
      <vt:lpstr>Arial</vt:lpstr>
      <vt:lpstr>Calibri</vt:lpstr>
      <vt:lpstr>Office 主题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홍기대</cp:lastModifiedBy>
  <cp:revision>297</cp:revision>
  <dcterms:created xsi:type="dcterms:W3CDTF">2017-01-18T01:49:11Z</dcterms:created>
  <dcterms:modified xsi:type="dcterms:W3CDTF">2019-07-11T07:13:10Z</dcterms:modified>
</cp:coreProperties>
</file>