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5" r:id="rId2"/>
    <p:sldId id="417" r:id="rId3"/>
    <p:sldId id="365" r:id="rId4"/>
    <p:sldId id="414" r:id="rId5"/>
    <p:sldId id="423" r:id="rId6"/>
    <p:sldId id="371" r:id="rId7"/>
    <p:sldId id="400" r:id="rId8"/>
    <p:sldId id="436" r:id="rId9"/>
    <p:sldId id="443" r:id="rId10"/>
    <p:sldId id="375" r:id="rId11"/>
    <p:sldId id="378" r:id="rId12"/>
    <p:sldId id="420" r:id="rId13"/>
    <p:sldId id="379" r:id="rId14"/>
    <p:sldId id="395" r:id="rId15"/>
    <p:sldId id="397" r:id="rId16"/>
    <p:sldId id="440" r:id="rId17"/>
    <p:sldId id="424" r:id="rId18"/>
    <p:sldId id="403" r:id="rId19"/>
    <p:sldId id="384" r:id="rId20"/>
    <p:sldId id="426" r:id="rId21"/>
    <p:sldId id="433" r:id="rId22"/>
    <p:sldId id="429" r:id="rId23"/>
    <p:sldId id="425" r:id="rId24"/>
    <p:sldId id="437" r:id="rId25"/>
    <p:sldId id="430" r:id="rId26"/>
    <p:sldId id="434" r:id="rId27"/>
    <p:sldId id="438" r:id="rId28"/>
    <p:sldId id="431" r:id="rId29"/>
    <p:sldId id="442" r:id="rId30"/>
    <p:sldId id="441" r:id="rId31"/>
    <p:sldId id="388" r:id="rId32"/>
    <p:sldId id="389" r:id="rId33"/>
    <p:sldId id="399" r:id="rId34"/>
    <p:sldId id="43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F5F4"/>
    <a:srgbClr val="F79646"/>
    <a:srgbClr val="56A1B0"/>
    <a:srgbClr val="819FB2"/>
    <a:srgbClr val="94ADBD"/>
    <a:srgbClr val="687C88"/>
    <a:srgbClr val="4D8A85"/>
    <a:srgbClr val="6D8C84"/>
    <a:srgbClr val="025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867" autoAdjust="0"/>
  </p:normalViewPr>
  <p:slideViewPr>
    <p:cSldViewPr>
      <p:cViewPr>
        <p:scale>
          <a:sx n="100" d="100"/>
          <a:sy n="100" d="100"/>
        </p:scale>
        <p:origin x="62" y="-230"/>
      </p:cViewPr>
      <p:guideLst>
        <p:guide orient="horz" pos="572"/>
        <p:guide pos="1692"/>
        <p:guide orient="horz" pos="3748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</a:t>
            </a:r>
            <a:endParaRPr lang="en-US" altLang="ko-KR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탐방객 추이</a:t>
            </a:r>
            <a:endParaRPr 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56A1B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Sheet1!$A$2:$A$12</c:f>
              <c:strCache>
                <c:ptCount val="11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37707</c:v>
                </c:pt>
                <c:pt idx="1">
                  <c:v>38219</c:v>
                </c:pt>
                <c:pt idx="2">
                  <c:v>42658</c:v>
                </c:pt>
                <c:pt idx="3">
                  <c:v>40804</c:v>
                </c:pt>
                <c:pt idx="4">
                  <c:v>40959</c:v>
                </c:pt>
                <c:pt idx="5">
                  <c:v>46932</c:v>
                </c:pt>
                <c:pt idx="6">
                  <c:v>46406</c:v>
                </c:pt>
                <c:pt idx="7">
                  <c:v>45332</c:v>
                </c:pt>
                <c:pt idx="8">
                  <c:v>44358</c:v>
                </c:pt>
                <c:pt idx="9">
                  <c:v>47278</c:v>
                </c:pt>
                <c:pt idx="10">
                  <c:v>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1-4EA1-A9EA-7EEB9CA0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9392"/>
        <c:axId val="171574784"/>
      </c:lineChart>
      <c:catAx>
        <c:axId val="19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71574784"/>
        <c:crosses val="autoZero"/>
        <c:auto val="1"/>
        <c:lblAlgn val="ctr"/>
        <c:lblOffset val="100"/>
        <c:noMultiLvlLbl val="0"/>
      </c:catAx>
      <c:valAx>
        <c:axId val="171574784"/>
        <c:scaling>
          <c:orientation val="minMax"/>
          <c:min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탐방객 수 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(1,000</a:t>
                </a: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명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9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최근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년 운동 경험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6543435302020607"/>
          <c:y val="0.15392217650600684"/>
          <c:w val="0.63590529308836397"/>
          <c:h val="0.6879246864975211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56A1B0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F4-4687-992F-CEE77E4FF9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Sheet1!$A$1:$A$12</c:f>
              <c:strCache>
                <c:ptCount val="12"/>
                <c:pt idx="0">
                  <c:v>최근 1년간 운동한적 없음</c:v>
                </c:pt>
                <c:pt idx="1">
                  <c:v>골프</c:v>
                </c:pt>
                <c:pt idx="2">
                  <c:v>축구</c:v>
                </c:pt>
                <c:pt idx="3">
                  <c:v>탁구</c:v>
                </c:pt>
                <c:pt idx="4">
                  <c:v>요가</c:v>
                </c:pt>
                <c:pt idx="5">
                  <c:v>수영</c:v>
                </c:pt>
                <c:pt idx="6">
                  <c:v>볼링</c:v>
                </c:pt>
                <c:pt idx="7">
                  <c:v>배드민턴</c:v>
                </c:pt>
                <c:pt idx="8">
                  <c:v>헬스(PT등)</c:v>
                </c:pt>
                <c:pt idx="9">
                  <c:v>달리기(조깅/마라톤)</c:v>
                </c:pt>
                <c:pt idx="10">
                  <c:v>자전거</c:v>
                </c:pt>
                <c:pt idx="11">
                  <c:v>등산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3.8</c:v>
                </c:pt>
                <c:pt idx="1">
                  <c:v>11.9</c:v>
                </c:pt>
                <c:pt idx="2">
                  <c:v>13.2</c:v>
                </c:pt>
                <c:pt idx="3">
                  <c:v>17.2</c:v>
                </c:pt>
                <c:pt idx="4">
                  <c:v>21.9</c:v>
                </c:pt>
                <c:pt idx="5">
                  <c:v>23.4</c:v>
                </c:pt>
                <c:pt idx="6">
                  <c:v>25.3</c:v>
                </c:pt>
                <c:pt idx="7">
                  <c:v>31.2</c:v>
                </c:pt>
                <c:pt idx="8">
                  <c:v>34.6</c:v>
                </c:pt>
                <c:pt idx="9">
                  <c:v>38.200000000000003</c:v>
                </c:pt>
                <c:pt idx="10">
                  <c:v>43.6</c:v>
                </c:pt>
                <c:pt idx="11">
                  <c:v>50.8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F4-4687-992F-CEE77E4FF9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4"/>
        <c:overlap val="20"/>
        <c:axId val="600409080"/>
        <c:axId val="600410040"/>
      </c:barChart>
      <c:catAx>
        <c:axId val="600409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410040"/>
        <c:crosses val="autoZero"/>
        <c:auto val="1"/>
        <c:lblAlgn val="ctr"/>
        <c:lblOffset val="100"/>
        <c:noMultiLvlLbl val="0"/>
      </c:catAx>
      <c:valAx>
        <c:axId val="60041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409080"/>
        <c:crosses val="autoZero"/>
        <c:crossBetween val="between"/>
      </c:valAx>
      <c:spPr>
        <a:noFill/>
        <a:ln>
          <a:solidFill>
            <a:srgbClr val="56A1B0"/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'11~'15</a:t>
            </a:r>
            <a:r>
              <a:rPr lang="ko-KR" altLang="en-US" sz="20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등산사고 발생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발생 건수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6020</c:v>
                </c:pt>
                <c:pt idx="1">
                  <c:v>7494</c:v>
                </c:pt>
                <c:pt idx="2">
                  <c:v>7442</c:v>
                </c:pt>
                <c:pt idx="3">
                  <c:v>7940</c:v>
                </c:pt>
                <c:pt idx="4">
                  <c:v>7472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A2-42C1-BAC6-43AF1A5E4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610560"/>
        <c:axId val="346617448"/>
      </c:lineChart>
      <c:catAx>
        <c:axId val="346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346617448"/>
        <c:crosses val="autoZero"/>
        <c:auto val="1"/>
        <c:lblAlgn val="ctr"/>
        <c:lblOffset val="100"/>
        <c:noMultiLvlLbl val="0"/>
      </c:catAx>
      <c:valAx>
        <c:axId val="346617448"/>
        <c:scaling>
          <c:orientation val="minMax"/>
          <c:min val="5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34661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</a:t>
            </a:r>
            <a:r>
              <a:rPr lang="ko-KR" altLang="ko-KR" sz="2000" b="0" i="0" baseline="0" dirty="0" err="1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통계연보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구조 건수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구조 건수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10203</c:v>
                </c:pt>
                <c:pt idx="1">
                  <c:v>12894</c:v>
                </c:pt>
                <c:pt idx="2">
                  <c:v>13411</c:v>
                </c:pt>
                <c:pt idx="3">
                  <c:v>14028</c:v>
                </c:pt>
                <c:pt idx="4">
                  <c:v>16349</c:v>
                </c:pt>
                <c:pt idx="5">
                  <c:v>19322</c:v>
                </c:pt>
                <c:pt idx="6">
                  <c:v>21362</c:v>
                </c:pt>
                <c:pt idx="7">
                  <c:v>22649</c:v>
                </c:pt>
                <c:pt idx="8">
                  <c:v>24183</c:v>
                </c:pt>
                <c:pt idx="9">
                  <c:v>23531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D-49DE-BCC5-24282346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353976"/>
        <c:axId val="486353320"/>
      </c:lineChart>
      <c:catAx>
        <c:axId val="486353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년도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320"/>
        <c:crosses val="autoZero"/>
        <c:auto val="1"/>
        <c:lblAlgn val="ctr"/>
        <c:lblOffset val="100"/>
        <c:noMultiLvlLbl val="0"/>
      </c:catAx>
      <c:valAx>
        <c:axId val="486353320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구조 건수 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2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6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6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2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30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C202D-AA06-4F3B-916F-4910D2FAE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80" y="-27384"/>
            <a:ext cx="4572000" cy="691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107A9-0E15-4509-9D18-9160797C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76"/>
            <a:ext cx="4601383" cy="69127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3390D1-94D3-4F33-A9B6-BD203F0F051F}"/>
              </a:ext>
            </a:extLst>
          </p:cNvPr>
          <p:cNvGrpSpPr/>
          <p:nvPr/>
        </p:nvGrpSpPr>
        <p:grpSpPr>
          <a:xfrm>
            <a:off x="583561" y="-19131"/>
            <a:ext cx="8896815" cy="6929275"/>
            <a:chOff x="5842116" y="7245424"/>
            <a:chExt cx="8712968" cy="6858000"/>
          </a:xfrm>
        </p:grpSpPr>
        <p:sp>
          <p:nvSpPr>
            <p:cNvPr id="16" name="PA_平行四边形 15"/>
            <p:cNvSpPr/>
            <p:nvPr>
              <p:custDataLst>
                <p:tags r:id="rId1"/>
              </p:custDataLst>
            </p:nvPr>
          </p:nvSpPr>
          <p:spPr>
            <a:xfrm>
              <a:off x="5842116" y="7245424"/>
              <a:ext cx="8712968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_文本框 8"/>
            <p:cNvSpPr txBox="1"/>
            <p:nvPr>
              <p:custDataLst>
                <p:tags r:id="rId2"/>
              </p:custDataLst>
            </p:nvPr>
          </p:nvSpPr>
          <p:spPr>
            <a:xfrm>
              <a:off x="7266354" y="9405346"/>
              <a:ext cx="6088525" cy="130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날씨와 유형 별 산악사고의</a:t>
              </a:r>
              <a:endParaRPr lang="en-US" altLang="ko-KR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연관 관계</a:t>
              </a:r>
              <a:endParaRPr lang="zh-CN" altLang="en-US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PA_矩形 11"/>
            <p:cNvSpPr/>
            <p:nvPr>
              <p:custDataLst>
                <p:tags r:id="rId3"/>
              </p:custDataLst>
            </p:nvPr>
          </p:nvSpPr>
          <p:spPr>
            <a:xfrm>
              <a:off x="9195564" y="10717326"/>
              <a:ext cx="2256640" cy="154564"/>
            </a:xfrm>
            <a:prstGeom prst="rect">
              <a:avLst/>
            </a:prstGeom>
            <a:solidFill>
              <a:srgbClr val="53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id="{96A19439-9AA6-4E0C-9222-2FC02036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543322"/>
              </p:ext>
            </p:extLst>
          </p:nvPr>
        </p:nvGraphicFramePr>
        <p:xfrm>
          <a:off x="1631504" y="772581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5128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713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1" y="45459"/>
            <a:ext cx="101224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컬럼 명 변경 후 병합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D1F42E90-8DBF-43C6-BA2A-657390FD9CC7}"/>
              </a:ext>
            </a:extLst>
          </p:cNvPr>
          <p:cNvSpPr/>
          <p:nvPr/>
        </p:nvSpPr>
        <p:spPr>
          <a:xfrm>
            <a:off x="1631504" y="5478502"/>
            <a:ext cx="949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지역별 사고 데이터를 날짜 기준으로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OUTER JOIN</a:t>
            </a: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경기 경남 경북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INNER JOIN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통합 </a:t>
            </a:r>
          </a:p>
          <a:p>
            <a:pPr algn="ctr"/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74">
            <a:extLst>
              <a:ext uri="{FF2B5EF4-FFF2-40B4-BE49-F238E27FC236}">
                <a16:creationId xmlns:a16="http://schemas.microsoft.com/office/drawing/2014/main" id="{48A048E3-874C-4019-B08A-A475EF7C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3641"/>
              </p:ext>
            </p:extLst>
          </p:nvPr>
        </p:nvGraphicFramePr>
        <p:xfrm>
          <a:off x="2118846" y="1700808"/>
          <a:ext cx="354604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21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773021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b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69982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기온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RAIN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819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적설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SNOW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HUMI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이슬점 온도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12" name="표 35">
            <a:extLst>
              <a:ext uri="{FF2B5EF4-FFF2-40B4-BE49-F238E27FC236}">
                <a16:creationId xmlns:a16="http://schemas.microsoft.com/office/drawing/2014/main" id="{8295B37B-7BB7-4184-909D-46806ACC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52243"/>
              </p:ext>
            </p:extLst>
          </p:nvPr>
        </p:nvGraphicFramePr>
        <p:xfrm>
          <a:off x="6680847" y="2615208"/>
          <a:ext cx="35460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38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867303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사고 원인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CAUSE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73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644E06-CD2B-4CAB-B452-09AA3435A215}"/>
              </a:ext>
            </a:extLst>
          </p:cNvPr>
          <p:cNvSpPr/>
          <p:nvPr/>
        </p:nvSpPr>
        <p:spPr>
          <a:xfrm>
            <a:off x="2639617" y="1117992"/>
            <a:ext cx="2376264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 데이터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99A9-53AB-441A-8C16-E221FB6974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81602" y="2255497"/>
            <a:ext cx="972698" cy="898969"/>
          </a:xfrm>
          <a:prstGeom prst="line">
            <a:avLst/>
          </a:prstGeom>
          <a:ln w="508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6D6B2732-0412-4692-80F7-E677DE109937}"/>
              </a:ext>
            </a:extLst>
          </p:cNvPr>
          <p:cNvSpPr/>
          <p:nvPr/>
        </p:nvSpPr>
        <p:spPr>
          <a:xfrm>
            <a:off x="2135560" y="2060848"/>
            <a:ext cx="3546042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F0B51D7C-710F-4E96-AF08-4EC21E602D2F}"/>
              </a:ext>
            </a:extLst>
          </p:cNvPr>
          <p:cNvSpPr/>
          <p:nvPr/>
        </p:nvSpPr>
        <p:spPr>
          <a:xfrm>
            <a:off x="6654300" y="2959817"/>
            <a:ext cx="3572588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6D300-06E2-4CDD-A1F6-FD593FECC8EC}"/>
              </a:ext>
            </a:extLst>
          </p:cNvPr>
          <p:cNvSpPr/>
          <p:nvPr/>
        </p:nvSpPr>
        <p:spPr>
          <a:xfrm>
            <a:off x="6761679" y="1484784"/>
            <a:ext cx="3384376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 </a:t>
            </a:r>
            <a:endParaRPr lang="en-US" altLang="ko-KR" sz="28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 경기 경남 경북 </a:t>
            </a:r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 데이터</a:t>
            </a:r>
          </a:p>
        </p:txBody>
      </p:sp>
    </p:spTree>
    <p:extLst>
      <p:ext uri="{BB962C8B-B14F-4D97-AF65-F5344CB8AC3E}">
        <p14:creationId xmlns:p14="http://schemas.microsoft.com/office/powerpoint/2010/main" val="2677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773850-47EC-470C-A213-D903F2A83E56}"/>
              </a:ext>
            </a:extLst>
          </p:cNvPr>
          <p:cNvSpPr/>
          <p:nvPr/>
        </p:nvSpPr>
        <p:spPr>
          <a:xfrm>
            <a:off x="-6424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082486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 필요 컬럼 제거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9907C-BF06-4469-BB98-B748450C156E}"/>
              </a:ext>
            </a:extLst>
          </p:cNvPr>
          <p:cNvSpPr/>
          <p:nvPr/>
        </p:nvSpPr>
        <p:spPr>
          <a:xfrm>
            <a:off x="1338536" y="5186809"/>
            <a:ext cx="9873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감소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 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날씨를 제외한 나머지 컬럼을 원본 데이터에서 제외한다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76C8D-18F6-4406-AC86-7006649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2737465"/>
            <a:ext cx="10945448" cy="167110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D85CF1-C77B-4D6C-A077-A0B31D2B7447}"/>
              </a:ext>
            </a:extLst>
          </p:cNvPr>
          <p:cNvSpPr/>
          <p:nvPr/>
        </p:nvSpPr>
        <p:spPr>
          <a:xfrm>
            <a:off x="767408" y="3025293"/>
            <a:ext cx="266429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D4F7CE-23A7-40ED-9DEA-5FC0F635651B}"/>
              </a:ext>
            </a:extLst>
          </p:cNvPr>
          <p:cNvSpPr/>
          <p:nvPr/>
        </p:nvSpPr>
        <p:spPr>
          <a:xfrm>
            <a:off x="4007768" y="3024487"/>
            <a:ext cx="194421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02E8-9F5F-48C4-9141-F450D0C9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5"/>
          <a:stretch/>
        </p:blipFill>
        <p:spPr>
          <a:xfrm>
            <a:off x="511552" y="1215860"/>
            <a:ext cx="11161356" cy="10075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D824-CA10-46C0-9D6D-91364EBCCBC5}"/>
              </a:ext>
            </a:extLst>
          </p:cNvPr>
          <p:cNvSpPr/>
          <p:nvPr/>
        </p:nvSpPr>
        <p:spPr>
          <a:xfrm>
            <a:off x="511552" y="1424293"/>
            <a:ext cx="1191960" cy="22523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F3461-1FE6-4B7C-82BD-0B0B693EB9A6}"/>
              </a:ext>
            </a:extLst>
          </p:cNvPr>
          <p:cNvSpPr/>
          <p:nvPr/>
        </p:nvSpPr>
        <p:spPr>
          <a:xfrm>
            <a:off x="3411788" y="1424293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CB6134-454E-481D-AD1F-0835E82067BE}"/>
              </a:ext>
            </a:extLst>
          </p:cNvPr>
          <p:cNvSpPr/>
          <p:nvPr/>
        </p:nvSpPr>
        <p:spPr>
          <a:xfrm>
            <a:off x="4537978" y="1425380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9AC8D-FD77-4FD2-8E75-0B78E9FB6ECA}"/>
              </a:ext>
            </a:extLst>
          </p:cNvPr>
          <p:cNvSpPr/>
          <p:nvPr/>
        </p:nvSpPr>
        <p:spPr>
          <a:xfrm>
            <a:off x="5716044" y="1424293"/>
            <a:ext cx="231815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753F8-57A0-4C42-BBB3-77767FB6FE0C}"/>
              </a:ext>
            </a:extLst>
          </p:cNvPr>
          <p:cNvSpPr/>
          <p:nvPr/>
        </p:nvSpPr>
        <p:spPr>
          <a:xfrm>
            <a:off x="8616280" y="1424293"/>
            <a:ext cx="2948674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679241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3.3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 값 처리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9937C1-1538-4EFE-B3AE-C1DDB38AF031}"/>
              </a:ext>
            </a:extLst>
          </p:cNvPr>
          <p:cNvGrpSpPr/>
          <p:nvPr/>
        </p:nvGrpSpPr>
        <p:grpSpPr>
          <a:xfrm>
            <a:off x="6384031" y="1484784"/>
            <a:ext cx="5026810" cy="2232248"/>
            <a:chOff x="7022035" y="1556792"/>
            <a:chExt cx="4071861" cy="1808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28CE707-269C-4810-BC39-870B24D4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6" r="44081"/>
            <a:stretch/>
          </p:blipFill>
          <p:spPr>
            <a:xfrm>
              <a:off x="7022035" y="1556792"/>
              <a:ext cx="4071861" cy="180818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28B9DF-9EAD-43A6-9ABA-E335EC799A76}"/>
                </a:ext>
              </a:extLst>
            </p:cNvPr>
            <p:cNvSpPr/>
            <p:nvPr/>
          </p:nvSpPr>
          <p:spPr>
            <a:xfrm>
              <a:off x="8184232" y="1700808"/>
              <a:ext cx="648072" cy="1080120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5D6885-0CBB-4E6D-B16B-62118E1C6542}"/>
              </a:ext>
            </a:extLst>
          </p:cNvPr>
          <p:cNvSpPr/>
          <p:nvPr/>
        </p:nvSpPr>
        <p:spPr>
          <a:xfrm>
            <a:off x="1538676" y="52994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결측치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395E-C799-40A3-86BF-04D6C381ED20}"/>
              </a:ext>
            </a:extLst>
          </p:cNvPr>
          <p:cNvSpPr/>
          <p:nvPr/>
        </p:nvSpPr>
        <p:spPr>
          <a:xfrm>
            <a:off x="-2112912" y="5642035"/>
            <a:ext cx="1589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Snow, Rain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빈 값을 기상청 데이터와 비교 후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대체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8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평균대체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이하의 연속된 빈 데이터를 위아래 데이터의 평균 값으로 대체하여 누락 값 제거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80BED-788C-420F-B025-554475CF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4672146" cy="22322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793929-BE9A-4DE7-9891-559E09AFE955}"/>
              </a:ext>
            </a:extLst>
          </p:cNvPr>
          <p:cNvSpPr/>
          <p:nvPr/>
        </p:nvSpPr>
        <p:spPr>
          <a:xfrm>
            <a:off x="1919536" y="1916832"/>
            <a:ext cx="1368152" cy="180020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818FA7-3359-40AC-AF40-84BDF9B0FEAB}"/>
              </a:ext>
            </a:extLst>
          </p:cNvPr>
          <p:cNvSpPr/>
          <p:nvPr/>
        </p:nvSpPr>
        <p:spPr>
          <a:xfrm>
            <a:off x="3863752" y="2095909"/>
            <a:ext cx="792088" cy="5410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2495550" y="4962939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2635758" y="5284532"/>
            <a:ext cx="6096000" cy="1154162"/>
            <a:chOff x="2351584" y="5229240"/>
            <a:chExt cx="6096000" cy="1154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644738"/>
              <a:ext cx="5519460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해당 원인의 발생 여부에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대체하여 컬럼에 추가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날씨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수치형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연속형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4244E3-B147-407F-A0C8-330527188237}"/>
              </a:ext>
            </a:extLst>
          </p:cNvPr>
          <p:cNvGrpSpPr/>
          <p:nvPr/>
        </p:nvGrpSpPr>
        <p:grpSpPr>
          <a:xfrm>
            <a:off x="1317119" y="1360066"/>
            <a:ext cx="9531409" cy="2500981"/>
            <a:chOff x="1729361" y="1573817"/>
            <a:chExt cx="8733277" cy="21490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FBD31-7D32-44D1-AD93-1EAD0903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361" y="1573817"/>
              <a:ext cx="8733277" cy="2149026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566682-F3AF-4AB3-8484-4ECDE44CDDC8}"/>
                </a:ext>
              </a:extLst>
            </p:cNvPr>
            <p:cNvSpPr/>
            <p:nvPr/>
          </p:nvSpPr>
          <p:spPr>
            <a:xfrm>
              <a:off x="5663952" y="1772816"/>
              <a:ext cx="4798686" cy="1950027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1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분할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60C76-9F5B-42A8-9528-41B16A11DA5F}"/>
              </a:ext>
            </a:extLst>
          </p:cNvPr>
          <p:cNvGrpSpPr/>
          <p:nvPr/>
        </p:nvGrpSpPr>
        <p:grpSpPr>
          <a:xfrm>
            <a:off x="3143672" y="5133178"/>
            <a:ext cx="1954381" cy="1214145"/>
            <a:chOff x="-26393" y="4943956"/>
            <a:chExt cx="1954381" cy="1214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2ABD46-AD8E-40CE-BDE8-EEA01B51676B}"/>
                </a:ext>
              </a:extLst>
            </p:cNvPr>
            <p:cNvSpPr/>
            <p:nvPr/>
          </p:nvSpPr>
          <p:spPr>
            <a:xfrm>
              <a:off x="-26393" y="5788769"/>
              <a:ext cx="1880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간격에 따른 분할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F57A5B-F96D-4615-9964-C4514D65D4BE}"/>
                </a:ext>
              </a:extLst>
            </p:cNvPr>
            <p:cNvSpPr/>
            <p:nvPr/>
          </p:nvSpPr>
          <p:spPr>
            <a:xfrm>
              <a:off x="-26393" y="4943956"/>
              <a:ext cx="195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특성에 따른 분할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32402A-CA57-4A2E-A48D-0D4148061EE4}"/>
              </a:ext>
            </a:extLst>
          </p:cNvPr>
          <p:cNvGrpSpPr/>
          <p:nvPr/>
        </p:nvGrpSpPr>
        <p:grpSpPr>
          <a:xfrm>
            <a:off x="3283880" y="5454771"/>
            <a:ext cx="6096000" cy="1207599"/>
            <a:chOff x="2351584" y="5229240"/>
            <a:chExt cx="6096000" cy="12075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9192AA-2B99-4024-B845-B2684E2AD525}"/>
                </a:ext>
              </a:extLst>
            </p:cNvPr>
            <p:cNvSpPr/>
            <p:nvPr/>
          </p:nvSpPr>
          <p:spPr>
            <a:xfrm>
              <a:off x="2351584" y="5882841"/>
              <a:ext cx="476925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600" b="1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사고의 발생 유무에 따라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조정하여 컬럼에 추가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8EC7F6-4F05-4F32-ADC5-A4B07AC288C1}"/>
                </a:ext>
              </a:extLst>
            </p:cNvPr>
            <p:cNvSpPr/>
            <p:nvPr/>
          </p:nvSpPr>
          <p:spPr>
            <a:xfrm>
              <a:off x="2351584" y="522924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날씨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수치형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연속형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52AC7B-8385-40EB-99D7-68503B73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036599"/>
            <a:ext cx="6305550" cy="28765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CA79F7-8015-4866-B520-EF1A13D46085}"/>
              </a:ext>
            </a:extLst>
          </p:cNvPr>
          <p:cNvSpPr/>
          <p:nvPr/>
        </p:nvSpPr>
        <p:spPr>
          <a:xfrm>
            <a:off x="8184232" y="1268760"/>
            <a:ext cx="974495" cy="2644389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9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B0AD6-0250-450D-B556-F7C8BD147EFB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9192AA-2B99-4024-B845-B2684E2AD525}"/>
              </a:ext>
            </a:extLst>
          </p:cNvPr>
          <p:cNvSpPr/>
          <p:nvPr/>
        </p:nvSpPr>
        <p:spPr>
          <a:xfrm>
            <a:off x="2999656" y="5502534"/>
            <a:ext cx="608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전처리를 마치고 분석을 위한 분석의 유형에 따라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적절한 컬럼을 사용한다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C0C0B2-BCEC-4ED7-8AEC-3C67E695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93" y="2957942"/>
            <a:ext cx="3708211" cy="16916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840124-F7D4-4E7D-BEC8-F6EC4D59E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52" y="709135"/>
            <a:ext cx="8222091" cy="21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A91D6-E3F0-4B95-8D86-9BDF1A82EDC1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3.6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D22A86-B71D-4570-918E-8B588962493D}"/>
              </a:ext>
            </a:extLst>
          </p:cNvPr>
          <p:cNvSpPr/>
          <p:nvPr/>
        </p:nvSpPr>
        <p:spPr>
          <a:xfrm>
            <a:off x="1871834" y="2792251"/>
            <a:ext cx="8448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원인에 어떤 날씨가 가장 영향이 높을까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42A4E-04FD-439F-BD79-A55DF903A8AE}"/>
              </a:ext>
            </a:extLst>
          </p:cNvPr>
          <p:cNvSpPr/>
          <p:nvPr/>
        </p:nvSpPr>
        <p:spPr>
          <a:xfrm>
            <a:off x="3143672" y="1484784"/>
            <a:ext cx="7329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사고의 연관성이 있을까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6A28E-339F-4FCA-9316-3D9E966E0DAF}"/>
              </a:ext>
            </a:extLst>
          </p:cNvPr>
          <p:cNvGrpSpPr/>
          <p:nvPr/>
        </p:nvGrpSpPr>
        <p:grpSpPr>
          <a:xfrm>
            <a:off x="-1352107" y="7278204"/>
            <a:ext cx="11553825" cy="1423866"/>
            <a:chOff x="-744760" y="1054976"/>
            <a:chExt cx="11553825" cy="14238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B7D774-48DF-4E70-B0C7-72A5EED6AE78}"/>
                </a:ext>
              </a:extLst>
            </p:cNvPr>
            <p:cNvGrpSpPr/>
            <p:nvPr/>
          </p:nvGrpSpPr>
          <p:grpSpPr>
            <a:xfrm>
              <a:off x="-744760" y="1058246"/>
              <a:ext cx="10525126" cy="1420596"/>
              <a:chOff x="-246079" y="5653930"/>
              <a:chExt cx="10525126" cy="142059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790BFE7-A3D6-48D9-B85A-6162F3421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6078" y="6347128"/>
                <a:ext cx="10525125" cy="72739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8F4EEE-4C9A-489A-8638-610853562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6079" y="5653930"/>
                <a:ext cx="10525125" cy="72739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357DEE-D85E-4291-8BA0-6218ABAA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80365" y="1054976"/>
              <a:ext cx="1028700" cy="142386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127448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FF5D14-EB38-42EE-928C-D8CF1442262F}"/>
              </a:ext>
            </a:extLst>
          </p:cNvPr>
          <p:cNvGrpSpPr/>
          <p:nvPr/>
        </p:nvGrpSpPr>
        <p:grpSpPr>
          <a:xfrm>
            <a:off x="5447928" y="881849"/>
            <a:ext cx="5287010" cy="5125542"/>
            <a:chOff x="6689709" y="767260"/>
            <a:chExt cx="5287010" cy="512554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7E8728-5CA4-4C25-A247-B8A36522C7DC}"/>
                </a:ext>
              </a:extLst>
            </p:cNvPr>
            <p:cNvSpPr/>
            <p:nvPr/>
          </p:nvSpPr>
          <p:spPr>
            <a:xfrm>
              <a:off x="7684708" y="2190164"/>
              <a:ext cx="330783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수집 데이터 선정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D59652-9B94-4373-AAC5-BE2C5F59D4AE}"/>
                </a:ext>
              </a:extLst>
            </p:cNvPr>
            <p:cNvSpPr/>
            <p:nvPr/>
          </p:nvSpPr>
          <p:spPr>
            <a:xfrm>
              <a:off x="7599580" y="5373216"/>
              <a:ext cx="33929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서비스 활용 방안      기대 효과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01A15A-61AA-4D08-A4B4-0A39D941D6B1}"/>
                </a:ext>
              </a:extLst>
            </p:cNvPr>
            <p:cNvSpPr/>
            <p:nvPr/>
          </p:nvSpPr>
          <p:spPr>
            <a:xfrm>
              <a:off x="7680176" y="1178564"/>
              <a:ext cx="190164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 배경 및 이유 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F8E197-15A1-43F5-8DB8-918A518193EF}"/>
                </a:ext>
              </a:extLst>
            </p:cNvPr>
            <p:cNvSpPr/>
            <p:nvPr/>
          </p:nvSpPr>
          <p:spPr>
            <a:xfrm>
              <a:off x="7604102" y="3280124"/>
              <a:ext cx="382747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         데이터 전처리 결과    분석 계획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9323A4-E889-4245-A8F9-7046C63FB96D}"/>
                </a:ext>
              </a:extLst>
            </p:cNvPr>
            <p:cNvSpPr/>
            <p:nvPr/>
          </p:nvSpPr>
          <p:spPr>
            <a:xfrm>
              <a:off x="7599580" y="4345149"/>
              <a:ext cx="4377139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ROC-Curve AIC     </a:t>
              </a:r>
              <a:r>
                <a:rPr lang="ko-KR" altLang="en-US" sz="1200" dirty="0">
                  <a:solidFill>
                    <a:prstClr val="white">
                      <a:lumMod val="50000"/>
                    </a:prst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적합성 검사      로지스틱 회귀분석</a:t>
              </a:r>
              <a:endParaRPr lang="en-US" altLang="ko-KR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EC39BD-7C97-4505-BA26-94F48559E232}"/>
                </a:ext>
              </a:extLst>
            </p:cNvPr>
            <p:cNvSpPr/>
            <p:nvPr/>
          </p:nvSpPr>
          <p:spPr>
            <a:xfrm>
              <a:off x="7476353" y="767260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공모 배경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0C064B-0AEF-4A22-8009-692C98734ACF}"/>
                </a:ext>
              </a:extLst>
            </p:cNvPr>
            <p:cNvSpPr/>
            <p:nvPr/>
          </p:nvSpPr>
          <p:spPr>
            <a:xfrm>
              <a:off x="7478022" y="1747797"/>
              <a:ext cx="1582484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정의 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403158-1398-4C08-A51A-140ACA74F90C}"/>
                </a:ext>
              </a:extLst>
            </p:cNvPr>
            <p:cNvSpPr/>
            <p:nvPr/>
          </p:nvSpPr>
          <p:spPr>
            <a:xfrm>
              <a:off x="7476353" y="2880176"/>
              <a:ext cx="330891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전처리 및 분석 계획 </a:t>
              </a:r>
              <a:endParaRPr lang="en-US" altLang="ko-KR" sz="2000" b="1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B3C3BB-AE4E-4295-9AD0-EDE73C4D89CD}"/>
                </a:ext>
              </a:extLst>
            </p:cNvPr>
            <p:cNvSpPr/>
            <p:nvPr/>
          </p:nvSpPr>
          <p:spPr>
            <a:xfrm>
              <a:off x="7438695" y="394561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D9B0C9-525B-449C-AE8F-6B697AF5720D}"/>
                </a:ext>
              </a:extLst>
            </p:cNvPr>
            <p:cNvSpPr/>
            <p:nvPr/>
          </p:nvSpPr>
          <p:spPr>
            <a:xfrm>
              <a:off x="7454504" y="4969472"/>
              <a:ext cx="1253869" cy="5155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최종 결과</a:t>
              </a:r>
              <a:endPara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C1B0E1-0682-48B9-A4FF-1511BD6EC6EC}"/>
                </a:ext>
              </a:extLst>
            </p:cNvPr>
            <p:cNvSpPr txBox="1"/>
            <p:nvPr/>
          </p:nvSpPr>
          <p:spPr>
            <a:xfrm>
              <a:off x="6689709" y="767260"/>
              <a:ext cx="517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01138-839C-4671-9DE7-95AE3274932F}"/>
                </a:ext>
              </a:extLst>
            </p:cNvPr>
            <p:cNvSpPr txBox="1"/>
            <p:nvPr/>
          </p:nvSpPr>
          <p:spPr>
            <a:xfrm>
              <a:off x="6689709" y="1844297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9250D0-6A77-4C65-ACF2-C12806AEF934}"/>
                </a:ext>
              </a:extLst>
            </p:cNvPr>
            <p:cNvSpPr txBox="1"/>
            <p:nvPr/>
          </p:nvSpPr>
          <p:spPr>
            <a:xfrm>
              <a:off x="6689709" y="2880176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073EAE-D9E0-4E8A-AE7F-2E6A2B1F5C6C}"/>
                </a:ext>
              </a:extLst>
            </p:cNvPr>
            <p:cNvSpPr txBox="1"/>
            <p:nvPr/>
          </p:nvSpPr>
          <p:spPr>
            <a:xfrm>
              <a:off x="6689709" y="3940059"/>
              <a:ext cx="748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68381C-7162-409E-AC00-2E24D3BFF22C}"/>
                </a:ext>
              </a:extLst>
            </p:cNvPr>
            <p:cNvSpPr txBox="1"/>
            <p:nvPr/>
          </p:nvSpPr>
          <p:spPr>
            <a:xfrm>
              <a:off x="6689709" y="4969472"/>
              <a:ext cx="6838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</a:t>
              </a:r>
              <a:endParaRPr lang="ko-KR" altLang="en-US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EAEE87-DA50-40F3-9C3A-6C6983CDE1AE}"/>
                </a:ext>
              </a:extLst>
            </p:cNvPr>
            <p:cNvSpPr/>
            <p:nvPr/>
          </p:nvSpPr>
          <p:spPr>
            <a:xfrm>
              <a:off x="7608168" y="1249455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CF6877-56F6-4761-A823-5BEA6CE9B859}"/>
                </a:ext>
              </a:extLst>
            </p:cNvPr>
            <p:cNvSpPr/>
            <p:nvPr/>
          </p:nvSpPr>
          <p:spPr>
            <a:xfrm>
              <a:off x="7631027" y="2255181"/>
              <a:ext cx="45719" cy="235329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B924E0-DC95-4F5A-BEDE-FD7CA8A9FC9B}"/>
                </a:ext>
              </a:extLst>
            </p:cNvPr>
            <p:cNvSpPr/>
            <p:nvPr/>
          </p:nvSpPr>
          <p:spPr>
            <a:xfrm>
              <a:off x="7608168" y="439437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7606834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E8F04-E33F-4F90-8BB1-FD81319B1D02}"/>
                </a:ext>
              </a:extLst>
            </p:cNvPr>
            <p:cNvSpPr/>
            <p:nvPr/>
          </p:nvSpPr>
          <p:spPr>
            <a:xfrm>
              <a:off x="10506133" y="3358871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7C334E-167F-4FEA-BE3F-C08510D87ACC}"/>
                </a:ext>
              </a:extLst>
            </p:cNvPr>
            <p:cNvSpPr/>
            <p:nvPr/>
          </p:nvSpPr>
          <p:spPr>
            <a:xfrm>
              <a:off x="10460413" y="4413525"/>
              <a:ext cx="45720" cy="218285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FF305231-73BC-4325-B2A2-603C047E6954}"/>
                </a:ext>
              </a:extLst>
            </p:cNvPr>
            <p:cNvSpPr/>
            <p:nvPr/>
          </p:nvSpPr>
          <p:spPr>
            <a:xfrm>
              <a:off x="9012191" y="5425918"/>
              <a:ext cx="45720" cy="235330"/>
            </a:xfrm>
            <a:prstGeom prst="rect">
              <a:avLst/>
            </a:prstGeom>
            <a:solidFill>
              <a:srgbClr val="56A1B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F23CC-A91E-4AE8-9D39-DFA26F958E3C}"/>
              </a:ext>
            </a:extLst>
          </p:cNvPr>
          <p:cNvSpPr/>
          <p:nvPr/>
        </p:nvSpPr>
        <p:spPr>
          <a:xfrm>
            <a:off x="7770411" y="3466074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9C4A09-8F6C-4046-A64B-D19E09DB9731}"/>
              </a:ext>
            </a:extLst>
          </p:cNvPr>
          <p:cNvSpPr/>
          <p:nvPr/>
        </p:nvSpPr>
        <p:spPr>
          <a:xfrm>
            <a:off x="6365053" y="3466074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1586A6-E5C3-49E7-A66A-C048B2FA6CED}"/>
              </a:ext>
            </a:extLst>
          </p:cNvPr>
          <p:cNvSpPr/>
          <p:nvPr/>
        </p:nvSpPr>
        <p:spPr>
          <a:xfrm>
            <a:off x="7770411" y="4523336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B780-F41F-4DA6-B424-381D6780A200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6B05-B3D5-401C-A781-BDB0DFFCB271}"/>
              </a:ext>
            </a:extLst>
          </p:cNvPr>
          <p:cNvSpPr txBox="1"/>
          <p:nvPr/>
        </p:nvSpPr>
        <p:spPr>
          <a:xfrm>
            <a:off x="69540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끼치지 않는다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끼친다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4756" y="1268760"/>
            <a:ext cx="8962488" cy="2623795"/>
            <a:chOff x="1631504" y="1234251"/>
            <a:chExt cx="8962488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962488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나눔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69056" y="181031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accident (0, 1)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8AF666-3093-4563-87AB-CE5A5550208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25" y="966648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3D0ED2-D302-4376-AE6F-316941BD7F08}"/>
              </a:ext>
            </a:extLst>
          </p:cNvPr>
          <p:cNvGrpSpPr/>
          <p:nvPr/>
        </p:nvGrpSpPr>
        <p:grpSpPr>
          <a:xfrm>
            <a:off x="1199456" y="966648"/>
            <a:ext cx="6069013" cy="3305175"/>
            <a:chOff x="479375" y="993229"/>
            <a:chExt cx="6069013" cy="3305175"/>
          </a:xfrm>
        </p:grpSpPr>
        <p:pic>
          <p:nvPicPr>
            <p:cNvPr id="1031" name="Picture 7" descr="C:\Users\TJ\Documents\Denver\GitHub\TheZoen\Result\A1\결과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5" y="993229"/>
              <a:ext cx="6069013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사각형: 둥근 모서리 11">
              <a:extLst>
                <a:ext uri="{FF2B5EF4-FFF2-40B4-BE49-F238E27FC236}">
                  <a16:creationId xmlns:a16="http://schemas.microsoft.com/office/drawing/2014/main" id="{470E9ACE-15A4-4240-B1F6-DFBA93DDEEBB}"/>
                </a:ext>
              </a:extLst>
            </p:cNvPr>
            <p:cNvSpPr/>
            <p:nvPr/>
          </p:nvSpPr>
          <p:spPr>
            <a:xfrm>
              <a:off x="4007769" y="3232277"/>
              <a:ext cx="648072" cy="916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856" y="3227633"/>
              <a:ext cx="967250" cy="3570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87190-1C83-46F2-8788-B1777B873628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763B-85DF-4830-B65A-392A85A0E884}"/>
              </a:ext>
            </a:extLst>
          </p:cNvPr>
          <p:cNvSpPr/>
          <p:nvPr/>
        </p:nvSpPr>
        <p:spPr>
          <a:xfrm>
            <a:off x="498616" y="5400805"/>
            <a:ext cx="1173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제외한 나머지 날씨 요인이 유의하다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날씨 요인의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사고 발생 확률에 영향을 미치는 정도를 파악하였다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9912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11624" y="1446955"/>
            <a:ext cx="6972363" cy="13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075835" y="2992508"/>
            <a:ext cx="6608152" cy="1656185"/>
            <a:chOff x="10945709" y="5765476"/>
            <a:chExt cx="11436372" cy="316835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F982C02-1DEA-493B-A5B6-10DE325D58B8}"/>
                </a:ext>
              </a:extLst>
            </p:cNvPr>
            <p:cNvSpPr/>
            <p:nvPr/>
          </p:nvSpPr>
          <p:spPr>
            <a:xfrm>
              <a:off x="10945709" y="5765476"/>
              <a:ext cx="10873208" cy="3168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1FAB6-A334-4D5F-81BC-7E831C666470}"/>
                </a:ext>
              </a:extLst>
            </p:cNvPr>
            <p:cNvSpPr/>
            <p:nvPr/>
          </p:nvSpPr>
          <p:spPr>
            <a:xfrm>
              <a:off x="11006255" y="6224887"/>
              <a:ext cx="11375826" cy="2443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많은 기계 학습 모델들은 사용자가 따로 지정해야 하는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Hyperparameter들이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있으며,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기계 학습 알고리즘이 최고의 성능을 내기 위해서 사용자는 적합한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Hyperparameter를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지정</a:t>
              </a:r>
              <a:r>
                <a:rPr lang="en-US" altLang="ko-KR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각각의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모델들에 의한 기계 학습 모델을 데이터에 적용한 뒤, </a:t>
              </a: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성능을 측정하여 가장 좋은 성능을 가지는 </a:t>
              </a:r>
              <a:r>
                <a:rPr lang="ko-KR" altLang="en-US" sz="11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sz="1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모델을 선택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1E243-8859-460D-9BC7-3E12E5FA89B3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5F7F7B-3BAC-4B90-B2E0-7599E446D354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K-fold Cross Validation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검증을 반복하여 모델을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1343472" y="1061988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54696" y="5398395"/>
            <a:ext cx="11737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정확성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(ACCURACY)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곡선 아래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공간을 의미한다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5" t="36004" r="9974"/>
          <a:stretch/>
        </p:blipFill>
        <p:spPr>
          <a:xfrm>
            <a:off x="6528048" y="1458023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FD43-6BCA-46F9-AD50-492EC8741414}"/>
              </a:ext>
            </a:extLst>
          </p:cNvPr>
          <p:cNvSpPr txBox="1"/>
          <p:nvPr/>
        </p:nvSpPr>
        <p:spPr>
          <a:xfrm>
            <a:off x="623392" y="15882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같지 않다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78A90-4612-4937-9745-720E5072EDD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0016" y="1280954"/>
            <a:ext cx="9394536" cy="2623795"/>
            <a:chOff x="1703512" y="1606485"/>
            <a:chExt cx="9394536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703512" y="1606485"/>
              <a:ext cx="9106504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9016" y="2314371"/>
              <a:ext cx="9289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other, fall, ill, exhausting, climb, rockslide, hypothermia, exhaustion</a:t>
              </a: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발생 유무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( 0 / 1 )</a:t>
              </a:r>
              <a:r>
                <a:rPr lang="en-US" altLang="ko-KR" dirty="0"/>
                <a:t>	</a:t>
              </a:r>
            </a:p>
            <a:p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77889B-9297-42A2-A309-6EC3F109980D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042-579F-4200-AEA4-EDA13774A221}"/>
              </a:ext>
            </a:extLst>
          </p:cNvPr>
          <p:cNvSpPr txBox="1"/>
          <p:nvPr/>
        </p:nvSpPr>
        <p:spPr>
          <a:xfrm>
            <a:off x="191344" y="234514"/>
            <a:ext cx="11616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stepwise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회귀분석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with AIC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2D2AE-DADE-484F-8299-7A7DD980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1" y="1268760"/>
            <a:ext cx="2849068" cy="3289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8B6B3-AD50-4CF6-903A-94C51E9E73B2}"/>
              </a:ext>
            </a:extLst>
          </p:cNvPr>
          <p:cNvSpPr/>
          <p:nvPr/>
        </p:nvSpPr>
        <p:spPr>
          <a:xfrm>
            <a:off x="498616" y="5400805"/>
            <a:ext cx="1173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각 사고 유형에 대한 원인 날씨 요소에 대한 최적화를 실시하였다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4D2CF-4C22-4F57-B2B8-B26797274663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B7D788-907F-477C-B7D9-6572430BF440}"/>
              </a:ext>
            </a:extLst>
          </p:cNvPr>
          <p:cNvGrpSpPr/>
          <p:nvPr/>
        </p:nvGrpSpPr>
        <p:grpSpPr>
          <a:xfrm>
            <a:off x="1661514" y="836712"/>
            <a:ext cx="4442845" cy="3718882"/>
            <a:chOff x="3778397" y="802147"/>
            <a:chExt cx="4442845" cy="3718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18732E-CCB8-4D04-B3F6-8F324B8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7" y="802147"/>
              <a:ext cx="4442845" cy="3718882"/>
            </a:xfrm>
            <a:prstGeom prst="rect">
              <a:avLst/>
            </a:prstGeom>
          </p:spPr>
        </p:pic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00E4A7F7-7D33-4A7D-BDF2-E121855D2BE2}"/>
                </a:ext>
              </a:extLst>
            </p:cNvPr>
            <p:cNvSpPr/>
            <p:nvPr/>
          </p:nvSpPr>
          <p:spPr>
            <a:xfrm>
              <a:off x="6312024" y="2420889"/>
              <a:ext cx="948379" cy="325436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CA8B6-1036-4348-8CB9-E873BEEEEC81}"/>
                </a:ext>
              </a:extLst>
            </p:cNvPr>
            <p:cNvSpPr txBox="1"/>
            <p:nvPr/>
          </p:nvSpPr>
          <p:spPr>
            <a:xfrm>
              <a:off x="7248128" y="2595946"/>
              <a:ext cx="948379" cy="35011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8A3675-A6EB-482A-8F6A-A37D903B289E}"/>
                </a:ext>
              </a:extLst>
            </p:cNvPr>
            <p:cNvSpPr/>
            <p:nvPr/>
          </p:nvSpPr>
          <p:spPr>
            <a:xfrm>
              <a:off x="6312024" y="2863161"/>
              <a:ext cx="935919" cy="165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01D1D7-D8D7-49A8-9679-38E13A3B58CB}"/>
              </a:ext>
            </a:extLst>
          </p:cNvPr>
          <p:cNvGrpSpPr/>
          <p:nvPr/>
        </p:nvGrpSpPr>
        <p:grpSpPr>
          <a:xfrm>
            <a:off x="6816080" y="1728971"/>
            <a:ext cx="3154091" cy="1778401"/>
            <a:chOff x="7993649" y="1095448"/>
            <a:chExt cx="2309060" cy="12662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BD7D83-5876-4DF7-B36A-258DF87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649" y="1310020"/>
              <a:ext cx="2309060" cy="1051651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1FAD890-A71D-4FB5-85E0-082B5E9CC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8512009" y="1095448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00B0C052-2A37-467A-9F7A-2DF390214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7993649" y="1095449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8027F0-3A07-4C4E-B944-895C8BBB0DF9}"/>
              </a:ext>
            </a:extLst>
          </p:cNvPr>
          <p:cNvSpPr/>
          <p:nvPr/>
        </p:nvSpPr>
        <p:spPr>
          <a:xfrm>
            <a:off x="498616" y="5400805"/>
            <a:ext cx="11737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요인에는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temp, dew, </a:t>
            </a:r>
            <a:r>
              <a:rPr lang="en-US" altLang="ko-KR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날씨 요소가 영향을 끼친다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날씨 요인의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사고 발생 확률에 영향을 미치는 정도를 파악하였다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BB4F2-507F-4AD8-A50C-F0EF0B70DBE9}"/>
              </a:ext>
            </a:extLst>
          </p:cNvPr>
          <p:cNvSpPr txBox="1"/>
          <p:nvPr/>
        </p:nvSpPr>
        <p:spPr>
          <a:xfrm>
            <a:off x="3071664" y="155679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이런분석결과를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ko-KR" altLang="en-US" dirty="0"/>
              <a:t>개인질병 </a:t>
            </a:r>
            <a:r>
              <a:rPr lang="en-US" altLang="ko-KR" dirty="0"/>
              <a:t>– </a:t>
            </a:r>
            <a:r>
              <a:rPr lang="ko-KR" altLang="en-US" dirty="0" err="1"/>
              <a:t>뭐뭐뭐</a:t>
            </a:r>
            <a:r>
              <a:rPr lang="ko-KR" altLang="en-US" dirty="0"/>
              <a:t> 연관</a:t>
            </a:r>
            <a:endParaRPr lang="en-US" altLang="ko-KR" dirty="0"/>
          </a:p>
          <a:p>
            <a:r>
              <a:rPr lang="ko-KR" altLang="en-US" dirty="0"/>
              <a:t>암벽등반 </a:t>
            </a:r>
            <a:r>
              <a:rPr lang="en-US" altLang="ko-KR" dirty="0"/>
              <a:t>– </a:t>
            </a:r>
            <a:r>
              <a:rPr lang="ko-KR" altLang="en-US" dirty="0" err="1"/>
              <a:t>뭐뭐뭐</a:t>
            </a:r>
            <a:r>
              <a:rPr lang="ko-KR" altLang="en-US" dirty="0"/>
              <a:t> 연관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81C5E-2FBC-4568-A328-215DD1476A55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9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071664" y="126876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공모배경</a:t>
            </a:r>
          </a:p>
        </p:txBody>
      </p:sp>
    </p:spTree>
    <p:extLst>
      <p:ext uri="{BB962C8B-B14F-4D97-AF65-F5344CB8AC3E}">
        <p14:creationId xmlns:p14="http://schemas.microsoft.com/office/powerpoint/2010/main" val="3473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444D63-BA02-4EE5-A984-0C1185218369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모델의 정확성을 검증하였다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0F504-3BF3-4C07-9FBD-D9030B77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23026"/>
            <a:ext cx="3565887" cy="35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90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364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활용 방안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87BAC-2313-4580-BFDA-E25C034F7204}"/>
              </a:ext>
            </a:extLst>
          </p:cNvPr>
          <p:cNvSpPr/>
          <p:nvPr/>
        </p:nvSpPr>
        <p:spPr>
          <a:xfrm>
            <a:off x="1055440" y="908720"/>
            <a:ext cx="1058517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 목표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사고의 최소화를 목표로 어떤 날씨에 각별히 조심하여 등산을 즐겨야 하는지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경고하는 알림 망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</a:t>
            </a: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구축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 목표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구조대와의 협력을 통해 등산 인구에 대한 안전 망 구축 및 예방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소방 구급 도구의 효율적 배치 </a:t>
            </a:r>
            <a:endParaRPr lang="en-US" altLang="ko-KR" sz="20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70FBE-49A3-4E59-8DAA-BB3C525226CC}"/>
              </a:ext>
            </a:extLst>
          </p:cNvPr>
          <p:cNvSpPr/>
          <p:nvPr/>
        </p:nvSpPr>
        <p:spPr>
          <a:xfrm>
            <a:off x="1499574" y="1268760"/>
            <a:ext cx="919285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등산 날씨에 대한 보다 효율적인 정보 제공 및 사고율 하락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 날씨 위험도 예측을 통한 사전 사고율 하락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 도구의 부족함 해결 및 자체 응급 처치 도구 활용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불필요한 소방 인력 낭비 방지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등산을 즐기기 전 사고에 대한 경각심 부여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005849-3ED2-4D4E-A696-2564B2EAC794}"/>
              </a:ext>
            </a:extLst>
          </p:cNvPr>
          <p:cNvSpPr/>
          <p:nvPr/>
        </p:nvSpPr>
        <p:spPr>
          <a:xfrm>
            <a:off x="2711624" y="11967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[비지니스]</a:t>
            </a:r>
          </a:p>
          <a:p>
            <a:r>
              <a:rPr lang="ko-KR" altLang="en-US" dirty="0"/>
              <a:t>등산 앱 개발 혹은 기존 앱에 정보 제공</a:t>
            </a:r>
          </a:p>
          <a:p>
            <a:r>
              <a:rPr lang="ko-KR" altLang="en-US" dirty="0"/>
              <a:t>-&gt; 산악 안전 정보를 보다 많은 사람들에게 효율적으로 전달하기 위해 다양한 등산 정보를 제공하는 앱 제공 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1. 산 별 날씨 데이터 적용</a:t>
            </a:r>
          </a:p>
          <a:p>
            <a:r>
              <a:rPr lang="ko-KR" altLang="en-US" dirty="0"/>
              <a:t>    - 날씨에 따른 오늘의 등산 위험도 표시</a:t>
            </a:r>
          </a:p>
          <a:p>
            <a:r>
              <a:rPr lang="ko-KR" altLang="en-US" dirty="0"/>
              <a:t>    - 날씨에 따른 안전 등산로 추천</a:t>
            </a:r>
          </a:p>
          <a:p>
            <a:r>
              <a:rPr lang="ko-KR" altLang="en-US" dirty="0"/>
              <a:t>    - 고도에 따른 날씨 제공 및 적절한 준비물 추천</a:t>
            </a:r>
          </a:p>
          <a:p>
            <a:r>
              <a:rPr lang="ko-KR" altLang="en-US" dirty="0"/>
              <a:t>    - 산 별 최근 사고 뉴스 제공 </a:t>
            </a:r>
            <a:endParaRPr lang="en-US" altLang="ko-KR" dirty="0"/>
          </a:p>
          <a:p>
            <a:r>
              <a:rPr lang="ko-KR" altLang="en-US" dirty="0"/>
              <a:t>2. 구조 인력 배치</a:t>
            </a:r>
          </a:p>
          <a:p>
            <a:r>
              <a:rPr lang="ko-KR" altLang="en-US" dirty="0"/>
              <a:t>    - 날씨에 따른 사고율을 인덱스화 하여 인력배치를 체계화</a:t>
            </a:r>
          </a:p>
        </p:txBody>
      </p:sp>
    </p:spTree>
    <p:extLst>
      <p:ext uri="{BB962C8B-B14F-4D97-AF65-F5344CB8AC3E}">
        <p14:creationId xmlns:p14="http://schemas.microsoft.com/office/powerpoint/2010/main" val="39945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05EDA519-22D6-4CF8-8175-9C3BB0EFC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286988"/>
              </p:ext>
            </p:extLst>
          </p:nvPr>
        </p:nvGraphicFramePr>
        <p:xfrm>
          <a:off x="873441" y="1052736"/>
          <a:ext cx="4833191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">
            <a:extLst>
              <a:ext uri="{FF2B5EF4-FFF2-40B4-BE49-F238E27FC236}">
                <a16:creationId xmlns:a16="http://schemas.microsoft.com/office/drawing/2014/main" id="{53D3D193-2EB4-4ED5-A2B1-3E478BA37357}"/>
              </a:ext>
            </a:extLst>
          </p:cNvPr>
          <p:cNvSpPr/>
          <p:nvPr/>
        </p:nvSpPr>
        <p:spPr>
          <a:xfrm>
            <a:off x="1763688" y="5695185"/>
            <a:ext cx="866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중년 이후 취미 및 건강유지의 대부분을 차지하는 등산 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FC1EDB1-0579-4FD3-A829-394DE0699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826180"/>
              </p:ext>
            </p:extLst>
          </p:nvPr>
        </p:nvGraphicFramePr>
        <p:xfrm>
          <a:off x="6305481" y="1048916"/>
          <a:ext cx="5287669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91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C41FFB4-CA74-4349-8DC5-AD90E2DFE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03209"/>
              </p:ext>
            </p:extLst>
          </p:nvPr>
        </p:nvGraphicFramePr>
        <p:xfrm>
          <a:off x="909630" y="1340768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1C21F6-DE00-43E0-BBFB-FCA200D9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47648"/>
              </p:ext>
            </p:extLst>
          </p:nvPr>
        </p:nvGraphicFramePr>
        <p:xfrm>
          <a:off x="6574307" y="1340768"/>
          <a:ext cx="456225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</a:t>
            </a:r>
          </a:p>
        </p:txBody>
      </p:sp>
    </p:spTree>
    <p:extLst>
      <p:ext uri="{BB962C8B-B14F-4D97-AF65-F5344CB8AC3E}">
        <p14:creationId xmlns:p14="http://schemas.microsoft.com/office/powerpoint/2010/main" val="11385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4AFD646A-975F-491B-97B2-6D73932FDCF9}"/>
              </a:ext>
            </a:extLst>
          </p:cNvPr>
          <p:cNvSpPr/>
          <p:nvPr/>
        </p:nvSpPr>
        <p:spPr>
          <a:xfrm>
            <a:off x="2933160" y="875119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B69488F9-9352-43BA-80EE-B670BE91277D}"/>
              </a:ext>
            </a:extLst>
          </p:cNvPr>
          <p:cNvSpPr/>
          <p:nvPr/>
        </p:nvSpPr>
        <p:spPr>
          <a:xfrm>
            <a:off x="2881948" y="2627083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DA80F-5644-4C4B-9343-FAB5101ED9BD}"/>
              </a:ext>
            </a:extLst>
          </p:cNvPr>
          <p:cNvSpPr/>
          <p:nvPr/>
        </p:nvSpPr>
        <p:spPr>
          <a:xfrm>
            <a:off x="3379365" y="1374007"/>
            <a:ext cx="791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경남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C3FEE-F189-4655-A81A-F46D35D28736}"/>
              </a:ext>
            </a:extLst>
          </p:cNvPr>
          <p:cNvSpPr/>
          <p:nvPr/>
        </p:nvSpPr>
        <p:spPr>
          <a:xfrm>
            <a:off x="3390145" y="3362217"/>
            <a:ext cx="883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63" y="986953"/>
            <a:ext cx="1409643" cy="1409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034329"/>
            <a:ext cx="1793958" cy="7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pic>
        <p:nvPicPr>
          <p:cNvPr id="2050" name="Picture 2" descr="C:\Users\TJ\Documents\Denver\GitHub\TheZoen\Result\A1\d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980728"/>
            <a:ext cx="6351893" cy="337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6885384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BB8F1-21DF-4F10-B472-982D79796FF8}"/>
              </a:ext>
            </a:extLst>
          </p:cNvPr>
          <p:cNvSpPr txBox="1"/>
          <p:nvPr/>
        </p:nvSpPr>
        <p:spPr>
          <a:xfrm>
            <a:off x="95672" y="45459"/>
            <a:ext cx="1032080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 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변수 간 상관 관계 </a:t>
            </a:r>
            <a:endParaRPr lang="ko-KR" altLang="en-US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7BE03-C236-44CE-BB10-21EA516E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052736"/>
            <a:ext cx="5276185" cy="51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3853</TotalTime>
  <Words>1161</Words>
  <Application>Microsoft Office PowerPoint</Application>
  <PresentationFormat>와이드스크린</PresentationFormat>
  <Paragraphs>226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배달의민족 도현</vt:lpstr>
      <vt:lpstr>배달의민족 한나는 열한살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최 성필</cp:lastModifiedBy>
  <cp:revision>310</cp:revision>
  <dcterms:created xsi:type="dcterms:W3CDTF">2017-01-18T01:49:11Z</dcterms:created>
  <dcterms:modified xsi:type="dcterms:W3CDTF">2019-07-11T08:57:58Z</dcterms:modified>
</cp:coreProperties>
</file>