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90" r:id="rId5"/>
    <p:sldId id="285" r:id="rId6"/>
    <p:sldId id="293" r:id="rId7"/>
    <p:sldId id="294" r:id="rId8"/>
    <p:sldId id="29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A"/>
    <a:srgbClr val="F17F42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2"/>
            </p:custDataLst>
          </p:nvPr>
        </p:nvSpPr>
        <p:spPr>
          <a:xfrm>
            <a:off x="2897053" y="2084655"/>
            <a:ext cx="6397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53575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날씨와 유형 별 산악사고의</a:t>
            </a:r>
            <a:endParaRPr lang="en-US" altLang="ko-KR" sz="4000" dirty="0">
              <a:solidFill>
                <a:srgbClr val="53575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000" dirty="0">
                <a:solidFill>
                  <a:srgbClr val="53575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연관 관계</a:t>
            </a:r>
            <a:endParaRPr lang="zh-CN" altLang="en-US" sz="4000" dirty="0">
              <a:solidFill>
                <a:srgbClr val="53575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3"/>
            </p:custDataLst>
          </p:nvPr>
        </p:nvSpPr>
        <p:spPr>
          <a:xfrm>
            <a:off x="5172063" y="35010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4"/>
            </p:custDataLst>
          </p:nvPr>
        </p:nvSpPr>
        <p:spPr>
          <a:xfrm>
            <a:off x="2735689" y="3842464"/>
            <a:ext cx="672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 report by the year-end summary,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</p:txBody>
      </p:sp>
      <p:sp>
        <p:nvSpPr>
          <p:cNvPr id="14" name="PA_矩形 13"/>
          <p:cNvSpPr/>
          <p:nvPr>
            <p:custDataLst>
              <p:tags r:id="rId5"/>
            </p:custDataLst>
          </p:nvPr>
        </p:nvSpPr>
        <p:spPr>
          <a:xfrm>
            <a:off x="5163694" y="4283804"/>
            <a:ext cx="1864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for PPT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83E3F-490C-4943-9252-BD22CC676A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920396"/>
            <a:ext cx="1000836" cy="1000836"/>
          </a:xfrm>
          <a:prstGeom prst="rect">
            <a:avLst/>
          </a:prstGeom>
          <a:blipFill dpi="0" rotWithShape="1">
            <a:blip r:embed="rId9">
              <a:alphaModFix amt="0"/>
            </a:blip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10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build="p"/>
      <p:bldP spid="1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>
            <a:cxnSpLocks/>
          </p:cNvCxnSpPr>
          <p:nvPr/>
        </p:nvCxnSpPr>
        <p:spPr>
          <a:xfrm>
            <a:off x="2063552" y="3645024"/>
            <a:ext cx="9937104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955540" y="353701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31960" y="3532967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769738" y="3532967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1954495" y="2780928"/>
            <a:ext cx="2177663" cy="436094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01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공모배경</a:t>
            </a:r>
            <a:endParaRPr lang="zh-CN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332246" y="2780928"/>
            <a:ext cx="2177662" cy="436094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02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데이터 정의</a:t>
            </a:r>
            <a:endParaRPr lang="zh-CN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8769738" y="2637484"/>
            <a:ext cx="2294814" cy="722981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데이터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전처리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및 분석 계획 </a:t>
            </a:r>
            <a:endParaRPr lang="zh-CN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51708" y="5088086"/>
            <a:ext cx="2654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이유 </a:t>
            </a:r>
            <a:endParaRPr lang="en-US" altLang="ko-KR" sz="1600" dirty="0">
              <a:solidFill>
                <a:srgbClr val="1313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주제의 방향 </a:t>
            </a:r>
            <a:endParaRPr lang="zh-CN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8334" y="5088086"/>
            <a:ext cx="2159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</a:t>
            </a:r>
            <a:endParaRPr lang="en-US" altLang="ko-KR" sz="1600" dirty="0">
              <a:solidFill>
                <a:srgbClr val="1313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선정 이유</a:t>
            </a:r>
            <a:endParaRPr lang="zh-CN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04496" y="5063398"/>
            <a:ext cx="2654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결과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계획 및 문제점</a:t>
            </a:r>
            <a:endParaRPr lang="zh-CN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10801" y="56037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32" name="矩形 31"/>
          <p:cNvSpPr/>
          <p:nvPr/>
        </p:nvSpPr>
        <p:spPr>
          <a:xfrm>
            <a:off x="5649182" y="1287524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8C394-9BEF-4C0C-9736-94A67DE5DB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34" y="3915726"/>
            <a:ext cx="870312" cy="870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B657C-1A92-4112-9FCC-D9C1F0DE59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70" y="3942314"/>
            <a:ext cx="926846" cy="92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55820C-2DAE-40E2-8F3C-41B1895C5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014327"/>
            <a:ext cx="926841" cy="9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28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3" grpId="0"/>
      <p:bldP spid="24" grpId="0"/>
      <p:bldP spid="26" grpId="0"/>
      <p:bldP spid="30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-14990" y="3645024"/>
            <a:ext cx="6975086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991544" y="353701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67808" y="3537012"/>
            <a:ext cx="216024" cy="21602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88088" y="1986887"/>
            <a:ext cx="3316274" cy="3316274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1989456" y="2780928"/>
            <a:ext cx="1730280" cy="436094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분석 결과 </a:t>
            </a:r>
            <a:endParaRPr lang="zh-CN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474776" y="2780928"/>
            <a:ext cx="1730280" cy="436094"/>
          </a:xfrm>
          <a:prstGeom prst="roundRect">
            <a:avLst>
              <a:gd name="adj" fmla="val 12504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05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기대 효과 </a:t>
            </a:r>
            <a:endParaRPr lang="zh-CN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82990" y="5013176"/>
            <a:ext cx="2384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로지스틱 회귀분석</a:t>
            </a:r>
            <a:endParaRPr lang="en-US" altLang="ko-KR" sz="1600" dirty="0">
              <a:solidFill>
                <a:srgbClr val="1313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군집화</a:t>
            </a:r>
            <a:endParaRPr lang="en-US" altLang="ko-KR" sz="1600" dirty="0">
              <a:solidFill>
                <a:srgbClr val="13131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ko-KR" altLang="en-US" sz="1600" dirty="0" err="1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공산성</a:t>
            </a:r>
            <a:endParaRPr lang="zh-CN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1988" y="5013176"/>
            <a:ext cx="2056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dirty="0">
                <a:solidFill>
                  <a:srgbClr val="13131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 </a:t>
            </a:r>
            <a:endParaRPr lang="zh-CN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45" y="2190019"/>
            <a:ext cx="1561981" cy="15619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93725" y="3677085"/>
            <a:ext cx="208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ADD YOUR TITLE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20136" y="4077072"/>
            <a:ext cx="2528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Click here to enter your text messages click here to enter your text messages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9">
            <a:extLst>
              <a:ext uri="{FF2B5EF4-FFF2-40B4-BE49-F238E27FC236}">
                <a16:creationId xmlns:a16="http://schemas.microsoft.com/office/drawing/2014/main" id="{8291156F-F320-4F15-ACF5-3D9A72B9AB5E}"/>
              </a:ext>
            </a:extLst>
          </p:cNvPr>
          <p:cNvSpPr txBox="1"/>
          <p:nvPr/>
        </p:nvSpPr>
        <p:spPr>
          <a:xfrm>
            <a:off x="5310801" y="56037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5" name="矩形 31">
            <a:extLst>
              <a:ext uri="{FF2B5EF4-FFF2-40B4-BE49-F238E27FC236}">
                <a16:creationId xmlns:a16="http://schemas.microsoft.com/office/drawing/2014/main" id="{6C06F822-9A45-440A-838B-E7B6F2902CD3}"/>
              </a:ext>
            </a:extLst>
          </p:cNvPr>
          <p:cNvSpPr/>
          <p:nvPr/>
        </p:nvSpPr>
        <p:spPr>
          <a:xfrm>
            <a:off x="5649182" y="1287524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C9CCB-55E9-41BF-90CE-FC1FD55A3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89" y="3814066"/>
            <a:ext cx="1130554" cy="1130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CB27E2-9EA2-4061-8983-9F28697CB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3" y="3849603"/>
            <a:ext cx="1019557" cy="10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0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/>
      <p:bldP spid="16" grpId="0"/>
      <p:bldP spid="20" grpId="0"/>
      <p:bldP spid="21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90890451-373C-473F-9FF9-4F6757289D07}"/>
              </a:ext>
            </a:extLst>
          </p:cNvPr>
          <p:cNvSpPr txBox="1"/>
          <p:nvPr/>
        </p:nvSpPr>
        <p:spPr>
          <a:xfrm>
            <a:off x="4547828" y="2969076"/>
            <a:ext cx="1476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66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9ABBB603-23FA-4B49-9FA3-273F1D25AABD}"/>
              </a:ext>
            </a:extLst>
          </p:cNvPr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95DE8B5C-A7C8-429A-8CCE-886EE453212B}"/>
              </a:ext>
            </a:extLst>
          </p:cNvPr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7D2B1612-4B1A-4ED7-92A6-56416E8ED9E6}"/>
              </a:ext>
            </a:extLst>
          </p:cNvPr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공모 배경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주제 선정 배경 및 이유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주제의 방향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89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 animBg="1"/>
      <p:bldP spid="15" grpId="0" animBg="1"/>
      <p:bldP spid="17" grpId="0"/>
      <p:bldP spid="18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1604FD3F-AD09-4122-934F-1015B4B34C72}"/>
              </a:ext>
            </a:extLst>
          </p:cNvPr>
          <p:cNvSpPr/>
          <p:nvPr/>
        </p:nvSpPr>
        <p:spPr>
          <a:xfrm>
            <a:off x="767408" y="859140"/>
            <a:ext cx="11017224" cy="565450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중년 이후 취미 및 건강유지의 대부분을 차지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부족한 안전 인식 문제로 인한 사고 발생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취미그래프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안전사고 그래프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02652" y="120776"/>
            <a:ext cx="198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F17F4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공모 배경</a:t>
            </a:r>
            <a:endParaRPr lang="en-US" altLang="ko-KR" sz="2400" dirty="0">
              <a:solidFill>
                <a:srgbClr val="F17F4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F17F4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F17F4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69269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D4ACB5B-2A0B-4E67-BF39-222530F1CBA0}"/>
              </a:ext>
            </a:extLst>
          </p:cNvPr>
          <p:cNvSpPr/>
          <p:nvPr/>
        </p:nvSpPr>
        <p:spPr>
          <a:xfrm>
            <a:off x="407366" y="699745"/>
            <a:ext cx="3024337" cy="50405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 배경 및 이유 </a:t>
            </a:r>
          </a:p>
        </p:txBody>
      </p:sp>
    </p:spTree>
    <p:extLst>
      <p:ext uri="{BB962C8B-B14F-4D97-AF65-F5344CB8AC3E}">
        <p14:creationId xmlns:p14="http://schemas.microsoft.com/office/powerpoint/2010/main" val="30874354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1604FD3F-AD09-4122-934F-1015B4B34C72}"/>
              </a:ext>
            </a:extLst>
          </p:cNvPr>
          <p:cNvSpPr/>
          <p:nvPr/>
        </p:nvSpPr>
        <p:spPr>
          <a:xfrm>
            <a:off x="767408" y="859140"/>
            <a:ext cx="11017224" cy="5654506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주제의 방향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 목표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소 목표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소 목표 </a:t>
            </a:r>
            <a:r>
              <a:rPr lang="en-US" altLang="ko-KR" dirty="0">
                <a:solidFill>
                  <a:schemeClr val="tx1"/>
                </a:solidFill>
              </a:rPr>
              <a:t>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02652" y="120776"/>
            <a:ext cx="198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F17F4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공모 배경</a:t>
            </a:r>
            <a:endParaRPr lang="en-US" altLang="ko-KR" sz="2400" dirty="0">
              <a:solidFill>
                <a:srgbClr val="F17F4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F17F4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F17F4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8982" y="69269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D4ACB5B-2A0B-4E67-BF39-222530F1CBA0}"/>
              </a:ext>
            </a:extLst>
          </p:cNvPr>
          <p:cNvSpPr/>
          <p:nvPr/>
        </p:nvSpPr>
        <p:spPr>
          <a:xfrm>
            <a:off x="407366" y="699745"/>
            <a:ext cx="3024337" cy="50405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주제의 방향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90890451-373C-473F-9FF9-4F6757289D07}"/>
              </a:ext>
            </a:extLst>
          </p:cNvPr>
          <p:cNvSpPr txBox="1"/>
          <p:nvPr/>
        </p:nvSpPr>
        <p:spPr>
          <a:xfrm>
            <a:off x="4547828" y="2969076"/>
            <a:ext cx="1476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6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9ABBB603-23FA-4B49-9FA3-273F1D25AABD}"/>
              </a:ext>
            </a:extLst>
          </p:cNvPr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95DE8B5C-A7C8-429A-8CCE-886EE453212B}"/>
              </a:ext>
            </a:extLst>
          </p:cNvPr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7D2B1612-4B1A-4ED7-92A6-56416E8ED9E6}"/>
              </a:ext>
            </a:extLst>
          </p:cNvPr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활용 데이터 정의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수집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데이터 선정 이유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154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 animBg="1"/>
      <p:bldP spid="15" grpId="0" animBg="1"/>
      <p:bldP spid="17" grpId="0"/>
      <p:bldP spid="18" grpId="0" animBg="1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平行四边形 15"/>
          <p:cNvSpPr/>
          <p:nvPr>
            <p:custDataLst>
              <p:tags r:id="rId1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90890451-373C-473F-9FF9-4F6757289D07}"/>
              </a:ext>
            </a:extLst>
          </p:cNvPr>
          <p:cNvSpPr txBox="1"/>
          <p:nvPr/>
        </p:nvSpPr>
        <p:spPr>
          <a:xfrm>
            <a:off x="4547828" y="2969076"/>
            <a:ext cx="1476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66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9ABBB603-23FA-4B49-9FA3-273F1D25AABD}"/>
              </a:ext>
            </a:extLst>
          </p:cNvPr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95DE8B5C-A7C8-429A-8CCE-886EE453212B}"/>
              </a:ext>
            </a:extLst>
          </p:cNvPr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7D2B1612-4B1A-4ED7-92A6-56416E8ED9E6}"/>
              </a:ext>
            </a:extLst>
          </p:cNvPr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75BA579-D253-4C44-BB87-1A898E551BE0}"/>
              </a:ext>
            </a:extLst>
          </p:cNvPr>
          <p:cNvSpPr txBox="1"/>
          <p:nvPr/>
        </p:nvSpPr>
        <p:spPr>
          <a:xfrm>
            <a:off x="6830704" y="3387819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전처리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및 분석 계획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F1D80997-0DEE-415D-BDB0-9E3A87C52249}"/>
              </a:ext>
            </a:extLst>
          </p:cNvPr>
          <p:cNvSpPr/>
          <p:nvPr/>
        </p:nvSpPr>
        <p:spPr>
          <a:xfrm>
            <a:off x="6830704" y="4221088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738582EB-EFA8-4B9A-B36C-2BB355AD2D7B}"/>
              </a:ext>
            </a:extLst>
          </p:cNvPr>
          <p:cNvSpPr txBox="1"/>
          <p:nvPr/>
        </p:nvSpPr>
        <p:spPr>
          <a:xfrm>
            <a:off x="6893750" y="4270966"/>
            <a:ext cx="481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방향 및 문제점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8">
            <a:extLst>
              <a:ext uri="{FF2B5EF4-FFF2-40B4-BE49-F238E27FC236}">
                <a16:creationId xmlns:a16="http://schemas.microsoft.com/office/drawing/2014/main" id="{26032E54-6849-4958-94E0-68B8E92ED6DB}"/>
              </a:ext>
            </a:extLst>
          </p:cNvPr>
          <p:cNvSpPr/>
          <p:nvPr/>
        </p:nvSpPr>
        <p:spPr>
          <a:xfrm>
            <a:off x="6830704" y="4631006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결과  </a:t>
            </a:r>
            <a:endParaRPr lang="zh-CN" altLang="en-US" sz="1200" dirty="0"/>
          </a:p>
        </p:txBody>
      </p:sp>
      <p:sp>
        <p:nvSpPr>
          <p:cNvPr id="12" name="矩形 18">
            <a:extLst>
              <a:ext uri="{FF2B5EF4-FFF2-40B4-BE49-F238E27FC236}">
                <a16:creationId xmlns:a16="http://schemas.microsoft.com/office/drawing/2014/main" id="{C9262CA2-6527-48EA-80BA-BC6DE5EC84B7}"/>
              </a:ext>
            </a:extLst>
          </p:cNvPr>
          <p:cNvSpPr/>
          <p:nvPr/>
        </p:nvSpPr>
        <p:spPr>
          <a:xfrm>
            <a:off x="6830704" y="5040924"/>
            <a:ext cx="5361296" cy="3600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-  </a:t>
            </a:r>
            <a:r>
              <a:rPr lang="ko-KR" altLang="en-US" sz="1200" dirty="0"/>
              <a:t>분석 계획 및 문제점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61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 animBg="1"/>
      <p:bldP spid="15" grpId="0" animBg="1"/>
      <p:bldP spid="17" grpId="0"/>
      <p:bldP spid="18" grpId="0" animBg="1"/>
      <p:bldP spid="19" grpId="0"/>
      <p:bldP spid="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</p:pic>
      <p:sp>
        <p:nvSpPr>
          <p:cNvPr id="5" name="平行四边形 4"/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78708" y="406778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,    Morning for PPT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3" y="1336678"/>
            <a:ext cx="973293" cy="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220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等线</vt:lpstr>
      <vt:lpstr>HY견고딕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149</cp:revision>
  <dcterms:created xsi:type="dcterms:W3CDTF">2017-01-18T01:49:11Z</dcterms:created>
  <dcterms:modified xsi:type="dcterms:W3CDTF">2019-07-04T03:29:47Z</dcterms:modified>
</cp:coreProperties>
</file>