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5" r:id="rId2"/>
    <p:sldId id="417" r:id="rId3"/>
    <p:sldId id="365" r:id="rId4"/>
    <p:sldId id="414" r:id="rId5"/>
    <p:sldId id="423" r:id="rId6"/>
    <p:sldId id="371" r:id="rId7"/>
    <p:sldId id="400" r:id="rId8"/>
    <p:sldId id="436" r:id="rId9"/>
    <p:sldId id="443" r:id="rId10"/>
    <p:sldId id="375" r:id="rId11"/>
    <p:sldId id="378" r:id="rId12"/>
    <p:sldId id="420" r:id="rId13"/>
    <p:sldId id="379" r:id="rId14"/>
    <p:sldId id="395" r:id="rId15"/>
    <p:sldId id="397" r:id="rId16"/>
    <p:sldId id="424" r:id="rId17"/>
    <p:sldId id="403" r:id="rId18"/>
    <p:sldId id="384" r:id="rId19"/>
    <p:sldId id="426" r:id="rId20"/>
    <p:sldId id="433" r:id="rId21"/>
    <p:sldId id="429" r:id="rId22"/>
    <p:sldId id="425" r:id="rId23"/>
    <p:sldId id="437" r:id="rId24"/>
    <p:sldId id="430" r:id="rId25"/>
    <p:sldId id="434" r:id="rId26"/>
    <p:sldId id="438" r:id="rId27"/>
    <p:sldId id="431" r:id="rId28"/>
    <p:sldId id="441" r:id="rId29"/>
    <p:sldId id="442" r:id="rId30"/>
    <p:sldId id="388" r:id="rId31"/>
    <p:sldId id="389" r:id="rId32"/>
    <p:sldId id="399" r:id="rId33"/>
    <p:sldId id="296" r:id="rId34"/>
    <p:sldId id="343" r:id="rId35"/>
    <p:sldId id="44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6077"/>
    <a:srgbClr val="E46C0A"/>
    <a:srgbClr val="EEA263"/>
    <a:srgbClr val="819FB2"/>
    <a:srgbClr val="94ADBD"/>
    <a:srgbClr val="687C88"/>
    <a:srgbClr val="56A1B0"/>
    <a:srgbClr val="4D8A85"/>
    <a:srgbClr val="6D8C84"/>
    <a:srgbClr val="025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6" autoAdjust="0"/>
    <p:restoredTop sz="93867" autoAdjust="0"/>
  </p:normalViewPr>
  <p:slideViewPr>
    <p:cSldViewPr>
      <p:cViewPr varScale="1">
        <p:scale>
          <a:sx n="72" d="100"/>
          <a:sy n="72" d="100"/>
        </p:scale>
        <p:origin x="86" y="370"/>
      </p:cViewPr>
      <p:guideLst>
        <p:guide orient="horz" pos="572"/>
        <p:guide pos="1692"/>
        <p:guide orient="horz" pos="3748"/>
      </p:guideLst>
    </p:cSldViewPr>
  </p:slideViewPr>
  <p:outlineViewPr>
    <p:cViewPr>
      <p:scale>
        <a:sx n="33" d="100"/>
        <a:sy n="33" d="100"/>
      </p:scale>
      <p:origin x="0" y="-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2019 </a:t>
            </a:r>
            <a:r>
              <a:rPr lang="ko-KR" altLang="en-US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</a:t>
            </a:r>
            <a:endParaRPr lang="en-US" altLang="ko-KR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탐방객 추이</a:t>
            </a:r>
            <a:endParaRPr 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rgbClr val="56A1B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Sheet1!$A$2:$A$12</c:f>
              <c:strCache>
                <c:ptCount val="11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37707</c:v>
                </c:pt>
                <c:pt idx="1">
                  <c:v>38219</c:v>
                </c:pt>
                <c:pt idx="2">
                  <c:v>42658</c:v>
                </c:pt>
                <c:pt idx="3">
                  <c:v>40804</c:v>
                </c:pt>
                <c:pt idx="4">
                  <c:v>40959</c:v>
                </c:pt>
                <c:pt idx="5">
                  <c:v>46932</c:v>
                </c:pt>
                <c:pt idx="6">
                  <c:v>46406</c:v>
                </c:pt>
                <c:pt idx="7">
                  <c:v>45332</c:v>
                </c:pt>
                <c:pt idx="8">
                  <c:v>44358</c:v>
                </c:pt>
                <c:pt idx="9">
                  <c:v>47278</c:v>
                </c:pt>
                <c:pt idx="10">
                  <c:v>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21-4EA1-A9EA-7EEB9CA0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9392"/>
        <c:axId val="171574784"/>
      </c:lineChart>
      <c:catAx>
        <c:axId val="1958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71574784"/>
        <c:crosses val="autoZero"/>
        <c:auto val="1"/>
        <c:lblAlgn val="ctr"/>
        <c:lblOffset val="100"/>
        <c:noMultiLvlLbl val="0"/>
      </c:catAx>
      <c:valAx>
        <c:axId val="171574784"/>
        <c:scaling>
          <c:orientation val="minMax"/>
          <c:min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탐방객 수 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(1,000</a:t>
                </a: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명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9581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전국 만 </a:t>
            </a:r>
            <a:r>
              <a:rPr lang="en-US" altLang="ko-KR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19</a:t>
            </a:r>
            <a:r>
              <a:rPr lang="ko-KR" altLang="en-US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세</a:t>
            </a:r>
            <a:r>
              <a:rPr lang="en-US" altLang="ko-KR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~59</a:t>
            </a:r>
            <a:r>
              <a:rPr lang="ko-KR" altLang="en-US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세 성인남녀</a:t>
            </a:r>
            <a:r>
              <a:rPr lang="en-US" altLang="ko-KR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</a:t>
            </a:r>
            <a:r>
              <a:rPr lang="ko-KR" alt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운동 경험</a:t>
            </a:r>
          </a:p>
        </c:rich>
      </c:tx>
      <c:layout>
        <c:manualLayout>
          <c:xMode val="edge"/>
          <c:yMode val="edge"/>
          <c:x val="0.12451460180279816"/>
          <c:y val="4.17240110483508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6543435302020607"/>
          <c:y val="0.15392217650600684"/>
          <c:w val="0.63590529308836397"/>
          <c:h val="0.6879246864975211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56A1B0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7-49CE-87FB-E0458A6B9B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Sheet1!$A$1:$A$12</c:f>
              <c:strCache>
                <c:ptCount val="12"/>
                <c:pt idx="0">
                  <c:v>최근 1년간 운동한적 없음</c:v>
                </c:pt>
                <c:pt idx="1">
                  <c:v>골프</c:v>
                </c:pt>
                <c:pt idx="2">
                  <c:v>축구</c:v>
                </c:pt>
                <c:pt idx="3">
                  <c:v>탁구</c:v>
                </c:pt>
                <c:pt idx="4">
                  <c:v>요가</c:v>
                </c:pt>
                <c:pt idx="5">
                  <c:v>수영</c:v>
                </c:pt>
                <c:pt idx="6">
                  <c:v>볼링</c:v>
                </c:pt>
                <c:pt idx="7">
                  <c:v>배드민턴</c:v>
                </c:pt>
                <c:pt idx="8">
                  <c:v>헬스(PT등)</c:v>
                </c:pt>
                <c:pt idx="9">
                  <c:v>달리기(조깅/마라톤)</c:v>
                </c:pt>
                <c:pt idx="10">
                  <c:v>자전거</c:v>
                </c:pt>
                <c:pt idx="11">
                  <c:v>등산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3.8</c:v>
                </c:pt>
                <c:pt idx="1">
                  <c:v>11.9</c:v>
                </c:pt>
                <c:pt idx="2">
                  <c:v>13.2</c:v>
                </c:pt>
                <c:pt idx="3">
                  <c:v>17.2</c:v>
                </c:pt>
                <c:pt idx="4">
                  <c:v>21.9</c:v>
                </c:pt>
                <c:pt idx="5">
                  <c:v>23.4</c:v>
                </c:pt>
                <c:pt idx="6">
                  <c:v>25.3</c:v>
                </c:pt>
                <c:pt idx="7">
                  <c:v>31.2</c:v>
                </c:pt>
                <c:pt idx="8">
                  <c:v>34.6</c:v>
                </c:pt>
                <c:pt idx="9">
                  <c:v>38.200000000000003</c:v>
                </c:pt>
                <c:pt idx="10">
                  <c:v>43.6</c:v>
                </c:pt>
                <c:pt idx="11">
                  <c:v>50.8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47-49CE-87FB-E0458A6B9B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4"/>
        <c:overlap val="20"/>
        <c:axId val="600409080"/>
        <c:axId val="600410040"/>
      </c:barChart>
      <c:catAx>
        <c:axId val="600409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600410040"/>
        <c:crosses val="autoZero"/>
        <c:auto val="1"/>
        <c:lblAlgn val="ctr"/>
        <c:lblOffset val="100"/>
        <c:noMultiLvlLbl val="0"/>
      </c:catAx>
      <c:valAx>
        <c:axId val="60041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40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 </a:t>
            </a:r>
            <a:r>
              <a:rPr lang="ko-KR" altLang="ko-KR" sz="2000" b="0" i="0" baseline="0" dirty="0" err="1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통계연보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구조 건수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구조 건수</c:v>
                </c:pt>
              </c:strCache>
            </c:strRef>
          </c:tx>
          <c:spPr>
            <a:ln w="28575" cap="rnd">
              <a:solidFill>
                <a:srgbClr val="E46C0A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10203</c:v>
                </c:pt>
                <c:pt idx="1">
                  <c:v>12894</c:v>
                </c:pt>
                <c:pt idx="2">
                  <c:v>13411</c:v>
                </c:pt>
                <c:pt idx="3">
                  <c:v>14028</c:v>
                </c:pt>
                <c:pt idx="4">
                  <c:v>16349</c:v>
                </c:pt>
                <c:pt idx="5">
                  <c:v>19322</c:v>
                </c:pt>
                <c:pt idx="6">
                  <c:v>21362</c:v>
                </c:pt>
                <c:pt idx="7">
                  <c:v>22649</c:v>
                </c:pt>
                <c:pt idx="8">
                  <c:v>24183</c:v>
                </c:pt>
                <c:pt idx="9">
                  <c:v>23531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9D-49DE-BCC5-242823463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353976"/>
        <c:axId val="486353320"/>
      </c:lineChart>
      <c:catAx>
        <c:axId val="486353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년도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320"/>
        <c:crosses val="autoZero"/>
        <c:auto val="1"/>
        <c:lblAlgn val="ctr"/>
        <c:lblOffset val="100"/>
        <c:noMultiLvlLbl val="0"/>
      </c:catAx>
      <c:valAx>
        <c:axId val="486353320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구조 건수 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'11~'15</a:t>
            </a:r>
            <a:r>
              <a:rPr lang="ko-KR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등산사고 발생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'[통합 문서1]Sheet1'!$B$1</c:f>
              <c:strCache>
                <c:ptCount val="1"/>
                <c:pt idx="0">
                  <c:v>발생횟수</c:v>
                </c:pt>
              </c:strCache>
            </c:strRef>
          </c:tx>
          <c:spPr>
            <a:ln w="28575" cap="rnd">
              <a:solidFill>
                <a:srgbClr val="E46C0A"/>
              </a:solidFill>
              <a:round/>
            </a:ln>
            <a:effectLst/>
          </c:spPr>
          <c:marker>
            <c:symbol val="none"/>
          </c:marker>
          <c:cat>
            <c:numRef>
              <c:f>'[통합 문서1]Sheet1'!$A$2:$A$6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</c:numCache>
            </c:numRef>
          </c:cat>
          <c:val>
            <c:numRef>
              <c:f>'[통합 문서1]Sheet1'!$B$2:$B$6</c:f>
              <c:numCache>
                <c:formatCode>General</c:formatCode>
                <c:ptCount val="5"/>
                <c:pt idx="0">
                  <c:v>4243</c:v>
                </c:pt>
                <c:pt idx="1">
                  <c:v>6020</c:v>
                </c:pt>
                <c:pt idx="2">
                  <c:v>7494</c:v>
                </c:pt>
                <c:pt idx="3">
                  <c:v>7442</c:v>
                </c:pt>
                <c:pt idx="4">
                  <c:v>7940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26-4CFB-B72A-5F55615B0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368048"/>
        <c:axId val="480372968"/>
      </c:lineChart>
      <c:catAx>
        <c:axId val="48036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0372968"/>
        <c:crosses val="autoZero"/>
        <c:auto val="1"/>
        <c:lblAlgn val="ctr"/>
        <c:lblOffset val="100"/>
        <c:noMultiLvlLbl val="0"/>
      </c:catAx>
      <c:valAx>
        <c:axId val="480372968"/>
        <c:scaling>
          <c:orientation val="minMax"/>
          <c:min val="35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0368048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사고별 빈도수</a:t>
            </a:r>
            <a:endParaRPr lang="en-US" sz="2800" b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layout>
        <c:manualLayout>
          <c:xMode val="edge"/>
          <c:yMode val="edge"/>
          <c:x val="0.38411009887790243"/>
          <c:y val="5.57268082202653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44591831394302E-2"/>
          <c:y val="0.12467586585409288"/>
          <c:w val="0.94285540816860569"/>
          <c:h val="0.5807052091407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사고 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산악기타</c:v>
                </c:pt>
                <c:pt idx="1">
                  <c:v>일반조난</c:v>
                </c:pt>
                <c:pt idx="2">
                  <c:v>실족추락</c:v>
                </c:pt>
                <c:pt idx="3">
                  <c:v>기타산악</c:v>
                </c:pt>
                <c:pt idx="4">
                  <c:v>개인질환</c:v>
                </c:pt>
                <c:pt idx="5">
                  <c:v>탈진탈수</c:v>
                </c:pt>
                <c:pt idx="6">
                  <c:v>개인질환</c:v>
                </c:pt>
                <c:pt idx="7">
                  <c:v>자살기도(산악)</c:v>
                </c:pt>
                <c:pt idx="8">
                  <c:v>낙석낙빙</c:v>
                </c:pt>
                <c:pt idx="9">
                  <c:v>암벽등반</c:v>
                </c:pt>
                <c:pt idx="10">
                  <c:v>저체온증</c:v>
                </c:pt>
                <c:pt idx="11">
                  <c:v>고온환경질환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1911</c:v>
                </c:pt>
                <c:pt idx="1">
                  <c:v>1358</c:v>
                </c:pt>
                <c:pt idx="2">
                  <c:v>714</c:v>
                </c:pt>
                <c:pt idx="3">
                  <c:v>634</c:v>
                </c:pt>
                <c:pt idx="4">
                  <c:v>322</c:v>
                </c:pt>
                <c:pt idx="5">
                  <c:v>153</c:v>
                </c:pt>
                <c:pt idx="6">
                  <c:v>139</c:v>
                </c:pt>
                <c:pt idx="7">
                  <c:v>36</c:v>
                </c:pt>
                <c:pt idx="8">
                  <c:v>10</c:v>
                </c:pt>
                <c:pt idx="9">
                  <c:v>9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B-438E-AA69-30C137BDE0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4"/>
        <c:axId val="133619072"/>
        <c:axId val="133671168"/>
      </c:barChart>
      <c:catAx>
        <c:axId val="133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50" normalizeH="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33671168"/>
        <c:crosses val="autoZero"/>
        <c:auto val="1"/>
        <c:lblAlgn val="ctr"/>
        <c:lblOffset val="100"/>
        <c:noMultiLvlLbl val="0"/>
      </c:catAx>
      <c:valAx>
        <c:axId val="1336711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/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33619072"/>
        <c:crosses val="autoZero"/>
        <c:crossBetween val="between"/>
      </c:valAx>
      <c:spPr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2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2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0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73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98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1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16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6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2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3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C202D-AA06-4F3B-916F-4910D2FAE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80" y="-27384"/>
            <a:ext cx="4572000" cy="6912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107A9-0E15-4509-9D18-9160797C0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76"/>
            <a:ext cx="4601383" cy="69127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3390D1-94D3-4F33-A9B6-BD203F0F051F}"/>
              </a:ext>
            </a:extLst>
          </p:cNvPr>
          <p:cNvGrpSpPr/>
          <p:nvPr/>
        </p:nvGrpSpPr>
        <p:grpSpPr>
          <a:xfrm>
            <a:off x="583561" y="-19131"/>
            <a:ext cx="8896815" cy="6929275"/>
            <a:chOff x="5842116" y="7245424"/>
            <a:chExt cx="8712968" cy="6858000"/>
          </a:xfrm>
        </p:grpSpPr>
        <p:sp>
          <p:nvSpPr>
            <p:cNvPr id="16" name="PA_平行四边形 15"/>
            <p:cNvSpPr/>
            <p:nvPr>
              <p:custDataLst>
                <p:tags r:id="rId1"/>
              </p:custDataLst>
            </p:nvPr>
          </p:nvSpPr>
          <p:spPr>
            <a:xfrm>
              <a:off x="5842116" y="7245424"/>
              <a:ext cx="8712968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PA_文本框 8"/>
            <p:cNvSpPr txBox="1"/>
            <p:nvPr>
              <p:custDataLst>
                <p:tags r:id="rId2"/>
              </p:custDataLst>
            </p:nvPr>
          </p:nvSpPr>
          <p:spPr>
            <a:xfrm>
              <a:off x="7266354" y="9405346"/>
              <a:ext cx="6088525" cy="130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날씨와 유형 별 산악사고의</a:t>
              </a:r>
              <a:endParaRPr lang="en-US" altLang="ko-KR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연관 관계</a:t>
              </a:r>
              <a:endParaRPr lang="zh-CN" altLang="en-US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PA_矩形 11"/>
            <p:cNvSpPr/>
            <p:nvPr>
              <p:custDataLst>
                <p:tags r:id="rId3"/>
              </p:custDataLst>
            </p:nvPr>
          </p:nvSpPr>
          <p:spPr>
            <a:xfrm>
              <a:off x="9195564" y="10717326"/>
              <a:ext cx="2256640" cy="154564"/>
            </a:xfrm>
            <a:prstGeom prst="rect">
              <a:avLst/>
            </a:prstGeom>
            <a:solidFill>
              <a:srgbClr val="535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0377E37E-2355-41D0-9AF7-B97CEF9B54F1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12102CA7-C127-4D15-BA47-F01C47CB1E5A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3AB57-B621-496B-8F43-28BAF2FED635}"/>
              </a:ext>
            </a:extLst>
          </p:cNvPr>
          <p:cNvSpPr txBox="1"/>
          <p:nvPr/>
        </p:nvSpPr>
        <p:spPr>
          <a:xfrm>
            <a:off x="2315580" y="53012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 별로 산악 사고 유형의 합을 구해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상위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원인을 선택</a:t>
            </a:r>
          </a:p>
        </p:txBody>
      </p:sp>
      <p:graphicFrame>
        <p:nvGraphicFramePr>
          <p:cNvPr id="11" name="Chart 12">
            <a:extLst>
              <a:ext uri="{FF2B5EF4-FFF2-40B4-BE49-F238E27FC236}">
                <a16:creationId xmlns:a16="http://schemas.microsoft.com/office/drawing/2014/main" id="{96A19439-9AA6-4E0C-9222-2FC02036F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036680"/>
              </p:ext>
            </p:extLst>
          </p:nvPr>
        </p:nvGraphicFramePr>
        <p:xfrm>
          <a:off x="1739516" y="784500"/>
          <a:ext cx="8712968" cy="38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6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5128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7135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1" y="45459"/>
            <a:ext cx="10122433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컬럼 명 변경 후 병합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12">
            <a:extLst>
              <a:ext uri="{FF2B5EF4-FFF2-40B4-BE49-F238E27FC236}">
                <a16:creationId xmlns:a16="http://schemas.microsoft.com/office/drawing/2014/main" id="{D1F42E90-8DBF-43C6-BA2A-657390FD9CC7}"/>
              </a:ext>
            </a:extLst>
          </p:cNvPr>
          <p:cNvSpPr/>
          <p:nvPr/>
        </p:nvSpPr>
        <p:spPr>
          <a:xfrm>
            <a:off x="1631504" y="5478502"/>
            <a:ext cx="949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지역별 사고 데이터를 날짜 기준으로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OUTER JOIN</a:t>
            </a: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경기 경남 경북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INNER JOIN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통합 </a:t>
            </a:r>
          </a:p>
          <a:p>
            <a:pPr algn="ctr"/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74">
            <a:extLst>
              <a:ext uri="{FF2B5EF4-FFF2-40B4-BE49-F238E27FC236}">
                <a16:creationId xmlns:a16="http://schemas.microsoft.com/office/drawing/2014/main" id="{48A048E3-874C-4019-B08A-A475EF7C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13641"/>
              </p:ext>
            </p:extLst>
          </p:nvPr>
        </p:nvGraphicFramePr>
        <p:xfrm>
          <a:off x="2118846" y="1700808"/>
          <a:ext cx="354604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21">
                  <a:extLst>
                    <a:ext uri="{9D8B030D-6E8A-4147-A177-3AD203B41FA5}">
                      <a16:colId xmlns:a16="http://schemas.microsoft.com/office/drawing/2014/main" val="2109242029"/>
                    </a:ext>
                  </a:extLst>
                </a:gridCol>
                <a:gridCol w="1773021">
                  <a:extLst>
                    <a:ext uri="{9D8B030D-6E8A-4147-A177-3AD203B41FA5}">
                      <a16:colId xmlns:a16="http://schemas.microsoft.com/office/drawing/2014/main" val="503041937"/>
                    </a:ext>
                  </a:extLst>
                </a:gridCol>
              </a:tblGrid>
              <a:tr h="268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39857"/>
                  </a:ext>
                </a:extLst>
              </a:tr>
              <a:tr h="3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b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69982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기온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28175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RAIN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819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16526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적설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SNOW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67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HUMI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285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이슬점 온도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8391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풍속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WIND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1104"/>
                  </a:ext>
                </a:extLst>
              </a:tr>
            </a:tbl>
          </a:graphicData>
        </a:graphic>
      </p:graphicFrame>
      <p:graphicFrame>
        <p:nvGraphicFramePr>
          <p:cNvPr id="12" name="표 35">
            <a:extLst>
              <a:ext uri="{FF2B5EF4-FFF2-40B4-BE49-F238E27FC236}">
                <a16:creationId xmlns:a16="http://schemas.microsoft.com/office/drawing/2014/main" id="{8295B37B-7BB7-4184-909D-46806ACC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88472"/>
              </p:ext>
            </p:extLst>
          </p:nvPr>
        </p:nvGraphicFramePr>
        <p:xfrm>
          <a:off x="6800996" y="1706857"/>
          <a:ext cx="35460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38">
                  <a:extLst>
                    <a:ext uri="{9D8B030D-6E8A-4147-A177-3AD203B41FA5}">
                      <a16:colId xmlns:a16="http://schemas.microsoft.com/office/drawing/2014/main" val="2367839094"/>
                    </a:ext>
                  </a:extLst>
                </a:gridCol>
                <a:gridCol w="1867303">
                  <a:extLst>
                    <a:ext uri="{9D8B030D-6E8A-4147-A177-3AD203B41FA5}">
                      <a16:colId xmlns:a16="http://schemas.microsoft.com/office/drawing/2014/main" val="2534304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81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271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사고 원인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CAUSE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073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644E06-CD2B-4CAB-B452-09AA3435A215}"/>
              </a:ext>
            </a:extLst>
          </p:cNvPr>
          <p:cNvSpPr/>
          <p:nvPr/>
        </p:nvSpPr>
        <p:spPr>
          <a:xfrm>
            <a:off x="2639617" y="1117992"/>
            <a:ext cx="2376264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 데이터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99A9-53AB-441A-8C16-E221FB6974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681602" y="2255497"/>
            <a:ext cx="1106120" cy="0"/>
          </a:xfrm>
          <a:prstGeom prst="line">
            <a:avLst/>
          </a:prstGeom>
          <a:ln w="508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20">
            <a:extLst>
              <a:ext uri="{FF2B5EF4-FFF2-40B4-BE49-F238E27FC236}">
                <a16:creationId xmlns:a16="http://schemas.microsoft.com/office/drawing/2014/main" id="{6D6B2732-0412-4692-80F7-E677DE109937}"/>
              </a:ext>
            </a:extLst>
          </p:cNvPr>
          <p:cNvSpPr/>
          <p:nvPr/>
        </p:nvSpPr>
        <p:spPr>
          <a:xfrm>
            <a:off x="2135560" y="2060848"/>
            <a:ext cx="3546042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F0B51D7C-710F-4E96-AF08-4EC21E602D2F}"/>
              </a:ext>
            </a:extLst>
          </p:cNvPr>
          <p:cNvSpPr/>
          <p:nvPr/>
        </p:nvSpPr>
        <p:spPr>
          <a:xfrm>
            <a:off x="6787722" y="2060848"/>
            <a:ext cx="3572588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6D300-06E2-4CDD-A1F6-FD593FECC8EC}"/>
              </a:ext>
            </a:extLst>
          </p:cNvPr>
          <p:cNvSpPr/>
          <p:nvPr/>
        </p:nvSpPr>
        <p:spPr>
          <a:xfrm>
            <a:off x="6879951" y="1163474"/>
            <a:ext cx="3384376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지역별 </a:t>
            </a:r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 데이터</a:t>
            </a:r>
          </a:p>
        </p:txBody>
      </p:sp>
    </p:spTree>
    <p:extLst>
      <p:ext uri="{BB962C8B-B14F-4D97-AF65-F5344CB8AC3E}">
        <p14:creationId xmlns:p14="http://schemas.microsoft.com/office/powerpoint/2010/main" val="26772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773850-47EC-470C-A213-D903F2A83E56}"/>
              </a:ext>
            </a:extLst>
          </p:cNvPr>
          <p:cNvSpPr/>
          <p:nvPr/>
        </p:nvSpPr>
        <p:spPr>
          <a:xfrm>
            <a:off x="-6424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1082486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데이터 선정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9907C-BF06-4469-BB98-B748450C156E}"/>
              </a:ext>
            </a:extLst>
          </p:cNvPr>
          <p:cNvSpPr/>
          <p:nvPr/>
        </p:nvSpPr>
        <p:spPr>
          <a:xfrm>
            <a:off x="2598493" y="5330967"/>
            <a:ext cx="65838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불필요한 컬럼 제거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풍향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증기압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 등등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76C8D-18F6-4406-AC86-7006649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" y="2737465"/>
            <a:ext cx="10945448" cy="167110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D85CF1-C77B-4D6C-A077-A0B31D2B7447}"/>
              </a:ext>
            </a:extLst>
          </p:cNvPr>
          <p:cNvSpPr/>
          <p:nvPr/>
        </p:nvSpPr>
        <p:spPr>
          <a:xfrm>
            <a:off x="767408" y="3025293"/>
            <a:ext cx="266429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D4F7CE-23A7-40ED-9DEA-5FC0F635651B}"/>
              </a:ext>
            </a:extLst>
          </p:cNvPr>
          <p:cNvSpPr/>
          <p:nvPr/>
        </p:nvSpPr>
        <p:spPr>
          <a:xfrm>
            <a:off x="4007768" y="3024487"/>
            <a:ext cx="194421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B02E8-9F5F-48C4-9141-F450D0C91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5"/>
          <a:stretch/>
        </p:blipFill>
        <p:spPr>
          <a:xfrm>
            <a:off x="511552" y="1215860"/>
            <a:ext cx="11161356" cy="10075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6CD824-CA10-46C0-9D6D-91364EBCCBC5}"/>
              </a:ext>
            </a:extLst>
          </p:cNvPr>
          <p:cNvSpPr/>
          <p:nvPr/>
        </p:nvSpPr>
        <p:spPr>
          <a:xfrm>
            <a:off x="511552" y="1424293"/>
            <a:ext cx="615896" cy="225232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5F3461-1FE6-4B7C-82BD-0B0B693EB9A6}"/>
              </a:ext>
            </a:extLst>
          </p:cNvPr>
          <p:cNvSpPr/>
          <p:nvPr/>
        </p:nvSpPr>
        <p:spPr>
          <a:xfrm>
            <a:off x="3411788" y="1424293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CB6134-454E-481D-AD1F-0835E82067BE}"/>
              </a:ext>
            </a:extLst>
          </p:cNvPr>
          <p:cNvSpPr/>
          <p:nvPr/>
        </p:nvSpPr>
        <p:spPr>
          <a:xfrm>
            <a:off x="4537978" y="1425380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9AC8D-FD77-4FD2-8E75-0B78E9FB6ECA}"/>
              </a:ext>
            </a:extLst>
          </p:cNvPr>
          <p:cNvSpPr/>
          <p:nvPr/>
        </p:nvSpPr>
        <p:spPr>
          <a:xfrm>
            <a:off x="5716044" y="1424293"/>
            <a:ext cx="231815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753F8-57A0-4C42-BBB3-77767FB6FE0C}"/>
              </a:ext>
            </a:extLst>
          </p:cNvPr>
          <p:cNvSpPr/>
          <p:nvPr/>
        </p:nvSpPr>
        <p:spPr>
          <a:xfrm>
            <a:off x="8616280" y="1424293"/>
            <a:ext cx="2948674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679241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3.3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누락 값 처리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9937C1-1538-4EFE-B3AE-C1DDB38AF031}"/>
              </a:ext>
            </a:extLst>
          </p:cNvPr>
          <p:cNvGrpSpPr/>
          <p:nvPr/>
        </p:nvGrpSpPr>
        <p:grpSpPr>
          <a:xfrm>
            <a:off x="6384031" y="1484784"/>
            <a:ext cx="5026810" cy="2232248"/>
            <a:chOff x="7022035" y="1556792"/>
            <a:chExt cx="4071861" cy="180818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28CE707-269C-4810-BC39-870B24D4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6" r="44081"/>
            <a:stretch/>
          </p:blipFill>
          <p:spPr>
            <a:xfrm>
              <a:off x="7022035" y="1556792"/>
              <a:ext cx="4071861" cy="180818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128B9DF-9EAD-43A6-9ABA-E335EC799A76}"/>
                </a:ext>
              </a:extLst>
            </p:cNvPr>
            <p:cNvSpPr/>
            <p:nvPr/>
          </p:nvSpPr>
          <p:spPr>
            <a:xfrm>
              <a:off x="8184232" y="1700808"/>
              <a:ext cx="648072" cy="1080120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395E-C799-40A3-86BF-04D6C381ED20}"/>
              </a:ext>
            </a:extLst>
          </p:cNvPr>
          <p:cNvSpPr/>
          <p:nvPr/>
        </p:nvSpPr>
        <p:spPr>
          <a:xfrm>
            <a:off x="-2905000" y="5373216"/>
            <a:ext cx="15899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Snow, Rain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빈 값을 기상청 데이터와 비교 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대체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000500" lvl="8" indent="-342900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컬럼은 평균 대체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lvl="8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: 5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이하의 연속된 빈 데이터를 평균 값으로 대체하여 누락 값 제거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80BED-788C-420F-B025-554475CFD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4672146" cy="223224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793929-BE9A-4DE7-9891-559E09AFE955}"/>
              </a:ext>
            </a:extLst>
          </p:cNvPr>
          <p:cNvSpPr/>
          <p:nvPr/>
        </p:nvSpPr>
        <p:spPr>
          <a:xfrm>
            <a:off x="1919536" y="1916832"/>
            <a:ext cx="1368152" cy="180020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818FA7-3359-40AC-AF40-84BDF9B0FEAB}"/>
              </a:ext>
            </a:extLst>
          </p:cNvPr>
          <p:cNvSpPr/>
          <p:nvPr/>
        </p:nvSpPr>
        <p:spPr>
          <a:xfrm>
            <a:off x="3863752" y="2095909"/>
            <a:ext cx="792088" cy="5410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범주화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4244E3-B147-407F-A0C8-330527188237}"/>
              </a:ext>
            </a:extLst>
          </p:cNvPr>
          <p:cNvGrpSpPr/>
          <p:nvPr/>
        </p:nvGrpSpPr>
        <p:grpSpPr>
          <a:xfrm>
            <a:off x="1330295" y="818040"/>
            <a:ext cx="9531409" cy="1636886"/>
            <a:chOff x="1741434" y="1108068"/>
            <a:chExt cx="8733277" cy="14065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FBD31-7D32-44D1-AD93-1EAD09035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50"/>
            <a:stretch/>
          </p:blipFill>
          <p:spPr>
            <a:xfrm>
              <a:off x="1741434" y="1108068"/>
              <a:ext cx="8733277" cy="1406532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7566682-F3AF-4AB3-8484-4ECDE44CDDC8}"/>
                </a:ext>
              </a:extLst>
            </p:cNvPr>
            <p:cNvSpPr/>
            <p:nvPr/>
          </p:nvSpPr>
          <p:spPr>
            <a:xfrm>
              <a:off x="5676025" y="1307067"/>
              <a:ext cx="4798686" cy="1183804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4459168C-AB19-4D06-98B6-9DD40516CD19}"/>
              </a:ext>
            </a:extLst>
          </p:cNvPr>
          <p:cNvGrpSpPr/>
          <p:nvPr/>
        </p:nvGrpSpPr>
        <p:grpSpPr>
          <a:xfrm>
            <a:off x="2601708" y="5231518"/>
            <a:ext cx="9292840" cy="1412518"/>
            <a:chOff x="2351584" y="5273128"/>
            <a:chExt cx="6628544" cy="14125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DED560-6F6D-4747-BB99-FFDDC7031FA3}"/>
                </a:ext>
              </a:extLst>
            </p:cNvPr>
            <p:cNvSpPr/>
            <p:nvPr/>
          </p:nvSpPr>
          <p:spPr>
            <a:xfrm>
              <a:off x="2351584" y="5485317"/>
              <a:ext cx="66285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해당 원인의 발생 여부에 따라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대체하여 새로운 컬럼 생성</a:t>
              </a: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사고의 발생 유무에 따라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조정하여 새로운 컬럼 생성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FA219374-9D0E-4D00-BD90-910220AB9701}"/>
                </a:ext>
              </a:extLst>
            </p:cNvPr>
            <p:cNvSpPr/>
            <p:nvPr/>
          </p:nvSpPr>
          <p:spPr>
            <a:xfrm>
              <a:off x="2351584" y="5273128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33B4220-7306-45E2-AB47-3E7E839EBD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360"/>
          <a:stretch/>
        </p:blipFill>
        <p:spPr>
          <a:xfrm>
            <a:off x="2855640" y="2776071"/>
            <a:ext cx="6305550" cy="1744329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C42658B-AEDA-4894-ACCF-C9A061A5368D}"/>
              </a:ext>
            </a:extLst>
          </p:cNvPr>
          <p:cNvSpPr/>
          <p:nvPr/>
        </p:nvSpPr>
        <p:spPr>
          <a:xfrm>
            <a:off x="8184232" y="3008233"/>
            <a:ext cx="974495" cy="1512168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1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B0AD6-0250-450D-B556-F7C8BD147EFB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840124-F7D4-4E7D-BEC8-F6EC4D59E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040590"/>
            <a:ext cx="9102395" cy="23884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0C0B2-BCEC-4ED7-8AEC-3C67E6954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1988840"/>
            <a:ext cx="5587020" cy="25487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A91D6-E3F0-4B95-8D86-9BDF1A82EDC1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3.6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D22A86-B71D-4570-918E-8B588962493D}"/>
              </a:ext>
            </a:extLst>
          </p:cNvPr>
          <p:cNvSpPr/>
          <p:nvPr/>
        </p:nvSpPr>
        <p:spPr>
          <a:xfrm>
            <a:off x="1871834" y="2792251"/>
            <a:ext cx="8448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원인에 어떤 날씨가 가장 영향이 높을까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42A4E-04FD-439F-BD79-A55DF903A8AE}"/>
              </a:ext>
            </a:extLst>
          </p:cNvPr>
          <p:cNvSpPr/>
          <p:nvPr/>
        </p:nvSpPr>
        <p:spPr>
          <a:xfrm>
            <a:off x="3143672" y="1484784"/>
            <a:ext cx="7329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사고의 연관성이 있을까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06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B780-F41F-4DA6-B424-381D6780A200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B6B05-B3D5-401C-A781-BDB0DFFCB271}"/>
              </a:ext>
            </a:extLst>
          </p:cNvPr>
          <p:cNvSpPr txBox="1"/>
          <p:nvPr/>
        </p:nvSpPr>
        <p:spPr>
          <a:xfrm>
            <a:off x="695400" y="1674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끼치지 않는다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끼친다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127448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7E8728-5CA4-4C25-A247-B8A36522C7DC}"/>
              </a:ext>
            </a:extLst>
          </p:cNvPr>
          <p:cNvSpPr/>
          <p:nvPr/>
        </p:nvSpPr>
        <p:spPr>
          <a:xfrm>
            <a:off x="6442927" y="2304753"/>
            <a:ext cx="33078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      데이터 탐색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59652-9B94-4373-AAC5-BE2C5F59D4AE}"/>
              </a:ext>
            </a:extLst>
          </p:cNvPr>
          <p:cNvSpPr/>
          <p:nvPr/>
        </p:nvSpPr>
        <p:spPr>
          <a:xfrm>
            <a:off x="6357799" y="5487805"/>
            <a:ext cx="339296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서비스 활용 방안      기대 효과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01A15A-61AA-4D08-A4B4-0A39D941D6B1}"/>
              </a:ext>
            </a:extLst>
          </p:cNvPr>
          <p:cNvSpPr/>
          <p:nvPr/>
        </p:nvSpPr>
        <p:spPr>
          <a:xfrm>
            <a:off x="6438395" y="1293153"/>
            <a:ext cx="19016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F8E197-15A1-43F5-8DB8-918A518193EF}"/>
              </a:ext>
            </a:extLst>
          </p:cNvPr>
          <p:cNvSpPr/>
          <p:nvPr/>
        </p:nvSpPr>
        <p:spPr>
          <a:xfrm>
            <a:off x="6362321" y="3394713"/>
            <a:ext cx="382747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데이터 전처리 결과    분석 계획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C39BD-7C97-4505-BA26-94F48559E232}"/>
              </a:ext>
            </a:extLst>
          </p:cNvPr>
          <p:cNvSpPr/>
          <p:nvPr/>
        </p:nvSpPr>
        <p:spPr>
          <a:xfrm>
            <a:off x="6234572" y="881849"/>
            <a:ext cx="1253869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 배경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C064B-0AEF-4A22-8009-692C98734ACF}"/>
              </a:ext>
            </a:extLst>
          </p:cNvPr>
          <p:cNvSpPr/>
          <p:nvPr/>
        </p:nvSpPr>
        <p:spPr>
          <a:xfrm>
            <a:off x="6236241" y="1862386"/>
            <a:ext cx="158248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 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03158-1398-4C08-A51A-140ACA74F90C}"/>
              </a:ext>
            </a:extLst>
          </p:cNvPr>
          <p:cNvSpPr/>
          <p:nvPr/>
        </p:nvSpPr>
        <p:spPr>
          <a:xfrm>
            <a:off x="6234572" y="2994765"/>
            <a:ext cx="3308919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 및 분석 계획 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3C3BB-AE4E-4295-9AD0-EDE73C4D89CD}"/>
              </a:ext>
            </a:extLst>
          </p:cNvPr>
          <p:cNvSpPr/>
          <p:nvPr/>
        </p:nvSpPr>
        <p:spPr>
          <a:xfrm>
            <a:off x="6196914" y="4060201"/>
            <a:ext cx="678391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9B0C9-525B-449C-AE8F-6B697AF5720D}"/>
              </a:ext>
            </a:extLst>
          </p:cNvPr>
          <p:cNvSpPr/>
          <p:nvPr/>
        </p:nvSpPr>
        <p:spPr>
          <a:xfrm>
            <a:off x="6212723" y="5084061"/>
            <a:ext cx="1253869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C1B0E1-0682-48B9-A4FF-1511BD6EC6EC}"/>
              </a:ext>
            </a:extLst>
          </p:cNvPr>
          <p:cNvSpPr txBox="1"/>
          <p:nvPr/>
        </p:nvSpPr>
        <p:spPr>
          <a:xfrm>
            <a:off x="5447928" y="881849"/>
            <a:ext cx="51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F01138-839C-4671-9DE7-95AE3274932F}"/>
              </a:ext>
            </a:extLst>
          </p:cNvPr>
          <p:cNvSpPr txBox="1"/>
          <p:nvPr/>
        </p:nvSpPr>
        <p:spPr>
          <a:xfrm>
            <a:off x="5447928" y="1958886"/>
            <a:ext cx="7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9250D0-6A77-4C65-ACF2-C12806AEF934}"/>
              </a:ext>
            </a:extLst>
          </p:cNvPr>
          <p:cNvSpPr txBox="1"/>
          <p:nvPr/>
        </p:nvSpPr>
        <p:spPr>
          <a:xfrm>
            <a:off x="5447928" y="2994765"/>
            <a:ext cx="7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73EAE-D9E0-4E8A-AE7F-2E6A2B1F5C6C}"/>
              </a:ext>
            </a:extLst>
          </p:cNvPr>
          <p:cNvSpPr txBox="1"/>
          <p:nvPr/>
        </p:nvSpPr>
        <p:spPr>
          <a:xfrm>
            <a:off x="5447928" y="4054648"/>
            <a:ext cx="7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68381C-7162-409E-AC00-2E24D3BFF22C}"/>
              </a:ext>
            </a:extLst>
          </p:cNvPr>
          <p:cNvSpPr txBox="1"/>
          <p:nvPr/>
        </p:nvSpPr>
        <p:spPr>
          <a:xfrm>
            <a:off x="5447928" y="5084061"/>
            <a:ext cx="68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AEE87-DA50-40F3-9C3A-6C6983CDE1AE}"/>
              </a:ext>
            </a:extLst>
          </p:cNvPr>
          <p:cNvSpPr/>
          <p:nvPr/>
        </p:nvSpPr>
        <p:spPr>
          <a:xfrm>
            <a:off x="6366387" y="1364044"/>
            <a:ext cx="45719" cy="235329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CF6877-56F6-4761-A823-5BEA6CE9B859}"/>
              </a:ext>
            </a:extLst>
          </p:cNvPr>
          <p:cNvSpPr/>
          <p:nvPr/>
        </p:nvSpPr>
        <p:spPr>
          <a:xfrm>
            <a:off x="6389246" y="2369770"/>
            <a:ext cx="45719" cy="235329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B924E0-DC95-4F5A-BEDE-FD7CA8A9FC9B}"/>
              </a:ext>
            </a:extLst>
          </p:cNvPr>
          <p:cNvSpPr/>
          <p:nvPr/>
        </p:nvSpPr>
        <p:spPr>
          <a:xfrm>
            <a:off x="6366387" y="4508967"/>
            <a:ext cx="45720" cy="235330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305231-73BC-4325-B2A2-603C047E6954}"/>
              </a:ext>
            </a:extLst>
          </p:cNvPr>
          <p:cNvSpPr/>
          <p:nvPr/>
        </p:nvSpPr>
        <p:spPr>
          <a:xfrm>
            <a:off x="6365053" y="5540507"/>
            <a:ext cx="45720" cy="235330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FE8F04-E33F-4F90-8BB1-FD81319B1D02}"/>
              </a:ext>
            </a:extLst>
          </p:cNvPr>
          <p:cNvSpPr/>
          <p:nvPr/>
        </p:nvSpPr>
        <p:spPr>
          <a:xfrm>
            <a:off x="8976320" y="3462360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FF305231-73BC-4325-B2A2-603C047E6954}"/>
              </a:ext>
            </a:extLst>
          </p:cNvPr>
          <p:cNvSpPr/>
          <p:nvPr/>
        </p:nvSpPr>
        <p:spPr>
          <a:xfrm>
            <a:off x="7770410" y="5540507"/>
            <a:ext cx="45720" cy="235330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F23CC-A91E-4AE8-9D39-DFA26F958E3C}"/>
              </a:ext>
            </a:extLst>
          </p:cNvPr>
          <p:cNvSpPr/>
          <p:nvPr/>
        </p:nvSpPr>
        <p:spPr>
          <a:xfrm>
            <a:off x="7488440" y="3466074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9C4A09-8F6C-4046-A64B-D19E09DB9731}"/>
              </a:ext>
            </a:extLst>
          </p:cNvPr>
          <p:cNvSpPr/>
          <p:nvPr/>
        </p:nvSpPr>
        <p:spPr>
          <a:xfrm>
            <a:off x="6365053" y="3466074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EF74D844-D694-478B-980D-152FE24DD872}"/>
              </a:ext>
            </a:extLst>
          </p:cNvPr>
          <p:cNvSpPr/>
          <p:nvPr/>
        </p:nvSpPr>
        <p:spPr>
          <a:xfrm>
            <a:off x="7488441" y="2358911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A319CC-7F2A-4A0D-9E34-1595BF3C3169}"/>
              </a:ext>
            </a:extLst>
          </p:cNvPr>
          <p:cNvSpPr/>
          <p:nvPr/>
        </p:nvSpPr>
        <p:spPr>
          <a:xfrm>
            <a:off x="6362321" y="4431347"/>
            <a:ext cx="382747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로지스틱 분석 및 결과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8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14756" y="1268760"/>
            <a:ext cx="8962488" cy="2623795"/>
            <a:chOff x="1631504" y="1234251"/>
            <a:chExt cx="8962488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962488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나눔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69056" y="1810315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accident (0, 1)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8AF666-3093-4563-87AB-CE5A5550208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97" y="1753143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F3D0ED2-D302-4376-AE6F-316941BD7F08}"/>
              </a:ext>
            </a:extLst>
          </p:cNvPr>
          <p:cNvGrpSpPr/>
          <p:nvPr/>
        </p:nvGrpSpPr>
        <p:grpSpPr>
          <a:xfrm>
            <a:off x="1199456" y="966648"/>
            <a:ext cx="6069013" cy="3305175"/>
            <a:chOff x="479375" y="993229"/>
            <a:chExt cx="6069013" cy="3305175"/>
          </a:xfrm>
        </p:grpSpPr>
        <p:pic>
          <p:nvPicPr>
            <p:cNvPr id="1031" name="Picture 7" descr="C:\Users\TJ\Documents\Denver\GitHub\TheZoen\Result\A1\결과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5" y="993229"/>
              <a:ext cx="6069013" cy="330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사각형: 둥근 모서리 11">
              <a:extLst>
                <a:ext uri="{FF2B5EF4-FFF2-40B4-BE49-F238E27FC236}">
                  <a16:creationId xmlns:a16="http://schemas.microsoft.com/office/drawing/2014/main" id="{470E9ACE-15A4-4240-B1F6-DFBA93DDEEBB}"/>
                </a:ext>
              </a:extLst>
            </p:cNvPr>
            <p:cNvSpPr/>
            <p:nvPr/>
          </p:nvSpPr>
          <p:spPr>
            <a:xfrm>
              <a:off x="4007769" y="3232277"/>
              <a:ext cx="648072" cy="916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9856" y="3227633"/>
              <a:ext cx="967250" cy="3570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87190-1C83-46F2-8788-B1777B873628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1763B-85DF-4830-B65A-392A85A0E884}"/>
              </a:ext>
            </a:extLst>
          </p:cNvPr>
          <p:cNvSpPr/>
          <p:nvPr/>
        </p:nvSpPr>
        <p:spPr>
          <a:xfrm>
            <a:off x="131168" y="5444872"/>
            <a:ext cx="11737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제외한 나머지 날씨 요인이 </a:t>
            </a:r>
            <a:r>
              <a:rPr lang="ko-KR" altLang="en-US" sz="3200" dirty="0">
                <a:solidFill>
                  <a:srgbClr val="46607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유의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날씨 요인의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사고 발생 확률에 영향력을 파악하였다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A81ED-C5D9-4500-A103-E8B49A083D66}"/>
              </a:ext>
            </a:extLst>
          </p:cNvPr>
          <p:cNvSpPr txBox="1"/>
          <p:nvPr/>
        </p:nvSpPr>
        <p:spPr>
          <a:xfrm>
            <a:off x="8840977" y="13026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오즈 비</a:t>
            </a:r>
          </a:p>
        </p:txBody>
      </p:sp>
    </p:spTree>
    <p:extLst>
      <p:ext uri="{BB962C8B-B14F-4D97-AF65-F5344CB8AC3E}">
        <p14:creationId xmlns:p14="http://schemas.microsoft.com/office/powerpoint/2010/main" val="2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9912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C:\Users\TJ\Documents\Denver\GitHub\TheZoen\Result\A1\결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3" b="50000"/>
          <a:stretch/>
        </p:blipFill>
        <p:spPr bwMode="auto">
          <a:xfrm>
            <a:off x="1987514" y="1212717"/>
            <a:ext cx="8216972" cy="18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A0B001E-3586-408D-909C-E7B0286966CA}"/>
              </a:ext>
            </a:extLst>
          </p:cNvPr>
          <p:cNvGrpSpPr/>
          <p:nvPr/>
        </p:nvGrpSpPr>
        <p:grpSpPr>
          <a:xfrm>
            <a:off x="6098366" y="3286938"/>
            <a:ext cx="5972493" cy="1444604"/>
            <a:chOff x="3211558" y="3098298"/>
            <a:chExt cx="5972493" cy="1444604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F982C02-1DEA-493B-A5B6-10DE325D58B8}"/>
                </a:ext>
              </a:extLst>
            </p:cNvPr>
            <p:cNvSpPr/>
            <p:nvPr/>
          </p:nvSpPr>
          <p:spPr>
            <a:xfrm>
              <a:off x="3211558" y="3098298"/>
              <a:ext cx="5972493" cy="14446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91FAB6-A334-4D5F-81BC-7E831C666470}"/>
                </a:ext>
              </a:extLst>
            </p:cNvPr>
            <p:cNvSpPr/>
            <p:nvPr/>
          </p:nvSpPr>
          <p:spPr>
            <a:xfrm>
              <a:off x="3246419" y="3359971"/>
              <a:ext cx="5937632" cy="99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많은 기계 학습 모델들은 사용자가 따로 지정해야 하는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Hyperparameter들이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있으며,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기계 학습 알고리즘이 최고의 성능을 내기 위해서 사용자는 적합한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Hyperparameter를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지정</a:t>
              </a:r>
              <a:r>
                <a:rPr lang="en-US" altLang="ko-KR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각각의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모델들에 의한 기계 학습 모델을 데이터에 적용한 뒤,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성능을 측정하여 가장 좋은 성능을 가지는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모델을 선택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B1E243-8859-460D-9BC7-3E12E5FA89B3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K-fold Cross Validation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5F7F7B-3BAC-4B90-B2E0-7599E446D354}"/>
              </a:ext>
            </a:extLst>
          </p:cNvPr>
          <p:cNvSpPr/>
          <p:nvPr/>
        </p:nvSpPr>
        <p:spPr>
          <a:xfrm>
            <a:off x="454696" y="5561478"/>
            <a:ext cx="11737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K-fold Cross Validation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번의 검증을 반복하여 모델을 검증하였다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5" descr="C:\Users\TJ\Documents\Denver\GitHub\TheZoen\Result\A1\결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43671"/>
          <a:stretch/>
        </p:blipFill>
        <p:spPr bwMode="auto">
          <a:xfrm>
            <a:off x="1459828" y="1061988"/>
            <a:ext cx="4539992" cy="3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264575" y="5378355"/>
            <a:ext cx="11737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 = 0.72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14D-9AA5-483D-98AD-05A79C15C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5" t="36004" r="9974"/>
          <a:stretch/>
        </p:blipFill>
        <p:spPr>
          <a:xfrm>
            <a:off x="6528048" y="1064146"/>
            <a:ext cx="4892040" cy="227158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EA64D8-ADDF-4245-B555-EDB316F5CC1E}"/>
              </a:ext>
            </a:extLst>
          </p:cNvPr>
          <p:cNvGrpSpPr/>
          <p:nvPr/>
        </p:nvGrpSpPr>
        <p:grpSpPr>
          <a:xfrm>
            <a:off x="6098366" y="3717032"/>
            <a:ext cx="5972493" cy="1014510"/>
            <a:chOff x="3211558" y="3098298"/>
            <a:chExt cx="5972493" cy="144460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CB07B40-DFB3-4BB7-B26F-047A461CB8CA}"/>
                </a:ext>
              </a:extLst>
            </p:cNvPr>
            <p:cNvSpPr/>
            <p:nvPr/>
          </p:nvSpPr>
          <p:spPr>
            <a:xfrm>
              <a:off x="3211558" y="3098298"/>
              <a:ext cx="5972493" cy="14446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60CEADE-9D49-4C0F-A61C-5989F1CCC4C2}"/>
                </a:ext>
              </a:extLst>
            </p:cNvPr>
            <p:cNvSpPr/>
            <p:nvPr/>
          </p:nvSpPr>
          <p:spPr>
            <a:xfrm>
              <a:off x="3246419" y="3359971"/>
              <a:ext cx="5937632" cy="229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24141-6093-40FD-B906-01BDF74627B1}"/>
              </a:ext>
            </a:extLst>
          </p:cNvPr>
          <p:cNvSpPr/>
          <p:nvPr/>
        </p:nvSpPr>
        <p:spPr>
          <a:xfrm>
            <a:off x="6036612" y="39240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예측된 값들 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예측된 데이터일 경우가 거짓으로 예측된 데이터의 경우보다 높을 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높게 측정된다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FD43-6BCA-46F9-AD50-492EC8741414}"/>
              </a:ext>
            </a:extLst>
          </p:cNvPr>
          <p:cNvSpPr txBox="1"/>
          <p:nvPr/>
        </p:nvSpPr>
        <p:spPr>
          <a:xfrm>
            <a:off x="623392" y="15882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같지 않다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78A90-4612-4937-9745-720E5072EDD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0016" y="1280954"/>
            <a:ext cx="9394536" cy="2623795"/>
            <a:chOff x="1703512" y="1606485"/>
            <a:chExt cx="9394536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703512" y="1606485"/>
              <a:ext cx="9106504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9016" y="2314371"/>
              <a:ext cx="9289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dist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other, fall, ill, exhausting, climb, rockslide, hypothermia, exhaustion</a:t>
              </a: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발생 유무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( 0 / 1 )</a:t>
              </a:r>
              <a:r>
                <a:rPr lang="en-US" altLang="ko-KR" dirty="0"/>
                <a:t>	</a:t>
              </a:r>
            </a:p>
            <a:p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77889B-9297-42A2-A309-6EC3F109980D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042-579F-4200-AEA4-EDA13774A221}"/>
              </a:ext>
            </a:extLst>
          </p:cNvPr>
          <p:cNvSpPr txBox="1"/>
          <p:nvPr/>
        </p:nvSpPr>
        <p:spPr>
          <a:xfrm>
            <a:off x="191344" y="234514"/>
            <a:ext cx="11616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stepwise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회귀분석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with AIC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2D2AE-DADE-484F-8299-7A7DD980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01" y="1268760"/>
            <a:ext cx="2849068" cy="3289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8B6B3-AD50-4CF6-903A-94C51E9E73B2}"/>
              </a:ext>
            </a:extLst>
          </p:cNvPr>
          <p:cNvSpPr/>
          <p:nvPr/>
        </p:nvSpPr>
        <p:spPr>
          <a:xfrm>
            <a:off x="349783" y="5497427"/>
            <a:ext cx="11737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AIC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각 사고 유형에 영향을 끼치는 날씨 요인 파악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 모형 최적화를 실시하였다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4D2CF-4C22-4F57-B2B8-B26797274663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B7D788-907F-477C-B7D9-6572430BF440}"/>
              </a:ext>
            </a:extLst>
          </p:cNvPr>
          <p:cNvGrpSpPr/>
          <p:nvPr/>
        </p:nvGrpSpPr>
        <p:grpSpPr>
          <a:xfrm>
            <a:off x="1661514" y="836712"/>
            <a:ext cx="4442845" cy="3718882"/>
            <a:chOff x="3778397" y="802147"/>
            <a:chExt cx="4442845" cy="3718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18732E-CCB8-4D04-B3F6-8F324B8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7" y="802147"/>
              <a:ext cx="4442845" cy="3718882"/>
            </a:xfrm>
            <a:prstGeom prst="rect">
              <a:avLst/>
            </a:prstGeom>
          </p:spPr>
        </p:pic>
        <p:sp>
          <p:nvSpPr>
            <p:cNvPr id="9" name="사각형: 둥근 모서리 11">
              <a:extLst>
                <a:ext uri="{FF2B5EF4-FFF2-40B4-BE49-F238E27FC236}">
                  <a16:creationId xmlns:a16="http://schemas.microsoft.com/office/drawing/2014/main" id="{00E4A7F7-7D33-4A7D-BDF2-E121855D2BE2}"/>
                </a:ext>
              </a:extLst>
            </p:cNvPr>
            <p:cNvSpPr/>
            <p:nvPr/>
          </p:nvSpPr>
          <p:spPr>
            <a:xfrm>
              <a:off x="6312024" y="2420889"/>
              <a:ext cx="948379" cy="325436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CA8B6-1036-4348-8CB9-E873BEEEEC81}"/>
                </a:ext>
              </a:extLst>
            </p:cNvPr>
            <p:cNvSpPr txBox="1"/>
            <p:nvPr/>
          </p:nvSpPr>
          <p:spPr>
            <a:xfrm>
              <a:off x="7248128" y="2595946"/>
              <a:ext cx="948379" cy="35011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8A3675-A6EB-482A-8F6A-A37D903B289E}"/>
                </a:ext>
              </a:extLst>
            </p:cNvPr>
            <p:cNvSpPr/>
            <p:nvPr/>
          </p:nvSpPr>
          <p:spPr>
            <a:xfrm>
              <a:off x="6312024" y="2863161"/>
              <a:ext cx="935919" cy="165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01D1D7-D8D7-49A8-9679-38E13A3B58CB}"/>
              </a:ext>
            </a:extLst>
          </p:cNvPr>
          <p:cNvGrpSpPr/>
          <p:nvPr/>
        </p:nvGrpSpPr>
        <p:grpSpPr>
          <a:xfrm>
            <a:off x="7765873" y="1891689"/>
            <a:ext cx="3154091" cy="1778401"/>
            <a:chOff x="7993649" y="1095448"/>
            <a:chExt cx="2309060" cy="126622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BD7D83-5876-4DF7-B36A-258DF878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649" y="1310020"/>
              <a:ext cx="2309060" cy="1051651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1FAD890-A71D-4FB5-85E0-082B5E9CC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8512009" y="1095448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00B0C052-2A37-467A-9F7A-2DF3902149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7993649" y="1095449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36AF1C-F1FE-4EE7-8CA2-128E59E0E3E8}"/>
              </a:ext>
            </a:extLst>
          </p:cNvPr>
          <p:cNvSpPr txBox="1"/>
          <p:nvPr/>
        </p:nvSpPr>
        <p:spPr>
          <a:xfrm>
            <a:off x="8840977" y="13026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오즈 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86C349-9E19-4C83-8D1D-7929943FAAE2}"/>
              </a:ext>
            </a:extLst>
          </p:cNvPr>
          <p:cNvSpPr/>
          <p:nvPr/>
        </p:nvSpPr>
        <p:spPr>
          <a:xfrm>
            <a:off x="131168" y="5444872"/>
            <a:ext cx="11737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Climb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요인에는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temp, dew,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날씨 요소가 </a:t>
            </a:r>
            <a:r>
              <a:rPr lang="ko-KR" altLang="en-US" sz="3200" dirty="0">
                <a:solidFill>
                  <a:srgbClr val="46607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유의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날씨 요인의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사고 발생 확률에 영향력을 파악하였다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54696" y="5517232"/>
            <a:ext cx="11737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0F504-3BF3-4C07-9FBD-D9030B77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023026"/>
            <a:ext cx="3565887" cy="35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684848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81C5E-2FBC-4568-A328-215DD1476A55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7190ED-9B17-4DB4-8762-979637F51E1F}"/>
              </a:ext>
            </a:extLst>
          </p:cNvPr>
          <p:cNvGrpSpPr/>
          <p:nvPr/>
        </p:nvGrpSpPr>
        <p:grpSpPr>
          <a:xfrm>
            <a:off x="1273821" y="908720"/>
            <a:ext cx="9644358" cy="5596373"/>
            <a:chOff x="3069198" y="3205734"/>
            <a:chExt cx="5972493" cy="1444604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3A5B2249-7AA1-469C-9888-3B426C412584}"/>
                </a:ext>
              </a:extLst>
            </p:cNvPr>
            <p:cNvSpPr/>
            <p:nvPr/>
          </p:nvSpPr>
          <p:spPr>
            <a:xfrm>
              <a:off x="3069198" y="3205734"/>
              <a:ext cx="5972493" cy="14446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8B82C4-10B1-4E5B-8001-52890F48BCB7}"/>
                </a:ext>
              </a:extLst>
            </p:cNvPr>
            <p:cNvSpPr/>
            <p:nvPr/>
          </p:nvSpPr>
          <p:spPr>
            <a:xfrm>
              <a:off x="3310127" y="3244888"/>
              <a:ext cx="5406395" cy="136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 결과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 사고 유형에 영향을 끼치는 날씨요소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암벽 등반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탈진 탈수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강수량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저 </a:t>
              </a:r>
              <a:r>
                <a:rPr lang="ko-KR" altLang="en-US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체온증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–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일반 조난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적설량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풍속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실족 추락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풍속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개인 질환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강수량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산악 기타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적설량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낙석 </a:t>
              </a:r>
              <a:r>
                <a:rPr lang="ko-KR" altLang="en-US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낙빙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강수량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</a:p>
            <a:p>
              <a:pPr>
                <a:lnSpc>
                  <a:spcPct val="130000"/>
                </a:lnSpc>
              </a:pP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ROC Curve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결과 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암벽 등반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탈진 탈수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저 체온증은 높은 모델 정확성을 보였지만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나머지 사고 원인에 대한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ROC Curve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결과는 비교적 낮은 정확성을 보였다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071664" y="126876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공모배경</a:t>
            </a:r>
          </a:p>
        </p:txBody>
      </p:sp>
    </p:spTree>
    <p:extLst>
      <p:ext uri="{BB962C8B-B14F-4D97-AF65-F5344CB8AC3E}">
        <p14:creationId xmlns:p14="http://schemas.microsoft.com/office/powerpoint/2010/main" val="3473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90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13648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활용 방안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087BAC-2313-4580-BFDA-E25C034F7204}"/>
              </a:ext>
            </a:extLst>
          </p:cNvPr>
          <p:cNvSpPr/>
          <p:nvPr/>
        </p:nvSpPr>
        <p:spPr>
          <a:xfrm>
            <a:off x="454696" y="938786"/>
            <a:ext cx="11737304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등산 정보와 산악 별 기상 정보 </a:t>
            </a:r>
            <a:r>
              <a:rPr lang="ko-KR" altLang="en-US" sz="2400" kern="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알림 서비스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개발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algn="just" fontAlgn="base" latinLnBrk="1">
              <a:lnSpc>
                <a:spcPct val="160000"/>
              </a:lnSpc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오늘의 등산 위험도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안전 등산로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고도에 따른 날씨 제공 및 준비물 추천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현황 제공</a:t>
            </a:r>
            <a:endParaRPr lang="en-US" altLang="ko-KR" sz="2400" kern="0" dirty="0">
              <a:solidFill>
                <a:srgbClr val="F2F2F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구조대와의 협력을 통해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등산객에 대한 </a:t>
            </a:r>
            <a:r>
              <a:rPr lang="ko-KR" altLang="en-US" sz="2400" kern="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안전 망 구축 및 사고 예방</a:t>
            </a:r>
            <a:endParaRPr lang="en-US" altLang="ko-KR" sz="2400" kern="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날씨에 따른 소방 구급 도구의 </a:t>
            </a:r>
            <a:r>
              <a:rPr lang="ko-KR" altLang="en-US" sz="2400" kern="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 배치 </a:t>
            </a:r>
            <a:endParaRPr lang="en-US" altLang="ko-KR" sz="2400" kern="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70FBE-49A3-4E59-8DAA-BB3C525226CC}"/>
              </a:ext>
            </a:extLst>
          </p:cNvPr>
          <p:cNvSpPr/>
          <p:nvPr/>
        </p:nvSpPr>
        <p:spPr>
          <a:xfrm>
            <a:off x="1499574" y="1268760"/>
            <a:ext cx="9192852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효율적인 산악 등산 날씨와 위험도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제공으로 사고율 하락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 도구의 부족함 해결 및 자체 응급 처치 도구 활용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불필요한 소방 인력 낭비 방지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등산을 즐기기 전 사고에 대한 경각심 부여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C08D2D-9C52-47F1-BE3A-BB3F6FB2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660"/>
            <a:ext cx="12192000" cy="6858000"/>
          </a:xfrm>
          <a:prstGeom prst="rect">
            <a:avLst/>
          </a:prstGeom>
          <a:noFill/>
        </p:spPr>
      </p:pic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4CC0F2-B734-4B4B-AC44-B8A6908FC4FF}"/>
              </a:ext>
            </a:extLst>
          </p:cNvPr>
          <p:cNvSpPr/>
          <p:nvPr/>
        </p:nvSpPr>
        <p:spPr>
          <a:xfrm>
            <a:off x="1739516" y="-966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CB663ED8-77AB-4150-A857-D7BB1D47EE11}"/>
              </a:ext>
            </a:extLst>
          </p:cNvPr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09021A8-DAD1-4009-8BF3-F28110D4778D}"/>
              </a:ext>
            </a:extLst>
          </p:cNvPr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矩形 13"/>
          <p:cNvSpPr/>
          <p:nvPr>
            <p:custDataLst>
              <p:tags r:id="rId1"/>
            </p:custDataLst>
          </p:nvPr>
        </p:nvSpPr>
        <p:spPr>
          <a:xfrm>
            <a:off x="9644669" y="6093296"/>
            <a:ext cx="18646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for PPT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B6ABB-EB97-41AE-93AB-320C4D761EFC}"/>
              </a:ext>
            </a:extLst>
          </p:cNvPr>
          <p:cNvSpPr/>
          <p:nvPr/>
        </p:nvSpPr>
        <p:spPr>
          <a:xfrm>
            <a:off x="0" y="0"/>
            <a:ext cx="12265171" cy="68940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001CB-B343-4EBA-AC06-049862B3183A}"/>
              </a:ext>
            </a:extLst>
          </p:cNvPr>
          <p:cNvSpPr txBox="1"/>
          <p:nvPr/>
        </p:nvSpPr>
        <p:spPr>
          <a:xfrm>
            <a:off x="4439816" y="4105802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'11~'15</a:t>
            </a:r>
            <a:r>
              <a:rPr lang="ko-KR" altLang="en-US" dirty="0"/>
              <a:t>년 등산사고 발생 현황 </a:t>
            </a:r>
            <a:r>
              <a:rPr lang="en-US" altLang="ko-KR" dirty="0"/>
              <a:t>- </a:t>
            </a:r>
            <a:r>
              <a:rPr lang="ko-KR" altLang="en-US" dirty="0"/>
              <a:t>국민안전처 </a:t>
            </a:r>
            <a:r>
              <a:rPr lang="ko-KR" altLang="en-US" dirty="0" err="1"/>
              <a:t>재난연감</a:t>
            </a:r>
            <a:endParaRPr lang="ko-KR" altLang="en-US" dirty="0"/>
          </a:p>
          <a:p>
            <a:r>
              <a:rPr lang="en-US" altLang="ko-KR" dirty="0"/>
              <a:t>http://m.nhtimes.co.kr/news/articleView.html?idxno=38754</a:t>
            </a:r>
          </a:p>
          <a:p>
            <a:r>
              <a:rPr lang="ko-KR" altLang="en-US" dirty="0"/>
              <a:t>남해시대</a:t>
            </a:r>
            <a:r>
              <a:rPr lang="en-US" altLang="ko-KR" dirty="0"/>
              <a:t>, </a:t>
            </a:r>
            <a:r>
              <a:rPr lang="ko-KR" altLang="en-US" dirty="0" err="1"/>
              <a:t>전병권</a:t>
            </a:r>
            <a:r>
              <a:rPr lang="en-US" altLang="ko-KR" dirty="0"/>
              <a:t>, 2017.05.16, "5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산행 사고가 많은 달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ko-KR" altLang="en-US" dirty="0" err="1"/>
              <a:t>엠브레인트렌드</a:t>
            </a:r>
            <a:r>
              <a:rPr lang="ko-KR" altLang="en-US" dirty="0"/>
              <a:t> 모니터</a:t>
            </a:r>
          </a:p>
          <a:p>
            <a:endParaRPr lang="ko-KR" altLang="en-US" dirty="0"/>
          </a:p>
          <a:p>
            <a:r>
              <a:rPr lang="en-US" altLang="ko-KR" dirty="0"/>
              <a:t>2018 </a:t>
            </a:r>
            <a:r>
              <a:rPr lang="ko-KR" altLang="en-US" dirty="0" err="1"/>
              <a:t>소방청</a:t>
            </a:r>
            <a:r>
              <a:rPr lang="ko-KR" altLang="en-US" dirty="0"/>
              <a:t> 통계연보 </a:t>
            </a:r>
            <a:r>
              <a:rPr lang="en-US" altLang="ko-KR" dirty="0"/>
              <a:t>- </a:t>
            </a:r>
            <a:r>
              <a:rPr lang="ko-KR" altLang="en-US" dirty="0"/>
              <a:t>산악 사고 구조 건수</a:t>
            </a:r>
          </a:p>
          <a:p>
            <a:endParaRPr lang="ko-KR" altLang="en-US" dirty="0"/>
          </a:p>
          <a:p>
            <a:r>
              <a:rPr lang="en-US" altLang="ko-KR" dirty="0"/>
              <a:t>2019 </a:t>
            </a:r>
            <a:r>
              <a:rPr lang="ko-KR" altLang="en-US" dirty="0"/>
              <a:t>국립공원 통계 논문 </a:t>
            </a:r>
            <a:r>
              <a:rPr lang="en-US" altLang="ko-KR" dirty="0"/>
              <a:t>- </a:t>
            </a:r>
            <a:r>
              <a:rPr lang="ko-KR" altLang="en-US" dirty="0"/>
              <a:t>연간 </a:t>
            </a:r>
            <a:r>
              <a:rPr lang="ko-KR" altLang="en-US" dirty="0" err="1"/>
              <a:t>탐방객</a:t>
            </a:r>
            <a:r>
              <a:rPr lang="ko-KR" altLang="en-US" dirty="0"/>
              <a:t> 추이 </a:t>
            </a:r>
          </a:p>
        </p:txBody>
      </p:sp>
    </p:spTree>
    <p:extLst>
      <p:ext uri="{BB962C8B-B14F-4D97-AF65-F5344CB8AC3E}">
        <p14:creationId xmlns:p14="http://schemas.microsoft.com/office/powerpoint/2010/main" val="32308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231013" y="1669981"/>
            <a:ext cx="2767862" cy="2802493"/>
            <a:chOff x="1807077" y="1749902"/>
            <a:chExt cx="2767862" cy="280249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919536" y="1997850"/>
              <a:ext cx="265540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참고 문헌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4480387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DC811B-1EAD-4086-89B1-B13522E464D3}"/>
              </a:ext>
            </a:extLst>
          </p:cNvPr>
          <p:cNvSpPr txBox="1"/>
          <p:nvPr/>
        </p:nvSpPr>
        <p:spPr>
          <a:xfrm>
            <a:off x="5023110" y="2132856"/>
            <a:ext cx="7168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'11~'15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 등산사고 발생 현황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국민안전처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재난연감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http://m.nhtimes.co.kr/news/articleView.html?idxno=38754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남해시대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전병권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2017.05.16, "5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월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산행 사고가 많은 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"</a:t>
            </a: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엠브레인트렌드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모니터</a:t>
            </a: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2018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소방청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통계연보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산악 사고 구조 건수</a:t>
            </a: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2019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논문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탐방객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추이 </a:t>
            </a:r>
          </a:p>
        </p:txBody>
      </p:sp>
    </p:spTree>
    <p:extLst>
      <p:ext uri="{BB962C8B-B14F-4D97-AF65-F5344CB8AC3E}">
        <p14:creationId xmlns:p14="http://schemas.microsoft.com/office/powerpoint/2010/main" val="15268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05EDA519-22D6-4CF8-8175-9C3BB0EFC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286988"/>
              </p:ext>
            </p:extLst>
          </p:nvPr>
        </p:nvGraphicFramePr>
        <p:xfrm>
          <a:off x="873441" y="1052736"/>
          <a:ext cx="4833191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">
            <a:extLst>
              <a:ext uri="{FF2B5EF4-FFF2-40B4-BE49-F238E27FC236}">
                <a16:creationId xmlns:a16="http://schemas.microsoft.com/office/drawing/2014/main" id="{53D3D193-2EB4-4ED5-A2B1-3E478BA37357}"/>
              </a:ext>
            </a:extLst>
          </p:cNvPr>
          <p:cNvSpPr/>
          <p:nvPr/>
        </p:nvSpPr>
        <p:spPr>
          <a:xfrm>
            <a:off x="1013520" y="5543928"/>
            <a:ext cx="10164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대한민국 취미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 등산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AF89393-EF09-43AB-9FF0-1A153A1DF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876549"/>
              </p:ext>
            </p:extLst>
          </p:nvPr>
        </p:nvGraphicFramePr>
        <p:xfrm>
          <a:off x="6305481" y="1048916"/>
          <a:ext cx="5287669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91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1C21F6-DE00-43E0-BBFB-FCA200D9B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037488"/>
              </p:ext>
            </p:extLst>
          </p:nvPr>
        </p:nvGraphicFramePr>
        <p:xfrm>
          <a:off x="6574307" y="1340768"/>
          <a:ext cx="456225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1">
            <a:extLst>
              <a:ext uri="{FF2B5EF4-FFF2-40B4-BE49-F238E27FC236}">
                <a16:creationId xmlns:a16="http://schemas.microsoft.com/office/drawing/2014/main" id="{62458C12-6A83-40F9-8973-2B3187AC578A}"/>
              </a:ext>
            </a:extLst>
          </p:cNvPr>
          <p:cNvSpPr/>
          <p:nvPr/>
        </p:nvSpPr>
        <p:spPr>
          <a:xfrm>
            <a:off x="1763688" y="5695185"/>
            <a:ext cx="8664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증가하는 등산 사고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89D4CE1-E5A0-4549-9162-6DCC40878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396502"/>
              </p:ext>
            </p:extLst>
          </p:nvPr>
        </p:nvGraphicFramePr>
        <p:xfrm>
          <a:off x="946866" y="1340768"/>
          <a:ext cx="48965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00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</a:t>
            </a:r>
          </a:p>
        </p:txBody>
      </p:sp>
    </p:spTree>
    <p:extLst>
      <p:ext uri="{BB962C8B-B14F-4D97-AF65-F5344CB8AC3E}">
        <p14:creationId xmlns:p14="http://schemas.microsoft.com/office/powerpoint/2010/main" val="11385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4AFD646A-975F-491B-97B2-6D73932FDCF9}"/>
              </a:ext>
            </a:extLst>
          </p:cNvPr>
          <p:cNvSpPr/>
          <p:nvPr/>
        </p:nvSpPr>
        <p:spPr>
          <a:xfrm>
            <a:off x="2933160" y="875119"/>
            <a:ext cx="247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데이터</a:t>
            </a:r>
            <a:endParaRPr lang="ko-KR" altLang="en-US" sz="2000" dirty="0">
              <a:solidFill>
                <a:srgbClr val="F2F2F2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B69488F9-9352-43BA-80EE-B670BE91277D}"/>
              </a:ext>
            </a:extLst>
          </p:cNvPr>
          <p:cNvSpPr/>
          <p:nvPr/>
        </p:nvSpPr>
        <p:spPr>
          <a:xfrm>
            <a:off x="2881948" y="2627083"/>
            <a:ext cx="492485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indent="-1460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</a:t>
            </a:r>
            <a:r>
              <a:rPr lang="ko-KR" altLang="en-US" sz="28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로우</a:t>
            </a: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DA80F-5644-4C4B-9343-FAB5101ED9BD}"/>
              </a:ext>
            </a:extLst>
          </p:cNvPr>
          <p:cNvSpPr/>
          <p:nvPr/>
        </p:nvSpPr>
        <p:spPr>
          <a:xfrm>
            <a:off x="3379365" y="1374007"/>
            <a:ext cx="7913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경남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기온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강수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습도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눈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지면상태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증발량 등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C3FEE-F189-4655-A81A-F46D35D28736}"/>
              </a:ext>
            </a:extLst>
          </p:cNvPr>
          <p:cNvSpPr/>
          <p:nvPr/>
        </p:nvSpPr>
        <p:spPr>
          <a:xfrm>
            <a:off x="3390145" y="3362217"/>
            <a:ext cx="8832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  <a:endParaRPr lang="ko-KR" altLang="en-US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marR="0" indent="-146050" fontAlgn="base" latinLnBrk="1"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보고서 번호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사고원인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63" y="986953"/>
            <a:ext cx="1409643" cy="14096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034329"/>
            <a:ext cx="1793958" cy="7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0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A40D7E-0034-477A-82A7-5E46227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84067"/>
              </p:ext>
            </p:extLst>
          </p:nvPr>
        </p:nvGraphicFramePr>
        <p:xfrm>
          <a:off x="6672064" y="1052736"/>
          <a:ext cx="287908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42">
                  <a:extLst>
                    <a:ext uri="{9D8B030D-6E8A-4147-A177-3AD203B41FA5}">
                      <a16:colId xmlns:a16="http://schemas.microsoft.com/office/drawing/2014/main" val="3177608661"/>
                    </a:ext>
                  </a:extLst>
                </a:gridCol>
                <a:gridCol w="1439540">
                  <a:extLst>
                    <a:ext uri="{9D8B030D-6E8A-4147-A177-3AD203B41FA5}">
                      <a16:colId xmlns:a16="http://schemas.microsoft.com/office/drawing/2014/main" val="181622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8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Exhausting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Climb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64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Rockslide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383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hypothermia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481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71672C-87FF-4E91-A636-40B0FFC12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98578"/>
              </p:ext>
            </p:extLst>
          </p:nvPr>
        </p:nvGraphicFramePr>
        <p:xfrm>
          <a:off x="2660291" y="1052736"/>
          <a:ext cx="294122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85">
                  <a:extLst>
                    <a:ext uri="{9D8B030D-6E8A-4147-A177-3AD203B41FA5}">
                      <a16:colId xmlns:a16="http://schemas.microsoft.com/office/drawing/2014/main" val="354381709"/>
                    </a:ext>
                  </a:extLst>
                </a:gridCol>
                <a:gridCol w="1439540">
                  <a:extLst>
                    <a:ext uri="{9D8B030D-6E8A-4147-A177-3AD203B41FA5}">
                      <a16:colId xmlns:a16="http://schemas.microsoft.com/office/drawing/2014/main" val="29911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7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Humi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6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6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264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Snow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413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874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DB2247-7EC1-48F3-8B8A-B5BE020579EC}"/>
              </a:ext>
            </a:extLst>
          </p:cNvPr>
          <p:cNvSpPr txBox="1"/>
          <p:nvPr/>
        </p:nvSpPr>
        <p:spPr>
          <a:xfrm>
            <a:off x="2315580" y="5301208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산악 사고 데이터의 자료형</a:t>
            </a:r>
          </a:p>
        </p:txBody>
      </p:sp>
    </p:spTree>
    <p:extLst>
      <p:ext uri="{BB962C8B-B14F-4D97-AF65-F5344CB8AC3E}">
        <p14:creationId xmlns:p14="http://schemas.microsoft.com/office/powerpoint/2010/main" val="5851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6885384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BB8F1-21DF-4F10-B472-982D79796FF8}"/>
              </a:ext>
            </a:extLst>
          </p:cNvPr>
          <p:cNvSpPr txBox="1"/>
          <p:nvPr/>
        </p:nvSpPr>
        <p:spPr>
          <a:xfrm>
            <a:off x="95672" y="45459"/>
            <a:ext cx="1032080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 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변수 간 상관 관계 </a:t>
            </a:r>
            <a:endParaRPr lang="ko-KR" altLang="en-US" sz="3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7BE03-C236-44CE-BB10-21EA516E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052736"/>
            <a:ext cx="5276185" cy="51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6F8C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4002</TotalTime>
  <Words>1297</Words>
  <Application>Microsoft Office PowerPoint</Application>
  <PresentationFormat>와이드스크린</PresentationFormat>
  <Paragraphs>269</Paragraphs>
  <Slides>35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배달의민족 도현</vt:lpstr>
      <vt:lpstr>배달의민족 한나는 열한살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홍기대</cp:lastModifiedBy>
  <cp:revision>338</cp:revision>
  <dcterms:created xsi:type="dcterms:W3CDTF">2017-01-18T01:49:11Z</dcterms:created>
  <dcterms:modified xsi:type="dcterms:W3CDTF">2019-07-12T09:31:59Z</dcterms:modified>
</cp:coreProperties>
</file>