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12" r:id="rId3"/>
    <p:sldId id="290" r:id="rId4"/>
    <p:sldId id="315" r:id="rId5"/>
    <p:sldId id="316" r:id="rId6"/>
    <p:sldId id="317" r:id="rId7"/>
    <p:sldId id="318" r:id="rId8"/>
    <p:sldId id="337" r:id="rId9"/>
    <p:sldId id="324" r:id="rId10"/>
    <p:sldId id="335" r:id="rId11"/>
    <p:sldId id="336" r:id="rId12"/>
    <p:sldId id="333" r:id="rId13"/>
    <p:sldId id="321" r:id="rId14"/>
    <p:sldId id="331" r:id="rId15"/>
    <p:sldId id="325" r:id="rId16"/>
    <p:sldId id="326" r:id="rId17"/>
    <p:sldId id="327" r:id="rId18"/>
    <p:sldId id="328" r:id="rId19"/>
    <p:sldId id="329" r:id="rId20"/>
    <p:sldId id="330" r:id="rId21"/>
    <p:sldId id="296" r:id="rId22"/>
    <p:sldId id="260" r:id="rId23"/>
    <p:sldId id="263" r:id="rId24"/>
    <p:sldId id="33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기대" initials="홍" lastIdx="1" clrIdx="0">
    <p:extLst>
      <p:ext uri="{19B8F6BF-5375-455C-9EA6-DF929625EA0E}">
        <p15:presenceInfo xmlns:p15="http://schemas.microsoft.com/office/powerpoint/2012/main" userId="홍기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98B"/>
    <a:srgbClr val="C4BD97"/>
    <a:srgbClr val="53575A"/>
    <a:srgbClr val="F17F42"/>
    <a:srgbClr val="D99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>
      <p:cViewPr>
        <p:scale>
          <a:sx n="75" d="100"/>
          <a:sy n="75" d="100"/>
        </p:scale>
        <p:origin x="134" y="2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26-495B-8BF5-165A50FC48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E0D3C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26-495B-8BF5-165A50FC48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6778576"/>
        <c:axId val="190056464"/>
      </c:barChart>
      <c:catAx>
        <c:axId val="19677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0056464"/>
        <c:crosses val="autoZero"/>
        <c:auto val="1"/>
        <c:lblAlgn val="ctr"/>
        <c:lblOffset val="100"/>
        <c:noMultiLvlLbl val="0"/>
      </c:catAx>
      <c:valAx>
        <c:axId val="19005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677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C5CB-6390-4061-8DE8-0C81ED3F3D36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D9478-11F9-42E4-A047-A71E524A9B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6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平行四边形 15"/>
          <p:cNvSpPr/>
          <p:nvPr>
            <p:custDataLst>
              <p:tags r:id="rId1"/>
            </p:custDataLst>
          </p:nvPr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文本框 8"/>
          <p:cNvSpPr txBox="1"/>
          <p:nvPr>
            <p:custDataLst>
              <p:tags r:id="rId2"/>
            </p:custDataLst>
          </p:nvPr>
        </p:nvSpPr>
        <p:spPr>
          <a:xfrm>
            <a:off x="2897053" y="2084655"/>
            <a:ext cx="6397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53575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날씨와 유형 별 산악사고의</a:t>
            </a:r>
            <a:endParaRPr lang="en-US" altLang="ko-KR" sz="4000" dirty="0">
              <a:solidFill>
                <a:srgbClr val="53575A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4000" dirty="0">
                <a:solidFill>
                  <a:srgbClr val="53575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연관 관계</a:t>
            </a:r>
            <a:endParaRPr lang="zh-CN" altLang="en-US" sz="4000" dirty="0">
              <a:solidFill>
                <a:srgbClr val="53575A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" name="PA_矩形 11"/>
          <p:cNvSpPr/>
          <p:nvPr>
            <p:custDataLst>
              <p:tags r:id="rId3"/>
            </p:custDataLst>
          </p:nvPr>
        </p:nvSpPr>
        <p:spPr>
          <a:xfrm>
            <a:off x="5172063" y="3501008"/>
            <a:ext cx="1847875" cy="14401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PA_矩形 13"/>
          <p:cNvSpPr/>
          <p:nvPr>
            <p:custDataLst>
              <p:tags r:id="rId4"/>
            </p:custDataLst>
          </p:nvPr>
        </p:nvSpPr>
        <p:spPr>
          <a:xfrm>
            <a:off x="9644669" y="6093296"/>
            <a:ext cx="18646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Morning for PPT</a:t>
            </a:r>
          </a:p>
        </p:txBody>
      </p:sp>
    </p:spTree>
    <p:extLst>
      <p:ext uri="{BB962C8B-B14F-4D97-AF65-F5344CB8AC3E}">
        <p14:creationId xmlns:p14="http://schemas.microsoft.com/office/powerpoint/2010/main" val="116333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36">
            <a:extLst>
              <a:ext uri="{FF2B5EF4-FFF2-40B4-BE49-F238E27FC236}">
                <a16:creationId xmlns:a16="http://schemas.microsoft.com/office/drawing/2014/main" id="{7FD9A0AA-B6A9-44DE-A563-990A71EE0BE5}"/>
              </a:ext>
            </a:extLst>
          </p:cNvPr>
          <p:cNvSpPr>
            <a:spLocks noEditPoints="1"/>
          </p:cNvSpPr>
          <p:nvPr/>
        </p:nvSpPr>
        <p:spPr bwMode="auto">
          <a:xfrm>
            <a:off x="11352977" y="3768060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59344" y="1230675"/>
            <a:ext cx="2890828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데이터 선정 이유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4F61F9-13DE-41AB-8198-C1607AA0A990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C4BD97"/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prstClr val="white"/>
                </a:solidFill>
              </a:rPr>
              <a:t>2. </a:t>
            </a:r>
            <a:r>
              <a:rPr lang="ko-KR" altLang="en-US" sz="4400" kern="0" dirty="0">
                <a:solidFill>
                  <a:prstClr val="white"/>
                </a:solidFill>
              </a:rPr>
              <a:t>데이터 정의</a:t>
            </a:r>
            <a:r>
              <a:rPr lang="en-US" altLang="ko-KR" sz="4400" kern="0" dirty="0">
                <a:solidFill>
                  <a:prstClr val="white"/>
                </a:solidFill>
              </a:rPr>
              <a:t> </a:t>
            </a:r>
            <a:endParaRPr lang="ko-KR" altLang="en-US" sz="8800" kern="0" dirty="0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A7D475-0693-4CFE-8A30-EDCAA36D08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2169120"/>
            <a:ext cx="2315841" cy="23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BAD373-7C16-4DF9-A79F-8083DA2BAB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79" y="2169120"/>
            <a:ext cx="2315841" cy="234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810EBEE-D397-4AB9-86BF-D02CC44A8E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2169120"/>
            <a:ext cx="2315841" cy="23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9BF1B2-D8E6-41A5-BEAC-86996D3EF4B7}"/>
              </a:ext>
            </a:extLst>
          </p:cNvPr>
          <p:cNvSpPr txBox="1"/>
          <p:nvPr/>
        </p:nvSpPr>
        <p:spPr>
          <a:xfrm>
            <a:off x="3247267" y="5013176"/>
            <a:ext cx="680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목적에 맞는 날씨 데이터의 컬럼을 선택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분포가 적절하고 사고유형이 일어날 수 있을 법한 날씨를 선정</a:t>
            </a:r>
          </a:p>
        </p:txBody>
      </p:sp>
    </p:spTree>
    <p:extLst>
      <p:ext uri="{BB962C8B-B14F-4D97-AF65-F5344CB8AC3E}">
        <p14:creationId xmlns:p14="http://schemas.microsoft.com/office/powerpoint/2010/main" val="363366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36">
            <a:extLst>
              <a:ext uri="{FF2B5EF4-FFF2-40B4-BE49-F238E27FC236}">
                <a16:creationId xmlns:a16="http://schemas.microsoft.com/office/drawing/2014/main" id="{7FD9A0AA-B6A9-44DE-A563-990A71EE0BE5}"/>
              </a:ext>
            </a:extLst>
          </p:cNvPr>
          <p:cNvSpPr>
            <a:spLocks noEditPoints="1"/>
          </p:cNvSpPr>
          <p:nvPr/>
        </p:nvSpPr>
        <p:spPr bwMode="auto">
          <a:xfrm>
            <a:off x="11352977" y="3768060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59344" y="1230675"/>
            <a:ext cx="2890828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데이터 선정 이유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4F61F9-13DE-41AB-8198-C1607AA0A990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C4BD97"/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prstClr val="white"/>
                </a:solidFill>
              </a:rPr>
              <a:t>2. </a:t>
            </a:r>
            <a:r>
              <a:rPr lang="ko-KR" altLang="en-US" sz="4400" kern="0" dirty="0">
                <a:solidFill>
                  <a:prstClr val="white"/>
                </a:solidFill>
              </a:rPr>
              <a:t>데이터 정의</a:t>
            </a:r>
            <a:r>
              <a:rPr lang="en-US" altLang="ko-KR" sz="4400" kern="0" dirty="0">
                <a:solidFill>
                  <a:prstClr val="white"/>
                </a:solidFill>
              </a:rPr>
              <a:t> </a:t>
            </a:r>
            <a:endParaRPr lang="ko-KR" altLang="en-US" sz="8800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B9F4DA-8ED8-48C7-8282-35DE174C0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92" y="1871058"/>
            <a:ext cx="6768752" cy="49689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B7B50C-FA9A-47E4-ACAF-D670855B9836}"/>
              </a:ext>
            </a:extLst>
          </p:cNvPr>
          <p:cNvSpPr txBox="1"/>
          <p:nvPr/>
        </p:nvSpPr>
        <p:spPr>
          <a:xfrm>
            <a:off x="7896200" y="213131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산악 사고의 각각의 원인을 </a:t>
            </a:r>
            <a:r>
              <a:rPr lang="en-US" altLang="ko-KR" dirty="0"/>
              <a:t>Count </a:t>
            </a:r>
            <a:r>
              <a:rPr lang="ko-KR" altLang="en-US" dirty="0"/>
              <a:t>를 통해 가장 높은 상위 </a:t>
            </a:r>
            <a:r>
              <a:rPr lang="en-US" altLang="ko-KR" dirty="0"/>
              <a:t>6</a:t>
            </a:r>
            <a:r>
              <a:rPr lang="ko-KR" altLang="en-US" dirty="0"/>
              <a:t>가지의 원인을 선택</a:t>
            </a:r>
          </a:p>
        </p:txBody>
      </p:sp>
    </p:spTree>
    <p:extLst>
      <p:ext uri="{BB962C8B-B14F-4D97-AF65-F5344CB8AC3E}">
        <p14:creationId xmlns:p14="http://schemas.microsoft.com/office/powerpoint/2010/main" val="310301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36">
            <a:extLst>
              <a:ext uri="{FF2B5EF4-FFF2-40B4-BE49-F238E27FC236}">
                <a16:creationId xmlns:a16="http://schemas.microsoft.com/office/drawing/2014/main" id="{7FD9A0AA-B6A9-44DE-A563-990A71EE0BE5}"/>
              </a:ext>
            </a:extLst>
          </p:cNvPr>
          <p:cNvSpPr>
            <a:spLocks noEditPoints="1"/>
          </p:cNvSpPr>
          <p:nvPr/>
        </p:nvSpPr>
        <p:spPr bwMode="auto">
          <a:xfrm>
            <a:off x="11352977" y="3768060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59344" y="1230675"/>
            <a:ext cx="2890828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데이터 선정 이유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4F61F9-13DE-41AB-8198-C1607AA0A990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C4BD97"/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prstClr val="white"/>
                </a:solidFill>
              </a:rPr>
              <a:t>2. </a:t>
            </a:r>
            <a:r>
              <a:rPr lang="ko-KR" altLang="en-US" sz="4400" kern="0" dirty="0">
                <a:solidFill>
                  <a:prstClr val="white"/>
                </a:solidFill>
              </a:rPr>
              <a:t>데이터 정의</a:t>
            </a:r>
            <a:r>
              <a:rPr lang="en-US" altLang="ko-KR" sz="4400" kern="0" dirty="0">
                <a:solidFill>
                  <a:prstClr val="white"/>
                </a:solidFill>
              </a:rPr>
              <a:t> </a:t>
            </a:r>
            <a:endParaRPr lang="ko-KR" altLang="en-US" sz="8800" kern="0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DC16E-DFE7-4EBE-84C7-15AE4665CC0E}"/>
              </a:ext>
            </a:extLst>
          </p:cNvPr>
          <p:cNvSpPr/>
          <p:nvPr/>
        </p:nvSpPr>
        <p:spPr>
          <a:xfrm>
            <a:off x="2351584" y="1977685"/>
            <a:ext cx="4824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날씨에 따른 사고 데이터를 통해 시간별로 사고의 유무를 파악하기 위해 선정하게 </a:t>
            </a:r>
            <a:r>
              <a:rPr lang="ko-KR" altLang="en-US" dirty="0" err="1"/>
              <a:t>되었슴</a:t>
            </a:r>
            <a:r>
              <a:rPr lang="ko-KR" altLang="en-US" dirty="0"/>
              <a:t> </a:t>
            </a: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852FBEDC-0AB7-49FC-AC04-7B2C5EBBF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3690"/>
            <a:ext cx="6661150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5CDAA861-2CB7-4325-9C3D-1E2B6E460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70067"/>
              </p:ext>
            </p:extLst>
          </p:nvPr>
        </p:nvGraphicFramePr>
        <p:xfrm>
          <a:off x="7434160" y="1611036"/>
          <a:ext cx="399199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996">
                  <a:extLst>
                    <a:ext uri="{9D8B030D-6E8A-4147-A177-3AD203B41FA5}">
                      <a16:colId xmlns:a16="http://schemas.microsoft.com/office/drawing/2014/main" val="2109242029"/>
                    </a:ext>
                  </a:extLst>
                </a:gridCol>
                <a:gridCol w="1995996">
                  <a:extLst>
                    <a:ext uri="{9D8B030D-6E8A-4147-A177-3AD203B41FA5}">
                      <a16:colId xmlns:a16="http://schemas.microsoft.com/office/drawing/2014/main" val="503041937"/>
                    </a:ext>
                  </a:extLst>
                </a:gridCol>
              </a:tblGrid>
              <a:tr h="268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컬럼 명 변경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컬럼 명 변경 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539857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28175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16526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SNOW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9670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습도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HUMI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62850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이슬점 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83919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풍속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7110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6510C3E1-10FC-4859-B924-CA8DBB5AA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90624"/>
              </p:ext>
            </p:extLst>
          </p:nvPr>
        </p:nvGraphicFramePr>
        <p:xfrm>
          <a:off x="7360983" y="4890725"/>
          <a:ext cx="399199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997">
                  <a:extLst>
                    <a:ext uri="{9D8B030D-6E8A-4147-A177-3AD203B41FA5}">
                      <a16:colId xmlns:a16="http://schemas.microsoft.com/office/drawing/2014/main" val="2367839094"/>
                    </a:ext>
                  </a:extLst>
                </a:gridCol>
                <a:gridCol w="1995997">
                  <a:extLst>
                    <a:ext uri="{9D8B030D-6E8A-4147-A177-3AD203B41FA5}">
                      <a16:colId xmlns:a16="http://schemas.microsoft.com/office/drawing/2014/main" val="2534304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8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27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00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平行四边形 15"/>
          <p:cNvSpPr/>
          <p:nvPr>
            <p:custDataLst>
              <p:tags r:id="rId1"/>
            </p:custDataLst>
          </p:nvPr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9F55C9-5115-40CD-BA03-2FF9446C9166}"/>
              </a:ext>
            </a:extLst>
          </p:cNvPr>
          <p:cNvSpPr/>
          <p:nvPr/>
        </p:nvSpPr>
        <p:spPr>
          <a:xfrm>
            <a:off x="6526584" y="3330619"/>
            <a:ext cx="5663952" cy="576064"/>
          </a:xfrm>
          <a:prstGeom prst="roundRect">
            <a:avLst/>
          </a:prstGeom>
          <a:solidFill>
            <a:srgbClr val="C4B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D75BA579-D253-4C44-BB87-1A898E551BE0}"/>
              </a:ext>
            </a:extLst>
          </p:cNvPr>
          <p:cNvSpPr txBox="1"/>
          <p:nvPr/>
        </p:nvSpPr>
        <p:spPr>
          <a:xfrm>
            <a:off x="6830704" y="3387819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데이터 </a:t>
            </a:r>
            <a:r>
              <a:rPr lang="ko-KR" alt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전처리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및 분석 계획 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8">
            <a:extLst>
              <a:ext uri="{FF2B5EF4-FFF2-40B4-BE49-F238E27FC236}">
                <a16:creationId xmlns:a16="http://schemas.microsoft.com/office/drawing/2014/main" id="{F1D80997-0DEE-415D-BDB0-9E3A87C52249}"/>
              </a:ext>
            </a:extLst>
          </p:cNvPr>
          <p:cNvSpPr/>
          <p:nvPr/>
        </p:nvSpPr>
        <p:spPr>
          <a:xfrm>
            <a:off x="6830704" y="4221088"/>
            <a:ext cx="5361296" cy="3600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738582EB-EFA8-4B9A-B36C-2BB355AD2D7B}"/>
              </a:ext>
            </a:extLst>
          </p:cNvPr>
          <p:cNvSpPr txBox="1"/>
          <p:nvPr/>
        </p:nvSpPr>
        <p:spPr>
          <a:xfrm>
            <a:off x="6893750" y="4270966"/>
            <a:ext cx="4818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데이터 </a:t>
            </a:r>
            <a:r>
              <a:rPr lang="ko-KR" altLang="en-US" sz="12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전처리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	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8">
            <a:extLst>
              <a:ext uri="{FF2B5EF4-FFF2-40B4-BE49-F238E27FC236}">
                <a16:creationId xmlns:a16="http://schemas.microsoft.com/office/drawing/2014/main" id="{26032E54-6849-4958-94E0-68B8E92ED6DB}"/>
              </a:ext>
            </a:extLst>
          </p:cNvPr>
          <p:cNvSpPr/>
          <p:nvPr/>
        </p:nvSpPr>
        <p:spPr>
          <a:xfrm>
            <a:off x="6830704" y="4631006"/>
            <a:ext cx="5361296" cy="3600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-  </a:t>
            </a:r>
            <a:r>
              <a:rPr lang="ko-KR" altLang="en-US" sz="1200" dirty="0"/>
              <a:t>데이터  </a:t>
            </a:r>
            <a:r>
              <a:rPr lang="ko-KR" altLang="en-US" sz="1200" dirty="0" err="1"/>
              <a:t>전처리</a:t>
            </a:r>
            <a:r>
              <a:rPr lang="ko-KR" altLang="en-US" sz="1200" dirty="0"/>
              <a:t> 결과</a:t>
            </a:r>
            <a:endParaRPr lang="zh-CN" altLang="en-US" sz="1200" dirty="0"/>
          </a:p>
        </p:txBody>
      </p:sp>
      <p:sp>
        <p:nvSpPr>
          <p:cNvPr id="8" name="矩形 18">
            <a:extLst>
              <a:ext uri="{FF2B5EF4-FFF2-40B4-BE49-F238E27FC236}">
                <a16:creationId xmlns:a16="http://schemas.microsoft.com/office/drawing/2014/main" id="{C3B644B1-3AA6-4EE5-9D9F-7C098EA8AA6B}"/>
              </a:ext>
            </a:extLst>
          </p:cNvPr>
          <p:cNvSpPr/>
          <p:nvPr/>
        </p:nvSpPr>
        <p:spPr>
          <a:xfrm>
            <a:off x="6830704" y="5040924"/>
            <a:ext cx="5361296" cy="3600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-  </a:t>
            </a:r>
            <a:r>
              <a:rPr lang="ko-KR" altLang="en-US" sz="1200" dirty="0"/>
              <a:t>분석 계획 및 문제점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3528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36">
            <a:extLst>
              <a:ext uri="{FF2B5EF4-FFF2-40B4-BE49-F238E27FC236}">
                <a16:creationId xmlns:a16="http://schemas.microsoft.com/office/drawing/2014/main" id="{7FD9A0AA-B6A9-44DE-A563-990A71EE0BE5}"/>
              </a:ext>
            </a:extLst>
          </p:cNvPr>
          <p:cNvSpPr>
            <a:spLocks noEditPoints="1"/>
          </p:cNvSpPr>
          <p:nvPr/>
        </p:nvSpPr>
        <p:spPr bwMode="auto">
          <a:xfrm>
            <a:off x="11352977" y="3768060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59344" y="1230675"/>
            <a:ext cx="2890828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데이터 </a:t>
            </a:r>
            <a:r>
              <a:rPr lang="ko-KR" altLang="en-US" sz="1400" b="1" dirty="0" err="1">
                <a:solidFill>
                  <a:prstClr val="white">
                    <a:lumMod val="50000"/>
                  </a:prstClr>
                </a:solidFill>
              </a:rPr>
              <a:t>전처리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4F61F9-13DE-41AB-8198-C1607AA0A990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C4BD97"/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prstClr val="white"/>
                </a:solidFill>
              </a:rPr>
              <a:t>3. </a:t>
            </a:r>
            <a:r>
              <a:rPr lang="ko-KR" altLang="en-US" sz="4400" kern="0" dirty="0">
                <a:solidFill>
                  <a:prstClr val="white"/>
                </a:solidFill>
              </a:rPr>
              <a:t>데이터 </a:t>
            </a:r>
            <a:r>
              <a:rPr lang="ko-KR" altLang="en-US" sz="4400" kern="0" dirty="0" err="1">
                <a:solidFill>
                  <a:prstClr val="white"/>
                </a:solidFill>
              </a:rPr>
              <a:t>전처리</a:t>
            </a:r>
            <a:r>
              <a:rPr lang="ko-KR" altLang="en-US" sz="4400" kern="0" dirty="0">
                <a:solidFill>
                  <a:prstClr val="white"/>
                </a:solidFill>
              </a:rPr>
              <a:t> 및 </a:t>
            </a:r>
            <a:r>
              <a:rPr lang="en-US" altLang="ko-KR" sz="4400" kern="0" dirty="0">
                <a:solidFill>
                  <a:prstClr val="white"/>
                </a:solidFill>
              </a:rPr>
              <a:t> </a:t>
            </a:r>
            <a:r>
              <a:rPr lang="ko-KR" altLang="en-US" sz="4400" kern="0" dirty="0">
                <a:solidFill>
                  <a:prstClr val="white"/>
                </a:solidFill>
              </a:rPr>
              <a:t>분석 계획</a:t>
            </a:r>
            <a:endParaRPr lang="ko-KR" altLang="en-US" sz="8800" kern="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4838F8-8611-4B82-8A98-AB7E59BCDA7F}"/>
              </a:ext>
            </a:extLst>
          </p:cNvPr>
          <p:cNvSpPr/>
          <p:nvPr/>
        </p:nvSpPr>
        <p:spPr>
          <a:xfrm>
            <a:off x="1343472" y="2159879"/>
            <a:ext cx="6720408" cy="2520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000" b="1" i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준비 절차 </a:t>
            </a:r>
            <a:endParaRPr lang="ko-KR" altLang="en-US" sz="1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 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정리  </a:t>
            </a: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 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날씨 데이터에  </a:t>
            </a: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Rain, Snow  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값이 </a:t>
            </a: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 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으로 채워지거나 </a:t>
            </a:r>
            <a:endParaRPr lang="ko-KR" altLang="en-US" sz="1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		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수치 값이 필요하지만</a:t>
            </a: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 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빈 값이 존재하였음</a:t>
            </a:r>
            <a:endParaRPr lang="ko-KR" altLang="en-US" sz="1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 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변환  </a:t>
            </a: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 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정규화를 통해 노이즈를 줄인다 </a:t>
            </a: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 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사용 안함</a:t>
            </a:r>
            <a:endParaRPr lang="ko-KR" altLang="en-US" sz="1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 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감소  </a:t>
            </a: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Temp 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처럼 데이터의 수가 충분하고 빈 값이 적은 컬럼을 삭제</a:t>
            </a:r>
            <a:endParaRPr lang="ko-KR" altLang="en-US" sz="1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                  소방서명 </a:t>
            </a: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 </a:t>
            </a:r>
            <a:r>
              <a:rPr lang="ko-KR" altLang="en-US" sz="10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센터명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 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등록일시 </a:t>
            </a: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 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신고일시 </a:t>
            </a: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 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사고원인 </a:t>
            </a: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 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사고장소 컬럼을 </a:t>
            </a:r>
            <a:endParaRPr lang="ko-KR" altLang="en-US" sz="1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	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 사용하지 않기 때문에 삭제 </a:t>
            </a: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 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빈 값이 있거나 분류의 부정확함  </a:t>
            </a: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 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분할  </a:t>
            </a: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8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개의  </a:t>
            </a: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Cause  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 따라 데이터를 분류하여 분석하려고 시도함  </a:t>
            </a:r>
            <a:endParaRPr lang="ko-KR" altLang="en-US" sz="1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	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 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추출한 키워드를 기반으로 분류하였음 </a:t>
            </a: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 </a:t>
            </a:r>
            <a:endParaRPr lang="ko-KR" altLang="en-US" sz="1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                  데이터의 한글 문제 회피 </a:t>
            </a:r>
            <a:endParaRPr lang="ko-KR" altLang="en-US" sz="1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EF8369-2CC4-470D-8986-E0701B9289D6}"/>
              </a:ext>
            </a:extLst>
          </p:cNvPr>
          <p:cNvSpPr/>
          <p:nvPr/>
        </p:nvSpPr>
        <p:spPr>
          <a:xfrm>
            <a:off x="6241867" y="1587653"/>
            <a:ext cx="2702868" cy="4180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400" b="1" i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누락 값 처리</a:t>
            </a:r>
            <a:endParaRPr lang="ko-KR" altLang="en-US" sz="14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4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삭제  </a:t>
            </a:r>
            <a:r>
              <a:rPr lang="en-US" altLang="ko-KR" sz="14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Temp  </a:t>
            </a:r>
            <a:r>
              <a:rPr lang="ko-KR" altLang="en-US" sz="14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처럼 데이터의 수가 충분하고 빈 값이 적은 컬럼을 삭제</a:t>
            </a:r>
            <a:endParaRPr lang="ko-KR" altLang="en-US" sz="14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4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더미 대체  </a:t>
            </a:r>
            <a:r>
              <a:rPr lang="en-US" altLang="ko-KR" sz="14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Snow, Rain  </a:t>
            </a:r>
            <a:r>
              <a:rPr lang="ko-KR" altLang="en-US" sz="14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빈 값을 기상청 사이트와 비교 후  </a:t>
            </a:r>
            <a:r>
              <a:rPr lang="en-US" altLang="ko-KR" sz="14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 </a:t>
            </a:r>
            <a:r>
              <a:rPr lang="ko-KR" altLang="en-US" sz="14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으로 대체</a:t>
            </a:r>
            <a:endParaRPr lang="ko-KR" altLang="en-US" sz="14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4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평균 대체  </a:t>
            </a:r>
            <a:r>
              <a:rPr lang="en-US" altLang="ko-KR" sz="14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5</a:t>
            </a:r>
            <a:r>
              <a:rPr lang="ko-KR" altLang="en-US" sz="14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 이하 연속한 빈 데이터가 있다면 위 아래 데이터의 평균값으로 </a:t>
            </a:r>
            <a:endParaRPr lang="ko-KR" altLang="en-US" sz="14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함초롬바탕" panose="02030604000101010101" pitchFamily="18" charset="-127"/>
              </a:rPr>
              <a:t>	</a:t>
            </a:r>
            <a:r>
              <a:rPr lang="ko-KR" altLang="en-US" sz="14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대체하여 </a:t>
            </a:r>
            <a:r>
              <a:rPr lang="en-US" altLang="ko-KR" sz="14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Null</a:t>
            </a:r>
            <a:r>
              <a:rPr lang="ko-KR" altLang="en-US" sz="14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 대한 분석 제외 최소화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989AA4-9D47-4B7E-896B-55CC7FD2336B}"/>
              </a:ext>
            </a:extLst>
          </p:cNvPr>
          <p:cNvSpPr/>
          <p:nvPr/>
        </p:nvSpPr>
        <p:spPr>
          <a:xfrm>
            <a:off x="9182831" y="1617482"/>
            <a:ext cx="2702868" cy="3005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b="1" i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ko-KR" altLang="en-US" sz="1200" b="1" i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분할 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특성에 따른 분할 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w"/>
            </a:pP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날씨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수치형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연속형 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w"/>
            </a:pP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산악사고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범주형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명목형 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간격에 따른 분할  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w"/>
            </a:pP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Cause 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사고 없는 날과 있는 날 두가지의 발생 경우를 두고  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 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과  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 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 조정 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w"/>
            </a:pP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Temp 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 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10 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도 간격으로 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5 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단계로 구분하여 조정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7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36">
            <a:extLst>
              <a:ext uri="{FF2B5EF4-FFF2-40B4-BE49-F238E27FC236}">
                <a16:creationId xmlns:a16="http://schemas.microsoft.com/office/drawing/2014/main" id="{7FD9A0AA-B6A9-44DE-A563-990A71EE0BE5}"/>
              </a:ext>
            </a:extLst>
          </p:cNvPr>
          <p:cNvSpPr>
            <a:spLocks noEditPoints="1"/>
          </p:cNvSpPr>
          <p:nvPr/>
        </p:nvSpPr>
        <p:spPr bwMode="auto">
          <a:xfrm>
            <a:off x="11352977" y="3768060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59344" y="1230675"/>
            <a:ext cx="2890828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데이터 </a:t>
            </a:r>
            <a:r>
              <a:rPr lang="ko-KR" altLang="en-US" sz="1400" b="1" dirty="0" err="1">
                <a:solidFill>
                  <a:prstClr val="white">
                    <a:lumMod val="50000"/>
                  </a:prstClr>
                </a:solidFill>
              </a:rPr>
              <a:t>전처리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결과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4F61F9-13DE-41AB-8198-C1607AA0A990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C4BD97"/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prstClr val="white"/>
                </a:solidFill>
              </a:rPr>
              <a:t>3. </a:t>
            </a:r>
            <a:r>
              <a:rPr lang="ko-KR" altLang="en-US" sz="4400" kern="0" dirty="0">
                <a:solidFill>
                  <a:prstClr val="white"/>
                </a:solidFill>
              </a:rPr>
              <a:t>데이터 </a:t>
            </a:r>
            <a:r>
              <a:rPr lang="ko-KR" altLang="en-US" sz="4400" kern="0" dirty="0" err="1">
                <a:solidFill>
                  <a:prstClr val="white"/>
                </a:solidFill>
              </a:rPr>
              <a:t>전처리</a:t>
            </a:r>
            <a:r>
              <a:rPr lang="ko-KR" altLang="en-US" sz="4400" kern="0" dirty="0">
                <a:solidFill>
                  <a:prstClr val="white"/>
                </a:solidFill>
              </a:rPr>
              <a:t> 및 </a:t>
            </a:r>
            <a:r>
              <a:rPr lang="en-US" altLang="ko-KR" sz="4400" kern="0" dirty="0">
                <a:solidFill>
                  <a:prstClr val="white"/>
                </a:solidFill>
              </a:rPr>
              <a:t> </a:t>
            </a:r>
            <a:r>
              <a:rPr lang="ko-KR" altLang="en-US" sz="4400" kern="0" dirty="0">
                <a:solidFill>
                  <a:prstClr val="white"/>
                </a:solidFill>
              </a:rPr>
              <a:t>분석 계획</a:t>
            </a:r>
            <a:endParaRPr lang="ko-KR" altLang="en-US" sz="8800" kern="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D53980-69E1-46FA-A861-AC31C5F4661A}"/>
              </a:ext>
            </a:extLst>
          </p:cNvPr>
          <p:cNvSpPr/>
          <p:nvPr/>
        </p:nvSpPr>
        <p:spPr>
          <a:xfrm>
            <a:off x="4459974" y="3244334"/>
            <a:ext cx="3272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날씨 및 사고 데이터 분류 사진 </a:t>
            </a:r>
          </a:p>
        </p:txBody>
      </p:sp>
    </p:spTree>
    <p:extLst>
      <p:ext uri="{BB962C8B-B14F-4D97-AF65-F5344CB8AC3E}">
        <p14:creationId xmlns:p14="http://schemas.microsoft.com/office/powerpoint/2010/main" val="1430409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36">
            <a:extLst>
              <a:ext uri="{FF2B5EF4-FFF2-40B4-BE49-F238E27FC236}">
                <a16:creationId xmlns:a16="http://schemas.microsoft.com/office/drawing/2014/main" id="{7FD9A0AA-B6A9-44DE-A563-990A71EE0BE5}"/>
              </a:ext>
            </a:extLst>
          </p:cNvPr>
          <p:cNvSpPr>
            <a:spLocks noEditPoints="1"/>
          </p:cNvSpPr>
          <p:nvPr/>
        </p:nvSpPr>
        <p:spPr bwMode="auto">
          <a:xfrm>
            <a:off x="11352977" y="3768060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59344" y="1230675"/>
            <a:ext cx="2890828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분석 계획 및 문제점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4F61F9-13DE-41AB-8198-C1607AA0A990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C4BD97"/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prstClr val="white"/>
                </a:solidFill>
              </a:rPr>
              <a:t>3. </a:t>
            </a:r>
            <a:r>
              <a:rPr lang="ko-KR" altLang="en-US" sz="4400" kern="0" dirty="0">
                <a:solidFill>
                  <a:prstClr val="white"/>
                </a:solidFill>
              </a:rPr>
              <a:t>데이터 </a:t>
            </a:r>
            <a:r>
              <a:rPr lang="ko-KR" altLang="en-US" sz="4400" kern="0" dirty="0" err="1">
                <a:solidFill>
                  <a:prstClr val="white"/>
                </a:solidFill>
              </a:rPr>
              <a:t>전처리</a:t>
            </a:r>
            <a:r>
              <a:rPr lang="ko-KR" altLang="en-US" sz="4400" kern="0" dirty="0">
                <a:solidFill>
                  <a:prstClr val="white"/>
                </a:solidFill>
              </a:rPr>
              <a:t> 및 </a:t>
            </a:r>
            <a:r>
              <a:rPr lang="en-US" altLang="ko-KR" sz="4400" kern="0" dirty="0">
                <a:solidFill>
                  <a:prstClr val="white"/>
                </a:solidFill>
              </a:rPr>
              <a:t> </a:t>
            </a:r>
            <a:r>
              <a:rPr lang="ko-KR" altLang="en-US" sz="4400" kern="0" dirty="0">
                <a:solidFill>
                  <a:prstClr val="white"/>
                </a:solidFill>
              </a:rPr>
              <a:t>분석 계획</a:t>
            </a:r>
            <a:endParaRPr lang="ko-KR" altLang="en-US" sz="8800" kern="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EBD29E-24D3-4A44-9FAA-A6A5824E3A76}"/>
              </a:ext>
            </a:extLst>
          </p:cNvPr>
          <p:cNvSpPr/>
          <p:nvPr/>
        </p:nvSpPr>
        <p:spPr>
          <a:xfrm>
            <a:off x="3048000" y="2970541"/>
            <a:ext cx="6096000" cy="916918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로지스틱 회귀분석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의사결정트리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나이브베이즈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  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RandomForestClassifier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 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시도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39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平行四边形 15"/>
          <p:cNvSpPr/>
          <p:nvPr>
            <p:custDataLst>
              <p:tags r:id="rId1"/>
            </p:custDataLst>
          </p:nvPr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8F4FE76-CA83-4179-B402-2D364D87A75D}"/>
              </a:ext>
            </a:extLst>
          </p:cNvPr>
          <p:cNvSpPr/>
          <p:nvPr/>
        </p:nvSpPr>
        <p:spPr>
          <a:xfrm>
            <a:off x="6526584" y="3330619"/>
            <a:ext cx="5663952" cy="576064"/>
          </a:xfrm>
          <a:prstGeom prst="roundRect">
            <a:avLst/>
          </a:prstGeom>
          <a:solidFill>
            <a:srgbClr val="C4B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D75BA579-D253-4C44-BB87-1A898E551BE0}"/>
              </a:ext>
            </a:extLst>
          </p:cNvPr>
          <p:cNvSpPr txBox="1"/>
          <p:nvPr/>
        </p:nvSpPr>
        <p:spPr>
          <a:xfrm>
            <a:off x="6830704" y="3387819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분석 및 결과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8">
            <a:extLst>
              <a:ext uri="{FF2B5EF4-FFF2-40B4-BE49-F238E27FC236}">
                <a16:creationId xmlns:a16="http://schemas.microsoft.com/office/drawing/2014/main" id="{F1D80997-0DEE-415D-BDB0-9E3A87C52249}"/>
              </a:ext>
            </a:extLst>
          </p:cNvPr>
          <p:cNvSpPr/>
          <p:nvPr/>
        </p:nvSpPr>
        <p:spPr>
          <a:xfrm>
            <a:off x="6830704" y="4221088"/>
            <a:ext cx="5361296" cy="3600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738582EB-EFA8-4B9A-B36C-2BB355AD2D7B}"/>
              </a:ext>
            </a:extLst>
          </p:cNvPr>
          <p:cNvSpPr txBox="1"/>
          <p:nvPr/>
        </p:nvSpPr>
        <p:spPr>
          <a:xfrm>
            <a:off x="6893750" y="4270966"/>
            <a:ext cx="4818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로지스틱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	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8">
            <a:extLst>
              <a:ext uri="{FF2B5EF4-FFF2-40B4-BE49-F238E27FC236}">
                <a16:creationId xmlns:a16="http://schemas.microsoft.com/office/drawing/2014/main" id="{26032E54-6849-4958-94E0-68B8E92ED6DB}"/>
              </a:ext>
            </a:extLst>
          </p:cNvPr>
          <p:cNvSpPr/>
          <p:nvPr/>
        </p:nvSpPr>
        <p:spPr>
          <a:xfrm>
            <a:off x="6830704" y="4631006"/>
            <a:ext cx="5361296" cy="3600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-  </a:t>
            </a:r>
            <a:r>
              <a:rPr lang="ko-KR" altLang="en-US" sz="1200" dirty="0"/>
              <a:t>등등 </a:t>
            </a:r>
            <a:endParaRPr lang="zh-CN" altLang="en-US" sz="1200" dirty="0"/>
          </a:p>
        </p:txBody>
      </p:sp>
      <p:sp>
        <p:nvSpPr>
          <p:cNvPr id="8" name="矩形 18">
            <a:extLst>
              <a:ext uri="{FF2B5EF4-FFF2-40B4-BE49-F238E27FC236}">
                <a16:creationId xmlns:a16="http://schemas.microsoft.com/office/drawing/2014/main" id="{C3B644B1-3AA6-4EE5-9D9F-7C098EA8AA6B}"/>
              </a:ext>
            </a:extLst>
          </p:cNvPr>
          <p:cNvSpPr/>
          <p:nvPr/>
        </p:nvSpPr>
        <p:spPr>
          <a:xfrm>
            <a:off x="6830704" y="5040924"/>
            <a:ext cx="5361296" cy="3600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-  </a:t>
            </a:r>
            <a:r>
              <a:rPr lang="ko-KR" altLang="en-US" sz="1200" dirty="0" err="1"/>
              <a:t>공산성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668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36">
            <a:extLst>
              <a:ext uri="{FF2B5EF4-FFF2-40B4-BE49-F238E27FC236}">
                <a16:creationId xmlns:a16="http://schemas.microsoft.com/office/drawing/2014/main" id="{7FD9A0AA-B6A9-44DE-A563-990A71EE0BE5}"/>
              </a:ext>
            </a:extLst>
          </p:cNvPr>
          <p:cNvSpPr>
            <a:spLocks noEditPoints="1"/>
          </p:cNvSpPr>
          <p:nvPr/>
        </p:nvSpPr>
        <p:spPr bwMode="auto">
          <a:xfrm>
            <a:off x="11352977" y="3768060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59344" y="1230675"/>
            <a:ext cx="2890828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로지스틱 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4F61F9-13DE-41AB-8198-C1607AA0A990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C4BD97"/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prstClr val="white"/>
                </a:solidFill>
              </a:rPr>
              <a:t>4. </a:t>
            </a:r>
            <a:r>
              <a:rPr lang="ko-KR" altLang="en-US" sz="4400" kern="0" dirty="0">
                <a:solidFill>
                  <a:prstClr val="white"/>
                </a:solidFill>
              </a:rPr>
              <a:t>분석 및 결과</a:t>
            </a:r>
            <a:endParaRPr lang="ko-KR" altLang="en-US" sz="8800" kern="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097518-1E7D-436D-944F-D614EE667F2B}"/>
              </a:ext>
            </a:extLst>
          </p:cNvPr>
          <p:cNvSpPr/>
          <p:nvPr/>
        </p:nvSpPr>
        <p:spPr>
          <a:xfrm>
            <a:off x="3048000" y="2970541"/>
            <a:ext cx="6096000" cy="473719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로지스틱 회귀분석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결과물 사진 등등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F74762-56A1-4F61-88A6-C1CDC1CE4D34}"/>
              </a:ext>
            </a:extLst>
          </p:cNvPr>
          <p:cNvSpPr/>
          <p:nvPr/>
        </p:nvSpPr>
        <p:spPr>
          <a:xfrm>
            <a:off x="3048000" y="3954130"/>
            <a:ext cx="6096000" cy="916918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사고의 발생에 날씨가 영향을 끼치는지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각 사고 유형의 발생에 어떤 날씨가 영향을 끼치는지  </a:t>
            </a:r>
          </a:p>
        </p:txBody>
      </p:sp>
    </p:spTree>
    <p:extLst>
      <p:ext uri="{BB962C8B-B14F-4D97-AF65-F5344CB8AC3E}">
        <p14:creationId xmlns:p14="http://schemas.microsoft.com/office/powerpoint/2010/main" val="257634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平行四边形 15"/>
          <p:cNvSpPr/>
          <p:nvPr>
            <p:custDataLst>
              <p:tags r:id="rId1"/>
            </p:custDataLst>
          </p:nvPr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2295509-959F-4CF5-9F83-553714467551}"/>
              </a:ext>
            </a:extLst>
          </p:cNvPr>
          <p:cNvSpPr/>
          <p:nvPr/>
        </p:nvSpPr>
        <p:spPr>
          <a:xfrm>
            <a:off x="6528048" y="3330619"/>
            <a:ext cx="5663952" cy="576064"/>
          </a:xfrm>
          <a:prstGeom prst="roundRect">
            <a:avLst/>
          </a:prstGeom>
          <a:solidFill>
            <a:srgbClr val="C4B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D75BA579-D253-4C44-BB87-1A898E551BE0}"/>
              </a:ext>
            </a:extLst>
          </p:cNvPr>
          <p:cNvSpPr txBox="1"/>
          <p:nvPr/>
        </p:nvSpPr>
        <p:spPr>
          <a:xfrm>
            <a:off x="6830704" y="3387819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기대효과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8">
            <a:extLst>
              <a:ext uri="{FF2B5EF4-FFF2-40B4-BE49-F238E27FC236}">
                <a16:creationId xmlns:a16="http://schemas.microsoft.com/office/drawing/2014/main" id="{F1D80997-0DEE-415D-BDB0-9E3A87C52249}"/>
              </a:ext>
            </a:extLst>
          </p:cNvPr>
          <p:cNvSpPr/>
          <p:nvPr/>
        </p:nvSpPr>
        <p:spPr>
          <a:xfrm>
            <a:off x="6830704" y="4221088"/>
            <a:ext cx="5361296" cy="3600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738582EB-EFA8-4B9A-B36C-2BB355AD2D7B}"/>
              </a:ext>
            </a:extLst>
          </p:cNvPr>
          <p:cNvSpPr txBox="1"/>
          <p:nvPr/>
        </p:nvSpPr>
        <p:spPr>
          <a:xfrm>
            <a:off x="6893750" y="4270966"/>
            <a:ext cx="4818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로지스틱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	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8">
            <a:extLst>
              <a:ext uri="{FF2B5EF4-FFF2-40B4-BE49-F238E27FC236}">
                <a16:creationId xmlns:a16="http://schemas.microsoft.com/office/drawing/2014/main" id="{26032E54-6849-4958-94E0-68B8E92ED6DB}"/>
              </a:ext>
            </a:extLst>
          </p:cNvPr>
          <p:cNvSpPr/>
          <p:nvPr/>
        </p:nvSpPr>
        <p:spPr>
          <a:xfrm>
            <a:off x="6830704" y="4631006"/>
            <a:ext cx="5361296" cy="3600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-  </a:t>
            </a:r>
            <a:r>
              <a:rPr lang="ko-KR" altLang="en-US" sz="1200" dirty="0"/>
              <a:t>등등 </a:t>
            </a:r>
            <a:endParaRPr lang="zh-CN" altLang="en-US" sz="1200" dirty="0"/>
          </a:p>
        </p:txBody>
      </p:sp>
      <p:sp>
        <p:nvSpPr>
          <p:cNvPr id="8" name="矩形 18">
            <a:extLst>
              <a:ext uri="{FF2B5EF4-FFF2-40B4-BE49-F238E27FC236}">
                <a16:creationId xmlns:a16="http://schemas.microsoft.com/office/drawing/2014/main" id="{C3B644B1-3AA6-4EE5-9D9F-7C098EA8AA6B}"/>
              </a:ext>
            </a:extLst>
          </p:cNvPr>
          <p:cNvSpPr/>
          <p:nvPr/>
        </p:nvSpPr>
        <p:spPr>
          <a:xfrm>
            <a:off x="6830704" y="5040924"/>
            <a:ext cx="5361296" cy="3600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-  </a:t>
            </a:r>
            <a:r>
              <a:rPr lang="ko-KR" altLang="en-US" sz="1200" dirty="0" err="1"/>
              <a:t>공산성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27626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88929DA-A5BF-4B2D-9B3F-B9AE75A077B9}"/>
              </a:ext>
            </a:extLst>
          </p:cNvPr>
          <p:cNvSpPr/>
          <p:nvPr/>
        </p:nvSpPr>
        <p:spPr>
          <a:xfrm>
            <a:off x="7046002" y="2598811"/>
            <a:ext cx="900000" cy="900000"/>
          </a:xfrm>
          <a:prstGeom prst="ellipse">
            <a:avLst/>
          </a:prstGeom>
          <a:solidFill>
            <a:srgbClr val="ACD3C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8108757" y="2492896"/>
            <a:ext cx="3089869" cy="1216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4.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분석 결과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로지스틱 회기분석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군집화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다중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공산성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FA36ED-C403-4EF8-802B-8D9FCA3FEDE1}"/>
              </a:ext>
            </a:extLst>
          </p:cNvPr>
          <p:cNvSpPr/>
          <p:nvPr/>
        </p:nvSpPr>
        <p:spPr>
          <a:xfrm>
            <a:off x="7046002" y="3998287"/>
            <a:ext cx="900000" cy="900000"/>
          </a:xfrm>
          <a:prstGeom prst="ellipse">
            <a:avLst/>
          </a:prstGeom>
          <a:solidFill>
            <a:srgbClr val="967D5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D59652-9B94-4373-AAC5-BE2C5F59D4AE}"/>
              </a:ext>
            </a:extLst>
          </p:cNvPr>
          <p:cNvSpPr/>
          <p:nvPr/>
        </p:nvSpPr>
        <p:spPr>
          <a:xfrm>
            <a:off x="8108757" y="3887384"/>
            <a:ext cx="3089869" cy="940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5.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최종 결과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서비스 활용 방안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기대 효과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34416EFA-FFEC-47B0-B4AA-DB4A0177D73B}"/>
              </a:ext>
            </a:extLst>
          </p:cNvPr>
          <p:cNvSpPr>
            <a:spLocks noEditPoints="1"/>
          </p:cNvSpPr>
          <p:nvPr/>
        </p:nvSpPr>
        <p:spPr bwMode="auto">
          <a:xfrm>
            <a:off x="7388298" y="4919026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prstClr val="white"/>
                </a:solidFill>
              </a:rPr>
              <a:t>INDEX</a:t>
            </a:r>
            <a:endParaRPr lang="ko-KR" altLang="en-US" sz="8800" kern="0" dirty="0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027D5D1-85E3-4CCE-B9E1-9163D541AEB3}"/>
              </a:ext>
            </a:extLst>
          </p:cNvPr>
          <p:cNvSpPr/>
          <p:nvPr/>
        </p:nvSpPr>
        <p:spPr>
          <a:xfrm>
            <a:off x="987886" y="1878731"/>
            <a:ext cx="900000" cy="900000"/>
          </a:xfrm>
          <a:prstGeom prst="ellipse">
            <a:avLst/>
          </a:prstGeom>
          <a:solidFill>
            <a:srgbClr val="ACD3C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01A15A-61AA-4D08-A4B4-0A39D941D6B1}"/>
              </a:ext>
            </a:extLst>
          </p:cNvPr>
          <p:cNvSpPr/>
          <p:nvPr/>
        </p:nvSpPr>
        <p:spPr>
          <a:xfrm>
            <a:off x="2050641" y="1772816"/>
            <a:ext cx="3089869" cy="939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1.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공모 배경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주제 선정 배경 및 이유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주제의 방향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CCFB96D-C935-4321-AFBE-4775B0F3CCCA}"/>
              </a:ext>
            </a:extLst>
          </p:cNvPr>
          <p:cNvSpPr/>
          <p:nvPr/>
        </p:nvSpPr>
        <p:spPr>
          <a:xfrm>
            <a:off x="987886" y="3273219"/>
            <a:ext cx="900000" cy="900000"/>
          </a:xfrm>
          <a:prstGeom prst="ellipse">
            <a:avLst/>
          </a:prstGeom>
          <a:solidFill>
            <a:srgbClr val="967D5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7E8728-5CA4-4C25-A247-B8A36522C7DC}"/>
              </a:ext>
            </a:extLst>
          </p:cNvPr>
          <p:cNvSpPr/>
          <p:nvPr/>
        </p:nvSpPr>
        <p:spPr>
          <a:xfrm>
            <a:off x="2050641" y="3167304"/>
            <a:ext cx="3089869" cy="1155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2.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데이터 정의 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-   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데이터 수집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데이터 선정 이유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0438E2B-6FA8-410A-9E91-270505BDF10F}"/>
              </a:ext>
            </a:extLst>
          </p:cNvPr>
          <p:cNvSpPr/>
          <p:nvPr/>
        </p:nvSpPr>
        <p:spPr>
          <a:xfrm>
            <a:off x="987886" y="4667707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F8E197-15A1-43F5-8DB8-918A518193EF}"/>
              </a:ext>
            </a:extLst>
          </p:cNvPr>
          <p:cNvSpPr/>
          <p:nvPr/>
        </p:nvSpPr>
        <p:spPr>
          <a:xfrm>
            <a:off x="2050641" y="4561792"/>
            <a:ext cx="3089869" cy="1216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3.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데이터 </a:t>
            </a:r>
            <a:r>
              <a:rPr lang="ko-KR" altLang="en-US" sz="1400" b="1" dirty="0" err="1">
                <a:solidFill>
                  <a:prstClr val="white">
                    <a:lumMod val="50000"/>
                  </a:prstClr>
                </a:solidFill>
              </a:rPr>
              <a:t>전처리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및 분석 계획 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데이터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전처리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데이터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전처리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결과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분석 계획 및 문제점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DBFDC03-FD20-4222-8B96-8E3390F1B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20" y="2063765"/>
            <a:ext cx="529931" cy="52993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BE46B25-B32F-4BD6-9FC2-A98FF53274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51" y="3458619"/>
            <a:ext cx="529200" cy="5292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B7DF954-504B-4851-8584-5E8318E037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47" y="4853107"/>
            <a:ext cx="529200" cy="5292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0B889AE-983B-4FF5-9522-987CB48589E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402" y="2801379"/>
            <a:ext cx="529200" cy="5292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CCDD02C-53D8-4A38-B049-82A4B7159A9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402" y="4196233"/>
            <a:ext cx="529200" cy="5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10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36">
            <a:extLst>
              <a:ext uri="{FF2B5EF4-FFF2-40B4-BE49-F238E27FC236}">
                <a16:creationId xmlns:a16="http://schemas.microsoft.com/office/drawing/2014/main" id="{7FD9A0AA-B6A9-44DE-A563-990A71EE0BE5}"/>
              </a:ext>
            </a:extLst>
          </p:cNvPr>
          <p:cNvSpPr>
            <a:spLocks noEditPoints="1"/>
          </p:cNvSpPr>
          <p:nvPr/>
        </p:nvSpPr>
        <p:spPr bwMode="auto">
          <a:xfrm>
            <a:off x="11352977" y="3768060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59344" y="1230675"/>
            <a:ext cx="2890828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기대 효과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4F61F9-13DE-41AB-8198-C1607AA0A990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C4BD97"/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prstClr val="white"/>
                </a:solidFill>
              </a:rPr>
              <a:t>5. </a:t>
            </a:r>
            <a:r>
              <a:rPr lang="ko-KR" altLang="en-US" sz="4400" kern="0" dirty="0">
                <a:solidFill>
                  <a:prstClr val="white"/>
                </a:solidFill>
              </a:rPr>
              <a:t>기대 효과</a:t>
            </a:r>
            <a:endParaRPr lang="ko-KR" altLang="en-US" sz="8800" kern="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EFC7F7-85D4-4F80-8629-C086C302CF5E}"/>
              </a:ext>
            </a:extLst>
          </p:cNvPr>
          <p:cNvSpPr/>
          <p:nvPr/>
        </p:nvSpPr>
        <p:spPr>
          <a:xfrm>
            <a:off x="3431704" y="2708920"/>
            <a:ext cx="6096000" cy="3576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대목표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사고의 발생에 날씨가 영향을 끼치는지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각 사고 유형의 발생에 어떤 날씨가 영향을 끼치는지  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분석한 결과를 통해 사고의 최소화를 위해 어떤 날을 피해야 하는지 경고해줌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소목표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산악구조대와의 협력을 통해 등산 인구에 대한 안전망 구축 및 예방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부족한 안전 인식 개선</a:t>
            </a:r>
          </a:p>
        </p:txBody>
      </p:sp>
    </p:spTree>
    <p:extLst>
      <p:ext uri="{BB962C8B-B14F-4D97-AF65-F5344CB8AC3E}">
        <p14:creationId xmlns:p14="http://schemas.microsoft.com/office/powerpoint/2010/main" val="2130596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_矩形 13"/>
          <p:cNvSpPr/>
          <p:nvPr>
            <p:custDataLst>
              <p:tags r:id="rId1"/>
            </p:custDataLst>
          </p:nvPr>
        </p:nvSpPr>
        <p:spPr>
          <a:xfrm>
            <a:off x="5163694" y="4283804"/>
            <a:ext cx="18646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Morning for PPT</a:t>
            </a:r>
          </a:p>
        </p:txBody>
      </p:sp>
      <p:sp>
        <p:nvSpPr>
          <p:cNvPr id="8" name="平行四边形 4">
            <a:extLst>
              <a:ext uri="{FF2B5EF4-FFF2-40B4-BE49-F238E27FC236}">
                <a16:creationId xmlns:a16="http://schemas.microsoft.com/office/drawing/2014/main" id="{D24CC0F2-B734-4B4B-AC44-B8A6908FC4FF}"/>
              </a:ext>
            </a:extLst>
          </p:cNvPr>
          <p:cNvSpPr/>
          <p:nvPr/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CB663ED8-77AB-4150-A857-D7BB1D47EE11}"/>
              </a:ext>
            </a:extLst>
          </p:cNvPr>
          <p:cNvSpPr txBox="1"/>
          <p:nvPr/>
        </p:nvSpPr>
        <p:spPr>
          <a:xfrm>
            <a:off x="4131360" y="2309971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  <a:endParaRPr lang="zh-CN" altLang="en-US" sz="7200" dirty="0">
              <a:solidFill>
                <a:srgbClr val="53575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209021A8-DAD1-4009-8BF3-F28110D4778D}"/>
              </a:ext>
            </a:extLst>
          </p:cNvPr>
          <p:cNvSpPr/>
          <p:nvPr/>
        </p:nvSpPr>
        <p:spPr>
          <a:xfrm>
            <a:off x="5172063" y="3582308"/>
            <a:ext cx="1847875" cy="14401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E60A6AA3-CB65-4D56-91EE-9A02223465E4}"/>
              </a:ext>
            </a:extLst>
          </p:cNvPr>
          <p:cNvSpPr/>
          <p:nvPr/>
        </p:nvSpPr>
        <p:spPr>
          <a:xfrm>
            <a:off x="4811042" y="4067780"/>
            <a:ext cx="2569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watching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41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88929DA-A5BF-4B2D-9B3F-B9AE75A077B9}"/>
              </a:ext>
            </a:extLst>
          </p:cNvPr>
          <p:cNvSpPr/>
          <p:nvPr/>
        </p:nvSpPr>
        <p:spPr>
          <a:xfrm>
            <a:off x="7046002" y="1861197"/>
            <a:ext cx="900000" cy="900000"/>
          </a:xfrm>
          <a:prstGeom prst="ellipse">
            <a:avLst/>
          </a:prstGeom>
          <a:solidFill>
            <a:srgbClr val="ACD3C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968FC28-5268-403B-8B99-3A9C01026F1D}"/>
              </a:ext>
            </a:extLst>
          </p:cNvPr>
          <p:cNvSpPr>
            <a:spLocks/>
          </p:cNvSpPr>
          <p:nvPr/>
        </p:nvSpPr>
        <p:spPr bwMode="auto">
          <a:xfrm>
            <a:off x="7298199" y="2135825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8108757" y="1755282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FA36ED-C403-4EF8-802B-8D9FCA3FEDE1}"/>
              </a:ext>
            </a:extLst>
          </p:cNvPr>
          <p:cNvSpPr/>
          <p:nvPr/>
        </p:nvSpPr>
        <p:spPr>
          <a:xfrm>
            <a:off x="7046002" y="3255685"/>
            <a:ext cx="900000" cy="900000"/>
          </a:xfrm>
          <a:prstGeom prst="ellipse">
            <a:avLst/>
          </a:prstGeom>
          <a:solidFill>
            <a:srgbClr val="967D5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D59652-9B94-4373-AAC5-BE2C5F59D4AE}"/>
              </a:ext>
            </a:extLst>
          </p:cNvPr>
          <p:cNvSpPr/>
          <p:nvPr/>
        </p:nvSpPr>
        <p:spPr>
          <a:xfrm>
            <a:off x="8108757" y="3149770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B5DA746-129A-4441-A249-BD065404DF3A}"/>
              </a:ext>
            </a:extLst>
          </p:cNvPr>
          <p:cNvSpPr/>
          <p:nvPr/>
        </p:nvSpPr>
        <p:spPr>
          <a:xfrm>
            <a:off x="7046002" y="4650173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5E05CF-C762-4CFF-87FC-414739F9A689}"/>
              </a:ext>
            </a:extLst>
          </p:cNvPr>
          <p:cNvSpPr/>
          <p:nvPr/>
        </p:nvSpPr>
        <p:spPr>
          <a:xfrm>
            <a:off x="8108757" y="4544258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34416EFA-FFEC-47B0-B4AA-DB4A0177D73B}"/>
              </a:ext>
            </a:extLst>
          </p:cNvPr>
          <p:cNvSpPr>
            <a:spLocks noEditPoints="1"/>
          </p:cNvSpPr>
          <p:nvPr/>
        </p:nvSpPr>
        <p:spPr bwMode="auto">
          <a:xfrm>
            <a:off x="7388298" y="4919026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C13753F4-27E1-4F1E-8213-705EE291ADB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320797" y="3490583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AA27F4A5-3BAD-4BC0-BD04-F857CE8C0B9D}"/>
              </a:ext>
            </a:extLst>
          </p:cNvPr>
          <p:cNvGraphicFramePr/>
          <p:nvPr/>
        </p:nvGraphicFramePr>
        <p:xfrm>
          <a:off x="486535" y="1468192"/>
          <a:ext cx="6017296" cy="433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492ADC9-73BE-4882-8D69-1CE8CAB61C6E}"/>
              </a:ext>
            </a:extLst>
          </p:cNvPr>
          <p:cNvSpPr/>
          <p:nvPr/>
        </p:nvSpPr>
        <p:spPr>
          <a:xfrm>
            <a:off x="991673" y="5992671"/>
            <a:ext cx="965916" cy="317978"/>
          </a:xfrm>
          <a:prstGeom prst="roundRect">
            <a:avLst>
              <a:gd name="adj" fmla="val 50000"/>
            </a:avLst>
          </a:prstGeom>
          <a:solidFill>
            <a:srgbClr val="E0D3C3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범례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3D0931-C20B-4200-AB42-2D24C2B4AB71}"/>
              </a:ext>
            </a:extLst>
          </p:cNvPr>
          <p:cNvSpPr/>
          <p:nvPr/>
        </p:nvSpPr>
        <p:spPr>
          <a:xfrm>
            <a:off x="2097110" y="5992671"/>
            <a:ext cx="965916" cy="317978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범례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i="1" kern="0" dirty="0">
                <a:solidFill>
                  <a:prstClr val="white"/>
                </a:solidFill>
              </a:rPr>
              <a:t>INDEX</a:t>
            </a:r>
            <a:endParaRPr lang="ko-KR" altLang="en-US" sz="88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0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8088319" y="2004"/>
            <a:ext cx="93980" cy="684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 rot="16200000">
            <a:off x="6049337" y="610095"/>
            <a:ext cx="1371600" cy="3435349"/>
          </a:xfrm>
          <a:prstGeom prst="round2SameRect">
            <a:avLst>
              <a:gd name="adj1" fmla="val 0"/>
              <a:gd name="adj2" fmla="val 18239"/>
            </a:avLst>
          </a:prstGeom>
          <a:solidFill>
            <a:schemeClr val="bg1"/>
          </a:solidFill>
          <a:ln>
            <a:noFill/>
          </a:ln>
          <a:effectLst>
            <a:outerShdw blurRad="520700" dist="63500" sx="94000" sy="9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16200000">
            <a:off x="4058609" y="2044420"/>
            <a:ext cx="1371600" cy="546100"/>
          </a:xfrm>
          <a:prstGeom prst="round2SameRect">
            <a:avLst>
              <a:gd name="adj1" fmla="val 42248"/>
              <a:gd name="adj2" fmla="val 0"/>
            </a:avLst>
          </a:prstGeom>
          <a:solidFill>
            <a:srgbClr val="FF9999"/>
          </a:solidFill>
          <a:ln>
            <a:noFill/>
          </a:ln>
          <a:effectLst>
            <a:outerShdw blurRad="139700" dist="63500" sx="97000" sy="9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8021009" y="1843900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021009" y="2583040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088319" y="1905340"/>
            <a:ext cx="93980" cy="792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flipH="1">
            <a:off x="7791370" y="3281160"/>
            <a:ext cx="3956050" cy="1371600"/>
            <a:chOff x="3027333" y="3665337"/>
            <a:chExt cx="3956050" cy="1371600"/>
          </a:xfrm>
        </p:grpSpPr>
        <p:sp>
          <p:nvSpPr>
            <p:cNvPr id="44" name="양쪽 모서리가 둥근 사각형 43"/>
            <p:cNvSpPr/>
            <p:nvPr/>
          </p:nvSpPr>
          <p:spPr>
            <a:xfrm rot="16200000">
              <a:off x="4592608" y="2646162"/>
              <a:ext cx="1371600" cy="3409950"/>
            </a:xfrm>
            <a:prstGeom prst="round2SameRect">
              <a:avLst>
                <a:gd name="adj1" fmla="val 0"/>
                <a:gd name="adj2" fmla="val 18239"/>
              </a:avLst>
            </a:prstGeom>
            <a:solidFill>
              <a:schemeClr val="bg1"/>
            </a:solidFill>
            <a:ln>
              <a:noFill/>
            </a:ln>
            <a:effectLst>
              <a:outerShdw blurRad="520700" dist="63500" sx="94000" sy="9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양쪽 모서리가 둥근 사각형 44"/>
            <p:cNvSpPr/>
            <p:nvPr/>
          </p:nvSpPr>
          <p:spPr>
            <a:xfrm rot="16200000">
              <a:off x="2614583" y="4078087"/>
              <a:ext cx="1371600" cy="546100"/>
            </a:xfrm>
            <a:prstGeom prst="round2SameRect">
              <a:avLst>
                <a:gd name="adj1" fmla="val 42248"/>
                <a:gd name="adj2" fmla="val 0"/>
              </a:avLst>
            </a:prstGeom>
            <a:solidFill>
              <a:srgbClr val="967D5F"/>
            </a:solidFill>
            <a:ln>
              <a:noFill/>
            </a:ln>
            <a:effectLst>
              <a:outerShdw blurRad="139700" dist="63500" sx="97000" sy="97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6551583" y="3867267"/>
              <a:ext cx="228600" cy="2286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6551583" y="4606407"/>
              <a:ext cx="228600" cy="2286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618893" y="3928707"/>
              <a:ext cx="93980" cy="79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8" name="양쪽 모서리가 둥근 사각형 67"/>
          <p:cNvSpPr/>
          <p:nvPr/>
        </p:nvSpPr>
        <p:spPr>
          <a:xfrm rot="16200000">
            <a:off x="6049334" y="3909737"/>
            <a:ext cx="1371600" cy="3435350"/>
          </a:xfrm>
          <a:prstGeom prst="round2SameRect">
            <a:avLst>
              <a:gd name="adj1" fmla="val 0"/>
              <a:gd name="adj2" fmla="val 18239"/>
            </a:avLst>
          </a:prstGeom>
          <a:solidFill>
            <a:schemeClr val="bg1"/>
          </a:solidFill>
          <a:ln>
            <a:noFill/>
          </a:ln>
          <a:effectLst>
            <a:outerShdw blurRad="520700" dist="63500" sx="94000" sy="9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양쪽 모서리가 둥근 사각형 68"/>
          <p:cNvSpPr/>
          <p:nvPr/>
        </p:nvSpPr>
        <p:spPr>
          <a:xfrm rot="16200000">
            <a:off x="4058609" y="5354362"/>
            <a:ext cx="1371600" cy="546100"/>
          </a:xfrm>
          <a:prstGeom prst="round2SameRect">
            <a:avLst>
              <a:gd name="adj1" fmla="val 42248"/>
              <a:gd name="adj2" fmla="val 0"/>
            </a:avLst>
          </a:prstGeom>
          <a:solidFill>
            <a:srgbClr val="7CBAB3"/>
          </a:solidFill>
          <a:ln>
            <a:noFill/>
          </a:ln>
          <a:effectLst>
            <a:outerShdw blurRad="139700" dist="63500" sx="97000" sy="9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021009" y="514354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8021009" y="588268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8088319" y="5204982"/>
            <a:ext cx="93980" cy="792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5159740" y="1754718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318C5A3A-FD34-47B7-BA18-032BA8377C91}"/>
              </a:ext>
            </a:extLst>
          </p:cNvPr>
          <p:cNvSpPr>
            <a:spLocks/>
          </p:cNvSpPr>
          <p:nvPr/>
        </p:nvSpPr>
        <p:spPr bwMode="auto">
          <a:xfrm>
            <a:off x="4570796" y="2112719"/>
            <a:ext cx="324364" cy="28758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8" name="Freeform 36">
            <a:extLst>
              <a:ext uri="{FF2B5EF4-FFF2-40B4-BE49-F238E27FC236}">
                <a16:creationId xmlns:a16="http://schemas.microsoft.com/office/drawing/2014/main" id="{7FD9A0AA-B6A9-44DE-A563-990A71EE0BE5}"/>
              </a:ext>
            </a:extLst>
          </p:cNvPr>
          <p:cNvSpPr>
            <a:spLocks noEditPoints="1"/>
          </p:cNvSpPr>
          <p:nvPr/>
        </p:nvSpPr>
        <p:spPr bwMode="auto">
          <a:xfrm>
            <a:off x="11352977" y="3768060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59803EE1-B6A5-4B80-AF7C-2043C89C6AA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557773" y="5435600"/>
            <a:ext cx="339484" cy="41679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335890" y="3443981"/>
            <a:ext cx="28908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5190199" y="5099134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7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848965" y="2397016"/>
            <a:ext cx="337711" cy="358149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8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2242986" y="2397016"/>
            <a:ext cx="337712" cy="358149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9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1479288" y="2455794"/>
            <a:ext cx="399111" cy="410915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0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2551264" y="2455794"/>
            <a:ext cx="399110" cy="410915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1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1160610" y="2614923"/>
            <a:ext cx="432793" cy="436662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2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2836258" y="2614923"/>
            <a:ext cx="432793" cy="436662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3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913768" y="2861765"/>
            <a:ext cx="436662" cy="432793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4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3079232" y="2861765"/>
            <a:ext cx="436661" cy="432793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5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754639" y="3180444"/>
            <a:ext cx="410915" cy="39911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6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3264106" y="3180444"/>
            <a:ext cx="410915" cy="39911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7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695861" y="3550119"/>
            <a:ext cx="358149" cy="33771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3375652" y="3550119"/>
            <a:ext cx="358149" cy="33771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9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695861" y="3944142"/>
            <a:ext cx="358149" cy="33771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3375652" y="3944142"/>
            <a:ext cx="358149" cy="33771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754639" y="4252419"/>
            <a:ext cx="410915" cy="39911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3264106" y="4252419"/>
            <a:ext cx="410915" cy="39911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913768" y="4537413"/>
            <a:ext cx="436662" cy="432793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3079232" y="4537413"/>
            <a:ext cx="436661" cy="432793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5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2836258" y="4780387"/>
            <a:ext cx="432793" cy="436661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6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1160610" y="4780388"/>
            <a:ext cx="432793" cy="436662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7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2551262" y="4965261"/>
            <a:ext cx="399111" cy="410915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8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1479288" y="4965262"/>
            <a:ext cx="399111" cy="410915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9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2242986" y="5076807"/>
            <a:ext cx="337712" cy="358149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0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848965" y="5076807"/>
            <a:ext cx="337711" cy="358149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1316886" y="3219548"/>
            <a:ext cx="1882791" cy="1108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prstClr val="white">
                    <a:lumMod val="50000"/>
                  </a:prstClr>
                </a:solidFill>
              </a:rPr>
              <a:t>75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4456388" y="3409304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7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AA0A0-312F-4504-B764-093C98D8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2181E-8237-4A22-90CC-8B866404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Glm</a:t>
            </a:r>
            <a:endParaRPr lang="en-US" altLang="ko-KR" dirty="0"/>
          </a:p>
          <a:p>
            <a:r>
              <a:rPr lang="ko-KR" altLang="en-US" dirty="0"/>
              <a:t>모델적합성 판단</a:t>
            </a:r>
            <a:r>
              <a:rPr lang="en-US" altLang="ko-KR" dirty="0"/>
              <a:t>(Step arc, </a:t>
            </a:r>
            <a:r>
              <a:rPr lang="ko-KR" altLang="en-US" dirty="0" err="1"/>
              <a:t>과산포분석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Vif</a:t>
            </a:r>
            <a:r>
              <a:rPr lang="en-US" altLang="ko-KR" dirty="0"/>
              <a:t>   = odds ratio = Or plot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15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平行四边形 15"/>
          <p:cNvSpPr/>
          <p:nvPr>
            <p:custDataLst>
              <p:tags r:id="rId1"/>
            </p:custDataLst>
          </p:nvPr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7">
            <a:extLst>
              <a:ext uri="{FF2B5EF4-FFF2-40B4-BE49-F238E27FC236}">
                <a16:creationId xmlns:a16="http://schemas.microsoft.com/office/drawing/2014/main" id="{7D2B1612-4B1A-4ED7-92A6-56416E8ED9E6}"/>
              </a:ext>
            </a:extLst>
          </p:cNvPr>
          <p:cNvSpPr/>
          <p:nvPr/>
        </p:nvSpPr>
        <p:spPr>
          <a:xfrm>
            <a:off x="6542672" y="3337942"/>
            <a:ext cx="5663952" cy="576064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D75BA579-D253-4C44-BB87-1A898E551BE0}"/>
              </a:ext>
            </a:extLst>
          </p:cNvPr>
          <p:cNvSpPr txBox="1"/>
          <p:nvPr/>
        </p:nvSpPr>
        <p:spPr>
          <a:xfrm>
            <a:off x="6830704" y="3387819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공모 배경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8">
            <a:extLst>
              <a:ext uri="{FF2B5EF4-FFF2-40B4-BE49-F238E27FC236}">
                <a16:creationId xmlns:a16="http://schemas.microsoft.com/office/drawing/2014/main" id="{F1D80997-0DEE-415D-BDB0-9E3A87C52249}"/>
              </a:ext>
            </a:extLst>
          </p:cNvPr>
          <p:cNvSpPr/>
          <p:nvPr/>
        </p:nvSpPr>
        <p:spPr>
          <a:xfrm>
            <a:off x="6830704" y="4221088"/>
            <a:ext cx="5361296" cy="3600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738582EB-EFA8-4B9A-B36C-2BB355AD2D7B}"/>
              </a:ext>
            </a:extLst>
          </p:cNvPr>
          <p:cNvSpPr txBox="1"/>
          <p:nvPr/>
        </p:nvSpPr>
        <p:spPr>
          <a:xfrm>
            <a:off x="6893750" y="4270966"/>
            <a:ext cx="4818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주제 선정 배경 및 이유 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8">
            <a:extLst>
              <a:ext uri="{FF2B5EF4-FFF2-40B4-BE49-F238E27FC236}">
                <a16:creationId xmlns:a16="http://schemas.microsoft.com/office/drawing/2014/main" id="{26032E54-6849-4958-94E0-68B8E92ED6DB}"/>
              </a:ext>
            </a:extLst>
          </p:cNvPr>
          <p:cNvSpPr/>
          <p:nvPr/>
        </p:nvSpPr>
        <p:spPr>
          <a:xfrm>
            <a:off x="6830704" y="4631006"/>
            <a:ext cx="5361296" cy="3600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-  </a:t>
            </a:r>
            <a:r>
              <a:rPr lang="ko-KR" altLang="en-US" sz="1200" dirty="0"/>
              <a:t>주제의 방향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893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36">
            <a:extLst>
              <a:ext uri="{FF2B5EF4-FFF2-40B4-BE49-F238E27FC236}">
                <a16:creationId xmlns:a16="http://schemas.microsoft.com/office/drawing/2014/main" id="{7FD9A0AA-B6A9-44DE-A563-990A71EE0BE5}"/>
              </a:ext>
            </a:extLst>
          </p:cNvPr>
          <p:cNvSpPr>
            <a:spLocks noEditPoints="1"/>
          </p:cNvSpPr>
          <p:nvPr/>
        </p:nvSpPr>
        <p:spPr bwMode="auto">
          <a:xfrm>
            <a:off x="11352977" y="3768060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59344" y="1230675"/>
            <a:ext cx="2890828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주제 선정 배경 및 이유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4F61F9-13DE-41AB-8198-C1607AA0A990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C4BD97"/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prstClr val="white"/>
                </a:solidFill>
              </a:rPr>
              <a:t>1. </a:t>
            </a:r>
            <a:r>
              <a:rPr lang="ko-KR" altLang="en-US" sz="4400" kern="0" dirty="0">
                <a:solidFill>
                  <a:prstClr val="white"/>
                </a:solidFill>
              </a:rPr>
              <a:t>공모 배경</a:t>
            </a:r>
            <a:r>
              <a:rPr lang="en-US" altLang="ko-KR" sz="4400" kern="0" dirty="0">
                <a:solidFill>
                  <a:prstClr val="white"/>
                </a:solidFill>
              </a:rPr>
              <a:t> </a:t>
            </a:r>
            <a:endParaRPr lang="ko-KR" altLang="en-US" sz="8800" kern="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CFFCF0-5BB0-45BE-8BD9-C88C88866C69}"/>
              </a:ext>
            </a:extLst>
          </p:cNvPr>
          <p:cNvSpPr/>
          <p:nvPr/>
        </p:nvSpPr>
        <p:spPr>
          <a:xfrm>
            <a:off x="3048000" y="568435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/>
              <a:t>중년 이후 취미 및 건강유지의 대부분을 차지하는 등산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부족한 안전 인식 문제로 인한 사고 발생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6C245A-9748-4C19-A56F-DFBC269AB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54" y="1961255"/>
            <a:ext cx="2953042" cy="29530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8881C4-8D30-466F-9D42-C43DEF97B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961255"/>
            <a:ext cx="4419544" cy="372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6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36">
            <a:extLst>
              <a:ext uri="{FF2B5EF4-FFF2-40B4-BE49-F238E27FC236}">
                <a16:creationId xmlns:a16="http://schemas.microsoft.com/office/drawing/2014/main" id="{7FD9A0AA-B6A9-44DE-A563-990A71EE0BE5}"/>
              </a:ext>
            </a:extLst>
          </p:cNvPr>
          <p:cNvSpPr>
            <a:spLocks noEditPoints="1"/>
          </p:cNvSpPr>
          <p:nvPr/>
        </p:nvSpPr>
        <p:spPr bwMode="auto">
          <a:xfrm>
            <a:off x="11352977" y="3768060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59344" y="1230675"/>
            <a:ext cx="2890828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주제의 방향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4F61F9-13DE-41AB-8198-C1607AA0A990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prstClr val="white"/>
                </a:solidFill>
              </a:rPr>
              <a:t>1. </a:t>
            </a:r>
            <a:r>
              <a:rPr lang="ko-KR" altLang="en-US" sz="4400" kern="0" dirty="0">
                <a:solidFill>
                  <a:prstClr val="white"/>
                </a:solidFill>
              </a:rPr>
              <a:t>공모 배경</a:t>
            </a:r>
            <a:r>
              <a:rPr lang="en-US" altLang="ko-KR" sz="4400" kern="0" dirty="0">
                <a:solidFill>
                  <a:prstClr val="white"/>
                </a:solidFill>
              </a:rPr>
              <a:t> </a:t>
            </a:r>
            <a:endParaRPr lang="ko-KR" altLang="en-US" sz="8800" kern="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F2ABC8-A5AC-42BA-8580-8ABD0885EAEE}"/>
              </a:ext>
            </a:extLst>
          </p:cNvPr>
          <p:cNvSpPr/>
          <p:nvPr/>
        </p:nvSpPr>
        <p:spPr>
          <a:xfrm>
            <a:off x="2423592" y="2841818"/>
            <a:ext cx="7656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날씨에 따른 사고의 발생 분석 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- </a:t>
            </a:r>
            <a:r>
              <a:rPr lang="ko-KR" altLang="en-US" dirty="0"/>
              <a:t>산악 구조대와의 협력을 통해 등산 인구 안전 도모 및 인력 배치 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- </a:t>
            </a:r>
            <a:r>
              <a:rPr lang="ko-KR" altLang="en-US" dirty="0"/>
              <a:t>부족한 안전 인식 개선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12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平行四边形 15"/>
          <p:cNvSpPr/>
          <p:nvPr>
            <p:custDataLst>
              <p:tags r:id="rId1"/>
            </p:custDataLst>
          </p:nvPr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F3668BC-DCDF-4735-B8BC-9BAE05C0485E}"/>
              </a:ext>
            </a:extLst>
          </p:cNvPr>
          <p:cNvSpPr/>
          <p:nvPr/>
        </p:nvSpPr>
        <p:spPr>
          <a:xfrm>
            <a:off x="6526584" y="3330619"/>
            <a:ext cx="5663952" cy="576064"/>
          </a:xfrm>
          <a:prstGeom prst="roundRect">
            <a:avLst/>
          </a:prstGeom>
          <a:solidFill>
            <a:srgbClr val="C4B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D75BA579-D253-4C44-BB87-1A898E551BE0}"/>
              </a:ext>
            </a:extLst>
          </p:cNvPr>
          <p:cNvSpPr txBox="1"/>
          <p:nvPr/>
        </p:nvSpPr>
        <p:spPr>
          <a:xfrm>
            <a:off x="6830704" y="3387819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데이터 정의 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738582EB-EFA8-4B9A-B36C-2BB355AD2D7B}"/>
              </a:ext>
            </a:extLst>
          </p:cNvPr>
          <p:cNvSpPr txBox="1"/>
          <p:nvPr/>
        </p:nvSpPr>
        <p:spPr>
          <a:xfrm>
            <a:off x="6893750" y="4270966"/>
            <a:ext cx="4818873" cy="276999"/>
          </a:xfrm>
          <a:prstGeom prst="rect">
            <a:avLst/>
          </a:prstGeom>
          <a:solidFill>
            <a:srgbClr val="88898B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데이터 수집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	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8">
            <a:extLst>
              <a:ext uri="{FF2B5EF4-FFF2-40B4-BE49-F238E27FC236}">
                <a16:creationId xmlns:a16="http://schemas.microsoft.com/office/drawing/2014/main" id="{26032E54-6849-4958-94E0-68B8E92ED6DB}"/>
              </a:ext>
            </a:extLst>
          </p:cNvPr>
          <p:cNvSpPr/>
          <p:nvPr/>
        </p:nvSpPr>
        <p:spPr>
          <a:xfrm>
            <a:off x="6829240" y="4644461"/>
            <a:ext cx="5361296" cy="3600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-  </a:t>
            </a:r>
            <a:r>
              <a:rPr lang="ko-KR" altLang="en-US" sz="1200" dirty="0"/>
              <a:t>데이터 선정 이유  </a:t>
            </a:r>
            <a:endParaRPr lang="zh-CN" altLang="en-US" sz="12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83373E9-3278-4B3D-A816-B21673775BAB}"/>
              </a:ext>
            </a:extLst>
          </p:cNvPr>
          <p:cNvSpPr/>
          <p:nvPr/>
        </p:nvSpPr>
        <p:spPr>
          <a:xfrm>
            <a:off x="7824192" y="5187690"/>
            <a:ext cx="4367808" cy="360040"/>
          </a:xfrm>
          <a:prstGeom prst="roundRect">
            <a:avLst/>
          </a:prstGeom>
          <a:solidFill>
            <a:srgbClr val="888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- </a:t>
            </a:r>
            <a:r>
              <a:rPr lang="ko-KR" altLang="en-US" sz="1200" dirty="0"/>
              <a:t>데이터 선정 이유</a:t>
            </a:r>
          </a:p>
        </p:txBody>
      </p:sp>
    </p:spTree>
    <p:extLst>
      <p:ext uri="{BB962C8B-B14F-4D97-AF65-F5344CB8AC3E}">
        <p14:creationId xmlns:p14="http://schemas.microsoft.com/office/powerpoint/2010/main" val="405663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36">
            <a:extLst>
              <a:ext uri="{FF2B5EF4-FFF2-40B4-BE49-F238E27FC236}">
                <a16:creationId xmlns:a16="http://schemas.microsoft.com/office/drawing/2014/main" id="{7FD9A0AA-B6A9-44DE-A563-990A71EE0BE5}"/>
              </a:ext>
            </a:extLst>
          </p:cNvPr>
          <p:cNvSpPr>
            <a:spLocks noEditPoints="1"/>
          </p:cNvSpPr>
          <p:nvPr/>
        </p:nvSpPr>
        <p:spPr bwMode="auto">
          <a:xfrm>
            <a:off x="11352977" y="3768060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59344" y="1230675"/>
            <a:ext cx="2890828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데이터 수집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4F61F9-13DE-41AB-8198-C1607AA0A990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C4BD97"/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prstClr val="white"/>
                </a:solidFill>
              </a:rPr>
              <a:t>2. </a:t>
            </a:r>
            <a:r>
              <a:rPr lang="ko-KR" altLang="en-US" sz="4400" kern="0" dirty="0">
                <a:solidFill>
                  <a:prstClr val="white"/>
                </a:solidFill>
              </a:rPr>
              <a:t>데이터 정의</a:t>
            </a:r>
            <a:r>
              <a:rPr lang="en-US" altLang="ko-KR" sz="4400" kern="0" dirty="0">
                <a:solidFill>
                  <a:prstClr val="white"/>
                </a:solidFill>
              </a:rPr>
              <a:t> </a:t>
            </a:r>
            <a:endParaRPr lang="ko-KR" altLang="en-US" sz="8800" kern="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3919DD-EC67-4C91-9ED9-7132B890DE2B}"/>
              </a:ext>
            </a:extLst>
          </p:cNvPr>
          <p:cNvSpPr/>
          <p:nvPr/>
        </p:nvSpPr>
        <p:spPr>
          <a:xfrm>
            <a:off x="3048000" y="175458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494949"/>
                </a:solidFill>
                <a:latin typeface="NanumGothic"/>
              </a:rPr>
              <a:t>요소</a:t>
            </a:r>
            <a:r>
              <a:rPr lang="en-US" altLang="ko-KR" dirty="0">
                <a:solidFill>
                  <a:srgbClr val="494949"/>
                </a:solidFill>
                <a:latin typeface="NanumGothic"/>
              </a:rPr>
              <a:t>: </a:t>
            </a:r>
            <a:r>
              <a:rPr lang="ko-KR" altLang="en-US" dirty="0">
                <a:solidFill>
                  <a:srgbClr val="494949"/>
                </a:solidFill>
                <a:latin typeface="NanumGothic"/>
              </a:rPr>
              <a:t>기온</a:t>
            </a:r>
            <a:r>
              <a:rPr lang="en-US" altLang="ko-KR" dirty="0">
                <a:solidFill>
                  <a:srgbClr val="494949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494949"/>
                </a:solidFill>
                <a:latin typeface="NanumGothic"/>
              </a:rPr>
              <a:t>강수</a:t>
            </a:r>
            <a:r>
              <a:rPr lang="en-US" altLang="ko-KR" dirty="0">
                <a:solidFill>
                  <a:srgbClr val="494949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494949"/>
                </a:solidFill>
                <a:latin typeface="NanumGothic"/>
              </a:rPr>
              <a:t>바람</a:t>
            </a:r>
            <a:r>
              <a:rPr lang="en-US" altLang="ko-KR" dirty="0">
                <a:solidFill>
                  <a:srgbClr val="494949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494949"/>
                </a:solidFill>
                <a:latin typeface="NanumGothic"/>
              </a:rPr>
              <a:t>기압</a:t>
            </a:r>
            <a:r>
              <a:rPr lang="en-US" altLang="ko-KR" dirty="0">
                <a:solidFill>
                  <a:srgbClr val="494949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494949"/>
                </a:solidFill>
                <a:latin typeface="NanumGothic"/>
              </a:rPr>
              <a:t>습도</a:t>
            </a:r>
            <a:r>
              <a:rPr lang="en-US" altLang="ko-KR" dirty="0">
                <a:solidFill>
                  <a:srgbClr val="494949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494949"/>
                </a:solidFill>
                <a:latin typeface="NanumGothic"/>
              </a:rPr>
              <a:t>일사</a:t>
            </a:r>
            <a:r>
              <a:rPr lang="en-US" altLang="ko-KR" dirty="0">
                <a:solidFill>
                  <a:srgbClr val="494949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494949"/>
                </a:solidFill>
                <a:latin typeface="NanumGothic"/>
              </a:rPr>
              <a:t>일조</a:t>
            </a:r>
            <a:r>
              <a:rPr lang="en-US" altLang="ko-KR" dirty="0">
                <a:solidFill>
                  <a:srgbClr val="494949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494949"/>
                </a:solidFill>
                <a:latin typeface="NanumGothic"/>
              </a:rPr>
              <a:t>눈</a:t>
            </a:r>
            <a:r>
              <a:rPr lang="en-US" altLang="ko-KR" dirty="0">
                <a:solidFill>
                  <a:srgbClr val="494949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494949"/>
                </a:solidFill>
                <a:latin typeface="NanumGothic"/>
              </a:rPr>
              <a:t>구름</a:t>
            </a:r>
            <a:r>
              <a:rPr lang="en-US" altLang="ko-KR" dirty="0">
                <a:solidFill>
                  <a:srgbClr val="494949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494949"/>
                </a:solidFill>
                <a:latin typeface="NanumGothic"/>
              </a:rPr>
              <a:t>시정</a:t>
            </a:r>
            <a:r>
              <a:rPr lang="en-US" altLang="ko-KR" dirty="0">
                <a:solidFill>
                  <a:srgbClr val="494949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494949"/>
                </a:solidFill>
                <a:latin typeface="NanumGothic"/>
              </a:rPr>
              <a:t>지면상태</a:t>
            </a:r>
            <a:r>
              <a:rPr lang="en-US" altLang="ko-KR" dirty="0">
                <a:solidFill>
                  <a:srgbClr val="494949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494949"/>
                </a:solidFill>
                <a:latin typeface="NanumGothic"/>
              </a:rPr>
              <a:t>지면 </a:t>
            </a:r>
            <a:r>
              <a:rPr lang="en-US" altLang="ko-KR" dirty="0">
                <a:solidFill>
                  <a:srgbClr val="494949"/>
                </a:solidFill>
                <a:latin typeface="NanumGothic"/>
              </a:rPr>
              <a:t>· </a:t>
            </a:r>
            <a:r>
              <a:rPr lang="ko-KR" altLang="en-US" dirty="0">
                <a:solidFill>
                  <a:srgbClr val="494949"/>
                </a:solidFill>
                <a:latin typeface="NanumGothic"/>
              </a:rPr>
              <a:t>초상온도</a:t>
            </a:r>
            <a:r>
              <a:rPr lang="en-US" altLang="ko-KR" dirty="0">
                <a:solidFill>
                  <a:srgbClr val="494949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494949"/>
                </a:solidFill>
                <a:latin typeface="NanumGothic"/>
              </a:rPr>
              <a:t>일기현상</a:t>
            </a:r>
            <a:r>
              <a:rPr lang="en-US" altLang="ko-KR" dirty="0">
                <a:solidFill>
                  <a:srgbClr val="494949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494949"/>
                </a:solidFill>
                <a:latin typeface="NanumGothic"/>
              </a:rPr>
              <a:t>증발량 등</a:t>
            </a:r>
            <a:endParaRPr lang="en-US" altLang="ko-KR" dirty="0">
              <a:solidFill>
                <a:srgbClr val="494949"/>
              </a:solidFill>
              <a:latin typeface="NanumGothic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494949"/>
              </a:solidFill>
              <a:latin typeface="NanumGothic"/>
            </a:endParaRPr>
          </a:p>
          <a:p>
            <a:pPr fontAlgn="base" latinLnBrk="1"/>
            <a:r>
              <a:rPr lang="en-US" altLang="ko-KR" b="1" dirty="0"/>
              <a:t>- </a:t>
            </a:r>
            <a:r>
              <a:rPr lang="ko-KR" altLang="en-US" b="1" dirty="0"/>
              <a:t>기상자료 개방 포털 종관 기상 관측 </a:t>
            </a:r>
          </a:p>
          <a:p>
            <a:pPr fontAlgn="base" latinLnBrk="1"/>
            <a:r>
              <a:rPr lang="en-US" altLang="ko-KR" dirty="0"/>
              <a:t>https://data.kma.go.kr/data/grnd/selectAsosRltmList.do?pgmNo=36</a:t>
            </a:r>
            <a:endParaRPr lang="ko-KR" altLang="en-US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C67050-1DFE-44F1-985C-81DA7ABB983E}"/>
              </a:ext>
            </a:extLst>
          </p:cNvPr>
          <p:cNvSpPr/>
          <p:nvPr/>
        </p:nvSpPr>
        <p:spPr>
          <a:xfrm>
            <a:off x="3048000" y="4077072"/>
            <a:ext cx="6096000" cy="22561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92100" marR="0" indent="-1460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08610" algn="l"/>
              </a:tabLst>
            </a:pPr>
            <a:r>
              <a:rPr lang="en-US" altLang="ko-KR" b="1" kern="0" spc="-11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b="1" kern="0" spc="-110" dirty="0" err="1">
                <a:solidFill>
                  <a:srgbClr val="666666"/>
                </a:solidFill>
                <a:latin typeface="맑은 고딕" panose="020B0503020000020004" pitchFamily="50" charset="-127"/>
              </a:rPr>
              <a:t>소방청</a:t>
            </a:r>
            <a:r>
              <a:rPr lang="ko-KR" altLang="en-US" b="1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 산악 로우 데이터 </a:t>
            </a:r>
            <a:r>
              <a:rPr lang="en-US" altLang="ko-KR" b="1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b="1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서울</a:t>
            </a:r>
            <a:r>
              <a:rPr lang="en-US" altLang="ko-KR" b="1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경기</a:t>
            </a:r>
            <a:r>
              <a:rPr lang="en-US" altLang="ko-KR" b="1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경북</a:t>
            </a:r>
            <a:r>
              <a:rPr lang="en-US" altLang="ko-KR" b="1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경남 </a:t>
            </a:r>
            <a:r>
              <a:rPr lang="en-US" altLang="ko-KR" b="1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(2013~2018)</a:t>
            </a:r>
            <a:endParaRPr lang="ko-KR" altLang="en-US" b="1" kern="0" dirty="0">
              <a:solidFill>
                <a:srgbClr val="000000"/>
              </a:solidFill>
              <a:latin typeface="한컴바탕"/>
            </a:endParaRPr>
          </a:p>
          <a:p>
            <a:pPr marL="146050" marR="0" indent="-1460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08610" algn="l"/>
              </a:tabLst>
            </a:pPr>
            <a:r>
              <a:rPr lang="ko-KR" altLang="en-US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구조 보고서 번호</a:t>
            </a:r>
            <a:r>
              <a:rPr lang="en-US" altLang="ko-KR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소방서명</a:t>
            </a:r>
            <a:r>
              <a:rPr lang="en-US" altLang="ko-KR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110" dirty="0" err="1">
                <a:solidFill>
                  <a:srgbClr val="666666"/>
                </a:solidFill>
                <a:latin typeface="맑은 고딕" panose="020B0503020000020004" pitchFamily="50" charset="-127"/>
              </a:rPr>
              <a:t>센터명</a:t>
            </a:r>
            <a:r>
              <a:rPr lang="en-US" altLang="ko-KR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등록일시</a:t>
            </a:r>
            <a:r>
              <a:rPr lang="en-US" altLang="ko-KR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신고일시</a:t>
            </a:r>
            <a:r>
              <a:rPr lang="en-US" altLang="ko-KR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사고원인</a:t>
            </a:r>
            <a:r>
              <a:rPr lang="en-US" altLang="ko-KR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사고장소</a:t>
            </a:r>
            <a:r>
              <a:rPr lang="en-US" altLang="ko-KR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활동개요</a:t>
            </a:r>
            <a:endParaRPr lang="ko-KR" altLang="en-US" sz="11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92100" marR="0" indent="-1460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08610" algn="l"/>
              </a:tabLst>
            </a:pPr>
            <a:r>
              <a:rPr lang="ko-KR" altLang="en-US" b="1" kern="0" spc="-110" dirty="0">
                <a:solidFill>
                  <a:srgbClr val="666666"/>
                </a:solidFill>
                <a:latin typeface="맑은 고딕" panose="020B0503020000020004" pitchFamily="50" charset="-127"/>
              </a:rPr>
              <a:t>데이터 신청 후 개일 메일 수취 </a:t>
            </a:r>
            <a:endParaRPr lang="ko-KR" altLang="en-US" b="1" kern="0" spc="-110" dirty="0">
              <a:solidFill>
                <a:srgbClr val="666666"/>
              </a:solidFill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841099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36">
            <a:extLst>
              <a:ext uri="{FF2B5EF4-FFF2-40B4-BE49-F238E27FC236}">
                <a16:creationId xmlns:a16="http://schemas.microsoft.com/office/drawing/2014/main" id="{7FD9A0AA-B6A9-44DE-A563-990A71EE0BE5}"/>
              </a:ext>
            </a:extLst>
          </p:cNvPr>
          <p:cNvSpPr>
            <a:spLocks noEditPoints="1"/>
          </p:cNvSpPr>
          <p:nvPr/>
        </p:nvSpPr>
        <p:spPr bwMode="auto">
          <a:xfrm>
            <a:off x="11352977" y="3768060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59344" y="1230675"/>
            <a:ext cx="2890828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데이터 수집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4F61F9-13DE-41AB-8198-C1607AA0A990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C4BD97"/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prstClr val="white"/>
                </a:solidFill>
              </a:rPr>
              <a:t>2. </a:t>
            </a:r>
            <a:r>
              <a:rPr lang="ko-KR" altLang="en-US" sz="4400" kern="0" dirty="0">
                <a:solidFill>
                  <a:prstClr val="white"/>
                </a:solidFill>
              </a:rPr>
              <a:t>데이터 정의</a:t>
            </a:r>
            <a:r>
              <a:rPr lang="en-US" altLang="ko-KR" sz="4400" kern="0" dirty="0">
                <a:solidFill>
                  <a:prstClr val="white"/>
                </a:solidFill>
              </a:rPr>
              <a:t> </a:t>
            </a:r>
            <a:endParaRPr lang="ko-KR" altLang="en-US" sz="88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64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36">
            <a:extLst>
              <a:ext uri="{FF2B5EF4-FFF2-40B4-BE49-F238E27FC236}">
                <a16:creationId xmlns:a16="http://schemas.microsoft.com/office/drawing/2014/main" id="{7FD9A0AA-B6A9-44DE-A563-990A71EE0BE5}"/>
              </a:ext>
            </a:extLst>
          </p:cNvPr>
          <p:cNvSpPr>
            <a:spLocks noEditPoints="1"/>
          </p:cNvSpPr>
          <p:nvPr/>
        </p:nvSpPr>
        <p:spPr bwMode="auto">
          <a:xfrm>
            <a:off x="11352977" y="3768060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59344" y="1230675"/>
            <a:ext cx="2890828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데이터 선정 이유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4F61F9-13DE-41AB-8198-C1607AA0A990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C4BD97"/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prstClr val="white"/>
                </a:solidFill>
              </a:rPr>
              <a:t>2. </a:t>
            </a:r>
            <a:r>
              <a:rPr lang="ko-KR" altLang="en-US" sz="4400" kern="0" dirty="0">
                <a:solidFill>
                  <a:prstClr val="white"/>
                </a:solidFill>
              </a:rPr>
              <a:t>데이터 정의</a:t>
            </a:r>
            <a:r>
              <a:rPr lang="en-US" altLang="ko-KR" sz="4400" kern="0" dirty="0">
                <a:solidFill>
                  <a:prstClr val="white"/>
                </a:solidFill>
              </a:rPr>
              <a:t> </a:t>
            </a:r>
            <a:endParaRPr lang="ko-KR" altLang="en-US" sz="8800" kern="0" dirty="0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D1D05AF-5113-4216-931B-BCF2CDB075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87" y="2204864"/>
            <a:ext cx="2315841" cy="234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C5E29D0-C035-4607-BFFD-68DD0713E1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2185189"/>
            <a:ext cx="2315841" cy="234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5BBCA4-4B0F-4A1C-993E-107373462A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46" y="2204864"/>
            <a:ext cx="2315841" cy="2340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8B03532-FED4-46F3-AD59-B0A248D8F48C}"/>
              </a:ext>
            </a:extLst>
          </p:cNvPr>
          <p:cNvSpPr txBox="1"/>
          <p:nvPr/>
        </p:nvSpPr>
        <p:spPr>
          <a:xfrm>
            <a:off x="3247267" y="5013176"/>
            <a:ext cx="680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목적에 맞는 날씨 데이터의 컬럼을 선택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분포가 적절하고 사고유형이 일어날 수 있을 법한 날씨를 선정</a:t>
            </a:r>
          </a:p>
        </p:txBody>
      </p:sp>
    </p:spTree>
    <p:extLst>
      <p:ext uri="{BB962C8B-B14F-4D97-AF65-F5344CB8AC3E}">
        <p14:creationId xmlns:p14="http://schemas.microsoft.com/office/powerpoint/2010/main" val="4292109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2365</TotalTime>
  <Words>703</Words>
  <Application>Microsoft Office PowerPoint</Application>
  <PresentationFormat>와이드스크린</PresentationFormat>
  <Paragraphs>168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HY견고딕</vt:lpstr>
      <vt:lpstr>굴림</vt:lpstr>
      <vt:lpstr>NanumGothic</vt:lpstr>
      <vt:lpstr>맑은 고딕</vt:lpstr>
      <vt:lpstr>바탕</vt:lpstr>
      <vt:lpstr>한컴바탕</vt:lpstr>
      <vt:lpstr>함초롬바탕</vt:lpstr>
      <vt:lpstr>Arial</vt:lpstr>
      <vt:lpstr>Calibri</vt:lpstr>
      <vt:lpstr>Wingdings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홍기대</cp:lastModifiedBy>
  <cp:revision>174</cp:revision>
  <dcterms:created xsi:type="dcterms:W3CDTF">2017-01-18T01:49:11Z</dcterms:created>
  <dcterms:modified xsi:type="dcterms:W3CDTF">2019-07-05T03:13:34Z</dcterms:modified>
</cp:coreProperties>
</file>