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5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345" r:id="rId2"/>
    <p:sldId id="417" r:id="rId3"/>
    <p:sldId id="365" r:id="rId4"/>
    <p:sldId id="414" r:id="rId5"/>
    <p:sldId id="423" r:id="rId6"/>
    <p:sldId id="371" r:id="rId7"/>
    <p:sldId id="400" r:id="rId8"/>
    <p:sldId id="436" r:id="rId9"/>
    <p:sldId id="443" r:id="rId10"/>
    <p:sldId id="375" r:id="rId11"/>
    <p:sldId id="378" r:id="rId12"/>
    <p:sldId id="420" r:id="rId13"/>
    <p:sldId id="379" r:id="rId14"/>
    <p:sldId id="395" r:id="rId15"/>
    <p:sldId id="397" r:id="rId16"/>
    <p:sldId id="440" r:id="rId17"/>
    <p:sldId id="424" r:id="rId18"/>
    <p:sldId id="403" r:id="rId19"/>
    <p:sldId id="384" r:id="rId20"/>
    <p:sldId id="426" r:id="rId21"/>
    <p:sldId id="433" r:id="rId22"/>
    <p:sldId id="429" r:id="rId23"/>
    <p:sldId id="425" r:id="rId24"/>
    <p:sldId id="437" r:id="rId25"/>
    <p:sldId id="430" r:id="rId26"/>
    <p:sldId id="434" r:id="rId27"/>
    <p:sldId id="438" r:id="rId28"/>
    <p:sldId id="431" r:id="rId29"/>
    <p:sldId id="441" r:id="rId30"/>
    <p:sldId id="442" r:id="rId31"/>
    <p:sldId id="388" r:id="rId32"/>
    <p:sldId id="389" r:id="rId33"/>
    <p:sldId id="399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pos="1692" userDrawn="1">
          <p15:clr>
            <a:srgbClr val="A4A3A4"/>
          </p15:clr>
        </p15:guide>
        <p15:guide id="3" orient="horz" pos="37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홍기대" initials="홍" lastIdx="1" clrIdx="0">
    <p:extLst>
      <p:ext uri="{19B8F6BF-5375-455C-9EA6-DF929625EA0E}">
        <p15:presenceInfo xmlns:p15="http://schemas.microsoft.com/office/powerpoint/2012/main" userId="홍기대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9FB2"/>
    <a:srgbClr val="94ADBD"/>
    <a:srgbClr val="687C88"/>
    <a:srgbClr val="56A1B0"/>
    <a:srgbClr val="4D8A85"/>
    <a:srgbClr val="6D8C84"/>
    <a:srgbClr val="025951"/>
    <a:srgbClr val="F2F2F2"/>
    <a:srgbClr val="658BA3"/>
    <a:srgbClr val="3E6E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3867" autoAdjust="0"/>
  </p:normalViewPr>
  <p:slideViewPr>
    <p:cSldViewPr>
      <p:cViewPr varScale="1">
        <p:scale>
          <a:sx n="81" d="100"/>
          <a:sy n="81" d="100"/>
        </p:scale>
        <p:origin x="53" y="173"/>
      </p:cViewPr>
      <p:guideLst>
        <p:guide orient="horz" pos="572"/>
        <p:guide pos="1692"/>
        <p:guide orient="horz" pos="3748"/>
      </p:guideLst>
    </p:cSldViewPr>
  </p:slideViewPr>
  <p:outlineViewPr>
    <p:cViewPr>
      <p:scale>
        <a:sx n="33" d="100"/>
        <a:sy n="33" d="100"/>
      </p:scale>
      <p:origin x="0" y="-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100"/>
    </p:cViewPr>
  </p:sorterViewPr>
  <p:notesViewPr>
    <p:cSldViewPr>
      <p:cViewPr varScale="1">
        <p:scale>
          <a:sx n="51" d="100"/>
          <a:sy n="51" d="100"/>
        </p:scale>
        <p:origin x="2692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2000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2019 </a:t>
            </a:r>
            <a:r>
              <a:rPr lang="ko-KR" altLang="en-US" sz="2000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국립공원 통계 </a:t>
            </a:r>
            <a:endParaRPr lang="en-US" altLang="ko-KR" sz="2000" dirty="0">
              <a:solidFill>
                <a:schemeClr val="tx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>
              <a:defRPr/>
            </a:pPr>
            <a:r>
              <a:rPr lang="ko-KR" sz="2000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연간 탐방객 추이</a:t>
            </a:r>
            <a:endParaRPr lang="en-US" sz="2000" dirty="0">
              <a:solidFill>
                <a:schemeClr val="tx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317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6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25400" cap="rnd">
                <a:solidFill>
                  <a:srgbClr val="56A1B0"/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Sheet1!$A$2:$A$12</c:f>
              <c:strCache>
                <c:ptCount val="11"/>
                <c:pt idx="0">
                  <c:v>08</c:v>
                </c:pt>
                <c:pt idx="1">
                  <c:v>09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  <c:pt idx="7">
                  <c:v>15</c:v>
                </c:pt>
                <c:pt idx="8">
                  <c:v>16</c:v>
                </c:pt>
                <c:pt idx="9">
                  <c:v>17</c:v>
                </c:pt>
                <c:pt idx="10">
                  <c:v>18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37707</c:v>
                </c:pt>
                <c:pt idx="1">
                  <c:v>38219</c:v>
                </c:pt>
                <c:pt idx="2">
                  <c:v>42658</c:v>
                </c:pt>
                <c:pt idx="3">
                  <c:v>40804</c:v>
                </c:pt>
                <c:pt idx="4">
                  <c:v>40959</c:v>
                </c:pt>
                <c:pt idx="5">
                  <c:v>46932</c:v>
                </c:pt>
                <c:pt idx="6">
                  <c:v>46406</c:v>
                </c:pt>
                <c:pt idx="7">
                  <c:v>45332</c:v>
                </c:pt>
                <c:pt idx="8">
                  <c:v>44358</c:v>
                </c:pt>
                <c:pt idx="9">
                  <c:v>47278</c:v>
                </c:pt>
                <c:pt idx="10">
                  <c:v>43824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121-4EA1-A9EA-7EEB9CA06E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5819392"/>
        <c:axId val="171574784"/>
      </c:lineChart>
      <c:catAx>
        <c:axId val="195819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defRPr>
            </a:pPr>
            <a:endParaRPr lang="ko-KR"/>
          </a:p>
        </c:txPr>
        <c:crossAx val="171574784"/>
        <c:crosses val="autoZero"/>
        <c:auto val="1"/>
        <c:lblAlgn val="ctr"/>
        <c:lblOffset val="100"/>
        <c:noMultiLvlLbl val="0"/>
      </c:catAx>
      <c:valAx>
        <c:axId val="171574784"/>
        <c:scaling>
          <c:orientation val="minMax"/>
          <c:min val="300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+mn-cs"/>
                  </a:defRPr>
                </a:pPr>
                <a:r>
                  <a:rPr lang="ko-KR" sz="1400" b="1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탐방객 수 </a:t>
                </a:r>
                <a:r>
                  <a:rPr lang="en-US" sz="1400" b="1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(1,000</a:t>
                </a:r>
                <a:r>
                  <a:rPr lang="ko-KR" sz="1400" b="1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명</a:t>
                </a:r>
                <a:r>
                  <a:rPr lang="en-US" sz="1400" b="1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defRPr>
            </a:pPr>
            <a:endParaRPr lang="ko-KR"/>
          </a:p>
        </c:txPr>
        <c:crossAx val="195819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최근 </a:t>
            </a:r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년 운동 경험</a:t>
            </a:r>
          </a:p>
        </c:rich>
      </c:tx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26543435302020607"/>
          <c:y val="0.15392217650600684"/>
          <c:w val="0.63590529308836397"/>
          <c:h val="0.68792468649752114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rgbClr val="56A1B0"/>
            </a:solidFill>
            <a:ln>
              <a:noFill/>
            </a:ln>
            <a:effectLst/>
          </c:spPr>
          <c:invertIfNegative val="0"/>
          <c:dPt>
            <c:idx val="11"/>
            <c:invertIfNegative val="0"/>
            <c:bubble3D val="0"/>
            <c:spPr>
              <a:solidFill>
                <a:srgbClr val="F7964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147-49CE-87FB-E0458A6B9B5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Sheet1!$A$1:$A$12</c:f>
              <c:strCache>
                <c:ptCount val="12"/>
                <c:pt idx="0">
                  <c:v>최근 1년간 운동한적 없음</c:v>
                </c:pt>
                <c:pt idx="1">
                  <c:v>골프</c:v>
                </c:pt>
                <c:pt idx="2">
                  <c:v>축구</c:v>
                </c:pt>
                <c:pt idx="3">
                  <c:v>탁구</c:v>
                </c:pt>
                <c:pt idx="4">
                  <c:v>요가</c:v>
                </c:pt>
                <c:pt idx="5">
                  <c:v>수영</c:v>
                </c:pt>
                <c:pt idx="6">
                  <c:v>볼링</c:v>
                </c:pt>
                <c:pt idx="7">
                  <c:v>배드민턴</c:v>
                </c:pt>
                <c:pt idx="8">
                  <c:v>헬스(PT등)</c:v>
                </c:pt>
                <c:pt idx="9">
                  <c:v>달리기(조깅/마라톤)</c:v>
                </c:pt>
                <c:pt idx="10">
                  <c:v>자전거</c:v>
                </c:pt>
                <c:pt idx="11">
                  <c:v>등산</c:v>
                </c:pt>
              </c:strCache>
            </c:strRef>
          </c:cat>
          <c:val>
            <c:numRef>
              <c:f>Sheet1!$B$1:$B$12</c:f>
              <c:numCache>
                <c:formatCode>General</c:formatCode>
                <c:ptCount val="12"/>
                <c:pt idx="0">
                  <c:v>3.8</c:v>
                </c:pt>
                <c:pt idx="1">
                  <c:v>11.9</c:v>
                </c:pt>
                <c:pt idx="2">
                  <c:v>13.2</c:v>
                </c:pt>
                <c:pt idx="3">
                  <c:v>17.2</c:v>
                </c:pt>
                <c:pt idx="4">
                  <c:v>21.9</c:v>
                </c:pt>
                <c:pt idx="5">
                  <c:v>23.4</c:v>
                </c:pt>
                <c:pt idx="6">
                  <c:v>25.3</c:v>
                </c:pt>
                <c:pt idx="7">
                  <c:v>31.2</c:v>
                </c:pt>
                <c:pt idx="8">
                  <c:v>34.6</c:v>
                </c:pt>
                <c:pt idx="9">
                  <c:v>38.200000000000003</c:v>
                </c:pt>
                <c:pt idx="10">
                  <c:v>43.6</c:v>
                </c:pt>
                <c:pt idx="11">
                  <c:v>50.8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147-49CE-87FB-E0458A6B9B5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4"/>
        <c:overlap val="20"/>
        <c:axId val="600409080"/>
        <c:axId val="600410040"/>
      </c:barChart>
      <c:catAx>
        <c:axId val="6004090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defRPr>
            </a:pPr>
            <a:endParaRPr lang="ko-KR"/>
          </a:p>
        </c:txPr>
        <c:crossAx val="600410040"/>
        <c:crosses val="autoZero"/>
        <c:auto val="1"/>
        <c:lblAlgn val="ctr"/>
        <c:lblOffset val="100"/>
        <c:noMultiLvlLbl val="0"/>
      </c:catAx>
      <c:valAx>
        <c:axId val="6004100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00409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FFFFFF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20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'11~'15</a:t>
            </a:r>
            <a:r>
              <a:rPr lang="ko-KR" altLang="en-US" sz="20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년 등산사고 발생 현황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발생 건수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12</c:v>
                </c:pt>
                <c:pt idx="1">
                  <c:v>13</c:v>
                </c:pt>
                <c:pt idx="2">
                  <c:v>14</c:v>
                </c:pt>
                <c:pt idx="3">
                  <c:v>15</c:v>
                </c:pt>
                <c:pt idx="4">
                  <c:v>16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6020</c:v>
                </c:pt>
                <c:pt idx="1">
                  <c:v>7494</c:v>
                </c:pt>
                <c:pt idx="2">
                  <c:v>7442</c:v>
                </c:pt>
                <c:pt idx="3">
                  <c:v>7940</c:v>
                </c:pt>
                <c:pt idx="4">
                  <c:v>7472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1A2-42C1-BAC6-43AF1A5E48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46610560"/>
        <c:axId val="346617448"/>
      </c:lineChart>
      <c:catAx>
        <c:axId val="346610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defRPr>
            </a:pPr>
            <a:endParaRPr lang="ko-KR"/>
          </a:p>
        </c:txPr>
        <c:crossAx val="346617448"/>
        <c:crosses val="autoZero"/>
        <c:auto val="1"/>
        <c:lblAlgn val="ctr"/>
        <c:lblOffset val="100"/>
        <c:noMultiLvlLbl val="0"/>
      </c:catAx>
      <c:valAx>
        <c:axId val="346617448"/>
        <c:scaling>
          <c:orientation val="minMax"/>
          <c:min val="550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defRPr>
            </a:pPr>
            <a:endParaRPr lang="ko-KR"/>
          </a:p>
        </c:txPr>
        <c:crossAx val="346610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2000" b="0" i="0" baseline="0" dirty="0"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2018 </a:t>
            </a:r>
            <a:r>
              <a:rPr lang="ko-KR" altLang="ko-KR" sz="2000" b="0" i="0" baseline="0" dirty="0" err="1"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소방청</a:t>
            </a:r>
            <a:r>
              <a:rPr lang="ko-KR" altLang="ko-KR" sz="2000" b="0" i="0" baseline="0" dirty="0"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통계연보</a:t>
            </a:r>
            <a:endParaRPr lang="ko-KR" altLang="ko-KR" sz="2000" dirty="0">
              <a:solidFill>
                <a:schemeClr val="tx1"/>
              </a:solidFill>
              <a:effectLst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defRPr/>
            </a:pPr>
            <a:r>
              <a:rPr lang="ko-KR" altLang="ko-KR" sz="2000" b="0" i="0" baseline="0" dirty="0"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산악 사고 구조 건수</a:t>
            </a:r>
            <a:endParaRPr lang="ko-KR" altLang="ko-KR" sz="2000" dirty="0">
              <a:solidFill>
                <a:schemeClr val="tx1"/>
              </a:solidFill>
              <a:effectLst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구조 건수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08</c:v>
                </c:pt>
                <c:pt idx="1">
                  <c:v>09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  <c:pt idx="7">
                  <c:v>15</c:v>
                </c:pt>
                <c:pt idx="8">
                  <c:v>16</c:v>
                </c:pt>
                <c:pt idx="9">
                  <c:v>17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10203</c:v>
                </c:pt>
                <c:pt idx="1">
                  <c:v>12894</c:v>
                </c:pt>
                <c:pt idx="2">
                  <c:v>13411</c:v>
                </c:pt>
                <c:pt idx="3">
                  <c:v>14028</c:v>
                </c:pt>
                <c:pt idx="4">
                  <c:v>16349</c:v>
                </c:pt>
                <c:pt idx="5">
                  <c:v>19322</c:v>
                </c:pt>
                <c:pt idx="6">
                  <c:v>21362</c:v>
                </c:pt>
                <c:pt idx="7">
                  <c:v>22649</c:v>
                </c:pt>
                <c:pt idx="8">
                  <c:v>24183</c:v>
                </c:pt>
                <c:pt idx="9">
                  <c:v>23531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9D-49DE-BCC5-2428234630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6353976"/>
        <c:axId val="486353320"/>
      </c:lineChart>
      <c:catAx>
        <c:axId val="4863539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+mn-cs"/>
                  </a:defRPr>
                </a:pPr>
                <a:r>
                  <a:rPr lang="ko-KR" altLang="en-US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년도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defRPr>
            </a:pPr>
            <a:endParaRPr lang="ko-KR"/>
          </a:p>
        </c:txPr>
        <c:crossAx val="486353320"/>
        <c:crosses val="autoZero"/>
        <c:auto val="1"/>
        <c:lblAlgn val="ctr"/>
        <c:lblOffset val="100"/>
        <c:noMultiLvlLbl val="0"/>
      </c:catAx>
      <c:valAx>
        <c:axId val="486353320"/>
        <c:scaling>
          <c:orientation val="minMax"/>
          <c:min val="5000"/>
        </c:scaling>
        <c:delete val="0"/>
        <c:axPos val="l"/>
        <c:majorGridlines>
          <c:spPr>
            <a:ln w="9525" cap="flat" cmpd="sng" algn="ctr">
              <a:solidFill>
                <a:schemeClr val="bg1">
                  <a:alpha val="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+mn-cs"/>
                  </a:defRPr>
                </a:pPr>
                <a:r>
                  <a:rPr lang="ko-KR" altLang="en-US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구조 건수 </a:t>
                </a:r>
                <a:r>
                  <a:rPr lang="en-US" altLang="ko-KR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(</a:t>
                </a:r>
                <a:r>
                  <a:rPr lang="ko-KR" altLang="en-US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만</a:t>
                </a:r>
                <a:r>
                  <a:rPr lang="en-US" altLang="ko-KR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)</a:t>
                </a:r>
                <a:endParaRPr lang="ko-KR" altLang="en-US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defRPr>
            </a:pPr>
            <a:endParaRPr lang="ko-KR"/>
          </a:p>
        </c:txPr>
        <c:crossAx val="486353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sz="2800" b="0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사고별 빈도수</a:t>
            </a:r>
            <a:endParaRPr lang="en-US" sz="2800" b="0" dirty="0">
              <a:solidFill>
                <a:schemeClr val="tx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c:rich>
      </c:tx>
      <c:layout>
        <c:manualLayout>
          <c:xMode val="edge"/>
          <c:yMode val="edge"/>
          <c:x val="0.38411009887790243"/>
          <c:y val="5.5726808220265343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5.7144591831394302E-2"/>
          <c:y val="0.12467586585409288"/>
          <c:w val="0.94285540816860569"/>
          <c:h val="0.580705209140714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사고 수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ln>
                      <a:noFill/>
                    </a:ln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산악기타</c:v>
                </c:pt>
                <c:pt idx="1">
                  <c:v>일반조난</c:v>
                </c:pt>
                <c:pt idx="2">
                  <c:v>실족추락</c:v>
                </c:pt>
                <c:pt idx="3">
                  <c:v>기타산악</c:v>
                </c:pt>
                <c:pt idx="4">
                  <c:v>개인질환</c:v>
                </c:pt>
                <c:pt idx="5">
                  <c:v>탈진탈수</c:v>
                </c:pt>
                <c:pt idx="6">
                  <c:v>개인질환</c:v>
                </c:pt>
                <c:pt idx="7">
                  <c:v>자살기도(산악)</c:v>
                </c:pt>
                <c:pt idx="8">
                  <c:v>낙석낙빙</c:v>
                </c:pt>
                <c:pt idx="9">
                  <c:v>암벽등반</c:v>
                </c:pt>
                <c:pt idx="10">
                  <c:v>저체온증</c:v>
                </c:pt>
                <c:pt idx="11">
                  <c:v>고온환경질환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1911</c:v>
                </c:pt>
                <c:pt idx="1">
                  <c:v>1358</c:v>
                </c:pt>
                <c:pt idx="2">
                  <c:v>714</c:v>
                </c:pt>
                <c:pt idx="3">
                  <c:v>634</c:v>
                </c:pt>
                <c:pt idx="4">
                  <c:v>322</c:v>
                </c:pt>
                <c:pt idx="5">
                  <c:v>153</c:v>
                </c:pt>
                <c:pt idx="6">
                  <c:v>139</c:v>
                </c:pt>
                <c:pt idx="7">
                  <c:v>36</c:v>
                </c:pt>
                <c:pt idx="8">
                  <c:v>10</c:v>
                </c:pt>
                <c:pt idx="9">
                  <c:v>9</c:v>
                </c:pt>
                <c:pt idx="10">
                  <c:v>7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DB-438E-AA69-30C137BDE04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33"/>
        <c:overlap val="4"/>
        <c:axId val="133619072"/>
        <c:axId val="133671168"/>
      </c:barChart>
      <c:catAx>
        <c:axId val="133619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cap="all" spc="150" normalizeH="0" baseline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defRPr>
            </a:pPr>
            <a:endParaRPr lang="ko-KR"/>
          </a:p>
        </c:txPr>
        <c:crossAx val="133671168"/>
        <c:crosses val="autoZero"/>
        <c:auto val="1"/>
        <c:lblAlgn val="ctr"/>
        <c:lblOffset val="100"/>
        <c:noMultiLvlLbl val="0"/>
      </c:catAx>
      <c:valAx>
        <c:axId val="133671168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baseline="0" dirty="0">
                    <a:solidFill>
                      <a:schemeClr val="tx1"/>
                    </a:solidFill>
                  </a:rPr>
                  <a:t>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crossAx val="133619072"/>
        <c:crosses val="autoZero"/>
        <c:crossBetween val="between"/>
      </c:valAx>
      <c:spPr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alpha val="20000"/>
      </a:schemeClr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AC5CB-6390-4061-8DE8-0C81ED3F3D36}" type="datetimeFigureOut">
              <a:rPr lang="zh-CN" altLang="en-US" smtClean="0"/>
              <a:pPr/>
              <a:t>2019/7/11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D9478-11F9-42E4-A047-A71E524A9B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669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9925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529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5014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6546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129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2012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4067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9731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7989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2132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21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4523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2132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2132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2132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2132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2132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9119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2132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2169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7679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329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4523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4304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088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457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04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041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836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429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18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jpg"/><Relationship Id="rId5" Type="http://schemas.openxmlformats.org/officeDocument/2006/relationships/image" Target="../media/image1.jpg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E9C202D-AA06-4F3B-916F-4910D2FAEC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680" y="-27384"/>
            <a:ext cx="4572000" cy="69127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D107A9-0E15-4509-9D18-9160797C06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876"/>
            <a:ext cx="4601383" cy="6912767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13390D1-94D3-4F33-A9B6-BD203F0F051F}"/>
              </a:ext>
            </a:extLst>
          </p:cNvPr>
          <p:cNvGrpSpPr/>
          <p:nvPr/>
        </p:nvGrpSpPr>
        <p:grpSpPr>
          <a:xfrm>
            <a:off x="583561" y="-19131"/>
            <a:ext cx="8896815" cy="6929275"/>
            <a:chOff x="5842116" y="7245424"/>
            <a:chExt cx="8712968" cy="6858000"/>
          </a:xfrm>
        </p:grpSpPr>
        <p:sp>
          <p:nvSpPr>
            <p:cNvPr id="16" name="PA_平行四边形 15"/>
            <p:cNvSpPr/>
            <p:nvPr>
              <p:custDataLst>
                <p:tags r:id="rId1"/>
              </p:custDataLst>
            </p:nvPr>
          </p:nvSpPr>
          <p:spPr>
            <a:xfrm>
              <a:off x="5842116" y="7245424"/>
              <a:ext cx="8712968" cy="6858000"/>
            </a:xfrm>
            <a:prstGeom prst="parallelogram">
              <a:avLst>
                <a:gd name="adj" fmla="val 2672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PA_文本框 8"/>
            <p:cNvSpPr txBox="1"/>
            <p:nvPr>
              <p:custDataLst>
                <p:tags r:id="rId2"/>
              </p:custDataLst>
            </p:nvPr>
          </p:nvSpPr>
          <p:spPr>
            <a:xfrm>
              <a:off x="7266354" y="9405346"/>
              <a:ext cx="6088525" cy="13098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000" dirty="0">
                  <a:solidFill>
                    <a:srgbClr val="53575A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anose="020B0604020202020204" pitchFamily="34" charset="0"/>
                </a:rPr>
                <a:t>날씨와 유형 별 산악사고의</a:t>
              </a:r>
              <a:endParaRPr lang="en-US" altLang="ko-KR" sz="4000" dirty="0">
                <a:solidFill>
                  <a:srgbClr val="53575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anose="020B0604020202020204" pitchFamily="34" charset="0"/>
              </a:endParaRPr>
            </a:p>
            <a:p>
              <a:pPr algn="ctr"/>
              <a:r>
                <a:rPr lang="ko-KR" altLang="en-US" sz="4000" dirty="0">
                  <a:solidFill>
                    <a:srgbClr val="53575A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anose="020B0604020202020204" pitchFamily="34" charset="0"/>
                </a:rPr>
                <a:t>연관 관계</a:t>
              </a:r>
              <a:endParaRPr lang="zh-CN" altLang="en-US" sz="4000" dirty="0">
                <a:solidFill>
                  <a:srgbClr val="53575A"/>
                </a:solidFill>
                <a:latin typeface="배달의민족 도현" panose="020B0600000101010101" pitchFamily="50" charset="-127"/>
                <a:ea typeface="HY견고딕" panose="0203060000010101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12" name="PA_矩形 11"/>
            <p:cNvSpPr/>
            <p:nvPr>
              <p:custDataLst>
                <p:tags r:id="rId3"/>
              </p:custDataLst>
            </p:nvPr>
          </p:nvSpPr>
          <p:spPr>
            <a:xfrm>
              <a:off x="9195564" y="10717326"/>
              <a:ext cx="2256640" cy="154564"/>
            </a:xfrm>
            <a:prstGeom prst="rect">
              <a:avLst/>
            </a:prstGeom>
            <a:solidFill>
              <a:srgbClr val="5357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3362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56A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C36A44-A0EF-4B9E-BC52-37A628E85061}"/>
              </a:ext>
            </a:extLst>
          </p:cNvPr>
          <p:cNvSpPr txBox="1"/>
          <p:nvPr/>
        </p:nvSpPr>
        <p:spPr>
          <a:xfrm>
            <a:off x="95672" y="45459"/>
            <a:ext cx="4896544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2.2 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탐색</a:t>
            </a:r>
          </a:p>
        </p:txBody>
      </p:sp>
      <p:sp>
        <p:nvSpPr>
          <p:cNvPr id="7" name="Freeform 36">
            <a:extLst>
              <a:ext uri="{FF2B5EF4-FFF2-40B4-BE49-F238E27FC236}">
                <a16:creationId xmlns:a16="http://schemas.microsoft.com/office/drawing/2014/main" id="{0377E37E-2355-41D0-9AF7-B97CEF9B54F1}"/>
              </a:ext>
            </a:extLst>
          </p:cNvPr>
          <p:cNvSpPr>
            <a:spLocks noEditPoints="1"/>
          </p:cNvSpPr>
          <p:nvPr/>
        </p:nvSpPr>
        <p:spPr bwMode="auto">
          <a:xfrm>
            <a:off x="12881885" y="2724778"/>
            <a:ext cx="221261" cy="372140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Freeform 36">
            <a:extLst>
              <a:ext uri="{FF2B5EF4-FFF2-40B4-BE49-F238E27FC236}">
                <a16:creationId xmlns:a16="http://schemas.microsoft.com/office/drawing/2014/main" id="{12102CA7-C127-4D15-BA47-F01C47CB1E5A}"/>
              </a:ext>
            </a:extLst>
          </p:cNvPr>
          <p:cNvSpPr>
            <a:spLocks noEditPoints="1"/>
          </p:cNvSpPr>
          <p:nvPr/>
        </p:nvSpPr>
        <p:spPr bwMode="auto">
          <a:xfrm>
            <a:off x="12881885" y="2724778"/>
            <a:ext cx="221261" cy="372140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E3AB57-B621-496B-8F43-28BAF2FED635}"/>
              </a:ext>
            </a:extLst>
          </p:cNvPr>
          <p:cNvSpPr txBox="1"/>
          <p:nvPr/>
        </p:nvSpPr>
        <p:spPr>
          <a:xfrm>
            <a:off x="2315580" y="5301208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종류 별로 산악 사고 유형의 합을 구해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가장 높은 상위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6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가지의 원인을 선택</a:t>
            </a:r>
          </a:p>
        </p:txBody>
      </p:sp>
      <p:graphicFrame>
        <p:nvGraphicFramePr>
          <p:cNvPr id="11" name="Chart 12">
            <a:extLst>
              <a:ext uri="{FF2B5EF4-FFF2-40B4-BE49-F238E27FC236}">
                <a16:creationId xmlns:a16="http://schemas.microsoft.com/office/drawing/2014/main" id="{96A19439-9AA6-4E0C-9222-2FC02036FF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4036680"/>
              </p:ext>
            </p:extLst>
          </p:nvPr>
        </p:nvGraphicFramePr>
        <p:xfrm>
          <a:off x="1739516" y="784500"/>
          <a:ext cx="8712968" cy="3880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4562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-5128"/>
            <a:ext cx="12192000" cy="4869160"/>
          </a:xfrm>
          <a:prstGeom prst="rect">
            <a:avLst/>
          </a:prstGeom>
          <a:solidFill>
            <a:srgbClr val="658BA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085F5C-ED5F-442F-963A-5937EE29B784}"/>
              </a:ext>
            </a:extLst>
          </p:cNvPr>
          <p:cNvSpPr txBox="1"/>
          <p:nvPr/>
        </p:nvSpPr>
        <p:spPr>
          <a:xfrm>
            <a:off x="1559496" y="1007149"/>
            <a:ext cx="15841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0" dirty="0">
                <a:solidFill>
                  <a:schemeClr val="bg1">
                    <a:lumMod val="9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</a:t>
            </a:r>
            <a:endParaRPr lang="ko-KR" altLang="en-US" sz="20000" dirty="0">
              <a:solidFill>
                <a:schemeClr val="bg1">
                  <a:lumMod val="9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0273E1-4C2E-41A8-B1A9-D897EC8173AD}"/>
              </a:ext>
            </a:extLst>
          </p:cNvPr>
          <p:cNvSpPr txBox="1"/>
          <p:nvPr/>
        </p:nvSpPr>
        <p:spPr>
          <a:xfrm>
            <a:off x="3384376" y="1314925"/>
            <a:ext cx="66720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solidFill>
                  <a:schemeClr val="bg1">
                    <a:lumMod val="9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전처리</a:t>
            </a:r>
          </a:p>
        </p:txBody>
      </p:sp>
    </p:spTree>
    <p:extLst>
      <p:ext uri="{BB962C8B-B14F-4D97-AF65-F5344CB8AC3E}">
        <p14:creationId xmlns:p14="http://schemas.microsoft.com/office/powerpoint/2010/main" val="171357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658BA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C36A44-A0EF-4B9E-BC52-37A628E85061}"/>
              </a:ext>
            </a:extLst>
          </p:cNvPr>
          <p:cNvSpPr txBox="1"/>
          <p:nvPr/>
        </p:nvSpPr>
        <p:spPr>
          <a:xfrm>
            <a:off x="95671" y="45459"/>
            <a:ext cx="10122433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3.1 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</a:t>
            </a:r>
            <a:r>
              <a:rPr lang="ko-KR" altLang="en-US" sz="3000" dirty="0" err="1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전처리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4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24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컬럼 명 변경 후 병합 </a:t>
            </a:r>
            <a:endParaRPr lang="ko-KR" altLang="en-US" sz="300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직사각형 12">
            <a:extLst>
              <a:ext uri="{FF2B5EF4-FFF2-40B4-BE49-F238E27FC236}">
                <a16:creationId xmlns:a16="http://schemas.microsoft.com/office/drawing/2014/main" id="{D1F42E90-8DBF-43C6-BA2A-657390FD9CC7}"/>
              </a:ext>
            </a:extLst>
          </p:cNvPr>
          <p:cNvSpPr/>
          <p:nvPr/>
        </p:nvSpPr>
        <p:spPr>
          <a:xfrm>
            <a:off x="1631504" y="5478502"/>
            <a:ext cx="94947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날씨 데이터와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각 지역별 사고 데이터를 날짜 기준으로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OUTER JOIN</a:t>
            </a:r>
          </a:p>
          <a:p>
            <a:pPr algn="ctr"/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지역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서울 경기 경남 경북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INNER JOIN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으로 통합 </a:t>
            </a:r>
          </a:p>
          <a:p>
            <a:pPr algn="ctr"/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11" name="표 74">
            <a:extLst>
              <a:ext uri="{FF2B5EF4-FFF2-40B4-BE49-F238E27FC236}">
                <a16:creationId xmlns:a16="http://schemas.microsoft.com/office/drawing/2014/main" id="{48A048E3-874C-4019-B08A-A475EF7CEB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013641"/>
              </p:ext>
            </p:extLst>
          </p:nvPr>
        </p:nvGraphicFramePr>
        <p:xfrm>
          <a:off x="2118846" y="1700808"/>
          <a:ext cx="3546042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3021">
                  <a:extLst>
                    <a:ext uri="{9D8B030D-6E8A-4147-A177-3AD203B41FA5}">
                      <a16:colId xmlns:a16="http://schemas.microsoft.com/office/drawing/2014/main" val="2109242029"/>
                    </a:ext>
                  </a:extLst>
                </a:gridCol>
                <a:gridCol w="1773021">
                  <a:extLst>
                    <a:ext uri="{9D8B030D-6E8A-4147-A177-3AD203B41FA5}">
                      <a16:colId xmlns:a16="http://schemas.microsoft.com/office/drawing/2014/main" val="503041937"/>
                    </a:ext>
                  </a:extLst>
                </a:gridCol>
              </a:tblGrid>
              <a:tr h="2683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변경 전</a:t>
                      </a:r>
                    </a:p>
                  </a:txBody>
                  <a:tcPr>
                    <a:solidFill>
                      <a:srgbClr val="687C8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변경 후</a:t>
                      </a:r>
                    </a:p>
                  </a:txBody>
                  <a:tcPr>
                    <a:solidFill>
                      <a:srgbClr val="687C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539857"/>
                  </a:ext>
                </a:extLst>
              </a:tr>
              <a:tr h="328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DATE</a:t>
                      </a:r>
                      <a:endParaRPr lang="ko-KR" altLang="en-US" b="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669982"/>
                  </a:ext>
                </a:extLst>
              </a:tr>
              <a:tr h="3232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기온</a:t>
                      </a:r>
                    </a:p>
                  </a:txBody>
                  <a:tcP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TEMP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528175"/>
                  </a:ext>
                </a:extLst>
              </a:tr>
              <a:tr h="3232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강수량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RAIN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solidFill>
                      <a:srgbClr val="819F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116526"/>
                  </a:ext>
                </a:extLst>
              </a:tr>
              <a:tr h="3232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적설</a:t>
                      </a:r>
                    </a:p>
                  </a:txBody>
                  <a:tcP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SNOW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89670"/>
                  </a:ext>
                </a:extLst>
              </a:tr>
              <a:tr h="3232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습도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HUMI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162850"/>
                  </a:ext>
                </a:extLst>
              </a:tr>
              <a:tr h="3232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이슬점 온도</a:t>
                      </a:r>
                    </a:p>
                  </a:txBody>
                  <a:tcP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DEW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083919"/>
                  </a:ext>
                </a:extLst>
              </a:tr>
              <a:tr h="3232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풍속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WIND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971104"/>
                  </a:ext>
                </a:extLst>
              </a:tr>
            </a:tbl>
          </a:graphicData>
        </a:graphic>
      </p:graphicFrame>
      <p:graphicFrame>
        <p:nvGraphicFramePr>
          <p:cNvPr id="12" name="표 35">
            <a:extLst>
              <a:ext uri="{FF2B5EF4-FFF2-40B4-BE49-F238E27FC236}">
                <a16:creationId xmlns:a16="http://schemas.microsoft.com/office/drawing/2014/main" id="{8295B37B-7BB7-4184-909D-46806ACC6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452243"/>
              </p:ext>
            </p:extLst>
          </p:nvPr>
        </p:nvGraphicFramePr>
        <p:xfrm>
          <a:off x="6680847" y="2615208"/>
          <a:ext cx="3546041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8738">
                  <a:extLst>
                    <a:ext uri="{9D8B030D-6E8A-4147-A177-3AD203B41FA5}">
                      <a16:colId xmlns:a16="http://schemas.microsoft.com/office/drawing/2014/main" val="2367839094"/>
                    </a:ext>
                  </a:extLst>
                </a:gridCol>
                <a:gridCol w="1867303">
                  <a:extLst>
                    <a:ext uri="{9D8B030D-6E8A-4147-A177-3AD203B41FA5}">
                      <a16:colId xmlns:a16="http://schemas.microsoft.com/office/drawing/2014/main" val="25343041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b="1" kern="12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변경 전</a:t>
                      </a:r>
                      <a:endParaRPr lang="ko-KR" altLang="en-US" sz="1800" b="1" kern="1200" dirty="0">
                        <a:solidFill>
                          <a:schemeClr val="lt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  <a:cs typeface="+mn-cs"/>
                      </a:endParaRPr>
                    </a:p>
                  </a:txBody>
                  <a:tcPr>
                    <a:solidFill>
                      <a:srgbClr val="687C8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b="1" kern="12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변경 후</a:t>
                      </a:r>
                      <a:endParaRPr lang="ko-KR" altLang="en-US" sz="1800" b="1" kern="1200" dirty="0">
                        <a:solidFill>
                          <a:schemeClr val="lt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  <a:cs typeface="+mn-cs"/>
                      </a:endParaRPr>
                    </a:p>
                  </a:txBody>
                  <a:tcPr>
                    <a:solidFill>
                      <a:srgbClr val="687C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5810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DATE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62711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사고 원인</a:t>
                      </a:r>
                    </a:p>
                  </a:txBody>
                  <a:tcP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CAUSE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107380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71644E06-CD2B-4CAB-B452-09AA3435A215}"/>
              </a:ext>
            </a:extLst>
          </p:cNvPr>
          <p:cNvSpPr/>
          <p:nvPr/>
        </p:nvSpPr>
        <p:spPr>
          <a:xfrm>
            <a:off x="2639617" y="1117992"/>
            <a:ext cx="2376264" cy="57606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날씨 데이터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60299A9-53AB-441A-8C16-E221FB6974DB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5681602" y="2255497"/>
            <a:ext cx="972698" cy="898969"/>
          </a:xfrm>
          <a:prstGeom prst="line">
            <a:avLst/>
          </a:prstGeom>
          <a:ln w="50800">
            <a:solidFill>
              <a:srgbClr val="C050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20">
            <a:extLst>
              <a:ext uri="{FF2B5EF4-FFF2-40B4-BE49-F238E27FC236}">
                <a16:creationId xmlns:a16="http://schemas.microsoft.com/office/drawing/2014/main" id="{6D6B2732-0412-4692-80F7-E677DE109937}"/>
              </a:ext>
            </a:extLst>
          </p:cNvPr>
          <p:cNvSpPr/>
          <p:nvPr/>
        </p:nvSpPr>
        <p:spPr>
          <a:xfrm>
            <a:off x="2135560" y="2060848"/>
            <a:ext cx="3546042" cy="389298"/>
          </a:xfrm>
          <a:prstGeom prst="roundRect">
            <a:avLst/>
          </a:prstGeom>
          <a:noFill/>
          <a:ln w="412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사각형: 둥근 모서리 20">
            <a:extLst>
              <a:ext uri="{FF2B5EF4-FFF2-40B4-BE49-F238E27FC236}">
                <a16:creationId xmlns:a16="http://schemas.microsoft.com/office/drawing/2014/main" id="{F0B51D7C-710F-4E96-AF08-4EC21E602D2F}"/>
              </a:ext>
            </a:extLst>
          </p:cNvPr>
          <p:cNvSpPr/>
          <p:nvPr/>
        </p:nvSpPr>
        <p:spPr>
          <a:xfrm>
            <a:off x="6654300" y="2959817"/>
            <a:ext cx="3572588" cy="389298"/>
          </a:xfrm>
          <a:prstGeom prst="roundRect">
            <a:avLst/>
          </a:prstGeom>
          <a:noFill/>
          <a:ln w="412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3C6D300-06E2-4CDD-A1F6-FD593FECC8EC}"/>
              </a:ext>
            </a:extLst>
          </p:cNvPr>
          <p:cNvSpPr/>
          <p:nvPr/>
        </p:nvSpPr>
        <p:spPr>
          <a:xfrm>
            <a:off x="6761679" y="1484784"/>
            <a:ext cx="3384376" cy="57606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지역별 </a:t>
            </a:r>
            <a:endParaRPr lang="en-US" altLang="ko-KR" sz="2800" dirty="0">
              <a:solidFill>
                <a:schemeClr val="tx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en-US" altLang="ko-KR" sz="2800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 </a:t>
            </a:r>
            <a:r>
              <a:rPr lang="ko-KR" altLang="en-US" sz="2800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서울 경기 경남 경북 </a:t>
            </a:r>
            <a:r>
              <a:rPr lang="en-US" altLang="ko-KR" sz="2800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 </a:t>
            </a:r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800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사고  데이터</a:t>
            </a:r>
          </a:p>
        </p:txBody>
      </p:sp>
    </p:spTree>
    <p:extLst>
      <p:ext uri="{BB962C8B-B14F-4D97-AF65-F5344CB8AC3E}">
        <p14:creationId xmlns:p14="http://schemas.microsoft.com/office/powerpoint/2010/main" val="267726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6773850-47EC-470C-A213-D903F2A83E56}"/>
              </a:ext>
            </a:extLst>
          </p:cNvPr>
          <p:cNvSpPr/>
          <p:nvPr/>
        </p:nvSpPr>
        <p:spPr>
          <a:xfrm>
            <a:off x="-6424" y="0"/>
            <a:ext cx="12192000" cy="4869160"/>
          </a:xfrm>
          <a:prstGeom prst="rect">
            <a:avLst/>
          </a:prstGeom>
          <a:solidFill>
            <a:srgbClr val="658BA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C36A44-A0EF-4B9E-BC52-37A628E85061}"/>
              </a:ext>
            </a:extLst>
          </p:cNvPr>
          <p:cNvSpPr txBox="1"/>
          <p:nvPr/>
        </p:nvSpPr>
        <p:spPr>
          <a:xfrm>
            <a:off x="95672" y="45459"/>
            <a:ext cx="10824864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3.2 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</a:t>
            </a:r>
            <a:r>
              <a:rPr lang="ko-KR" altLang="en-US" sz="3000" dirty="0" err="1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전처리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4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</a:t>
            </a:r>
            <a:r>
              <a:rPr lang="ko-KR" altLang="en-US" sz="24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불 필요 컬럼 제거</a:t>
            </a:r>
            <a:endParaRPr lang="ko-KR" altLang="en-US" sz="300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3A9907C-BF06-4469-BB98-B748450C156E}"/>
              </a:ext>
            </a:extLst>
          </p:cNvPr>
          <p:cNvSpPr/>
          <p:nvPr/>
        </p:nvSpPr>
        <p:spPr>
          <a:xfrm>
            <a:off x="1338536" y="5186809"/>
            <a:ext cx="987321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감소 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소방서 명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센터 명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등록일시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신고일시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사고장소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활동개요 컬럼을 원본 데이터에서 제외한다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상위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6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개의 날씨를 제외한 나머지 컬럼을 원본 데이터에서 제외한다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A76C8D-18F6-4406-AC86-70066496A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06" y="2737465"/>
            <a:ext cx="10945448" cy="1671104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0D85CF1-C77B-4D6C-A077-A0B31D2B7447}"/>
              </a:ext>
            </a:extLst>
          </p:cNvPr>
          <p:cNvSpPr/>
          <p:nvPr/>
        </p:nvSpPr>
        <p:spPr>
          <a:xfrm>
            <a:off x="767408" y="3025293"/>
            <a:ext cx="2664296" cy="295336"/>
          </a:xfrm>
          <a:prstGeom prst="roundRect">
            <a:avLst/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2D4F7CE-23A7-40ED-9DEA-5FC0F635651B}"/>
              </a:ext>
            </a:extLst>
          </p:cNvPr>
          <p:cNvSpPr/>
          <p:nvPr/>
        </p:nvSpPr>
        <p:spPr>
          <a:xfrm>
            <a:off x="4007768" y="3024487"/>
            <a:ext cx="1944216" cy="295336"/>
          </a:xfrm>
          <a:prstGeom prst="roundRect">
            <a:avLst/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7CB02E8-9F5F-48C4-9141-F450D0C918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75"/>
          <a:stretch/>
        </p:blipFill>
        <p:spPr>
          <a:xfrm>
            <a:off x="511552" y="1215860"/>
            <a:ext cx="11161356" cy="1007538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B6CD824-CA10-46C0-9D6D-91364EBCCBC5}"/>
              </a:ext>
            </a:extLst>
          </p:cNvPr>
          <p:cNvSpPr/>
          <p:nvPr/>
        </p:nvSpPr>
        <p:spPr>
          <a:xfrm>
            <a:off x="511552" y="1424293"/>
            <a:ext cx="1191960" cy="225232"/>
          </a:xfrm>
          <a:prstGeom prst="roundRect">
            <a:avLst/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B5F3461-1FE6-4B7C-82BD-0B0B693EB9A6}"/>
              </a:ext>
            </a:extLst>
          </p:cNvPr>
          <p:cNvSpPr/>
          <p:nvPr/>
        </p:nvSpPr>
        <p:spPr>
          <a:xfrm>
            <a:off x="3411788" y="1424293"/>
            <a:ext cx="595980" cy="224426"/>
          </a:xfrm>
          <a:prstGeom prst="roundRect">
            <a:avLst/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3CB6134-454E-481D-AD1F-0835E82067BE}"/>
              </a:ext>
            </a:extLst>
          </p:cNvPr>
          <p:cNvSpPr/>
          <p:nvPr/>
        </p:nvSpPr>
        <p:spPr>
          <a:xfrm>
            <a:off x="4537978" y="1425380"/>
            <a:ext cx="595980" cy="224426"/>
          </a:xfrm>
          <a:prstGeom prst="roundRect">
            <a:avLst/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A29AC8D-FD77-4FD2-8E75-0B78E9FB6ECA}"/>
              </a:ext>
            </a:extLst>
          </p:cNvPr>
          <p:cNvSpPr/>
          <p:nvPr/>
        </p:nvSpPr>
        <p:spPr>
          <a:xfrm>
            <a:off x="5716044" y="1424293"/>
            <a:ext cx="2318150" cy="224426"/>
          </a:xfrm>
          <a:prstGeom prst="roundRect">
            <a:avLst/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52753F8-57A0-4C42-BBB3-77767FB6FE0C}"/>
              </a:ext>
            </a:extLst>
          </p:cNvPr>
          <p:cNvSpPr/>
          <p:nvPr/>
        </p:nvSpPr>
        <p:spPr>
          <a:xfrm>
            <a:off x="8616280" y="1424293"/>
            <a:ext cx="2948674" cy="224426"/>
          </a:xfrm>
          <a:prstGeom prst="roundRect">
            <a:avLst/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18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81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C36A44-A0EF-4B9E-BC52-37A628E85061}"/>
              </a:ext>
            </a:extLst>
          </p:cNvPr>
          <p:cNvSpPr txBox="1"/>
          <p:nvPr/>
        </p:nvSpPr>
        <p:spPr>
          <a:xfrm>
            <a:off x="95672" y="45459"/>
            <a:ext cx="6792416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3.3 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</a:t>
            </a:r>
            <a:r>
              <a:rPr lang="ko-KR" altLang="en-US" sz="3000" dirty="0" err="1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전처리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4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</a:t>
            </a:r>
            <a:r>
              <a:rPr lang="ko-KR" altLang="en-US" sz="24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누락 값 처리 </a:t>
            </a:r>
            <a:endParaRPr lang="ko-KR" altLang="en-US" sz="300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C9937C1-1538-4EFE-B3AE-C1DDB38AF031}"/>
              </a:ext>
            </a:extLst>
          </p:cNvPr>
          <p:cNvGrpSpPr/>
          <p:nvPr/>
        </p:nvGrpSpPr>
        <p:grpSpPr>
          <a:xfrm>
            <a:off x="6384031" y="1484784"/>
            <a:ext cx="5026810" cy="2232248"/>
            <a:chOff x="7022035" y="1556792"/>
            <a:chExt cx="4071861" cy="1808185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B28CE707-269C-4810-BC39-870B24D4AA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426" r="44081"/>
            <a:stretch/>
          </p:blipFill>
          <p:spPr>
            <a:xfrm>
              <a:off x="7022035" y="1556792"/>
              <a:ext cx="4071861" cy="1808185"/>
            </a:xfrm>
            <a:prstGeom prst="rect">
              <a:avLst/>
            </a:prstGeom>
          </p:spPr>
        </p:pic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D128B9DF-9EAD-43A6-9ABA-E335EC799A76}"/>
                </a:ext>
              </a:extLst>
            </p:cNvPr>
            <p:cNvSpPr/>
            <p:nvPr/>
          </p:nvSpPr>
          <p:spPr>
            <a:xfrm>
              <a:off x="8184232" y="1700808"/>
              <a:ext cx="648072" cy="1080120"/>
            </a:xfrm>
            <a:prstGeom prst="roundRect">
              <a:avLst/>
            </a:prstGeom>
            <a:noFill/>
            <a:ln w="3492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E5D6885-0CBB-4E6D-B16B-62118E1C6542}"/>
              </a:ext>
            </a:extLst>
          </p:cNvPr>
          <p:cNvSpPr/>
          <p:nvPr/>
        </p:nvSpPr>
        <p:spPr>
          <a:xfrm>
            <a:off x="1538676" y="5299417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결측치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처리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D79395E-C799-40A3-86BF-04D6C381ED20}"/>
              </a:ext>
            </a:extLst>
          </p:cNvPr>
          <p:cNvSpPr/>
          <p:nvPr/>
        </p:nvSpPr>
        <p:spPr>
          <a:xfrm>
            <a:off x="-2112912" y="5642035"/>
            <a:ext cx="158997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8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Snow, Rain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빈 값을 기상청 데이터와 비교 후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으로 대체 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8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평균대체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5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 이하의 연속된 빈 데이터를 위아래 데이터의 평균 값으로 대체하여 누락 값 제거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8880BED-788C-420F-B025-554475CFD3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1484784"/>
            <a:ext cx="4672146" cy="2232248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7793929-BE9A-4DE7-9891-559E09AFE955}"/>
              </a:ext>
            </a:extLst>
          </p:cNvPr>
          <p:cNvSpPr/>
          <p:nvPr/>
        </p:nvSpPr>
        <p:spPr>
          <a:xfrm>
            <a:off x="1919536" y="1916832"/>
            <a:ext cx="1368152" cy="1800200"/>
          </a:xfrm>
          <a:prstGeom prst="roundRect">
            <a:avLst/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A818FA7-3359-40AC-AF40-84BDF9B0FEAB}"/>
              </a:ext>
            </a:extLst>
          </p:cNvPr>
          <p:cNvSpPr/>
          <p:nvPr/>
        </p:nvSpPr>
        <p:spPr>
          <a:xfrm>
            <a:off x="3863752" y="2095909"/>
            <a:ext cx="792088" cy="541003"/>
          </a:xfrm>
          <a:prstGeom prst="roundRect">
            <a:avLst/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75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FCE68D7-5F2D-4E04-8D9A-B7FC52DF014C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81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A86CD8-2138-49F2-A563-67A36965554B}"/>
              </a:ext>
            </a:extLst>
          </p:cNvPr>
          <p:cNvSpPr txBox="1"/>
          <p:nvPr/>
        </p:nvSpPr>
        <p:spPr>
          <a:xfrm>
            <a:off x="95672" y="45459"/>
            <a:ext cx="7152456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3.4 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</a:t>
            </a:r>
            <a:r>
              <a:rPr lang="ko-KR" altLang="en-US" sz="3000" dirty="0" err="1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전처리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4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</a:t>
            </a:r>
            <a:r>
              <a:rPr lang="ko-KR" altLang="en-US" sz="24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분할</a:t>
            </a:r>
            <a:endParaRPr lang="ko-KR" altLang="en-US" sz="300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560C76-9F5B-42A8-9528-41B16A11DA5F}"/>
              </a:ext>
            </a:extLst>
          </p:cNvPr>
          <p:cNvGrpSpPr/>
          <p:nvPr/>
        </p:nvGrpSpPr>
        <p:grpSpPr>
          <a:xfrm>
            <a:off x="2495550" y="4962939"/>
            <a:ext cx="1954381" cy="1214145"/>
            <a:chOff x="-26393" y="4943956"/>
            <a:chExt cx="1954381" cy="121414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2ABD46-AD8E-40CE-BDE8-EEA01B51676B}"/>
                </a:ext>
              </a:extLst>
            </p:cNvPr>
            <p:cNvSpPr/>
            <p:nvPr/>
          </p:nvSpPr>
          <p:spPr>
            <a:xfrm>
              <a:off x="-26393" y="5788769"/>
              <a:ext cx="18806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간격에 따른 분할</a:t>
              </a:r>
              <a:endPara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FF57A5B-F96D-4615-9964-C4514D65D4BE}"/>
                </a:ext>
              </a:extLst>
            </p:cNvPr>
            <p:cNvSpPr/>
            <p:nvPr/>
          </p:nvSpPr>
          <p:spPr>
            <a:xfrm>
              <a:off x="-26393" y="4943956"/>
              <a:ext cx="19543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특성에 따른 분할 </a:t>
              </a:r>
              <a:endPara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F32402A-CA57-4A2E-A48D-0D4148061EE4}"/>
              </a:ext>
            </a:extLst>
          </p:cNvPr>
          <p:cNvGrpSpPr/>
          <p:nvPr/>
        </p:nvGrpSpPr>
        <p:grpSpPr>
          <a:xfrm>
            <a:off x="2635758" y="5284532"/>
            <a:ext cx="6096000" cy="1154162"/>
            <a:chOff x="2351584" y="5229240"/>
            <a:chExt cx="6096000" cy="115416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D9192AA-2B99-4024-B845-B2684E2AD525}"/>
                </a:ext>
              </a:extLst>
            </p:cNvPr>
            <p:cNvSpPr/>
            <p:nvPr/>
          </p:nvSpPr>
          <p:spPr>
            <a:xfrm>
              <a:off x="2351584" y="5644738"/>
              <a:ext cx="5519460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Tx/>
                <a:buChar char="-"/>
              </a:pPr>
              <a:endPara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해당 원인의 발생 여부에 따라 </a:t>
              </a:r>
              <a:r>
                <a:rPr lang="en-US" altLang="ko-KR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1 </a:t>
              </a:r>
              <a:r>
                <a:rPr lang="ko-KR" altLang="en-US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과 </a:t>
              </a:r>
              <a:r>
                <a:rPr lang="en-US" altLang="ko-KR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0 </a:t>
              </a:r>
              <a:r>
                <a:rPr lang="ko-KR" altLang="en-US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으로 대체하여 컬럼에 추가 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08EC7F6-4F05-4F32-ADC5-A4B07AC288C1}"/>
                </a:ext>
              </a:extLst>
            </p:cNvPr>
            <p:cNvSpPr/>
            <p:nvPr/>
          </p:nvSpPr>
          <p:spPr>
            <a:xfrm>
              <a:off x="2351584" y="5229240"/>
              <a:ext cx="6096000" cy="30777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산악사고 </a:t>
              </a:r>
              <a:r>
                <a:rPr lang="en-US" altLang="ko-KR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: </a:t>
              </a:r>
              <a:r>
                <a:rPr lang="ko-KR" altLang="en-US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범주형</a:t>
              </a:r>
              <a:r>
                <a:rPr lang="en-US" altLang="ko-KR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– </a:t>
              </a:r>
              <a:r>
                <a:rPr lang="ko-KR" altLang="en-US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명목형 </a:t>
              </a:r>
              <a:endPara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124244E3-B147-407F-A0C8-330527188237}"/>
              </a:ext>
            </a:extLst>
          </p:cNvPr>
          <p:cNvGrpSpPr/>
          <p:nvPr/>
        </p:nvGrpSpPr>
        <p:grpSpPr>
          <a:xfrm>
            <a:off x="1317119" y="1360066"/>
            <a:ext cx="9531409" cy="2500981"/>
            <a:chOff x="1729361" y="1573817"/>
            <a:chExt cx="8733277" cy="214902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A0FBD31-7D32-44D1-AD93-1EAD09035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9361" y="1573817"/>
              <a:ext cx="8733277" cy="2149026"/>
            </a:xfrm>
            <a:prstGeom prst="rect">
              <a:avLst/>
            </a:prstGeom>
          </p:spPr>
        </p:pic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7566682-F3AF-4AB3-8484-4ECDE44CDDC8}"/>
                </a:ext>
              </a:extLst>
            </p:cNvPr>
            <p:cNvSpPr/>
            <p:nvPr/>
          </p:nvSpPr>
          <p:spPr>
            <a:xfrm>
              <a:off x="5663952" y="1772816"/>
              <a:ext cx="4798686" cy="1950027"/>
            </a:xfrm>
            <a:prstGeom prst="roundRect">
              <a:avLst/>
            </a:prstGeom>
            <a:noFill/>
            <a:ln w="3492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0719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FCE68D7-5F2D-4E04-8D9A-B7FC52DF014C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81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A86CD8-2138-49F2-A563-67A36965554B}"/>
              </a:ext>
            </a:extLst>
          </p:cNvPr>
          <p:cNvSpPr txBox="1"/>
          <p:nvPr/>
        </p:nvSpPr>
        <p:spPr>
          <a:xfrm>
            <a:off x="95672" y="45459"/>
            <a:ext cx="7152456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3.4 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</a:t>
            </a:r>
            <a:r>
              <a:rPr lang="ko-KR" altLang="en-US" sz="3000" dirty="0" err="1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전처리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4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</a:t>
            </a:r>
            <a:r>
              <a:rPr lang="ko-KR" altLang="en-US" sz="24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분할 </a:t>
            </a:r>
            <a:endParaRPr lang="ko-KR" altLang="en-US" sz="300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560C76-9F5B-42A8-9528-41B16A11DA5F}"/>
              </a:ext>
            </a:extLst>
          </p:cNvPr>
          <p:cNvGrpSpPr/>
          <p:nvPr/>
        </p:nvGrpSpPr>
        <p:grpSpPr>
          <a:xfrm>
            <a:off x="3143672" y="5133178"/>
            <a:ext cx="1954381" cy="1214145"/>
            <a:chOff x="-26393" y="4943956"/>
            <a:chExt cx="1954381" cy="121414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2ABD46-AD8E-40CE-BDE8-EEA01B51676B}"/>
                </a:ext>
              </a:extLst>
            </p:cNvPr>
            <p:cNvSpPr/>
            <p:nvPr/>
          </p:nvSpPr>
          <p:spPr>
            <a:xfrm>
              <a:off x="-26393" y="5788769"/>
              <a:ext cx="18806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간격에 따른 분할</a:t>
              </a:r>
              <a:endPara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FF57A5B-F96D-4615-9964-C4514D65D4BE}"/>
                </a:ext>
              </a:extLst>
            </p:cNvPr>
            <p:cNvSpPr/>
            <p:nvPr/>
          </p:nvSpPr>
          <p:spPr>
            <a:xfrm>
              <a:off x="-26393" y="4943956"/>
              <a:ext cx="19543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특성에 따른 분할 </a:t>
              </a:r>
              <a:endPara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F32402A-CA57-4A2E-A48D-0D4148061EE4}"/>
              </a:ext>
            </a:extLst>
          </p:cNvPr>
          <p:cNvGrpSpPr/>
          <p:nvPr/>
        </p:nvGrpSpPr>
        <p:grpSpPr>
          <a:xfrm>
            <a:off x="3283880" y="5454771"/>
            <a:ext cx="6096000" cy="1207599"/>
            <a:chOff x="2351584" y="5229240"/>
            <a:chExt cx="6096000" cy="120759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D9192AA-2B99-4024-B845-B2684E2AD525}"/>
                </a:ext>
              </a:extLst>
            </p:cNvPr>
            <p:cNvSpPr/>
            <p:nvPr/>
          </p:nvSpPr>
          <p:spPr>
            <a:xfrm>
              <a:off x="2351584" y="5882841"/>
              <a:ext cx="4769254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altLang="ko-KR" sz="1600" b="1" dirty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r>
                <a:rPr lang="en-US" altLang="ko-KR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- </a:t>
              </a:r>
              <a:r>
                <a:rPr lang="ko-KR" altLang="en-US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사고의 발생 유무에 따라 </a:t>
              </a:r>
              <a:r>
                <a:rPr lang="en-US" altLang="ko-KR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0</a:t>
              </a:r>
              <a:r>
                <a:rPr lang="ko-KR" altLang="en-US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과 </a:t>
              </a:r>
              <a:r>
                <a:rPr lang="en-US" altLang="ko-KR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1</a:t>
              </a:r>
              <a:r>
                <a:rPr lang="ko-KR" altLang="en-US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로 조정하여 컬럼에 추가</a:t>
              </a:r>
              <a:endPara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08EC7F6-4F05-4F32-ADC5-A4B07AC288C1}"/>
                </a:ext>
              </a:extLst>
            </p:cNvPr>
            <p:cNvSpPr/>
            <p:nvPr/>
          </p:nvSpPr>
          <p:spPr>
            <a:xfrm>
              <a:off x="2351584" y="5229240"/>
              <a:ext cx="6096000" cy="30777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ko-KR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- </a:t>
              </a:r>
              <a:r>
                <a:rPr lang="ko-KR" altLang="en-US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산악사고 </a:t>
              </a:r>
              <a:r>
                <a:rPr lang="en-US" altLang="ko-KR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: </a:t>
              </a:r>
              <a:r>
                <a:rPr lang="ko-KR" altLang="en-US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범주형</a:t>
              </a:r>
              <a:r>
                <a:rPr lang="en-US" altLang="ko-KR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– </a:t>
              </a:r>
              <a:r>
                <a:rPr lang="ko-KR" altLang="en-US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명목형 </a:t>
              </a:r>
              <a:endPara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8952AC7B-8385-40EB-99D7-68503B736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640" y="1036599"/>
            <a:ext cx="6305550" cy="2876550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ACA79F7-8015-4866-B520-EF1A13D46085}"/>
              </a:ext>
            </a:extLst>
          </p:cNvPr>
          <p:cNvSpPr/>
          <p:nvPr/>
        </p:nvSpPr>
        <p:spPr>
          <a:xfrm>
            <a:off x="8184232" y="1268760"/>
            <a:ext cx="974495" cy="2644389"/>
          </a:xfrm>
          <a:prstGeom prst="roundRect">
            <a:avLst/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890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67B0AD6-0250-450D-B556-F7C8BD147EFB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658BA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D9192AA-2B99-4024-B845-B2684E2AD525}"/>
              </a:ext>
            </a:extLst>
          </p:cNvPr>
          <p:cNvSpPr/>
          <p:nvPr/>
        </p:nvSpPr>
        <p:spPr>
          <a:xfrm>
            <a:off x="2999656" y="5502534"/>
            <a:ext cx="6089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모든 전처리를 마치고 분석을 위한 분석의 유형에 따라 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적절한 컬럼을 사용한다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A86CD8-2138-49F2-A563-67A36965554B}"/>
              </a:ext>
            </a:extLst>
          </p:cNvPr>
          <p:cNvSpPr txBox="1"/>
          <p:nvPr/>
        </p:nvSpPr>
        <p:spPr>
          <a:xfrm>
            <a:off x="95672" y="45459"/>
            <a:ext cx="7152456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3.5 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최종 데이터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2C0C0B2-BCEC-4ED7-8AEC-3C67E6954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893" y="2957942"/>
            <a:ext cx="3708211" cy="169166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A840124-F7D4-4E7D-BEC8-F6EC4D59E2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952" y="709135"/>
            <a:ext cx="8222091" cy="215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01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A91D6-E3F0-4B95-8D86-9BDF1A82EDC1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658BA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A86CD8-2138-49F2-A563-67A36965554B}"/>
              </a:ext>
            </a:extLst>
          </p:cNvPr>
          <p:cNvSpPr txBox="1"/>
          <p:nvPr/>
        </p:nvSpPr>
        <p:spPr>
          <a:xfrm>
            <a:off x="95672" y="45459"/>
            <a:ext cx="7152456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3.6 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분석 계획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D22A86-B71D-4570-918E-8B588962493D}"/>
              </a:ext>
            </a:extLst>
          </p:cNvPr>
          <p:cNvSpPr/>
          <p:nvPr/>
        </p:nvSpPr>
        <p:spPr>
          <a:xfrm>
            <a:off x="1871834" y="2792251"/>
            <a:ext cx="84483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각각의 원인에 어떤 날씨가 가장 영향이 높을까</a:t>
            </a:r>
            <a:r>
              <a:rPr lang="en-US" altLang="ko-KR" sz="3200" b="1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  <a:r>
              <a:rPr lang="ko-KR" altLang="en-US" sz="3200" b="1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3200" b="1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A42A4E-04FD-439F-BD79-A55DF903A8AE}"/>
              </a:ext>
            </a:extLst>
          </p:cNvPr>
          <p:cNvSpPr/>
          <p:nvPr/>
        </p:nvSpPr>
        <p:spPr>
          <a:xfrm>
            <a:off x="3143672" y="1484784"/>
            <a:ext cx="732906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날씨와 사고의 연관성이 있을까</a:t>
            </a:r>
            <a:r>
              <a:rPr lang="en-US" altLang="ko-KR" sz="3200" b="1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  <a:r>
              <a:rPr lang="ko-KR" altLang="en-US" sz="3200" b="1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3200" b="1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807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1B3C5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085F5C-ED5F-442F-963A-5937EE29B784}"/>
              </a:ext>
            </a:extLst>
          </p:cNvPr>
          <p:cNvSpPr txBox="1"/>
          <p:nvPr/>
        </p:nvSpPr>
        <p:spPr>
          <a:xfrm>
            <a:off x="1559496" y="1007149"/>
            <a:ext cx="15841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</a:t>
            </a:r>
            <a:endParaRPr lang="ko-KR" altLang="en-US" sz="2000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0273E1-4C2E-41A8-B1A9-D897EC8173AD}"/>
              </a:ext>
            </a:extLst>
          </p:cNvPr>
          <p:cNvSpPr txBox="1"/>
          <p:nvPr/>
        </p:nvSpPr>
        <p:spPr>
          <a:xfrm>
            <a:off x="3384376" y="1314925"/>
            <a:ext cx="66720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분석 결과</a:t>
            </a:r>
          </a:p>
        </p:txBody>
      </p:sp>
    </p:spTree>
    <p:extLst>
      <p:ext uri="{BB962C8B-B14F-4D97-AF65-F5344CB8AC3E}">
        <p14:creationId xmlns:p14="http://schemas.microsoft.com/office/powerpoint/2010/main" val="320695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4144A963-3736-4A2D-BD64-A9D2EA75D4F6}"/>
              </a:ext>
            </a:extLst>
          </p:cNvPr>
          <p:cNvSpPr/>
          <p:nvPr/>
        </p:nvSpPr>
        <p:spPr>
          <a:xfrm>
            <a:off x="-353" y="0"/>
            <a:ext cx="4663357" cy="6889240"/>
          </a:xfrm>
          <a:prstGeom prst="rect">
            <a:avLst/>
          </a:prstGeom>
          <a:solidFill>
            <a:srgbClr val="4D8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A0FDFF4-172A-479B-9770-C8110B9480F9}"/>
              </a:ext>
            </a:extLst>
          </p:cNvPr>
          <p:cNvGrpSpPr/>
          <p:nvPr/>
        </p:nvGrpSpPr>
        <p:grpSpPr>
          <a:xfrm>
            <a:off x="1127448" y="1669981"/>
            <a:ext cx="2655403" cy="1571387"/>
            <a:chOff x="1703512" y="1749902"/>
            <a:chExt cx="2655403" cy="1571387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429E8B2-EC95-4B11-95E1-AD5452D003EB}"/>
                </a:ext>
              </a:extLst>
            </p:cNvPr>
            <p:cNvSpPr txBox="1"/>
            <p:nvPr/>
          </p:nvSpPr>
          <p:spPr>
            <a:xfrm>
              <a:off x="1703512" y="1997850"/>
              <a:ext cx="265540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목 차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71CA482-B3EC-4B22-A195-1EDA8089DE3B}"/>
                </a:ext>
              </a:extLst>
            </p:cNvPr>
            <p:cNvSpPr/>
            <p:nvPr/>
          </p:nvSpPr>
          <p:spPr>
            <a:xfrm>
              <a:off x="1807078" y="1749902"/>
              <a:ext cx="2448272" cy="7200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1CE597-A9D5-485D-88F2-3DE3838548AF}"/>
                </a:ext>
              </a:extLst>
            </p:cNvPr>
            <p:cNvSpPr/>
            <p:nvPr/>
          </p:nvSpPr>
          <p:spPr>
            <a:xfrm>
              <a:off x="1807077" y="3210178"/>
              <a:ext cx="2448272" cy="7200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2FF5D14-EB38-42EE-928C-D8CF1442262F}"/>
              </a:ext>
            </a:extLst>
          </p:cNvPr>
          <p:cNvGrpSpPr/>
          <p:nvPr/>
        </p:nvGrpSpPr>
        <p:grpSpPr>
          <a:xfrm>
            <a:off x="5447928" y="881849"/>
            <a:ext cx="5287010" cy="5125542"/>
            <a:chOff x="6689709" y="767260"/>
            <a:chExt cx="5287010" cy="512554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17E8728-5CA4-4C25-A247-B8A36522C7DC}"/>
                </a:ext>
              </a:extLst>
            </p:cNvPr>
            <p:cNvSpPr/>
            <p:nvPr/>
          </p:nvSpPr>
          <p:spPr>
            <a:xfrm>
              <a:off x="7684708" y="2190164"/>
              <a:ext cx="3307836" cy="346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>
                  <a:solidFill>
                    <a:prstClr val="white">
                      <a:lumMod val="50000"/>
                    </a:prst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데이터 수집      데이터 탐색</a:t>
              </a:r>
              <a:endParaRPr lang="en-US" altLang="ko-KR" sz="1200" dirty="0">
                <a:solidFill>
                  <a:prstClr val="white">
                    <a:lumMod val="50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9D59652-9B94-4373-AAC5-BE2C5F59D4AE}"/>
                </a:ext>
              </a:extLst>
            </p:cNvPr>
            <p:cNvSpPr/>
            <p:nvPr/>
          </p:nvSpPr>
          <p:spPr>
            <a:xfrm>
              <a:off x="7599580" y="5373216"/>
              <a:ext cx="3392964" cy="346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>
                  <a:solidFill>
                    <a:prstClr val="white">
                      <a:lumMod val="50000"/>
                    </a:prst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서비스 활용 방안      기대 효과</a:t>
              </a:r>
              <a:endParaRPr lang="en-US" altLang="ko-KR" sz="1200" dirty="0">
                <a:solidFill>
                  <a:prstClr val="white">
                    <a:lumMod val="50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501A15A-61AA-4D08-A4B4-0A39D941D6B1}"/>
                </a:ext>
              </a:extLst>
            </p:cNvPr>
            <p:cNvSpPr/>
            <p:nvPr/>
          </p:nvSpPr>
          <p:spPr>
            <a:xfrm>
              <a:off x="7680176" y="1178564"/>
              <a:ext cx="1901649" cy="346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>
                  <a:solidFill>
                    <a:prstClr val="white">
                      <a:lumMod val="50000"/>
                    </a:prst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주제 선정 배경 및 이유 </a:t>
              </a:r>
              <a:endParaRPr lang="en-US" altLang="ko-KR" sz="1200" dirty="0">
                <a:solidFill>
                  <a:prstClr val="white">
                    <a:lumMod val="50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CF8E197-15A1-43F5-8DB8-918A518193EF}"/>
                </a:ext>
              </a:extLst>
            </p:cNvPr>
            <p:cNvSpPr/>
            <p:nvPr/>
          </p:nvSpPr>
          <p:spPr>
            <a:xfrm>
              <a:off x="7604102" y="3280124"/>
              <a:ext cx="3827475" cy="346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>
                  <a:solidFill>
                    <a:prstClr val="white">
                      <a:lumMod val="50000"/>
                    </a:prst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데이터 </a:t>
              </a:r>
              <a:r>
                <a:rPr lang="ko-KR" altLang="en-US" sz="1200" dirty="0" err="1">
                  <a:solidFill>
                    <a:prstClr val="white">
                      <a:lumMod val="50000"/>
                    </a:prst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전처리</a:t>
              </a:r>
              <a:r>
                <a:rPr lang="ko-KR" altLang="en-US" sz="1200" dirty="0">
                  <a:solidFill>
                    <a:prstClr val="white">
                      <a:lumMod val="50000"/>
                    </a:prst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   데이터 전처리 결과    분석 계획</a:t>
              </a:r>
              <a:endParaRPr lang="en-US" altLang="ko-KR" sz="1200" dirty="0">
                <a:solidFill>
                  <a:prstClr val="white">
                    <a:lumMod val="50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69323A4-E889-4245-A8F9-7046C63FB96D}"/>
                </a:ext>
              </a:extLst>
            </p:cNvPr>
            <p:cNvSpPr/>
            <p:nvPr/>
          </p:nvSpPr>
          <p:spPr>
            <a:xfrm>
              <a:off x="7599580" y="4345149"/>
              <a:ext cx="4377139" cy="346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>
                  <a:solidFill>
                    <a:prstClr val="white">
                      <a:lumMod val="50000"/>
                    </a:prst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가설         모델 적합성 검사     로지스틱 회귀분석</a:t>
              </a:r>
              <a:endParaRPr lang="en-US" altLang="ko-KR" sz="1200" dirty="0">
                <a:solidFill>
                  <a:prstClr val="white">
                    <a:lumMod val="50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9EC39BD-7C97-4505-BA26-94F48559E232}"/>
                </a:ext>
              </a:extLst>
            </p:cNvPr>
            <p:cNvSpPr/>
            <p:nvPr/>
          </p:nvSpPr>
          <p:spPr>
            <a:xfrm>
              <a:off x="7476353" y="767260"/>
              <a:ext cx="1253869" cy="5155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공모 배경</a:t>
              </a:r>
              <a:endPara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60C064B-0AEF-4A22-8009-692C98734ACF}"/>
                </a:ext>
              </a:extLst>
            </p:cNvPr>
            <p:cNvSpPr/>
            <p:nvPr/>
          </p:nvSpPr>
          <p:spPr>
            <a:xfrm>
              <a:off x="7478022" y="1747797"/>
              <a:ext cx="1582484" cy="5155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데이터 정의 </a:t>
              </a:r>
              <a:endPara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2403158-1398-4C08-A51A-140ACA74F90C}"/>
                </a:ext>
              </a:extLst>
            </p:cNvPr>
            <p:cNvSpPr/>
            <p:nvPr/>
          </p:nvSpPr>
          <p:spPr>
            <a:xfrm>
              <a:off x="7476353" y="2880176"/>
              <a:ext cx="3308919" cy="5155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데이터 전처리 및 분석 계획 </a:t>
              </a:r>
              <a:endParaRPr lang="en-US" altLang="ko-KR" sz="2000" b="1" dirty="0">
                <a:solidFill>
                  <a:prstClr val="white">
                    <a:lumMod val="50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BB3C3BB-AE4E-4295-9AD0-EDE73C4D89CD}"/>
                </a:ext>
              </a:extLst>
            </p:cNvPr>
            <p:cNvSpPr/>
            <p:nvPr/>
          </p:nvSpPr>
          <p:spPr>
            <a:xfrm>
              <a:off x="7438695" y="3945612"/>
              <a:ext cx="678391" cy="5155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분석</a:t>
              </a:r>
              <a:endPara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ED9B0C9-525B-449C-AE8F-6B697AF5720D}"/>
                </a:ext>
              </a:extLst>
            </p:cNvPr>
            <p:cNvSpPr/>
            <p:nvPr/>
          </p:nvSpPr>
          <p:spPr>
            <a:xfrm>
              <a:off x="7454504" y="4969472"/>
              <a:ext cx="1253869" cy="5155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최종 결과</a:t>
              </a:r>
              <a:endPara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0C1B0E1-0682-48B9-A4FF-1511BD6EC6EC}"/>
                </a:ext>
              </a:extLst>
            </p:cNvPr>
            <p:cNvSpPr txBox="1"/>
            <p:nvPr/>
          </p:nvSpPr>
          <p:spPr>
            <a:xfrm>
              <a:off x="6689709" y="767260"/>
              <a:ext cx="51731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1.</a:t>
              </a:r>
              <a:endParaRPr lang="ko-KR" altLang="en-US" sz="5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6F01138-839C-4671-9DE7-95AE3274932F}"/>
                </a:ext>
              </a:extLst>
            </p:cNvPr>
            <p:cNvSpPr txBox="1"/>
            <p:nvPr/>
          </p:nvSpPr>
          <p:spPr>
            <a:xfrm>
              <a:off x="6689709" y="1844297"/>
              <a:ext cx="7489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2.</a:t>
              </a:r>
              <a:endParaRPr lang="ko-KR" altLang="en-US" sz="5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29250D0-6A77-4C65-ACF2-C12806AEF934}"/>
                </a:ext>
              </a:extLst>
            </p:cNvPr>
            <p:cNvSpPr txBox="1"/>
            <p:nvPr/>
          </p:nvSpPr>
          <p:spPr>
            <a:xfrm>
              <a:off x="6689709" y="2880176"/>
              <a:ext cx="7489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3.</a:t>
              </a:r>
              <a:endParaRPr lang="ko-KR" altLang="en-US" sz="5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7073EAE-D9E0-4E8A-AE7F-2E6A2B1F5C6C}"/>
                </a:ext>
              </a:extLst>
            </p:cNvPr>
            <p:cNvSpPr txBox="1"/>
            <p:nvPr/>
          </p:nvSpPr>
          <p:spPr>
            <a:xfrm>
              <a:off x="6689709" y="3940059"/>
              <a:ext cx="7489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4.</a:t>
              </a:r>
              <a:endParaRPr lang="ko-KR" altLang="en-US" sz="5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768381C-7162-409E-AC00-2E24D3BFF22C}"/>
                </a:ext>
              </a:extLst>
            </p:cNvPr>
            <p:cNvSpPr txBox="1"/>
            <p:nvPr/>
          </p:nvSpPr>
          <p:spPr>
            <a:xfrm>
              <a:off x="6689709" y="4969472"/>
              <a:ext cx="68384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5.</a:t>
              </a:r>
              <a:endParaRPr lang="ko-KR" altLang="en-US" sz="5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4EAEE87-DA50-40F3-9C3A-6C6983CDE1AE}"/>
                </a:ext>
              </a:extLst>
            </p:cNvPr>
            <p:cNvSpPr/>
            <p:nvPr/>
          </p:nvSpPr>
          <p:spPr>
            <a:xfrm>
              <a:off x="7608168" y="1249455"/>
              <a:ext cx="45719" cy="235329"/>
            </a:xfrm>
            <a:prstGeom prst="rect">
              <a:avLst/>
            </a:prstGeom>
            <a:solidFill>
              <a:srgbClr val="56A1B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FCF6877-56F6-4761-A823-5BEA6CE9B859}"/>
                </a:ext>
              </a:extLst>
            </p:cNvPr>
            <p:cNvSpPr/>
            <p:nvPr/>
          </p:nvSpPr>
          <p:spPr>
            <a:xfrm>
              <a:off x="7631027" y="2255181"/>
              <a:ext cx="45719" cy="235329"/>
            </a:xfrm>
            <a:prstGeom prst="rect">
              <a:avLst/>
            </a:prstGeom>
            <a:solidFill>
              <a:srgbClr val="56A1B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9B924E0-DC95-4F5A-BEDE-FD7CA8A9FC9B}"/>
                </a:ext>
              </a:extLst>
            </p:cNvPr>
            <p:cNvSpPr/>
            <p:nvPr/>
          </p:nvSpPr>
          <p:spPr>
            <a:xfrm>
              <a:off x="7608168" y="4394378"/>
              <a:ext cx="45720" cy="235330"/>
            </a:xfrm>
            <a:prstGeom prst="rect">
              <a:avLst/>
            </a:prstGeom>
            <a:solidFill>
              <a:srgbClr val="56A1B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F305231-73BC-4325-B2A2-603C047E6954}"/>
                </a:ext>
              </a:extLst>
            </p:cNvPr>
            <p:cNvSpPr/>
            <p:nvPr/>
          </p:nvSpPr>
          <p:spPr>
            <a:xfrm>
              <a:off x="7606834" y="5425918"/>
              <a:ext cx="45720" cy="235330"/>
            </a:xfrm>
            <a:prstGeom prst="rect">
              <a:avLst/>
            </a:prstGeom>
            <a:solidFill>
              <a:srgbClr val="56A1B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3FE8F04-E33F-4F90-8BB1-FD81319B1D02}"/>
                </a:ext>
              </a:extLst>
            </p:cNvPr>
            <p:cNvSpPr/>
            <p:nvPr/>
          </p:nvSpPr>
          <p:spPr>
            <a:xfrm>
              <a:off x="10218101" y="3347771"/>
              <a:ext cx="45720" cy="218285"/>
            </a:xfrm>
            <a:prstGeom prst="rect">
              <a:avLst/>
            </a:prstGeom>
            <a:solidFill>
              <a:srgbClr val="56A1B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57C334E-167F-4FEA-BE3F-C08510D87ACC}"/>
                </a:ext>
              </a:extLst>
            </p:cNvPr>
            <p:cNvSpPr/>
            <p:nvPr/>
          </p:nvSpPr>
          <p:spPr>
            <a:xfrm>
              <a:off x="9642037" y="4401724"/>
              <a:ext cx="45720" cy="218285"/>
            </a:xfrm>
            <a:prstGeom prst="rect">
              <a:avLst/>
            </a:prstGeom>
            <a:solidFill>
              <a:srgbClr val="56A1B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Rectangle 47">
              <a:extLst>
                <a:ext uri="{FF2B5EF4-FFF2-40B4-BE49-F238E27FC236}">
                  <a16:creationId xmlns:a16="http://schemas.microsoft.com/office/drawing/2014/main" id="{FF305231-73BC-4325-B2A2-603C047E6954}"/>
                </a:ext>
              </a:extLst>
            </p:cNvPr>
            <p:cNvSpPr/>
            <p:nvPr/>
          </p:nvSpPr>
          <p:spPr>
            <a:xfrm>
              <a:off x="9012191" y="5425918"/>
              <a:ext cx="45720" cy="235330"/>
            </a:xfrm>
            <a:prstGeom prst="rect">
              <a:avLst/>
            </a:prstGeom>
            <a:solidFill>
              <a:srgbClr val="56A1B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8C5F23CC-A91E-4AE8-9D39-DFA26F958E3C}"/>
              </a:ext>
            </a:extLst>
          </p:cNvPr>
          <p:cNvSpPr/>
          <p:nvPr/>
        </p:nvSpPr>
        <p:spPr>
          <a:xfrm>
            <a:off x="7488440" y="3466074"/>
            <a:ext cx="45719" cy="218285"/>
          </a:xfrm>
          <a:prstGeom prst="rect">
            <a:avLst/>
          </a:prstGeom>
          <a:solidFill>
            <a:srgbClr val="56A1B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99C4A09-8F6C-4046-A64B-D19E09DB9731}"/>
              </a:ext>
            </a:extLst>
          </p:cNvPr>
          <p:cNvSpPr/>
          <p:nvPr/>
        </p:nvSpPr>
        <p:spPr>
          <a:xfrm>
            <a:off x="6365053" y="3466074"/>
            <a:ext cx="45720" cy="218285"/>
          </a:xfrm>
          <a:prstGeom prst="rect">
            <a:avLst/>
          </a:prstGeom>
          <a:solidFill>
            <a:srgbClr val="56A1B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11586A6-E5C3-49E7-A66A-C048B2FA6CED}"/>
              </a:ext>
            </a:extLst>
          </p:cNvPr>
          <p:cNvSpPr/>
          <p:nvPr/>
        </p:nvSpPr>
        <p:spPr>
          <a:xfrm>
            <a:off x="7104112" y="4523719"/>
            <a:ext cx="45719" cy="218285"/>
          </a:xfrm>
          <a:prstGeom prst="rect">
            <a:avLst/>
          </a:prstGeom>
          <a:solidFill>
            <a:srgbClr val="56A1B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Rectangle 54">
            <a:extLst>
              <a:ext uri="{FF2B5EF4-FFF2-40B4-BE49-F238E27FC236}">
                <a16:creationId xmlns:a16="http://schemas.microsoft.com/office/drawing/2014/main" id="{EF74D844-D694-478B-980D-152FE24DD872}"/>
              </a:ext>
            </a:extLst>
          </p:cNvPr>
          <p:cNvSpPr/>
          <p:nvPr/>
        </p:nvSpPr>
        <p:spPr>
          <a:xfrm>
            <a:off x="7488441" y="2358911"/>
            <a:ext cx="45719" cy="218285"/>
          </a:xfrm>
          <a:prstGeom prst="rect">
            <a:avLst/>
          </a:prstGeom>
          <a:solidFill>
            <a:srgbClr val="56A1B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80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1B3C5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D6B780-F41F-4DA6-B424-381D6780A200}"/>
              </a:ext>
            </a:extLst>
          </p:cNvPr>
          <p:cNvSpPr txBox="1"/>
          <p:nvPr/>
        </p:nvSpPr>
        <p:spPr>
          <a:xfrm>
            <a:off x="191344" y="234514"/>
            <a:ext cx="11616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4.1.1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날씨 </a:t>
            </a:r>
            <a:r>
              <a:rPr lang="en-US" altLang="ko-KR" sz="2800" dirty="0" err="1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vs</a:t>
            </a:r>
            <a:r>
              <a:rPr lang="en-US" altLang="ko-KR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사고 발생 연관 분석 </a:t>
            </a:r>
            <a:r>
              <a:rPr lang="en-US" altLang="ko-KR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가설</a:t>
            </a:r>
            <a:endParaRPr lang="en-US" altLang="ko-KR" sz="28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4B6B05-B3D5-401C-A781-BDB0DFFCB271}"/>
              </a:ext>
            </a:extLst>
          </p:cNvPr>
          <p:cNvSpPr txBox="1"/>
          <p:nvPr/>
        </p:nvSpPr>
        <p:spPr>
          <a:xfrm>
            <a:off x="695400" y="1674674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귀무</a:t>
            </a:r>
            <a:r>
              <a:rPr lang="ko-KR" altLang="en-US" sz="3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가설 </a:t>
            </a:r>
            <a:r>
              <a:rPr lang="en-US" altLang="ko-KR" sz="3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3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날씨가 사고 발생 여부에 영향을 끼치지 않는다</a:t>
            </a:r>
            <a:endParaRPr lang="en-US" altLang="ko-KR" sz="3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3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3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대립 가설 </a:t>
            </a:r>
            <a:r>
              <a:rPr lang="en-US" altLang="ko-KR" sz="3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3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날씨가 사고 발생 여부에 영향을 끼친다</a:t>
            </a:r>
            <a:r>
              <a:rPr lang="en-US" altLang="ko-KR" sz="3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en-US" altLang="ko-KR" sz="3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019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12224" y="9520"/>
            <a:ext cx="12192000" cy="4869160"/>
          </a:xfrm>
          <a:prstGeom prst="rect">
            <a:avLst/>
          </a:prstGeom>
          <a:solidFill>
            <a:srgbClr val="1B3C5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614756" y="1268760"/>
            <a:ext cx="8962488" cy="2623795"/>
            <a:chOff x="1631504" y="1234251"/>
            <a:chExt cx="8962488" cy="2623795"/>
          </a:xfrm>
        </p:grpSpPr>
        <p:sp>
          <p:nvSpPr>
            <p:cNvPr id="2" name="직사각형 1"/>
            <p:cNvSpPr/>
            <p:nvPr/>
          </p:nvSpPr>
          <p:spPr>
            <a:xfrm>
              <a:off x="1631504" y="1234251"/>
              <a:ext cx="8962488" cy="26237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14350" indent="-514350">
                <a:lnSpc>
                  <a:spcPct val="150000"/>
                </a:lnSpc>
                <a:buAutoNum type="arabicPeriod"/>
              </a:pPr>
              <a:r>
                <a:rPr lang="ko-KR" altLang="en-US" sz="2800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변수</a:t>
              </a:r>
              <a:endParaRPr lang="en-US" altLang="ko-KR" sz="2800" dirty="0">
                <a:solidFill>
                  <a:schemeClr val="bg1">
                    <a:lumMod val="9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marL="514350" indent="-514350">
                <a:lnSpc>
                  <a:spcPct val="150000"/>
                </a:lnSpc>
                <a:buAutoNum type="arabicPeriod"/>
              </a:pPr>
              <a:endParaRPr lang="en-US" altLang="ko-KR" sz="2800" dirty="0">
                <a:solidFill>
                  <a:schemeClr val="bg1">
                    <a:lumMod val="9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marL="514350" indent="-514350">
                <a:lnSpc>
                  <a:spcPct val="150000"/>
                </a:lnSpc>
                <a:buFontTx/>
                <a:buAutoNum type="arabicPeriod"/>
              </a:pPr>
              <a:r>
                <a:rPr lang="ko-KR" altLang="en-US" sz="2800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전체 데이터를 </a:t>
              </a:r>
              <a:r>
                <a:rPr lang="en-US" altLang="ko-KR" sz="2800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3:7</a:t>
              </a:r>
              <a:r>
                <a:rPr lang="ko-KR" altLang="en-US" sz="2800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비율로 </a:t>
              </a:r>
              <a:r>
                <a:rPr lang="en-US" altLang="ko-KR" sz="2800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train, test set</a:t>
              </a:r>
              <a:r>
                <a:rPr lang="ko-KR" altLang="en-US" sz="2800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으로 나눔</a:t>
              </a:r>
              <a:endParaRPr lang="en-US" altLang="ko-KR" sz="2800" dirty="0">
                <a:solidFill>
                  <a:schemeClr val="bg1">
                    <a:lumMod val="9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marL="514350" indent="-514350">
                <a:lnSpc>
                  <a:spcPct val="150000"/>
                </a:lnSpc>
                <a:buFontTx/>
                <a:buAutoNum type="arabicPeriod"/>
              </a:pPr>
              <a:r>
                <a:rPr lang="ko-KR" altLang="en-US" sz="2800" dirty="0" err="1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로지스틱</a:t>
              </a:r>
              <a:r>
                <a:rPr lang="ko-KR" altLang="en-US" sz="2800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회귀분석</a:t>
              </a:r>
              <a:endParaRPr lang="en-US" altLang="ko-KR" sz="2800" dirty="0">
                <a:solidFill>
                  <a:schemeClr val="bg1">
                    <a:lumMod val="9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2169056" y="1810315"/>
              <a:ext cx="6096000" cy="83099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ko-KR" sz="2400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X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 : temp, wind, rain, </a:t>
              </a:r>
              <a:r>
                <a:rPr lang="en-US" altLang="ko-KR" dirty="0" err="1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humi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, dew, snow</a:t>
              </a:r>
            </a:p>
            <a:p>
              <a:r>
                <a:rPr lang="en-US" altLang="ko-KR" sz="2400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Y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: accident (0, 1)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48AF666-3093-4563-87AB-CE5A5550208D}"/>
              </a:ext>
            </a:extLst>
          </p:cNvPr>
          <p:cNvSpPr txBox="1"/>
          <p:nvPr/>
        </p:nvSpPr>
        <p:spPr>
          <a:xfrm>
            <a:off x="191344" y="234514"/>
            <a:ext cx="11616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4.1.2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날씨 </a:t>
            </a:r>
            <a:r>
              <a:rPr lang="en-US" altLang="ko-KR" sz="2800" dirty="0" err="1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vs</a:t>
            </a:r>
            <a:r>
              <a:rPr lang="en-US" altLang="ko-KR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사고 발생 연관 분석 </a:t>
            </a:r>
            <a:r>
              <a:rPr lang="en-US" altLang="ko-KR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분석</a:t>
            </a:r>
            <a:endParaRPr lang="en-US" altLang="ko-KR" sz="28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110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1B3C5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925" y="966648"/>
            <a:ext cx="179070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4F3D0ED2-D302-4376-AE6F-316941BD7F08}"/>
              </a:ext>
            </a:extLst>
          </p:cNvPr>
          <p:cNvGrpSpPr/>
          <p:nvPr/>
        </p:nvGrpSpPr>
        <p:grpSpPr>
          <a:xfrm>
            <a:off x="1199456" y="966648"/>
            <a:ext cx="6069013" cy="3305175"/>
            <a:chOff x="479375" y="993229"/>
            <a:chExt cx="6069013" cy="3305175"/>
          </a:xfrm>
        </p:grpSpPr>
        <p:pic>
          <p:nvPicPr>
            <p:cNvPr id="1031" name="Picture 7" descr="C:\Users\TJ\Documents\Denver\GitHub\TheZoen\Result\A1\결과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375" y="993229"/>
              <a:ext cx="6069013" cy="3305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사각형: 둥근 모서리 11">
              <a:extLst>
                <a:ext uri="{FF2B5EF4-FFF2-40B4-BE49-F238E27FC236}">
                  <a16:creationId xmlns:a16="http://schemas.microsoft.com/office/drawing/2014/main" id="{470E9ACE-15A4-4240-B1F6-DFBA93DDEEBB}"/>
                </a:ext>
              </a:extLst>
            </p:cNvPr>
            <p:cNvSpPr/>
            <p:nvPr/>
          </p:nvSpPr>
          <p:spPr>
            <a:xfrm>
              <a:off x="4007769" y="3232277"/>
              <a:ext cx="648072" cy="916803"/>
            </a:xfrm>
            <a:prstGeom prst="roundRect">
              <a:avLst/>
            </a:prstGeom>
            <a:noFill/>
            <a:ln w="3492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799856" y="3227633"/>
              <a:ext cx="967250" cy="357084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C00000"/>
                  </a:solidFill>
                  <a:latin typeface="배달의민족 도현" pitchFamily="50" charset="-127"/>
                  <a:ea typeface="배달의민족 도현" pitchFamily="50" charset="-127"/>
                </a:rPr>
                <a:t>&lt; 0.05</a:t>
              </a:r>
              <a:endParaRPr lang="ko-KR" altLang="en-US" b="1" dirty="0">
                <a:solidFill>
                  <a:srgbClr val="C00000"/>
                </a:solidFill>
                <a:latin typeface="배달의민족 도현" pitchFamily="50" charset="-127"/>
                <a:ea typeface="배달의민족 도현" pitchFamily="50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0687190-1C83-46F2-8788-B1777B873628}"/>
              </a:ext>
            </a:extLst>
          </p:cNvPr>
          <p:cNvSpPr txBox="1"/>
          <p:nvPr/>
        </p:nvSpPr>
        <p:spPr>
          <a:xfrm>
            <a:off x="191344" y="234514"/>
            <a:ext cx="11616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4.1.3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날씨 </a:t>
            </a:r>
            <a:r>
              <a:rPr lang="en-US" altLang="ko-KR" sz="2800" dirty="0" err="1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vs</a:t>
            </a:r>
            <a:r>
              <a:rPr lang="en-US" altLang="ko-KR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사고 발생 연관 분석 </a:t>
            </a:r>
            <a:r>
              <a:rPr lang="en-US" altLang="ko-KR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로지스틱 분석 결과</a:t>
            </a:r>
            <a:endParaRPr lang="en-US" altLang="ko-KR" sz="28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FF1763B-85DF-4830-B65A-392A85A0E884}"/>
              </a:ext>
            </a:extLst>
          </p:cNvPr>
          <p:cNvSpPr/>
          <p:nvPr/>
        </p:nvSpPr>
        <p:spPr>
          <a:xfrm>
            <a:off x="498616" y="5400805"/>
            <a:ext cx="117373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Temp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제외한 나머지 날씨 요인이 유의하다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나머지 날씨 요인의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Odds Ratio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통해 사고 발생 확률에 영향을 미치는 정도를 파악하였다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4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-9912"/>
            <a:ext cx="12192000" cy="4869160"/>
          </a:xfrm>
          <a:prstGeom prst="rect">
            <a:avLst/>
          </a:prstGeom>
          <a:solidFill>
            <a:srgbClr val="1B3C5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4" descr="C:\Users\TJ\Documents\Denver\GitHub\TheZoen\Result\A1\결과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2711624" y="1446955"/>
            <a:ext cx="6972363" cy="133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3075835" y="2992508"/>
            <a:ext cx="6608152" cy="1656185"/>
            <a:chOff x="10945709" y="5765476"/>
            <a:chExt cx="11436372" cy="3168352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2F982C02-1DEA-493B-A5B6-10DE325D58B8}"/>
                </a:ext>
              </a:extLst>
            </p:cNvPr>
            <p:cNvSpPr/>
            <p:nvPr/>
          </p:nvSpPr>
          <p:spPr>
            <a:xfrm>
              <a:off x="10945709" y="5765476"/>
              <a:ext cx="10873208" cy="316835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291FAB6-A334-4D5F-81BC-7E831C666470}"/>
                </a:ext>
              </a:extLst>
            </p:cNvPr>
            <p:cNvSpPr/>
            <p:nvPr/>
          </p:nvSpPr>
          <p:spPr>
            <a:xfrm>
              <a:off x="11006255" y="6224887"/>
              <a:ext cx="11375826" cy="24434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1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많은 기계 학습 모델들은 사용자가 따로 지정해야 하는 </a:t>
              </a:r>
              <a:r>
                <a:rPr lang="ko-KR" altLang="en-US" sz="1100" dirty="0" err="1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Hyperparameter들이</a:t>
              </a:r>
              <a:r>
                <a:rPr lang="ko-KR" altLang="en-US" sz="11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있으며, </a:t>
              </a:r>
              <a:endParaRPr lang="en-US" altLang="ko-KR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1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기계 학습 알고리즘이 최고의 성능을 내기 위해서 사용자는 적합한 </a:t>
              </a:r>
              <a:r>
                <a:rPr lang="ko-KR" altLang="en-US" sz="1100" dirty="0" err="1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Hyperparameter를</a:t>
              </a:r>
              <a:r>
                <a:rPr lang="ko-KR" altLang="en-US" sz="11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지정</a:t>
              </a:r>
              <a:r>
                <a:rPr lang="en-US" altLang="ko-KR" sz="11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.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1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각각의 </a:t>
              </a:r>
              <a:r>
                <a:rPr lang="ko-KR" altLang="en-US" sz="1100" dirty="0" err="1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Hyperparameter</a:t>
              </a:r>
              <a:r>
                <a:rPr lang="ko-KR" altLang="en-US" sz="11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및 모델들에 의한 기계 학습 모델을 데이터에 적용한 뒤, </a:t>
              </a:r>
              <a:endParaRPr lang="en-US" altLang="ko-KR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1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모델의 성능을 측정하여 가장 좋은 성능을 가지는 </a:t>
              </a:r>
              <a:r>
                <a:rPr lang="ko-KR" altLang="en-US" sz="1100" dirty="0" err="1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Hyperparameter</a:t>
              </a:r>
              <a:r>
                <a:rPr lang="ko-KR" altLang="en-US" sz="11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및 모델을 선택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9B1E243-8859-460D-9BC7-3E12E5FA89B3}"/>
              </a:ext>
            </a:extLst>
          </p:cNvPr>
          <p:cNvSpPr txBox="1"/>
          <p:nvPr/>
        </p:nvSpPr>
        <p:spPr>
          <a:xfrm>
            <a:off x="191344" y="234514"/>
            <a:ext cx="11616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4.1.4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날씨 </a:t>
            </a:r>
            <a:r>
              <a:rPr lang="en-US" altLang="ko-KR" sz="2800" dirty="0" err="1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vs</a:t>
            </a:r>
            <a:r>
              <a:rPr lang="en-US" altLang="ko-KR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사고 발생 연관 분석 </a:t>
            </a:r>
            <a:r>
              <a:rPr lang="en-US" altLang="ko-KR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검증</a:t>
            </a:r>
            <a:r>
              <a:rPr lang="en-US" altLang="ko-KR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1. K-fold Cross Validation</a:t>
            </a:r>
            <a:endParaRPr lang="en-US" altLang="ko-KR" sz="28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05F7F7B-3BAC-4B90-B2E0-7599E446D354}"/>
              </a:ext>
            </a:extLst>
          </p:cNvPr>
          <p:cNvSpPr/>
          <p:nvPr/>
        </p:nvSpPr>
        <p:spPr>
          <a:xfrm>
            <a:off x="498616" y="5400805"/>
            <a:ext cx="117373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K-fold Cross Validation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으로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번의 검증을 반복하여 모델을 검증하였다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23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1B3C5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Picture 5" descr="C:\Users\TJ\Documents\Denver\GitHub\TheZoen\Result\A1\결과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89" r="43671"/>
          <a:stretch/>
        </p:blipFill>
        <p:spPr bwMode="auto">
          <a:xfrm>
            <a:off x="1343472" y="1061988"/>
            <a:ext cx="4539992" cy="3063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4444D63-BA02-4EE5-A984-0C1185218369}"/>
              </a:ext>
            </a:extLst>
          </p:cNvPr>
          <p:cNvSpPr/>
          <p:nvPr/>
        </p:nvSpPr>
        <p:spPr>
          <a:xfrm>
            <a:off x="454696" y="5398395"/>
            <a:ext cx="117373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예측된 값들 중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실제로 예측된 데이터일 경우가 거짓으로 예측된 데이터의 경우보다 높을 시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AUC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 높게 측정된다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AUC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란 정확성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(ACCURACY)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로써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곡선 아래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차원 공간을 의미한다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ROC –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CURVE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통해 모델의 정확성을 검증하였다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754714D-9AA5-483D-98AD-05A79C15C1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65" t="36004" r="9974"/>
          <a:stretch/>
        </p:blipFill>
        <p:spPr>
          <a:xfrm>
            <a:off x="6528048" y="1458023"/>
            <a:ext cx="4892040" cy="2271589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5C8190-2599-4267-BF0E-CAF7D82A458C}"/>
              </a:ext>
            </a:extLst>
          </p:cNvPr>
          <p:cNvSpPr txBox="1"/>
          <p:nvPr/>
        </p:nvSpPr>
        <p:spPr>
          <a:xfrm>
            <a:off x="191344" y="234514"/>
            <a:ext cx="11616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4.1.4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날씨 </a:t>
            </a:r>
            <a:r>
              <a:rPr lang="en-US" altLang="ko-KR" sz="2800" dirty="0" err="1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vs</a:t>
            </a:r>
            <a:r>
              <a:rPr lang="en-US" altLang="ko-KR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사고 발생 연관 분석 </a:t>
            </a:r>
            <a:r>
              <a:rPr lang="en-US" altLang="ko-KR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검증</a:t>
            </a:r>
            <a:r>
              <a:rPr lang="en-US" altLang="ko-KR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2. ROC Curve</a:t>
            </a:r>
            <a:endParaRPr lang="en-US" altLang="ko-KR" sz="28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712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1B3C5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52FD43-6BCA-46F9-AD50-492EC8741414}"/>
              </a:ext>
            </a:extLst>
          </p:cNvPr>
          <p:cNvSpPr txBox="1"/>
          <p:nvPr/>
        </p:nvSpPr>
        <p:spPr>
          <a:xfrm>
            <a:off x="623392" y="1588279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귀무</a:t>
            </a:r>
            <a:r>
              <a:rPr lang="ko-KR" altLang="en-US" sz="3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가설 </a:t>
            </a:r>
            <a:r>
              <a:rPr lang="en-US" altLang="ko-KR" sz="3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3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각 사고 별로 영향을 끼치는 날씨요인이 같다</a:t>
            </a:r>
            <a:r>
              <a:rPr lang="en-US" altLang="ko-KR" sz="3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en-US" altLang="ko-KR" sz="3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3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3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대립 가설 </a:t>
            </a:r>
            <a:r>
              <a:rPr lang="en-US" altLang="ko-KR" sz="3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3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각 사고 별로 영향을 끼치는 날씨요인이 같지 않다</a:t>
            </a:r>
            <a:r>
              <a:rPr lang="en-US" altLang="ko-KR" sz="3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en-US" altLang="ko-KR" sz="3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3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F78A90-4612-4937-9745-720E5072EDDD}"/>
              </a:ext>
            </a:extLst>
          </p:cNvPr>
          <p:cNvSpPr txBox="1"/>
          <p:nvPr/>
        </p:nvSpPr>
        <p:spPr>
          <a:xfrm>
            <a:off x="191344" y="234514"/>
            <a:ext cx="11616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4.2.1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날씨 </a:t>
            </a:r>
            <a:r>
              <a:rPr lang="en-US" altLang="ko-KR" sz="2800" dirty="0" err="1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vs</a:t>
            </a:r>
            <a:r>
              <a:rPr lang="en-US" altLang="ko-KR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사고 발생 유형별 연관 분석 </a:t>
            </a:r>
            <a:r>
              <a:rPr lang="en-US" altLang="ko-KR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가설</a:t>
            </a:r>
            <a:endParaRPr lang="en-US" altLang="ko-KR" sz="28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795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12224" y="9520"/>
            <a:ext cx="12192000" cy="4869160"/>
          </a:xfrm>
          <a:prstGeom prst="rect">
            <a:avLst/>
          </a:prstGeom>
          <a:solidFill>
            <a:srgbClr val="1B3C5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670016" y="1280954"/>
            <a:ext cx="9394536" cy="2623795"/>
            <a:chOff x="1703512" y="1606485"/>
            <a:chExt cx="9394536" cy="2623795"/>
          </a:xfrm>
        </p:grpSpPr>
        <p:sp>
          <p:nvSpPr>
            <p:cNvPr id="2" name="직사각형 1"/>
            <p:cNvSpPr/>
            <p:nvPr/>
          </p:nvSpPr>
          <p:spPr>
            <a:xfrm>
              <a:off x="1703512" y="1606485"/>
              <a:ext cx="9106504" cy="26237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14350" indent="-514350">
                <a:lnSpc>
                  <a:spcPct val="150000"/>
                </a:lnSpc>
                <a:buAutoNum type="arabicPeriod"/>
              </a:pPr>
              <a:r>
                <a:rPr lang="ko-KR" altLang="en-US" sz="2800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변수</a:t>
              </a:r>
              <a:endParaRPr lang="en-US" altLang="ko-KR" sz="2800" dirty="0">
                <a:solidFill>
                  <a:schemeClr val="bg1">
                    <a:lumMod val="9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marL="514350" indent="-514350">
                <a:lnSpc>
                  <a:spcPct val="150000"/>
                </a:lnSpc>
                <a:buAutoNum type="arabicPeriod"/>
              </a:pPr>
              <a:endParaRPr lang="en-US" altLang="ko-KR" sz="2800" dirty="0">
                <a:solidFill>
                  <a:schemeClr val="bg1">
                    <a:lumMod val="9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marL="514350" indent="-514350">
                <a:lnSpc>
                  <a:spcPct val="150000"/>
                </a:lnSpc>
                <a:buAutoNum type="arabicPeriod"/>
              </a:pPr>
              <a:endParaRPr lang="en-US" altLang="ko-KR" sz="2800" dirty="0">
                <a:solidFill>
                  <a:schemeClr val="bg1">
                    <a:lumMod val="9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800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2. </a:t>
              </a:r>
              <a:r>
                <a:rPr lang="ko-KR" altLang="en-US" sz="2800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로지스틱 회귀분석</a:t>
              </a:r>
              <a:endParaRPr lang="en-US" altLang="ko-KR" sz="2800" dirty="0">
                <a:solidFill>
                  <a:schemeClr val="bg1">
                    <a:lumMod val="9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809016" y="2314371"/>
              <a:ext cx="9289032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X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 : temp, wind, rain, </a:t>
              </a:r>
              <a:r>
                <a:rPr lang="en-US" altLang="ko-KR" dirty="0" err="1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humi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, dew, snow</a:t>
              </a:r>
            </a:p>
            <a:p>
              <a:r>
                <a:rPr lang="en-US" altLang="ko-KR" sz="2400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Y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 : </a:t>
              </a:r>
              <a:r>
                <a:rPr lang="en-US" altLang="ko-KR" dirty="0" err="1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dist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,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other, fall, ill, exhausting, climb, rockslide, hypothermia, exhaustion</a:t>
              </a:r>
            </a:p>
            <a:p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     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발생 유무 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( 0 / 1 )</a:t>
              </a:r>
              <a:r>
                <a:rPr lang="en-US" altLang="ko-KR" dirty="0"/>
                <a:t>	</a:t>
              </a:r>
            </a:p>
            <a:p>
              <a:endParaRPr lang="en-US" altLang="ko-KR" dirty="0">
                <a:solidFill>
                  <a:schemeClr val="bg1">
                    <a:lumMod val="9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377889B-9297-42A2-A309-6EC3F109980D}"/>
              </a:ext>
            </a:extLst>
          </p:cNvPr>
          <p:cNvSpPr txBox="1"/>
          <p:nvPr/>
        </p:nvSpPr>
        <p:spPr>
          <a:xfrm>
            <a:off x="191344" y="234514"/>
            <a:ext cx="1161695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4.2.2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날씨 </a:t>
            </a:r>
            <a:r>
              <a:rPr lang="en-US" altLang="ko-KR" sz="2800" dirty="0" err="1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vs</a:t>
            </a:r>
            <a:r>
              <a:rPr lang="en-US" altLang="ko-KR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사고 발생 유형별 연관 분석 </a:t>
            </a:r>
            <a:r>
              <a:rPr lang="en-US" altLang="ko-KR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분석</a:t>
            </a:r>
            <a:endParaRPr lang="en-US" altLang="ko-KR" sz="24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endParaRPr lang="en-US" altLang="ko-KR" sz="28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898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12224" y="9520"/>
            <a:ext cx="12192000" cy="4869160"/>
          </a:xfrm>
          <a:prstGeom prst="rect">
            <a:avLst/>
          </a:prstGeom>
          <a:solidFill>
            <a:srgbClr val="1B3C5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CD9042-579F-4200-AEA4-EDA13774A221}"/>
              </a:ext>
            </a:extLst>
          </p:cNvPr>
          <p:cNvSpPr txBox="1"/>
          <p:nvPr/>
        </p:nvSpPr>
        <p:spPr>
          <a:xfrm>
            <a:off x="191344" y="234514"/>
            <a:ext cx="1161695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4.2.3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날씨 </a:t>
            </a:r>
            <a:r>
              <a:rPr lang="en-US" altLang="ko-KR" sz="2800" dirty="0" err="1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vs</a:t>
            </a:r>
            <a:r>
              <a:rPr lang="en-US" altLang="ko-KR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사고 발생 유형별 연관 분석 </a:t>
            </a:r>
            <a:endParaRPr lang="en-US" altLang="ko-KR" sz="28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– stepwise </a:t>
            </a:r>
            <a:r>
              <a:rPr lang="ko-KR" altLang="en-US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로지스틱 회귀분석 </a:t>
            </a:r>
            <a:r>
              <a:rPr lang="en-US" altLang="ko-KR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with AIC</a:t>
            </a:r>
          </a:p>
          <a:p>
            <a:endParaRPr lang="en-US" altLang="ko-KR" sz="28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F2D2AE-DADE-484F-8299-7A7DD9801E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901" y="1268760"/>
            <a:ext cx="2849068" cy="328944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788B6B3-AD50-4CF6-903A-94C51E9E73B2}"/>
              </a:ext>
            </a:extLst>
          </p:cNvPr>
          <p:cNvSpPr/>
          <p:nvPr/>
        </p:nvSpPr>
        <p:spPr>
          <a:xfrm>
            <a:off x="498616" y="5400805"/>
            <a:ext cx="11737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AIC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통해 각 사고 유형에 대한 원인 날씨 요소에 대한 최적화를 실시하였다 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739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1B3C5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14D2CF-4C22-4F57-B2B8-B26797274663}"/>
              </a:ext>
            </a:extLst>
          </p:cNvPr>
          <p:cNvSpPr txBox="1"/>
          <p:nvPr/>
        </p:nvSpPr>
        <p:spPr>
          <a:xfrm>
            <a:off x="191344" y="234514"/>
            <a:ext cx="1161695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4.2.4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날씨 </a:t>
            </a:r>
            <a:r>
              <a:rPr lang="en-US" altLang="ko-KR" sz="2800" dirty="0" err="1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vs</a:t>
            </a:r>
            <a:r>
              <a:rPr lang="en-US" altLang="ko-KR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사고 발생 유형별 연관 분석 </a:t>
            </a:r>
            <a:r>
              <a:rPr lang="en-US" altLang="ko-KR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로지스틱 분석 결과</a:t>
            </a:r>
            <a:endParaRPr lang="en-US" altLang="ko-KR" sz="24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endParaRPr lang="en-US" altLang="ko-KR" sz="28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0B7D788-907F-477C-B7D9-6572430BF440}"/>
              </a:ext>
            </a:extLst>
          </p:cNvPr>
          <p:cNvGrpSpPr/>
          <p:nvPr/>
        </p:nvGrpSpPr>
        <p:grpSpPr>
          <a:xfrm>
            <a:off x="1661514" y="836712"/>
            <a:ext cx="4442845" cy="3718882"/>
            <a:chOff x="3778397" y="802147"/>
            <a:chExt cx="4442845" cy="371888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018732E-CCB8-4D04-B3F6-8F324B875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397" y="802147"/>
              <a:ext cx="4442845" cy="3718882"/>
            </a:xfrm>
            <a:prstGeom prst="rect">
              <a:avLst/>
            </a:prstGeom>
          </p:spPr>
        </p:pic>
        <p:sp>
          <p:nvSpPr>
            <p:cNvPr id="9" name="사각형: 둥근 모서리 11">
              <a:extLst>
                <a:ext uri="{FF2B5EF4-FFF2-40B4-BE49-F238E27FC236}">
                  <a16:creationId xmlns:a16="http://schemas.microsoft.com/office/drawing/2014/main" id="{00E4A7F7-7D33-4A7D-BDF2-E121855D2BE2}"/>
                </a:ext>
              </a:extLst>
            </p:cNvPr>
            <p:cNvSpPr/>
            <p:nvPr/>
          </p:nvSpPr>
          <p:spPr>
            <a:xfrm>
              <a:off x="6312024" y="2420889"/>
              <a:ext cx="948379" cy="325436"/>
            </a:xfrm>
            <a:prstGeom prst="roundRect">
              <a:avLst/>
            </a:prstGeom>
            <a:noFill/>
            <a:ln w="3492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B4CA8B6-1036-4348-8CB9-E873BEEEEC81}"/>
                </a:ext>
              </a:extLst>
            </p:cNvPr>
            <p:cNvSpPr txBox="1"/>
            <p:nvPr/>
          </p:nvSpPr>
          <p:spPr>
            <a:xfrm>
              <a:off x="7248128" y="2595946"/>
              <a:ext cx="948379" cy="350117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C00000"/>
                  </a:solidFill>
                  <a:latin typeface="배달의민족 도현" pitchFamily="50" charset="-127"/>
                  <a:ea typeface="배달의민족 도현" pitchFamily="50" charset="-127"/>
                </a:rPr>
                <a:t>&lt; 0.05</a:t>
              </a:r>
              <a:endParaRPr lang="ko-KR" altLang="en-US" b="1" dirty="0">
                <a:solidFill>
                  <a:srgbClr val="C00000"/>
                </a:solidFill>
                <a:latin typeface="배달의민족 도현" pitchFamily="50" charset="-127"/>
                <a:ea typeface="배달의민족 도현" pitchFamily="50" charset="-127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768A3675-A6EB-482A-8F6A-A37D903B289E}"/>
                </a:ext>
              </a:extLst>
            </p:cNvPr>
            <p:cNvSpPr/>
            <p:nvPr/>
          </p:nvSpPr>
          <p:spPr>
            <a:xfrm>
              <a:off x="6312024" y="2863161"/>
              <a:ext cx="935919" cy="165803"/>
            </a:xfrm>
            <a:prstGeom prst="roundRect">
              <a:avLst/>
            </a:prstGeom>
            <a:noFill/>
            <a:ln w="3492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701D1D7-D8D7-49A8-9679-38E13A3B58CB}"/>
              </a:ext>
            </a:extLst>
          </p:cNvPr>
          <p:cNvGrpSpPr/>
          <p:nvPr/>
        </p:nvGrpSpPr>
        <p:grpSpPr>
          <a:xfrm>
            <a:off x="6816080" y="1728971"/>
            <a:ext cx="3154091" cy="1778401"/>
            <a:chOff x="7993649" y="1095448"/>
            <a:chExt cx="2309060" cy="1266223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26BD7D83-5876-4DF7-B36A-258DF878A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3649" y="1310020"/>
              <a:ext cx="2309060" cy="1051651"/>
            </a:xfrm>
            <a:prstGeom prst="rect">
              <a:avLst/>
            </a:prstGeom>
          </p:spPr>
        </p:pic>
        <p:pic>
          <p:nvPicPr>
            <p:cNvPr id="17" name="Picture 6">
              <a:extLst>
                <a:ext uri="{FF2B5EF4-FFF2-40B4-BE49-F238E27FC236}">
                  <a16:creationId xmlns:a16="http://schemas.microsoft.com/office/drawing/2014/main" id="{31FAD890-A71D-4FB5-85E0-082B5E9CC82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276"/>
            <a:stretch/>
          </p:blipFill>
          <p:spPr bwMode="auto">
            <a:xfrm>
              <a:off x="8512009" y="1095448"/>
              <a:ext cx="1790700" cy="2145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6">
              <a:extLst>
                <a:ext uri="{FF2B5EF4-FFF2-40B4-BE49-F238E27FC236}">
                  <a16:creationId xmlns:a16="http://schemas.microsoft.com/office/drawing/2014/main" id="{00B0C052-2A37-467A-9F7A-2DF39021493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276"/>
            <a:stretch/>
          </p:blipFill>
          <p:spPr bwMode="auto">
            <a:xfrm>
              <a:off x="7993649" y="1095449"/>
              <a:ext cx="1790700" cy="2145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08027F0-3A07-4C4E-B944-895C8BBB0DF9}"/>
              </a:ext>
            </a:extLst>
          </p:cNvPr>
          <p:cNvSpPr/>
          <p:nvPr/>
        </p:nvSpPr>
        <p:spPr>
          <a:xfrm>
            <a:off x="498616" y="5400805"/>
            <a:ext cx="117373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Climb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사고 요인에는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temp, dew, </a:t>
            </a:r>
            <a:r>
              <a:rPr lang="en-US" altLang="ko-KR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humi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날씨 요소가 영향을 끼친다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나머지 날씨 요인의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Odds Ratio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통해 사고 발생 확률에 영향을 미치는 정도를 파악하였다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979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1B3C5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4444D63-BA02-4EE5-A984-0C1185218369}"/>
              </a:ext>
            </a:extLst>
          </p:cNvPr>
          <p:cNvSpPr/>
          <p:nvPr/>
        </p:nvSpPr>
        <p:spPr>
          <a:xfrm>
            <a:off x="498616" y="5400805"/>
            <a:ext cx="117373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ROC –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CURVE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통해 모델의 정확성을 검증하였다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5C8190-2599-4267-BF0E-CAF7D82A458C}"/>
              </a:ext>
            </a:extLst>
          </p:cNvPr>
          <p:cNvSpPr txBox="1"/>
          <p:nvPr/>
        </p:nvSpPr>
        <p:spPr>
          <a:xfrm>
            <a:off x="191344" y="234514"/>
            <a:ext cx="11616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4.2.4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날씨 </a:t>
            </a:r>
            <a:r>
              <a:rPr lang="en-US" altLang="ko-KR" sz="2800" dirty="0" err="1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vs</a:t>
            </a:r>
            <a:r>
              <a:rPr lang="en-US" altLang="ko-KR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사고 발생 유형별 연관 분석 </a:t>
            </a:r>
            <a:r>
              <a:rPr lang="en-US" altLang="ko-KR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검증</a:t>
            </a:r>
            <a:r>
              <a:rPr lang="en-US" altLang="ko-KR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. ROC Curve</a:t>
            </a:r>
            <a:endParaRPr lang="en-US" altLang="ko-KR" sz="28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FA0F504-3BF3-4C07-9FBD-D9030B7724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16" y="1023026"/>
            <a:ext cx="3565887" cy="356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90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4D8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085F5C-ED5F-442F-963A-5937EE29B784}"/>
              </a:ext>
            </a:extLst>
          </p:cNvPr>
          <p:cNvSpPr txBox="1"/>
          <p:nvPr/>
        </p:nvSpPr>
        <p:spPr>
          <a:xfrm>
            <a:off x="1559496" y="1007149"/>
            <a:ext cx="15841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endParaRPr lang="ko-KR" altLang="en-US" sz="2000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0273E1-4C2E-41A8-B1A9-D897EC8173AD}"/>
              </a:ext>
            </a:extLst>
          </p:cNvPr>
          <p:cNvSpPr txBox="1"/>
          <p:nvPr/>
        </p:nvSpPr>
        <p:spPr>
          <a:xfrm>
            <a:off x="3071664" y="1268760"/>
            <a:ext cx="4320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공모배경</a:t>
            </a:r>
          </a:p>
        </p:txBody>
      </p:sp>
    </p:spTree>
    <p:extLst>
      <p:ext uri="{BB962C8B-B14F-4D97-AF65-F5344CB8AC3E}">
        <p14:creationId xmlns:p14="http://schemas.microsoft.com/office/powerpoint/2010/main" val="347385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6848480"/>
          </a:xfrm>
          <a:prstGeom prst="rect">
            <a:avLst/>
          </a:prstGeom>
          <a:solidFill>
            <a:srgbClr val="1B3C5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881C5E-2FBC-4568-A328-215DD1476A55}"/>
              </a:ext>
            </a:extLst>
          </p:cNvPr>
          <p:cNvSpPr txBox="1"/>
          <p:nvPr/>
        </p:nvSpPr>
        <p:spPr>
          <a:xfrm>
            <a:off x="191344" y="234514"/>
            <a:ext cx="1161695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4.2.4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날씨 </a:t>
            </a:r>
            <a:r>
              <a:rPr lang="en-US" altLang="ko-KR" sz="2800" dirty="0" err="1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vs</a:t>
            </a:r>
            <a:r>
              <a:rPr lang="en-US" altLang="ko-KR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사고 발생 유형별 연관 분석 </a:t>
            </a:r>
            <a:r>
              <a:rPr lang="en-US" altLang="ko-KR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로지스틱 분석 결과</a:t>
            </a:r>
            <a:endParaRPr lang="en-US" altLang="ko-KR" sz="24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endParaRPr lang="en-US" altLang="ko-KR" sz="28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9D5409E-AD4F-4E68-B52E-10A2EC3BE417}"/>
              </a:ext>
            </a:extLst>
          </p:cNvPr>
          <p:cNvSpPr/>
          <p:nvPr/>
        </p:nvSpPr>
        <p:spPr>
          <a:xfrm>
            <a:off x="839416" y="836713"/>
            <a:ext cx="10585176" cy="5616624"/>
          </a:xfrm>
          <a:prstGeom prst="rect">
            <a:avLst/>
          </a:prstGeom>
          <a:solidFill>
            <a:srgbClr val="3F6F8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61D0DD-5962-4ECB-86E9-346703A430AD}"/>
              </a:ext>
            </a:extLst>
          </p:cNvPr>
          <p:cNvSpPr txBox="1"/>
          <p:nvPr/>
        </p:nvSpPr>
        <p:spPr>
          <a:xfrm>
            <a:off x="1343472" y="1219399"/>
            <a:ext cx="98650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로지스틱 회귀분석 결과 </a:t>
            </a:r>
            <a:r>
              <a:rPr lang="en-US" altLang="ko-KR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</a:t>
            </a:r>
            <a:r>
              <a:rPr lang="ko-KR" altLang="en-US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각 사고 유형에 영향을 끼치는 날씨요소</a:t>
            </a:r>
            <a:endParaRPr lang="en-US" altLang="ko-KR" sz="24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Climb - temp, dew, </a:t>
            </a:r>
            <a:r>
              <a:rPr lang="en-US" altLang="ko-KR" sz="24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humi</a:t>
            </a:r>
            <a:endParaRPr lang="en-US" altLang="ko-KR" sz="24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Exhaustion – rain,</a:t>
            </a:r>
            <a:r>
              <a:rPr lang="ko-KR" altLang="en-US" sz="2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dew, </a:t>
            </a:r>
            <a:r>
              <a:rPr lang="en-US" altLang="ko-KR" sz="24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humi</a:t>
            </a:r>
            <a:r>
              <a:rPr lang="en-US" altLang="ko-KR" sz="2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Hypothermia -  dew, </a:t>
            </a:r>
            <a:r>
              <a:rPr lang="en-US" altLang="ko-KR" sz="24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humi</a:t>
            </a:r>
            <a:endParaRPr lang="en-US" altLang="ko-KR" sz="24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4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Dist</a:t>
            </a:r>
            <a:r>
              <a:rPr lang="en-US" altLang="ko-KR" sz="2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- snow, wind, temp, </a:t>
            </a:r>
            <a:r>
              <a:rPr lang="en-US" altLang="ko-KR" sz="24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humi</a:t>
            </a:r>
            <a:endParaRPr lang="en-US" altLang="ko-KR" sz="24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Fall - </a:t>
            </a:r>
            <a:r>
              <a:rPr lang="en-US" altLang="ko-KR" sz="24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humi</a:t>
            </a:r>
            <a:r>
              <a:rPr lang="en-US" altLang="ko-KR" sz="2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temp, wind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ill - temp, rain, dew, </a:t>
            </a:r>
            <a:r>
              <a:rPr lang="en-US" altLang="ko-KR" sz="24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humi</a:t>
            </a:r>
            <a:endParaRPr lang="en-US" altLang="ko-KR" sz="24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Other - temp, dew, snow, </a:t>
            </a:r>
            <a:r>
              <a:rPr lang="en-US" altLang="ko-KR" sz="24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humi</a:t>
            </a:r>
            <a:endParaRPr lang="en-US" altLang="ko-KR" sz="24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Rockslide - rain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DD4AB6-02F7-4D7D-9F28-6B596B15C87A}"/>
              </a:ext>
            </a:extLst>
          </p:cNvPr>
          <p:cNvSpPr txBox="1"/>
          <p:nvPr/>
        </p:nvSpPr>
        <p:spPr>
          <a:xfrm>
            <a:off x="1343472" y="4759698"/>
            <a:ext cx="10225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ROC</a:t>
            </a:r>
            <a:r>
              <a:rPr lang="ko-KR" altLang="en-US" sz="2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결과 </a:t>
            </a:r>
            <a:endParaRPr lang="en-US" altLang="ko-KR" sz="24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Climb, Exhaustion, hypothermia</a:t>
            </a:r>
            <a:r>
              <a:rPr lang="ko-KR" altLang="en-US" sz="2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는 높은 모델 정확성을 보였지만</a:t>
            </a:r>
            <a:r>
              <a:rPr lang="en-US" altLang="ko-KR" sz="2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나머지 사고 요소는 비교적 낮은 정확성을 보였다</a:t>
            </a:r>
            <a:r>
              <a:rPr lang="en-US" altLang="ko-KR" sz="2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0792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A69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A6907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085F5C-ED5F-442F-963A-5937EE29B784}"/>
              </a:ext>
            </a:extLst>
          </p:cNvPr>
          <p:cNvSpPr txBox="1"/>
          <p:nvPr/>
        </p:nvSpPr>
        <p:spPr>
          <a:xfrm>
            <a:off x="1559496" y="1007149"/>
            <a:ext cx="15841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</a:t>
            </a:r>
            <a:endParaRPr lang="ko-KR" altLang="en-US" sz="2000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0273E1-4C2E-41A8-B1A9-D897EC8173AD}"/>
              </a:ext>
            </a:extLst>
          </p:cNvPr>
          <p:cNvSpPr txBox="1"/>
          <p:nvPr/>
        </p:nvSpPr>
        <p:spPr>
          <a:xfrm>
            <a:off x="3384376" y="1314925"/>
            <a:ext cx="66720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최종 결과</a:t>
            </a:r>
          </a:p>
        </p:txBody>
      </p:sp>
    </p:spTree>
    <p:extLst>
      <p:ext uri="{BB962C8B-B14F-4D97-AF65-F5344CB8AC3E}">
        <p14:creationId xmlns:p14="http://schemas.microsoft.com/office/powerpoint/2010/main" val="136486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A69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C36A44-A0EF-4B9E-BC52-37A628E85061}"/>
              </a:ext>
            </a:extLst>
          </p:cNvPr>
          <p:cNvSpPr txBox="1"/>
          <p:nvPr/>
        </p:nvSpPr>
        <p:spPr>
          <a:xfrm>
            <a:off x="95672" y="45459"/>
            <a:ext cx="4896544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5.1 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서비스 활용 방안</a:t>
            </a:r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 sz="300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B087BAC-2313-4580-BFDA-E25C034F7204}"/>
              </a:ext>
            </a:extLst>
          </p:cNvPr>
          <p:cNvSpPr/>
          <p:nvPr/>
        </p:nvSpPr>
        <p:spPr>
          <a:xfrm>
            <a:off x="191344" y="908720"/>
            <a:ext cx="11737304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000" kern="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20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산악 안전 정보를 보다 효율적으로 전달하기 위해 다양한 등산 정보를 제공하는 알림 망 </a:t>
            </a:r>
            <a:r>
              <a:rPr lang="en-US" altLang="ko-KR" sz="20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 </a:t>
            </a:r>
            <a:r>
              <a:rPr lang="ko-KR" altLang="en-US" sz="20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앱</a:t>
            </a:r>
            <a:r>
              <a:rPr lang="en-US" altLang="ko-KR" sz="20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0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웹 </a:t>
            </a:r>
            <a:r>
              <a:rPr lang="en-US" altLang="ko-KR" sz="20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r>
              <a:rPr lang="ko-KR" altLang="en-US" sz="20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구축</a:t>
            </a:r>
            <a:endParaRPr lang="en-US" altLang="ko-KR" sz="2000" kern="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2000" kern="0" dirty="0" err="1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산별</a:t>
            </a:r>
            <a:r>
              <a:rPr lang="ko-KR" altLang="en-US" sz="20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날씨 데이터 적용 </a:t>
            </a:r>
            <a:endParaRPr lang="en-US" altLang="ko-KR" sz="2000" kern="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▷ 오늘의 등산 위험도</a:t>
            </a:r>
            <a:r>
              <a:rPr lang="en-US" altLang="ko-KR" sz="20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0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안전 등산로</a:t>
            </a:r>
            <a:r>
              <a:rPr lang="en-US" altLang="ko-KR" sz="20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0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고도에 따른 날씨 제공 및 준비물 추천</a:t>
            </a:r>
            <a:r>
              <a:rPr lang="en-US" altLang="ko-KR" sz="20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0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사고 현황 제공</a:t>
            </a:r>
            <a:endParaRPr lang="en-US" altLang="ko-KR" sz="2000" kern="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0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산악 구조대와의 협력을 통해 등산 인구에 대한 안전 망 구축 및 예방</a:t>
            </a:r>
            <a:endParaRPr lang="en-US" altLang="ko-KR" sz="2000" kern="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0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날씨에 따른 소방 구급 도구의 효율적 배치 </a:t>
            </a:r>
            <a:endParaRPr lang="en-US" altLang="ko-KR" sz="2000" kern="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210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A69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C36A44-A0EF-4B9E-BC52-37A628E85061}"/>
              </a:ext>
            </a:extLst>
          </p:cNvPr>
          <p:cNvSpPr txBox="1"/>
          <p:nvPr/>
        </p:nvSpPr>
        <p:spPr>
          <a:xfrm>
            <a:off x="95672" y="45459"/>
            <a:ext cx="4896544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5.2 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기대 효과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570FBE-49A3-4E59-8DAA-BB3C525226CC}"/>
              </a:ext>
            </a:extLst>
          </p:cNvPr>
          <p:cNvSpPr/>
          <p:nvPr/>
        </p:nvSpPr>
        <p:spPr>
          <a:xfrm>
            <a:off x="1499574" y="1268760"/>
            <a:ext cx="9192852" cy="3582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 </a:t>
            </a:r>
            <a:r>
              <a:rPr lang="ko-KR" altLang="en-US" sz="24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효율적인 산악 등산 날씨 제공으로 사고율 하락 </a:t>
            </a:r>
            <a:endParaRPr lang="en-US" altLang="ko-KR" sz="2400" kern="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4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등산 날씨 위험도 예측을 통한 사전 사고율 하락</a:t>
            </a:r>
            <a:endParaRPr lang="en-US" altLang="ko-KR" sz="2400" kern="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 </a:t>
            </a:r>
            <a:r>
              <a:rPr lang="ko-KR" altLang="en-US" sz="24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산악 구조 도구의 부족함 해결 및 자체 응급 처치 도구 활용</a:t>
            </a:r>
            <a:endParaRPr lang="en-US" altLang="ko-KR" sz="2400" kern="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marR="0" lvl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4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불필요한 소방 인력 낭비 방지</a:t>
            </a:r>
            <a:endParaRPr lang="en-US" altLang="ko-KR" sz="2400" kern="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marR="0" lvl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4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등산을 즐기기 전 사고에 대한 경각심 부여 </a:t>
            </a:r>
            <a:endParaRPr lang="en-US" altLang="ko-KR" sz="2400" kern="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kern="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780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4D8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68C47A-D61B-4BD0-BD4F-1E89B83E84FD}"/>
              </a:ext>
            </a:extLst>
          </p:cNvPr>
          <p:cNvSpPr txBox="1"/>
          <p:nvPr/>
        </p:nvSpPr>
        <p:spPr>
          <a:xfrm>
            <a:off x="95672" y="45459"/>
            <a:ext cx="4896544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주제 선정 배경 및 이유</a:t>
            </a:r>
          </a:p>
        </p:txBody>
      </p:sp>
      <p:graphicFrame>
        <p:nvGraphicFramePr>
          <p:cNvPr id="12" name="Chart 6">
            <a:extLst>
              <a:ext uri="{FF2B5EF4-FFF2-40B4-BE49-F238E27FC236}">
                <a16:creationId xmlns:a16="http://schemas.microsoft.com/office/drawing/2014/main" id="{05EDA519-22D6-4CF8-8175-9C3BB0EFC5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5286988"/>
              </p:ext>
            </p:extLst>
          </p:nvPr>
        </p:nvGraphicFramePr>
        <p:xfrm>
          <a:off x="873441" y="1052736"/>
          <a:ext cx="4833191" cy="3348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직사각형 1">
            <a:extLst>
              <a:ext uri="{FF2B5EF4-FFF2-40B4-BE49-F238E27FC236}">
                <a16:creationId xmlns:a16="http://schemas.microsoft.com/office/drawing/2014/main" id="{53D3D193-2EB4-4ED5-A2B1-3E478BA37357}"/>
              </a:ext>
            </a:extLst>
          </p:cNvPr>
          <p:cNvSpPr/>
          <p:nvPr/>
        </p:nvSpPr>
        <p:spPr>
          <a:xfrm>
            <a:off x="1763688" y="5695185"/>
            <a:ext cx="86646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중년 이후 취미 및 건강유지의 대부분을 차지하는 등산 </a:t>
            </a:r>
          </a:p>
          <a:p>
            <a:pPr algn="ctr"/>
            <a:endParaRPr lang="en-US" altLang="ko-KR" sz="24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0AF89393-EF09-43AB-9FF0-1A153A1DFD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9173452"/>
              </p:ext>
            </p:extLst>
          </p:nvPr>
        </p:nvGraphicFramePr>
        <p:xfrm>
          <a:off x="6305481" y="1048916"/>
          <a:ext cx="5287669" cy="3348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5914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4D8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68C47A-D61B-4BD0-BD4F-1E89B83E84FD}"/>
              </a:ext>
            </a:extLst>
          </p:cNvPr>
          <p:cNvSpPr txBox="1"/>
          <p:nvPr/>
        </p:nvSpPr>
        <p:spPr>
          <a:xfrm>
            <a:off x="95672" y="45459"/>
            <a:ext cx="4896544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주제 선정 배경 및 이유</a:t>
            </a:r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4C41FFB4-CA74-4349-8DC5-AD90E2DFEC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7203209"/>
              </p:ext>
            </p:extLst>
          </p:nvPr>
        </p:nvGraphicFramePr>
        <p:xfrm>
          <a:off x="909630" y="1340768"/>
          <a:ext cx="4896544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2E1C21F6-DE00-43E0-BBFB-FCA200D9B0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3847648"/>
              </p:ext>
            </p:extLst>
          </p:nvPr>
        </p:nvGraphicFramePr>
        <p:xfrm>
          <a:off x="6574307" y="1340768"/>
          <a:ext cx="4562253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05004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56A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085F5C-ED5F-442F-963A-5937EE29B784}"/>
              </a:ext>
            </a:extLst>
          </p:cNvPr>
          <p:cNvSpPr txBox="1"/>
          <p:nvPr/>
        </p:nvSpPr>
        <p:spPr>
          <a:xfrm>
            <a:off x="1559496" y="1007149"/>
            <a:ext cx="15841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endParaRPr lang="ko-KR" altLang="en-US" sz="2000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0273E1-4C2E-41A8-B1A9-D897EC8173AD}"/>
              </a:ext>
            </a:extLst>
          </p:cNvPr>
          <p:cNvSpPr txBox="1"/>
          <p:nvPr/>
        </p:nvSpPr>
        <p:spPr>
          <a:xfrm>
            <a:off x="3384376" y="1314925"/>
            <a:ext cx="66720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정의</a:t>
            </a:r>
          </a:p>
        </p:txBody>
      </p:sp>
    </p:spTree>
    <p:extLst>
      <p:ext uri="{BB962C8B-B14F-4D97-AF65-F5344CB8AC3E}">
        <p14:creationId xmlns:p14="http://schemas.microsoft.com/office/powerpoint/2010/main" val="113857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-24680" y="-27384"/>
            <a:ext cx="12216680" cy="4869160"/>
          </a:xfrm>
          <a:prstGeom prst="rect">
            <a:avLst/>
          </a:prstGeom>
          <a:solidFill>
            <a:srgbClr val="56A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C36A44-A0EF-4B9E-BC52-37A628E85061}"/>
              </a:ext>
            </a:extLst>
          </p:cNvPr>
          <p:cNvSpPr txBox="1"/>
          <p:nvPr/>
        </p:nvSpPr>
        <p:spPr>
          <a:xfrm>
            <a:off x="95672" y="45459"/>
            <a:ext cx="4896544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2.1 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수집</a:t>
            </a:r>
          </a:p>
        </p:txBody>
      </p:sp>
      <p:sp>
        <p:nvSpPr>
          <p:cNvPr id="7" name="직사각형 1">
            <a:extLst>
              <a:ext uri="{FF2B5EF4-FFF2-40B4-BE49-F238E27FC236}">
                <a16:creationId xmlns:a16="http://schemas.microsoft.com/office/drawing/2014/main" id="{4AFD646A-975F-491B-97B2-6D73932FDCF9}"/>
              </a:ext>
            </a:extLst>
          </p:cNvPr>
          <p:cNvSpPr/>
          <p:nvPr/>
        </p:nvSpPr>
        <p:spPr>
          <a:xfrm>
            <a:off x="2933160" y="875119"/>
            <a:ext cx="2476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기상 데이터</a:t>
            </a:r>
            <a:endParaRPr lang="ko-KR" altLang="en-US" sz="2000" dirty="0">
              <a:solidFill>
                <a:srgbClr val="F2F2F2"/>
              </a:solidFill>
            </a:endParaRPr>
          </a:p>
        </p:txBody>
      </p:sp>
      <p:sp>
        <p:nvSpPr>
          <p:cNvPr id="8" name="직사각형 2">
            <a:extLst>
              <a:ext uri="{FF2B5EF4-FFF2-40B4-BE49-F238E27FC236}">
                <a16:creationId xmlns:a16="http://schemas.microsoft.com/office/drawing/2014/main" id="{B69488F9-9352-43BA-80EE-B670BE91277D}"/>
              </a:ext>
            </a:extLst>
          </p:cNvPr>
          <p:cNvSpPr/>
          <p:nvPr/>
        </p:nvSpPr>
        <p:spPr>
          <a:xfrm>
            <a:off x="2881948" y="2627083"/>
            <a:ext cx="4924857" cy="781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marR="0" indent="-14605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tabLst>
                <a:tab pos="308610" algn="l"/>
              </a:tabLst>
            </a:pPr>
            <a:r>
              <a:rPr lang="ko-KR" altLang="en-US" sz="28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산악 사고 </a:t>
            </a:r>
            <a:r>
              <a:rPr lang="ko-KR" altLang="en-US" sz="2800" dirty="0" err="1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로우</a:t>
            </a:r>
            <a:r>
              <a:rPr lang="ko-KR" altLang="en-US" sz="28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데이터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EDA80F-5644-4C4B-9343-FAB5101ED9BD}"/>
              </a:ext>
            </a:extLst>
          </p:cNvPr>
          <p:cNvSpPr/>
          <p:nvPr/>
        </p:nvSpPr>
        <p:spPr>
          <a:xfrm>
            <a:off x="3379365" y="1374007"/>
            <a:ext cx="791309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출처 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기상청 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기상자료 개방 포털 종관 기상 관측 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  <a:p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지역 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서울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경기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경북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경남</a:t>
            </a:r>
            <a:endParaRPr lang="en-US" altLang="ko-KR" sz="160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기간 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2013~2018</a:t>
            </a:r>
          </a:p>
          <a:p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요소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기온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강수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바람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기압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습도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일사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일조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눈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구름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시정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지면상태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증발량 등</a:t>
            </a:r>
            <a:endParaRPr lang="en-US" altLang="ko-KR" sz="160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AC3FEE-F189-4655-A81A-F46D35D28736}"/>
              </a:ext>
            </a:extLst>
          </p:cNvPr>
          <p:cNvSpPr/>
          <p:nvPr/>
        </p:nvSpPr>
        <p:spPr>
          <a:xfrm>
            <a:off x="3390145" y="3362217"/>
            <a:ext cx="88323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>
              <a:tabLst>
                <a:tab pos="308610" algn="l"/>
              </a:tabLst>
            </a:pP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출처 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600" dirty="0" err="1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소방청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160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fontAlgn="base" latinLnBrk="1">
              <a:tabLst>
                <a:tab pos="308610" algn="l"/>
              </a:tabLst>
            </a:pP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지역 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서울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경기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경북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경남 </a:t>
            </a:r>
            <a:endParaRPr lang="en-US" altLang="ko-KR" sz="160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146050" indent="-146050" fontAlgn="base" latinLnBrk="1">
              <a:tabLst>
                <a:tab pos="308610" algn="l"/>
              </a:tabLst>
            </a:pP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기간 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2013~2018</a:t>
            </a:r>
            <a:endParaRPr lang="ko-KR" altLang="en-US" sz="160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146050" marR="0" indent="-146050" fontAlgn="base" latinLnBrk="1">
              <a:spcBef>
                <a:spcPts val="0"/>
              </a:spcBef>
              <a:spcAft>
                <a:spcPts val="0"/>
              </a:spcAft>
              <a:tabLst>
                <a:tab pos="308610" algn="l"/>
              </a:tabLst>
            </a:pP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요소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구조 보고서 번호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소방서명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센터명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등록일시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신고일시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사고원인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사고장소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활동개요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663" y="986953"/>
            <a:ext cx="1409643" cy="1409643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3034329"/>
            <a:ext cx="1793958" cy="789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509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-24680" y="-27384"/>
            <a:ext cx="12216680" cy="4869160"/>
          </a:xfrm>
          <a:prstGeom prst="rect">
            <a:avLst/>
          </a:prstGeom>
          <a:solidFill>
            <a:srgbClr val="56A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C36A44-A0EF-4B9E-BC52-37A628E85061}"/>
              </a:ext>
            </a:extLst>
          </p:cNvPr>
          <p:cNvSpPr txBox="1"/>
          <p:nvPr/>
        </p:nvSpPr>
        <p:spPr>
          <a:xfrm>
            <a:off x="95672" y="45459"/>
            <a:ext cx="4896544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2.1 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수집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DA40D7E-0034-477A-82A7-5E46227BE9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684067"/>
              </p:ext>
            </p:extLst>
          </p:nvPr>
        </p:nvGraphicFramePr>
        <p:xfrm>
          <a:off x="6672064" y="1052736"/>
          <a:ext cx="2879082" cy="332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9542">
                  <a:extLst>
                    <a:ext uri="{9D8B030D-6E8A-4147-A177-3AD203B41FA5}">
                      <a16:colId xmlns:a16="http://schemas.microsoft.com/office/drawing/2014/main" val="3177608661"/>
                    </a:ext>
                  </a:extLst>
                </a:gridCol>
                <a:gridCol w="1439540">
                  <a:extLst>
                    <a:ext uri="{9D8B030D-6E8A-4147-A177-3AD203B41FA5}">
                      <a16:colId xmlns:a16="http://schemas.microsoft.com/office/drawing/2014/main" val="18162282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 타입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08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937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Other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928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Fall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896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679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Exhausting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222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Climb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66430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Rockslide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13835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hypothermia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24813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F71672C-87FF-4E91-A636-40B0FFC122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398578"/>
              </p:ext>
            </p:extLst>
          </p:nvPr>
        </p:nvGraphicFramePr>
        <p:xfrm>
          <a:off x="2660291" y="1052736"/>
          <a:ext cx="2941225" cy="332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1685">
                  <a:extLst>
                    <a:ext uri="{9D8B030D-6E8A-4147-A177-3AD203B41FA5}">
                      <a16:colId xmlns:a16="http://schemas.microsoft.com/office/drawing/2014/main" val="354381709"/>
                    </a:ext>
                  </a:extLst>
                </a:gridCol>
                <a:gridCol w="1439540">
                  <a:extLst>
                    <a:ext uri="{9D8B030D-6E8A-4147-A177-3AD203B41FA5}">
                      <a16:colId xmlns:a16="http://schemas.microsoft.com/office/drawing/2014/main" val="299118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 타입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173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Cause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058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Humi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36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Temp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470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Wind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685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Rain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801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82646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Snow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64133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Accident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bool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78740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ADB2247-7EC1-48F3-8B8A-B5BE020579EC}"/>
              </a:ext>
            </a:extLst>
          </p:cNvPr>
          <p:cNvSpPr txBox="1"/>
          <p:nvPr/>
        </p:nvSpPr>
        <p:spPr>
          <a:xfrm>
            <a:off x="2315580" y="5301208"/>
            <a:ext cx="75608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날씨와 산악 사고 데이터의 자료형</a:t>
            </a:r>
          </a:p>
        </p:txBody>
      </p:sp>
    </p:spTree>
    <p:extLst>
      <p:ext uri="{BB962C8B-B14F-4D97-AF65-F5344CB8AC3E}">
        <p14:creationId xmlns:p14="http://schemas.microsoft.com/office/powerpoint/2010/main" val="58512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-24680" y="-27384"/>
            <a:ext cx="12216680" cy="6885384"/>
          </a:xfrm>
          <a:prstGeom prst="rect">
            <a:avLst/>
          </a:prstGeom>
          <a:solidFill>
            <a:srgbClr val="56A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2BB8F1-21DF-4F10-B472-982D79796FF8}"/>
              </a:ext>
            </a:extLst>
          </p:cNvPr>
          <p:cNvSpPr txBox="1"/>
          <p:nvPr/>
        </p:nvSpPr>
        <p:spPr>
          <a:xfrm>
            <a:off x="95672" y="45459"/>
            <a:ext cx="10320808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2.2 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탐색 </a:t>
            </a:r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날씨 변수 간 상관 관계 </a:t>
            </a:r>
            <a:endParaRPr lang="ko-KR" altLang="en-US" sz="3000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D97BE03-C236-44CE-BB10-21EA516E0C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80" y="1052736"/>
            <a:ext cx="5276185" cy="513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8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F6F8C">
            <a:alpha val="80000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3887</TotalTime>
  <Words>1204</Words>
  <Application>Microsoft Office PowerPoint</Application>
  <PresentationFormat>와이드스크린</PresentationFormat>
  <Paragraphs>255</Paragraphs>
  <Slides>33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배달의민족 도현</vt:lpstr>
      <vt:lpstr>배달의민족 한나는 열한살</vt:lpstr>
      <vt:lpstr>Arial</vt:lpstr>
      <vt:lpstr>Calibri</vt:lpstr>
      <vt:lpstr>Office 主题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홍기대</cp:lastModifiedBy>
  <cp:revision>322</cp:revision>
  <dcterms:created xsi:type="dcterms:W3CDTF">2017-01-18T01:49:11Z</dcterms:created>
  <dcterms:modified xsi:type="dcterms:W3CDTF">2019-07-11T09:35:15Z</dcterms:modified>
</cp:coreProperties>
</file>