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713" r:id="rId2"/>
    <p:sldId id="705" r:id="rId3"/>
    <p:sldId id="697" r:id="rId4"/>
    <p:sldId id="263" r:id="rId5"/>
    <p:sldId id="709" r:id="rId6"/>
    <p:sldId id="719" r:id="rId7"/>
    <p:sldId id="711" r:id="rId8"/>
    <p:sldId id="712" r:id="rId9"/>
    <p:sldId id="715" r:id="rId10"/>
    <p:sldId id="717" r:id="rId11"/>
    <p:sldId id="716" r:id="rId12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B012"/>
    <a:srgbClr val="121212"/>
    <a:srgbClr val="EDF1F5"/>
    <a:srgbClr val="FFFFFF"/>
    <a:srgbClr val="91A3B0"/>
    <a:srgbClr val="333333"/>
    <a:srgbClr val="0F316C"/>
    <a:srgbClr val="0071CE"/>
    <a:srgbClr val="17B69C"/>
    <a:srgbClr val="C5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Темный стиль 1 —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7" autoAdjust="0"/>
    <p:restoredTop sz="93817" autoAdjust="0"/>
  </p:normalViewPr>
  <p:slideViewPr>
    <p:cSldViewPr>
      <p:cViewPr varScale="1">
        <p:scale>
          <a:sx n="70" d="100"/>
          <a:sy n="70" d="100"/>
        </p:scale>
        <p:origin x="306" y="78"/>
      </p:cViewPr>
      <p:guideLst>
        <p:guide orient="horz" pos="1642"/>
        <p:guide pos="9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15504EF5-1B61-4C08-BFDD-5C0D5AF73FD4}" type="datetimeFigureOut">
              <a:rPr lang="ru-RU" smtClean="0"/>
              <a:pPr/>
              <a:t>27.11.2023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65D8CCBB-81F9-477D-A072-57A81C27A3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1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7D54537E-8069-4D85-8A24-40804861B989}" type="datetime1">
              <a:rPr lang="ru-RU" smtClean="0"/>
              <a:t>27.11.2023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063" y="3203932"/>
            <a:ext cx="17277972" cy="565023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C85E6EB6-D15D-48AB-9019-C3C429C98B1C}" type="datetime1">
              <a:rPr lang="ru-RU" smtClean="0"/>
              <a:t>27.11.2023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13063" y="2738131"/>
            <a:ext cx="68910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4086D8C6-ADE8-4DFD-84EF-A4BD503CBCEC}" type="datetime1">
              <a:rPr lang="ru-RU" smtClean="0"/>
              <a:t>27.11.2023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F2A7E46B-072F-4B73-8138-2FE698B77431}" type="datetime1">
              <a:rPr lang="ru-RU" smtClean="0"/>
              <a:t>27.11.2023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FC27545C-8BA8-470C-80AC-C837B161C6AA}" type="datetime1">
              <a:rPr lang="ru-RU" smtClean="0"/>
              <a:t>27.11.2023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8F96F0-52B2-3548-85EC-33CD486C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5D3ADAEE-DC1C-42F6-8AC8-E763E8860529}" type="datetime1">
              <a:rPr lang="ru-RU" smtClean="0"/>
              <a:t>27.11.2023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72D519-3666-1E42-93C6-D9A9D243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145512-48B7-094A-9A6E-742F27D0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98F9EA06-3FC5-B745-8466-F660D6235F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75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345115-47AB-724A-8225-DBA25CB87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14C35-31F5-4D24-AFEC-7A7466F7D364}"/>
              </a:ext>
            </a:extLst>
          </p:cNvPr>
          <p:cNvSpPr txBox="1"/>
          <p:nvPr/>
        </p:nvSpPr>
        <p:spPr>
          <a:xfrm>
            <a:off x="585334" y="3521075"/>
            <a:ext cx="8780916" cy="508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4800" dirty="0">
                <a:solidFill>
                  <a:srgbClr val="15B012"/>
                </a:solidFill>
                <a:latin typeface="Montserrat SemiBold" panose="00000700000000000000" pitchFamily="2" charset="-52"/>
              </a:rPr>
              <a:t>Предсказание возможности поломки фрезерного станка при помощи машинного обучения</a:t>
            </a:r>
          </a:p>
          <a:p>
            <a:pPr>
              <a:lnSpc>
                <a:spcPct val="114000"/>
              </a:lnSpc>
            </a:pPr>
            <a:r>
              <a:rPr lang="ru-RU" sz="4800" dirty="0">
                <a:solidFill>
                  <a:srgbClr val="15B012"/>
                </a:solidFill>
                <a:latin typeface="Montserrat SemiBold" panose="00000700000000000000" pitchFamily="2" charset="-52"/>
              </a:rPr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E146C2-77A2-A54E-BC0F-6FBF2ED857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0076" b="-25372"/>
          <a:stretch/>
        </p:blipFill>
        <p:spPr>
          <a:xfrm>
            <a:off x="865257" y="1048770"/>
            <a:ext cx="2328793" cy="643505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5DCB94A0-A5B4-4177-AF17-6895AE5F9269}"/>
              </a:ext>
            </a:extLst>
          </p:cNvPr>
          <p:cNvSpPr txBox="1"/>
          <p:nvPr/>
        </p:nvSpPr>
        <p:spPr>
          <a:xfrm>
            <a:off x="831850" y="8931275"/>
            <a:ext cx="7503432" cy="87692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2400" b="1" dirty="0">
                <a:solidFill>
                  <a:srgbClr val="333333"/>
                </a:solidFill>
                <a:latin typeface="IBM Plex Sans"/>
                <a:cs typeface="Times New Roman" panose="02020603050405020304" pitchFamily="18" charset="0"/>
              </a:rPr>
              <a:t>Руководитель</a:t>
            </a:r>
            <a:r>
              <a:rPr lang="ru-RU" sz="2400" dirty="0">
                <a:solidFill>
                  <a:srgbClr val="333333"/>
                </a:solidFill>
                <a:latin typeface="IBM Plex Sans"/>
                <a:cs typeface="Times New Roman" panose="02020603050405020304" pitchFamily="18" charset="0"/>
              </a:rPr>
              <a:t>: Наталья Титова</a:t>
            </a:r>
          </a:p>
          <a:p>
            <a:pPr marL="20942" marR="8377">
              <a:lnSpc>
                <a:spcPct val="120000"/>
              </a:lnSpc>
            </a:pPr>
            <a:r>
              <a:rPr lang="ru-RU" sz="2400" b="1" dirty="0">
                <a:solidFill>
                  <a:srgbClr val="333333"/>
                </a:solidFill>
                <a:latin typeface="IBM Plex Sans"/>
                <a:cs typeface="Times New Roman" panose="02020603050405020304" pitchFamily="18" charset="0"/>
              </a:rPr>
              <a:t>Выполнил</a:t>
            </a:r>
            <a:r>
              <a:rPr lang="ru-RU" sz="2400" dirty="0">
                <a:solidFill>
                  <a:srgbClr val="333333"/>
                </a:solidFill>
                <a:latin typeface="IBM Plex Sans"/>
                <a:cs typeface="Times New Roman" panose="02020603050405020304" pitchFamily="18" charset="0"/>
              </a:rPr>
              <a:t>: Альмир Гайсин</a:t>
            </a:r>
          </a:p>
        </p:txBody>
      </p:sp>
    </p:spTree>
    <p:extLst>
      <p:ext uri="{BB962C8B-B14F-4D97-AF65-F5344CB8AC3E}">
        <p14:creationId xmlns:p14="http://schemas.microsoft.com/office/powerpoint/2010/main" val="195463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5670255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Заключение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642F714-5313-134B-8F2D-1BCA2A047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105" y="1158875"/>
            <a:ext cx="2555818" cy="600808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DADB8A61-1F0E-47A2-98A6-E4A7E06B4988}"/>
              </a:ext>
            </a:extLst>
          </p:cNvPr>
          <p:cNvSpPr txBox="1"/>
          <p:nvPr/>
        </p:nvSpPr>
        <p:spPr>
          <a:xfrm>
            <a:off x="831849" y="2225675"/>
            <a:ext cx="18821400" cy="3646338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4000" b="1" dirty="0">
                <a:latin typeface="IBM Plex Sans regular"/>
                <a:cs typeface="Times New Roman" panose="02020603050405020304" pitchFamily="18" charset="0"/>
              </a:rPr>
              <a:t>Выводы:</a:t>
            </a: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3200" dirty="0">
                <a:latin typeface="IBM Plex Sans regular"/>
                <a:cs typeface="Times New Roman" panose="02020603050405020304" pitchFamily="18" charset="0"/>
              </a:rPr>
              <a:t>Проведён разведочный анализ набора данных</a:t>
            </a: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3200" dirty="0">
                <a:latin typeface="IBM Plex Sans regular"/>
                <a:cs typeface="Times New Roman" panose="02020603050405020304" pitchFamily="18" charset="0"/>
              </a:rPr>
              <a:t>Была проведена кросс-валидация на 9 моделях и выбрана наилучшая – </a:t>
            </a:r>
            <a:r>
              <a:rPr lang="en-US" sz="3200" dirty="0" err="1">
                <a:latin typeface="IBM Plex Sans regular"/>
                <a:cs typeface="Times New Roman" panose="02020603050405020304" pitchFamily="18" charset="0"/>
              </a:rPr>
              <a:t>XGBClassifier</a:t>
            </a:r>
            <a:endParaRPr lang="en-US" sz="32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3200" dirty="0">
                <a:latin typeface="IBM Plex Sans regular"/>
                <a:cs typeface="Times New Roman" panose="02020603050405020304" pitchFamily="18" charset="0"/>
              </a:rPr>
              <a:t>Разработано веб-приложение на </a:t>
            </a:r>
            <a:r>
              <a:rPr lang="en-US" sz="3200" dirty="0" err="1">
                <a:latin typeface="IBM Plex Sans regular"/>
                <a:cs typeface="Times New Roman" panose="02020603050405020304" pitchFamily="18" charset="0"/>
              </a:rPr>
              <a:t>Streamlit</a:t>
            </a:r>
            <a:r>
              <a:rPr lang="ru-RU" sz="3200" dirty="0">
                <a:latin typeface="IBM Plex Sans regular"/>
                <a:cs typeface="Times New Roman" panose="02020603050405020304" pitchFamily="18" charset="0"/>
              </a:rPr>
              <a:t> для предсказания вероятности поломки оборудования</a:t>
            </a:r>
            <a:endParaRPr lang="en-US" sz="3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83FDBF03-44C5-482F-8D21-941E8C056581}"/>
              </a:ext>
            </a:extLst>
          </p:cNvPr>
          <p:cNvSpPr txBox="1"/>
          <p:nvPr/>
        </p:nvSpPr>
        <p:spPr>
          <a:xfrm>
            <a:off x="845080" y="6376189"/>
            <a:ext cx="18821400" cy="267068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4000" b="1" dirty="0">
                <a:latin typeface="IBM Plex Sans regular"/>
                <a:cs typeface="Times New Roman" panose="02020603050405020304" pitchFamily="18" charset="0"/>
              </a:rPr>
              <a:t>Улучшения :</a:t>
            </a: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3200" dirty="0">
                <a:latin typeface="IBM Plex Sans regular"/>
                <a:cs typeface="Times New Roman" panose="02020603050405020304" pitchFamily="18" charset="0"/>
              </a:rPr>
              <a:t>Возможность выбора алгоритма машинного обучения в веб-интерфейсе приложения</a:t>
            </a: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3200" dirty="0">
                <a:latin typeface="IBM Plex Sans regular"/>
                <a:cs typeface="Times New Roman" panose="02020603050405020304" pitchFamily="18" charset="0"/>
              </a:rPr>
              <a:t>Добавление дополнительных параметров</a:t>
            </a:r>
            <a:r>
              <a:rPr lang="ru-RU" sz="3200">
                <a:latin typeface="IBM Plex Sans regular"/>
                <a:cs typeface="Times New Roman" panose="02020603050405020304" pitchFamily="18" charset="0"/>
              </a:rPr>
              <a:t>, с целью </a:t>
            </a:r>
            <a:r>
              <a:rPr lang="ru-RU" sz="3200" dirty="0">
                <a:latin typeface="IBM Plex Sans regular"/>
                <a:cs typeface="Times New Roman" panose="02020603050405020304" pitchFamily="18" charset="0"/>
              </a:rPr>
              <a:t>повышения достоверности результата</a:t>
            </a:r>
            <a:endParaRPr lang="en-US" sz="3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id="{6863A2C9-E2ED-452B-8CE7-CBDDA2A55713}"/>
              </a:ext>
            </a:extLst>
          </p:cNvPr>
          <p:cNvSpPr txBox="1">
            <a:spLocks/>
          </p:cNvSpPr>
          <p:nvPr/>
        </p:nvSpPr>
        <p:spPr>
          <a:xfrm>
            <a:off x="19443903" y="10651130"/>
            <a:ext cx="512446" cy="394779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8F9EA06-3FC5-B745-8466-F660D6235FA0}" type="slidenum">
              <a:rPr lang="ru-RU" sz="2000" smtClean="0"/>
              <a:pPr algn="ctr"/>
              <a:t>10</a:t>
            </a:fld>
            <a:endParaRPr lang="ru-RU" sz="2000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AE8E4D4A-1112-4813-8EC7-A4EE2106BEDF}"/>
              </a:ext>
            </a:extLst>
          </p:cNvPr>
          <p:cNvSpPr/>
          <p:nvPr/>
        </p:nvSpPr>
        <p:spPr>
          <a:xfrm>
            <a:off x="19340126" y="10488519"/>
            <a:ext cx="720000" cy="720000"/>
          </a:xfrm>
          <a:prstGeom prst="ellipse">
            <a:avLst/>
          </a:prstGeom>
          <a:noFill/>
          <a:ln>
            <a:solidFill>
              <a:srgbClr val="15B012"/>
            </a:solidFill>
          </a:ln>
        </p:spPr>
        <p:txBody>
          <a:bodyPr wrap="square" lIns="0" tIns="0" rIns="0" bIns="0" rtlCol="0" anchor="ctr"/>
          <a:lstStyle/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05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807990-4185-5A47-B2A0-5D8FB0A80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A5A272-7891-46FF-91F3-66F7CF7A8DFF}"/>
              </a:ext>
            </a:extLst>
          </p:cNvPr>
          <p:cNvSpPr txBox="1"/>
          <p:nvPr/>
        </p:nvSpPr>
        <p:spPr>
          <a:xfrm>
            <a:off x="831850" y="4587875"/>
            <a:ext cx="7996464" cy="212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6000" dirty="0">
                <a:solidFill>
                  <a:srgbClr val="15B012"/>
                </a:solidFill>
                <a:latin typeface="Montserrat SemiBold" panose="00000700000000000000" pitchFamily="2" charset="-52"/>
              </a:rPr>
              <a:t>Спасибо </a:t>
            </a:r>
          </a:p>
          <a:p>
            <a:pPr>
              <a:lnSpc>
                <a:spcPct val="114000"/>
              </a:lnSpc>
            </a:pPr>
            <a:r>
              <a:rPr lang="ru-RU" sz="6000" dirty="0">
                <a:solidFill>
                  <a:srgbClr val="15B012"/>
                </a:solidFill>
                <a:latin typeface="Montserrat SemiBold" panose="00000700000000000000" pitchFamily="2" charset="-52"/>
              </a:rPr>
              <a:t>за внимание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EA87805-C00F-AD41-9983-F5BA8FB691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0075" b="-10527"/>
          <a:stretch/>
        </p:blipFill>
        <p:spPr>
          <a:xfrm>
            <a:off x="865257" y="1048769"/>
            <a:ext cx="2328793" cy="56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9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Актуальность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642F714-5313-134B-8F2D-1BCA2A047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105" y="1158875"/>
            <a:ext cx="2555818" cy="600808"/>
          </a:xfrm>
          <a:prstGeom prst="rect">
            <a:avLst/>
          </a:prstGeom>
        </p:spPr>
      </p:pic>
      <p:sp>
        <p:nvSpPr>
          <p:cNvPr id="15" name="object 4">
            <a:extLst>
              <a:ext uri="{FF2B5EF4-FFF2-40B4-BE49-F238E27FC236}">
                <a16:creationId xmlns:a16="http://schemas.microsoft.com/office/drawing/2014/main" id="{7E07A945-9A9A-4780-A18A-974C1189391A}"/>
              </a:ext>
            </a:extLst>
          </p:cNvPr>
          <p:cNvSpPr txBox="1"/>
          <p:nvPr/>
        </p:nvSpPr>
        <p:spPr>
          <a:xfrm>
            <a:off x="831850" y="2171146"/>
            <a:ext cx="18669000" cy="293537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3200" dirty="0">
                <a:latin typeface="IBM Plex Sans regular"/>
                <a:cs typeface="Times New Roman" panose="02020603050405020304" pitchFamily="18" charset="0"/>
              </a:rPr>
              <a:t>Оборудование является ключевым элементом в любом производственном или бизнес-процессе, и его неполадки могут иметь серьезные последствия, такие как финансовые убытки, задержки в производстве и ухудшение качества продукции или услуг. Прогнозирование отказов оборудования становится критически важным, поскольку это позволяет заранее выявлять возможные проблемы и принимать меры для их предотвращения или минимизации негативных воздействий на бизнес.</a:t>
            </a:r>
            <a:endParaRPr lang="en-US" sz="3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A51D665D-8526-49DC-9181-3A92A177A832}"/>
              </a:ext>
            </a:extLst>
          </p:cNvPr>
          <p:cNvSpPr txBox="1"/>
          <p:nvPr/>
        </p:nvSpPr>
        <p:spPr>
          <a:xfrm>
            <a:off x="831849" y="5436239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F804995-D9E4-4C54-B454-4641D147B7FF}"/>
              </a:ext>
            </a:extLst>
          </p:cNvPr>
          <p:cNvSpPr txBox="1"/>
          <p:nvPr/>
        </p:nvSpPr>
        <p:spPr>
          <a:xfrm>
            <a:off x="831850" y="6524710"/>
            <a:ext cx="18669000" cy="349860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535292" marR="8377" indent="-514350">
              <a:lnSpc>
                <a:spcPct val="120000"/>
              </a:lnSpc>
              <a:spcBef>
                <a:spcPts val="3000"/>
              </a:spcBef>
              <a:buAutoNum type="arabicPeriod"/>
            </a:pPr>
            <a:r>
              <a:rPr lang="ru-RU" sz="3200" dirty="0">
                <a:latin typeface="IBM Plex Sans regular"/>
                <a:cs typeface="Times New Roman" panose="02020603050405020304" pitchFamily="18" charset="0"/>
              </a:rPr>
              <a:t>Исследовать набор данных</a:t>
            </a:r>
          </a:p>
          <a:p>
            <a:pPr marL="535292" marR="8377" indent="-514350">
              <a:lnSpc>
                <a:spcPct val="120000"/>
              </a:lnSpc>
              <a:spcBef>
                <a:spcPts val="3000"/>
              </a:spcBef>
              <a:buAutoNum type="arabicPeriod"/>
            </a:pPr>
            <a:r>
              <a:rPr lang="ru-RU" sz="3200" dirty="0">
                <a:latin typeface="IBM Plex Sans regular"/>
                <a:cs typeface="Times New Roman" panose="02020603050405020304" pitchFamily="18" charset="0"/>
              </a:rPr>
              <a:t>Оценить выборку по нескольким моделям машинного обучения</a:t>
            </a:r>
          </a:p>
          <a:p>
            <a:pPr marL="535292" marR="8377" indent="-514350">
              <a:lnSpc>
                <a:spcPct val="120000"/>
              </a:lnSpc>
              <a:spcBef>
                <a:spcPts val="3000"/>
              </a:spcBef>
              <a:buAutoNum type="arabicPeriod"/>
            </a:pPr>
            <a:r>
              <a:rPr lang="ru-RU" sz="3200" dirty="0">
                <a:latin typeface="IBM Plex Sans regular"/>
                <a:cs typeface="Times New Roman" panose="02020603050405020304" pitchFamily="18" charset="0"/>
              </a:rPr>
              <a:t>Выбрать наилучшую модель</a:t>
            </a:r>
          </a:p>
          <a:p>
            <a:pPr marL="535292" marR="8377" indent="-514350">
              <a:lnSpc>
                <a:spcPct val="120000"/>
              </a:lnSpc>
              <a:spcBef>
                <a:spcPts val="3000"/>
              </a:spcBef>
              <a:buAutoNum type="arabicPeriod"/>
            </a:pPr>
            <a:r>
              <a:rPr lang="ru-RU" sz="3200" dirty="0">
                <a:latin typeface="IBM Plex Sans regular"/>
                <a:cs typeface="Times New Roman" panose="02020603050405020304" pitchFamily="18" charset="0"/>
              </a:rPr>
              <a:t>Создать веб-приложение для предсказания вероятности поломки оборудования</a:t>
            </a:r>
            <a:endParaRPr lang="en-US" sz="3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2D52ED74-16FD-4145-A817-6B496B4FF957}"/>
              </a:ext>
            </a:extLst>
          </p:cNvPr>
          <p:cNvSpPr txBox="1">
            <a:spLocks/>
          </p:cNvSpPr>
          <p:nvPr/>
        </p:nvSpPr>
        <p:spPr>
          <a:xfrm>
            <a:off x="19443903" y="10651130"/>
            <a:ext cx="512446" cy="394779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8F9EA06-3FC5-B745-8466-F660D6235FA0}" type="slidenum">
              <a:rPr lang="ru-RU" sz="2000" smtClean="0"/>
              <a:pPr algn="ctr"/>
              <a:t>2</a:t>
            </a:fld>
            <a:endParaRPr lang="ru-RU" sz="2000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7A65485-9A8E-4075-B173-D6D0D5108134}"/>
              </a:ext>
            </a:extLst>
          </p:cNvPr>
          <p:cNvSpPr/>
          <p:nvPr/>
        </p:nvSpPr>
        <p:spPr>
          <a:xfrm>
            <a:off x="19340126" y="10488519"/>
            <a:ext cx="720000" cy="720000"/>
          </a:xfrm>
          <a:prstGeom prst="ellipse">
            <a:avLst/>
          </a:prstGeom>
          <a:noFill/>
          <a:ln>
            <a:solidFill>
              <a:srgbClr val="15B012"/>
            </a:solidFill>
          </a:ln>
        </p:spPr>
        <p:txBody>
          <a:bodyPr wrap="square" lIns="0" tIns="0" rIns="0" bIns="0" rtlCol="0" anchor="ctr"/>
          <a:lstStyle/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849BAEC-F245-4682-ACCE-291D3FC36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id="{5CB473C5-59D5-41D0-9239-5C4F2B5184A0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Анализ предметной области 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0DE9F28A-2EB5-4E21-92EA-946920DE8DC9}"/>
              </a:ext>
            </a:extLst>
          </p:cNvPr>
          <p:cNvSpPr/>
          <p:nvPr/>
        </p:nvSpPr>
        <p:spPr>
          <a:xfrm>
            <a:off x="831850" y="2759075"/>
            <a:ext cx="8153398" cy="3886200"/>
          </a:xfrm>
          <a:prstGeom prst="roundRect">
            <a:avLst/>
          </a:prstGeom>
          <a:solidFill>
            <a:srgbClr val="91A3B0"/>
          </a:solidFill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111D8965-2D47-483C-9906-F7B5FE28B9D2}"/>
              </a:ext>
            </a:extLst>
          </p:cNvPr>
          <p:cNvSpPr txBox="1"/>
          <p:nvPr/>
        </p:nvSpPr>
        <p:spPr>
          <a:xfrm>
            <a:off x="1651814" y="3273838"/>
            <a:ext cx="7046560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Сбор данных в реальном времени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59CCC8DA-E53A-4F1E-8148-AF8126BD7414}"/>
              </a:ext>
            </a:extLst>
          </p:cNvPr>
          <p:cNvSpPr txBox="1"/>
          <p:nvPr/>
        </p:nvSpPr>
        <p:spPr>
          <a:xfrm>
            <a:off x="1651811" y="3833032"/>
            <a:ext cx="6800041" cy="2206522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Использование сенсоров и других устройств для непрерывного мониторинга работы оборудования. Это помогает выявить предвестия проблем и принять меры еще до того, как они достигнут критической стадии.</a:t>
            </a:r>
            <a:endParaRPr lang="en-US" sz="2400" dirty="0">
              <a:solidFill>
                <a:srgbClr val="FFFFFF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14ED48D-ACF6-475B-A8AB-EFDB2E3B4889}"/>
              </a:ext>
            </a:extLst>
          </p:cNvPr>
          <p:cNvSpPr/>
          <p:nvPr/>
        </p:nvSpPr>
        <p:spPr>
          <a:xfrm>
            <a:off x="9366250" y="2759075"/>
            <a:ext cx="8153398" cy="3886200"/>
          </a:xfrm>
          <a:prstGeom prst="roundRect">
            <a:avLst/>
          </a:prstGeom>
          <a:solidFill>
            <a:srgbClr val="333333"/>
          </a:solidFill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4D0379F3-C787-408F-A372-039CD66415EE}"/>
              </a:ext>
            </a:extLst>
          </p:cNvPr>
          <p:cNvSpPr txBox="1"/>
          <p:nvPr/>
        </p:nvSpPr>
        <p:spPr>
          <a:xfrm>
            <a:off x="10174175" y="3249244"/>
            <a:ext cx="7046560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Применение машинного обучения </a:t>
            </a: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01A943E0-2F62-46F7-90B0-FF077D02B5ED}"/>
              </a:ext>
            </a:extLst>
          </p:cNvPr>
          <p:cNvSpPr txBox="1"/>
          <p:nvPr/>
        </p:nvSpPr>
        <p:spPr>
          <a:xfrm>
            <a:off x="10174175" y="3833032"/>
            <a:ext cx="6419038" cy="2206522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Использование алгоритмов и моделей для анализа данных о работе оборудования и предсказания вероятности отказа. Это позволяет более точно оценивать риски и предпринимать меры для их снижения.</a:t>
            </a:r>
            <a:endParaRPr lang="ru-RU" sz="2400" dirty="0">
              <a:solidFill>
                <a:srgbClr val="FFFFFF"/>
              </a:solidFill>
              <a:latin typeface="IBM Plex Mono" panose="020B0509050203000203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382F982C-569E-4130-ACB6-5A73529023BC}"/>
              </a:ext>
            </a:extLst>
          </p:cNvPr>
          <p:cNvSpPr/>
          <p:nvPr/>
        </p:nvSpPr>
        <p:spPr>
          <a:xfrm>
            <a:off x="831850" y="7033032"/>
            <a:ext cx="8153398" cy="3886200"/>
          </a:xfrm>
          <a:prstGeom prst="roundRect">
            <a:avLst/>
          </a:prstGeom>
          <a:solidFill>
            <a:srgbClr val="FFFFFF"/>
          </a:solidFill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D9257433-C0D8-4E55-A9D0-8644F4776C10}"/>
              </a:ext>
            </a:extLst>
          </p:cNvPr>
          <p:cNvSpPr txBox="1"/>
          <p:nvPr/>
        </p:nvSpPr>
        <p:spPr>
          <a:xfrm>
            <a:off x="1651814" y="7511635"/>
            <a:ext cx="7046560" cy="881864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Облачные сервисы для хранения и анализа данных </a:t>
            </a: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C370C505-0A3B-4224-B35E-F8EFACFA6B3B}"/>
              </a:ext>
            </a:extLst>
          </p:cNvPr>
          <p:cNvSpPr txBox="1"/>
          <p:nvPr/>
        </p:nvSpPr>
        <p:spPr>
          <a:xfrm>
            <a:off x="1651811" y="8551331"/>
            <a:ext cx="6266639" cy="2206522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Использование облачных решений для централизованного хранения и анализа данных, что обеспечивает доступность данных из различных источников и применение сложных алгоритмов анализа.</a:t>
            </a:r>
            <a:endParaRPr lang="en-US" sz="24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4EA5078-4174-44CD-B09D-1613EB0FF99C}"/>
              </a:ext>
            </a:extLst>
          </p:cNvPr>
          <p:cNvSpPr/>
          <p:nvPr/>
        </p:nvSpPr>
        <p:spPr>
          <a:xfrm>
            <a:off x="9366250" y="7033032"/>
            <a:ext cx="8153398" cy="3886200"/>
          </a:xfrm>
          <a:prstGeom prst="roundRect">
            <a:avLst/>
          </a:prstGeom>
          <a:noFill/>
          <a:ln>
            <a:solidFill>
              <a:srgbClr val="91A3B0"/>
            </a:solidFill>
          </a:ln>
        </p:spPr>
        <p:txBody>
          <a:bodyPr wrap="square" lIns="0" tIns="0" rIns="0" bIns="0" rtlCol="0" anchor="ctr"/>
          <a:lstStyle/>
          <a:p>
            <a:pPr algn="l"/>
            <a:endParaRPr lang="ru-RU" dirty="0"/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F75F3BB0-82BE-4E45-A36B-7E78B6F08BDC}"/>
              </a:ext>
            </a:extLst>
          </p:cNvPr>
          <p:cNvSpPr txBox="1"/>
          <p:nvPr/>
        </p:nvSpPr>
        <p:spPr>
          <a:xfrm>
            <a:off x="10201471" y="7501591"/>
            <a:ext cx="7046560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2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Виртуализация 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553FF3F7-8D83-4416-A69D-9F9C127700F3}"/>
              </a:ext>
            </a:extLst>
          </p:cNvPr>
          <p:cNvSpPr txBox="1"/>
          <p:nvPr/>
        </p:nvSpPr>
        <p:spPr>
          <a:xfrm>
            <a:off x="10162137" y="8554791"/>
            <a:ext cx="6419039" cy="176332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Эмуляция работы оборудования и симуляция сценариев отказа для тестирования и оптимизации систем до их внедрения в производственной среде.</a:t>
            </a:r>
            <a:endParaRPr lang="en-US" sz="2400" dirty="0"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5B6AB80-A24F-9C4B-96CC-4DB07CECF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105" y="1158875"/>
            <a:ext cx="2555818" cy="600808"/>
          </a:xfrm>
          <a:prstGeom prst="rect">
            <a:avLst/>
          </a:prstGeom>
        </p:spPr>
      </p:pic>
      <p:sp>
        <p:nvSpPr>
          <p:cNvPr id="35" name="Номер слайда 5">
            <a:extLst>
              <a:ext uri="{FF2B5EF4-FFF2-40B4-BE49-F238E27FC236}">
                <a16:creationId xmlns:a16="http://schemas.microsoft.com/office/drawing/2014/main" id="{E8CD7B6E-CFAE-4359-8B4A-F6F43D2FEDC5}"/>
              </a:ext>
            </a:extLst>
          </p:cNvPr>
          <p:cNvSpPr txBox="1">
            <a:spLocks/>
          </p:cNvSpPr>
          <p:nvPr/>
        </p:nvSpPr>
        <p:spPr>
          <a:xfrm>
            <a:off x="19443903" y="10651130"/>
            <a:ext cx="512446" cy="394779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8F9EA06-3FC5-B745-8466-F660D6235FA0}" type="slidenum">
              <a:rPr lang="ru-RU" sz="2000" smtClean="0"/>
              <a:pPr algn="ctr"/>
              <a:t>3</a:t>
            </a:fld>
            <a:endParaRPr lang="ru-RU" sz="2000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88A8E812-6C5C-4ABF-AD2C-2891A2A40649}"/>
              </a:ext>
            </a:extLst>
          </p:cNvPr>
          <p:cNvSpPr/>
          <p:nvPr/>
        </p:nvSpPr>
        <p:spPr>
          <a:xfrm>
            <a:off x="19340126" y="10488519"/>
            <a:ext cx="720000" cy="720000"/>
          </a:xfrm>
          <a:prstGeom prst="ellipse">
            <a:avLst/>
          </a:prstGeom>
          <a:noFill/>
          <a:ln>
            <a:solidFill>
              <a:srgbClr val="15B012"/>
            </a:solidFill>
          </a:ln>
        </p:spPr>
        <p:txBody>
          <a:bodyPr wrap="square" lIns="0" tIns="0" rIns="0" bIns="0" rtlCol="0" anchor="ctr"/>
          <a:lstStyle/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05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Исследование предметной области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31850" y="2303651"/>
            <a:ext cx="18669000" cy="2634972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3600" dirty="0">
                <a:latin typeface="IBM Plex Sans regular"/>
                <a:cs typeface="Times New Roman" panose="02020603050405020304" pitchFamily="18" charset="0"/>
              </a:rPr>
              <a:t>Используемый набор данных содержит данные о состоянии оборудования и его техническом обслуживании, собранные в течение нескольких месяцев. Он предназначен для задачи классификации на основе машинного обучения. В нем содержатся 10000 записей, хранящихся в виде строк с 14 признаками в столбцах.</a:t>
            </a:r>
            <a:endParaRPr lang="en-US" sz="3600" dirty="0"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642F714-5313-134B-8F2D-1BCA2A047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105" y="1158875"/>
            <a:ext cx="2555818" cy="60080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5CACB05-4C2B-47B0-9909-43B9E27C348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36850" y="5482591"/>
            <a:ext cx="14478000" cy="5214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42A86F9F-FE32-4F65-A984-6D15FB89A9AD}"/>
              </a:ext>
            </a:extLst>
          </p:cNvPr>
          <p:cNvSpPr txBox="1">
            <a:spLocks/>
          </p:cNvSpPr>
          <p:nvPr/>
        </p:nvSpPr>
        <p:spPr>
          <a:xfrm>
            <a:off x="19443903" y="10651130"/>
            <a:ext cx="512446" cy="394779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8F9EA06-3FC5-B745-8466-F660D6235FA0}" type="slidenum">
              <a:rPr lang="ru-RU" sz="2000" smtClean="0"/>
              <a:pPr algn="ctr"/>
              <a:t>4</a:t>
            </a:fld>
            <a:endParaRPr lang="ru-RU" sz="2000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339880E9-F9F6-4067-A437-3E64CFAC666F}"/>
              </a:ext>
            </a:extLst>
          </p:cNvPr>
          <p:cNvSpPr/>
          <p:nvPr/>
        </p:nvSpPr>
        <p:spPr>
          <a:xfrm>
            <a:off x="19340126" y="10488519"/>
            <a:ext cx="720000" cy="720000"/>
          </a:xfrm>
          <a:prstGeom prst="ellipse">
            <a:avLst/>
          </a:prstGeom>
          <a:noFill/>
          <a:ln>
            <a:solidFill>
              <a:srgbClr val="15B012"/>
            </a:solidFill>
          </a:ln>
        </p:spPr>
        <p:txBody>
          <a:bodyPr wrap="square" lIns="0" tIns="0" rIns="0" bIns="0" rtlCol="0" anchor="ctr"/>
          <a:lstStyle/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45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Исследование набора данных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642F714-5313-134B-8F2D-1BCA2A047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105" y="1158875"/>
            <a:ext cx="2555818" cy="600808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D2ED7878-32E2-4B03-8C04-C980870D1B54}"/>
              </a:ext>
            </a:extLst>
          </p:cNvPr>
          <p:cNvSpPr txBox="1"/>
          <p:nvPr/>
        </p:nvSpPr>
        <p:spPr>
          <a:xfrm>
            <a:off x="1289050" y="3216275"/>
            <a:ext cx="5175250" cy="50265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800" b="1" dirty="0">
                <a:latin typeface="IBM Plex Sans regular"/>
                <a:cs typeface="Times New Roman" panose="02020603050405020304" pitchFamily="18" charset="0"/>
              </a:rPr>
              <a:t>Распределение типов станков</a:t>
            </a:r>
            <a:endParaRPr lang="en-US" sz="2800" b="1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6850F675-CAF9-4655-AE6D-A5B60B9D91AB}"/>
              </a:ext>
            </a:extLst>
          </p:cNvPr>
          <p:cNvSpPr txBox="1"/>
          <p:nvPr/>
        </p:nvSpPr>
        <p:spPr>
          <a:xfrm>
            <a:off x="12566650" y="3216274"/>
            <a:ext cx="6248400" cy="50265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800" b="1" dirty="0">
                <a:latin typeface="IBM Plex Sans regular"/>
                <a:cs typeface="Times New Roman" panose="02020603050405020304" pitchFamily="18" charset="0"/>
              </a:rPr>
              <a:t>Распределение целевого параметра</a:t>
            </a:r>
            <a:endParaRPr lang="en-US" sz="2800" b="1" dirty="0"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AD81141-D72B-4895-AC48-F5FA16CF708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4054475"/>
            <a:ext cx="97536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6D60024B-298F-4D53-89A5-12FD281E0FC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50" y="4054475"/>
            <a:ext cx="97536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3CDBFF23-5C99-4A73-B97B-D4776A47982C}"/>
              </a:ext>
            </a:extLst>
          </p:cNvPr>
          <p:cNvSpPr txBox="1">
            <a:spLocks/>
          </p:cNvSpPr>
          <p:nvPr/>
        </p:nvSpPr>
        <p:spPr>
          <a:xfrm>
            <a:off x="19443903" y="10651130"/>
            <a:ext cx="512446" cy="394779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8F9EA06-3FC5-B745-8466-F660D6235FA0}" type="slidenum">
              <a:rPr lang="ru-RU" sz="2000" smtClean="0"/>
              <a:pPr algn="ctr"/>
              <a:t>5</a:t>
            </a:fld>
            <a:endParaRPr lang="ru-RU" sz="2000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0E7AB27F-6E99-44E0-9DD9-F966F4D13AC0}"/>
              </a:ext>
            </a:extLst>
          </p:cNvPr>
          <p:cNvSpPr/>
          <p:nvPr/>
        </p:nvSpPr>
        <p:spPr>
          <a:xfrm>
            <a:off x="19340126" y="10488519"/>
            <a:ext cx="720000" cy="720000"/>
          </a:xfrm>
          <a:prstGeom prst="ellipse">
            <a:avLst/>
          </a:prstGeom>
          <a:noFill/>
          <a:ln>
            <a:solidFill>
              <a:srgbClr val="15B012"/>
            </a:solidFill>
          </a:ln>
        </p:spPr>
        <p:txBody>
          <a:bodyPr wrap="square" lIns="0" tIns="0" rIns="0" bIns="0" rtlCol="0" anchor="ctr"/>
          <a:lstStyle/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47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Исследование набора данных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642F714-5313-134B-8F2D-1BCA2A047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105" y="1158875"/>
            <a:ext cx="2555818" cy="600808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6850F675-CAF9-4655-AE6D-A5B60B9D91AB}"/>
              </a:ext>
            </a:extLst>
          </p:cNvPr>
          <p:cNvSpPr txBox="1"/>
          <p:nvPr/>
        </p:nvSpPr>
        <p:spPr>
          <a:xfrm>
            <a:off x="13241770" y="1826286"/>
            <a:ext cx="5175250" cy="36479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000" b="1" dirty="0">
                <a:latin typeface="IBM Plex Sans regular"/>
                <a:cs typeface="Times New Roman" panose="02020603050405020304" pitchFamily="18" charset="0"/>
              </a:rPr>
              <a:t>Матрица пропущенных значений</a:t>
            </a:r>
            <a:endParaRPr lang="en-US" sz="2000" b="1" dirty="0"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EF8319F-A95C-43D3-894D-3242596678F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27" y="2590229"/>
            <a:ext cx="10134600" cy="8249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5" name="object 4">
            <a:extLst>
              <a:ext uri="{FF2B5EF4-FFF2-40B4-BE49-F238E27FC236}">
                <a16:creationId xmlns:a16="http://schemas.microsoft.com/office/drawing/2014/main" id="{931D2584-00B0-4938-96C4-A846D07A64CD}"/>
              </a:ext>
            </a:extLst>
          </p:cNvPr>
          <p:cNvSpPr txBox="1"/>
          <p:nvPr/>
        </p:nvSpPr>
        <p:spPr>
          <a:xfrm>
            <a:off x="2984060" y="2033598"/>
            <a:ext cx="5175250" cy="36479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000" b="1" dirty="0">
                <a:latin typeface="IBM Plex Sans regular"/>
                <a:cs typeface="Times New Roman" panose="02020603050405020304" pitchFamily="18" charset="0"/>
              </a:rPr>
              <a:t>Зависимости между признаками</a:t>
            </a:r>
            <a:endParaRPr lang="en-US" sz="2000" b="1" dirty="0"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FC13C0E-B126-455C-A64D-F987EB7A06F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854" y="2585039"/>
            <a:ext cx="8244319" cy="3134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4298374-6B85-4E02-9B24-7B1ECFF7A23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1570813" y="6069101"/>
            <a:ext cx="8224362" cy="4770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object 4">
            <a:extLst>
              <a:ext uri="{FF2B5EF4-FFF2-40B4-BE49-F238E27FC236}">
                <a16:creationId xmlns:a16="http://schemas.microsoft.com/office/drawing/2014/main" id="{DFFB5B46-C49E-4098-B23D-BE4F55166E51}"/>
              </a:ext>
            </a:extLst>
          </p:cNvPr>
          <p:cNvSpPr txBox="1"/>
          <p:nvPr/>
        </p:nvSpPr>
        <p:spPr>
          <a:xfrm>
            <a:off x="13557250" y="5654219"/>
            <a:ext cx="5175250" cy="36479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000" b="1" dirty="0">
                <a:latin typeface="IBM Plex Sans regular"/>
                <a:cs typeface="Times New Roman" panose="02020603050405020304" pitchFamily="18" charset="0"/>
              </a:rPr>
              <a:t>Описание параметров</a:t>
            </a:r>
            <a:endParaRPr lang="en-US" sz="2000" b="1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id="{01F15012-BDFC-4B7B-82D4-25BE20AAC151}"/>
              </a:ext>
            </a:extLst>
          </p:cNvPr>
          <p:cNvSpPr txBox="1">
            <a:spLocks/>
          </p:cNvSpPr>
          <p:nvPr/>
        </p:nvSpPr>
        <p:spPr>
          <a:xfrm>
            <a:off x="19443903" y="10651130"/>
            <a:ext cx="512446" cy="394779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8F9EA06-3FC5-B745-8466-F660D6235FA0}" type="slidenum">
              <a:rPr lang="ru-RU" sz="2000" smtClean="0"/>
              <a:pPr algn="ctr"/>
              <a:t>6</a:t>
            </a:fld>
            <a:endParaRPr lang="ru-RU" sz="2000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10FCE1D-053F-41AF-976B-687E7638E529}"/>
              </a:ext>
            </a:extLst>
          </p:cNvPr>
          <p:cNvSpPr/>
          <p:nvPr/>
        </p:nvSpPr>
        <p:spPr>
          <a:xfrm>
            <a:off x="19340126" y="10488519"/>
            <a:ext cx="720000" cy="720000"/>
          </a:xfrm>
          <a:prstGeom prst="ellipse">
            <a:avLst/>
          </a:prstGeom>
          <a:noFill/>
          <a:ln>
            <a:solidFill>
              <a:srgbClr val="15B012"/>
            </a:solidFill>
          </a:ln>
        </p:spPr>
        <p:txBody>
          <a:bodyPr wrap="square" lIns="0" tIns="0" rIns="0" bIns="0" rtlCol="0" anchor="ctr"/>
          <a:lstStyle/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03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603250" y="400122"/>
            <a:ext cx="15670255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Применение алгоритмов машинного обучения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642F714-5313-134B-8F2D-1BCA2A047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105" y="1158875"/>
            <a:ext cx="2555818" cy="600808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686DF7E-D309-409A-9C8E-085855F40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78817"/>
              </p:ext>
            </p:extLst>
          </p:nvPr>
        </p:nvGraphicFramePr>
        <p:xfrm>
          <a:off x="831850" y="1917628"/>
          <a:ext cx="18226073" cy="320040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5482402">
                  <a:extLst>
                    <a:ext uri="{9D8B030D-6E8A-4147-A177-3AD203B41FA5}">
                      <a16:colId xmlns:a16="http://schemas.microsoft.com/office/drawing/2014/main" val="3094995409"/>
                    </a:ext>
                  </a:extLst>
                </a:gridCol>
                <a:gridCol w="6936844">
                  <a:extLst>
                    <a:ext uri="{9D8B030D-6E8A-4147-A177-3AD203B41FA5}">
                      <a16:colId xmlns:a16="http://schemas.microsoft.com/office/drawing/2014/main" val="2037629906"/>
                    </a:ext>
                  </a:extLst>
                </a:gridCol>
                <a:gridCol w="5806827">
                  <a:extLst>
                    <a:ext uri="{9D8B030D-6E8A-4147-A177-3AD203B41FA5}">
                      <a16:colId xmlns:a16="http://schemas.microsoft.com/office/drawing/2014/main" val="93308967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 dirty="0">
                          <a:effectLst/>
                        </a:rPr>
                        <a:t> Модель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r>
                        <a:rPr lang="ru-RU" sz="2000">
                          <a:effectLst/>
                        </a:rPr>
                        <a:t>ecall (mean)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r>
                        <a:rPr lang="ru-RU" sz="2000">
                          <a:effectLst/>
                        </a:rPr>
                        <a:t>ecall (std)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578883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 dirty="0">
                          <a:effectLst/>
                        </a:rPr>
                        <a:t>LR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>
                          <a:effectLst/>
                        </a:rPr>
                        <a:t>0.13958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 dirty="0">
                          <a:effectLst/>
                        </a:rPr>
                        <a:t>0.068483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7546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 dirty="0">
                          <a:effectLst/>
                        </a:rPr>
                        <a:t>LDA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>
                          <a:effectLst/>
                        </a:rPr>
                        <a:t>0.358548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 dirty="0">
                          <a:effectLst/>
                        </a:rPr>
                        <a:t>0.07898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69163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>
                          <a:effectLst/>
                        </a:rPr>
                        <a:t>KNN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>
                          <a:effectLst/>
                        </a:rPr>
                        <a:t>0.193091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 dirty="0">
                          <a:effectLst/>
                        </a:rPr>
                        <a:t>0.068317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342536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>
                          <a:effectLst/>
                        </a:rPr>
                        <a:t>DTC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>
                          <a:effectLst/>
                        </a:rPr>
                        <a:t>0.688141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 dirty="0">
                          <a:effectLst/>
                        </a:rPr>
                        <a:t>0.061996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5411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 dirty="0">
                          <a:effectLst/>
                        </a:rPr>
                        <a:t>NB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>
                          <a:effectLst/>
                        </a:rPr>
                        <a:t>0.204267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 dirty="0">
                          <a:effectLst/>
                        </a:rPr>
                        <a:t>0.067244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266983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>
                          <a:effectLst/>
                        </a:rPr>
                        <a:t>SVC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>
                          <a:effectLst/>
                        </a:rPr>
                        <a:t>0.005929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 dirty="0">
                          <a:effectLst/>
                        </a:rPr>
                        <a:t>0.01512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4053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>
                          <a:effectLst/>
                        </a:rPr>
                        <a:t>ABC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 dirty="0">
                          <a:effectLst/>
                        </a:rPr>
                        <a:t>0.428198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 dirty="0">
                          <a:effectLst/>
                        </a:rPr>
                        <a:t>0.097765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57390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>
                          <a:effectLst/>
                        </a:rPr>
                        <a:t>XGBRFC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>
                          <a:effectLst/>
                        </a:rPr>
                        <a:t>0.473423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 dirty="0">
                          <a:effectLst/>
                        </a:rPr>
                        <a:t>0.084323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315354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>
                          <a:effectLst/>
                        </a:rPr>
                        <a:t>XGBC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>
                          <a:effectLst/>
                        </a:rPr>
                        <a:t>0.693972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000" dirty="0">
                          <a:effectLst/>
                        </a:rPr>
                        <a:t>0.087969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2269935"/>
                  </a:ext>
                </a:extLst>
              </a:tr>
            </a:tbl>
          </a:graphicData>
        </a:graphic>
      </p:graphicFrame>
      <p:pic>
        <p:nvPicPr>
          <p:cNvPr id="17" name="Picture 2">
            <a:extLst>
              <a:ext uri="{FF2B5EF4-FFF2-40B4-BE49-F238E27FC236}">
                <a16:creationId xmlns:a16="http://schemas.microsoft.com/office/drawing/2014/main" id="{5D78F34A-D162-44CB-ACE9-8E6BD8576E9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3"/>
          <a:stretch/>
        </p:blipFill>
        <p:spPr bwMode="auto">
          <a:xfrm>
            <a:off x="10204450" y="5275973"/>
            <a:ext cx="8853473" cy="5429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object 4">
            <a:extLst>
              <a:ext uri="{FF2B5EF4-FFF2-40B4-BE49-F238E27FC236}">
                <a16:creationId xmlns:a16="http://schemas.microsoft.com/office/drawing/2014/main" id="{971D4733-431F-477B-AD14-AD49AF4B09F3}"/>
              </a:ext>
            </a:extLst>
          </p:cNvPr>
          <p:cNvSpPr txBox="1"/>
          <p:nvPr/>
        </p:nvSpPr>
        <p:spPr>
          <a:xfrm>
            <a:off x="12204444" y="10705862"/>
            <a:ext cx="5175250" cy="50265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800" b="1" dirty="0">
                <a:latin typeface="IBM Plex Sans regular"/>
                <a:cs typeface="Times New Roman" panose="02020603050405020304" pitchFamily="18" charset="0"/>
              </a:rPr>
              <a:t>Сравнение алгоритмов</a:t>
            </a:r>
            <a:endParaRPr lang="en-US" sz="2800" b="1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DD9D9077-35DF-4B45-9572-710643E2A324}"/>
              </a:ext>
            </a:extLst>
          </p:cNvPr>
          <p:cNvSpPr txBox="1">
            <a:spLocks/>
          </p:cNvSpPr>
          <p:nvPr/>
        </p:nvSpPr>
        <p:spPr>
          <a:xfrm>
            <a:off x="19443903" y="10651130"/>
            <a:ext cx="512446" cy="394779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8F9EA06-3FC5-B745-8466-F660D6235FA0}" type="slidenum">
              <a:rPr lang="ru-RU" sz="2000" smtClean="0"/>
              <a:pPr algn="ctr"/>
              <a:t>7</a:t>
            </a:fld>
            <a:endParaRPr lang="ru-RU" sz="2000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65CF73C-9B15-4D11-9671-A502C458C98C}"/>
              </a:ext>
            </a:extLst>
          </p:cNvPr>
          <p:cNvSpPr/>
          <p:nvPr/>
        </p:nvSpPr>
        <p:spPr>
          <a:xfrm>
            <a:off x="19340126" y="10488519"/>
            <a:ext cx="720000" cy="720000"/>
          </a:xfrm>
          <a:prstGeom prst="ellipse">
            <a:avLst/>
          </a:prstGeom>
          <a:noFill/>
          <a:ln>
            <a:solidFill>
              <a:srgbClr val="15B012"/>
            </a:solidFill>
          </a:ln>
        </p:spPr>
        <p:txBody>
          <a:bodyPr wrap="square" lIns="0" tIns="0" rIns="0" bIns="0" rtlCol="0" anchor="ctr"/>
          <a:lstStyle/>
          <a:p>
            <a:pPr algn="l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23AF6E-CD0C-40B4-8CB8-448E11637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271" y="5692321"/>
            <a:ext cx="8672235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372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5670255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Применение алгоритмов машинного обучения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642F714-5313-134B-8F2D-1BCA2A047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105" y="1158875"/>
            <a:ext cx="2555818" cy="600808"/>
          </a:xfrm>
          <a:prstGeom prst="rect">
            <a:avLst/>
          </a:prstGeom>
        </p:spPr>
      </p:pic>
      <p:sp>
        <p:nvSpPr>
          <p:cNvPr id="18" name="object 4">
            <a:extLst>
              <a:ext uri="{FF2B5EF4-FFF2-40B4-BE49-F238E27FC236}">
                <a16:creationId xmlns:a16="http://schemas.microsoft.com/office/drawing/2014/main" id="{971D4733-431F-477B-AD14-AD49AF4B09F3}"/>
              </a:ext>
            </a:extLst>
          </p:cNvPr>
          <p:cNvSpPr txBox="1"/>
          <p:nvPr/>
        </p:nvSpPr>
        <p:spPr>
          <a:xfrm>
            <a:off x="5519737" y="10108755"/>
            <a:ext cx="9180513" cy="50265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800" b="1" dirty="0" err="1">
                <a:latin typeface="IBM Plex Sans regular"/>
                <a:cs typeface="Times New Roman" panose="02020603050405020304" pitchFamily="18" charset="0"/>
              </a:rPr>
              <a:t>Confusion</a:t>
            </a:r>
            <a:r>
              <a:rPr lang="ru-RU" sz="2800" b="1" dirty="0">
                <a:latin typeface="IBM Plex Sans regular"/>
                <a:cs typeface="Times New Roman" panose="02020603050405020304" pitchFamily="18" charset="0"/>
              </a:rPr>
              <a:t>-матрица для выбранной модели (</a:t>
            </a:r>
            <a:r>
              <a:rPr lang="ru-RU" sz="2800" b="1" dirty="0" err="1">
                <a:latin typeface="IBM Plex Sans regular"/>
                <a:cs typeface="Times New Roman" panose="02020603050405020304" pitchFamily="18" charset="0"/>
              </a:rPr>
              <a:t>XGBClassifier</a:t>
            </a:r>
            <a:r>
              <a:rPr lang="ru-RU" sz="2800" b="1" dirty="0">
                <a:latin typeface="IBM Plex Sans regular"/>
                <a:cs typeface="Times New Roman" panose="02020603050405020304" pitchFamily="18" charset="0"/>
              </a:rPr>
              <a:t>) </a:t>
            </a:r>
            <a:endParaRPr lang="en-US" sz="2800" b="1" dirty="0">
              <a:latin typeface="IBM Plex Sans regular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0C3075B-2916-4AFC-BD59-51B921583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141148"/>
              </p:ext>
            </p:extLst>
          </p:nvPr>
        </p:nvGraphicFramePr>
        <p:xfrm>
          <a:off x="1136650" y="2073275"/>
          <a:ext cx="17338675" cy="60960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3270074">
                  <a:extLst>
                    <a:ext uri="{9D8B030D-6E8A-4147-A177-3AD203B41FA5}">
                      <a16:colId xmlns:a16="http://schemas.microsoft.com/office/drawing/2014/main" val="2932818274"/>
                    </a:ext>
                  </a:extLst>
                </a:gridCol>
                <a:gridCol w="3197252">
                  <a:extLst>
                    <a:ext uri="{9D8B030D-6E8A-4147-A177-3AD203B41FA5}">
                      <a16:colId xmlns:a16="http://schemas.microsoft.com/office/drawing/2014/main" val="648750571"/>
                    </a:ext>
                  </a:extLst>
                </a:gridCol>
                <a:gridCol w="2354592">
                  <a:extLst>
                    <a:ext uri="{9D8B030D-6E8A-4147-A177-3AD203B41FA5}">
                      <a16:colId xmlns:a16="http://schemas.microsoft.com/office/drawing/2014/main" val="3724087367"/>
                    </a:ext>
                  </a:extLst>
                </a:gridCol>
                <a:gridCol w="3124429">
                  <a:extLst>
                    <a:ext uri="{9D8B030D-6E8A-4147-A177-3AD203B41FA5}">
                      <a16:colId xmlns:a16="http://schemas.microsoft.com/office/drawing/2014/main" val="1417908153"/>
                    </a:ext>
                  </a:extLst>
                </a:gridCol>
                <a:gridCol w="5392328">
                  <a:extLst>
                    <a:ext uri="{9D8B030D-6E8A-4147-A177-3AD203B41FA5}">
                      <a16:colId xmlns:a16="http://schemas.microsoft.com/office/drawing/2014/main" val="37083993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Accuracy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Precision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Recall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F1-Score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ROC AUC Score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190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0.985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0.788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0.672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0.726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0.833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6407664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57320330-01DF-4B99-ADED-ED97D29A39A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50" y="2905435"/>
            <a:ext cx="8305800" cy="701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97AAFF02-D9C2-4CFB-940E-DEE72464AD27}"/>
              </a:ext>
            </a:extLst>
          </p:cNvPr>
          <p:cNvSpPr txBox="1">
            <a:spLocks/>
          </p:cNvSpPr>
          <p:nvPr/>
        </p:nvSpPr>
        <p:spPr>
          <a:xfrm>
            <a:off x="19443903" y="10651130"/>
            <a:ext cx="512446" cy="394779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8F9EA06-3FC5-B745-8466-F660D6235FA0}" type="slidenum">
              <a:rPr lang="ru-RU" sz="2000" smtClean="0"/>
              <a:pPr algn="ctr"/>
              <a:t>8</a:t>
            </a:fld>
            <a:endParaRPr lang="ru-RU" sz="2000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5AADAD9A-0E6A-4F40-8AEF-5A102AA26690}"/>
              </a:ext>
            </a:extLst>
          </p:cNvPr>
          <p:cNvSpPr/>
          <p:nvPr/>
        </p:nvSpPr>
        <p:spPr>
          <a:xfrm>
            <a:off x="19340126" y="10488519"/>
            <a:ext cx="720000" cy="720000"/>
          </a:xfrm>
          <a:prstGeom prst="ellipse">
            <a:avLst/>
          </a:prstGeom>
          <a:noFill/>
          <a:ln>
            <a:solidFill>
              <a:srgbClr val="15B012"/>
            </a:solidFill>
          </a:ln>
        </p:spPr>
        <p:txBody>
          <a:bodyPr wrap="square" lIns="0" tIns="0" rIns="0" bIns="0" rtlCol="0" anchor="ctr"/>
          <a:lstStyle/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1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10AF2-4779-4BEA-B303-B6B4873C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"/>
            <a:ext cx="20104100" cy="11304631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179614" y="600557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Интерфейс веб-приложения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642F714-5313-134B-8F2D-1BCA2A047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105" y="1158875"/>
            <a:ext cx="2555818" cy="60080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1A2CCE9-B69F-4A84-A921-42867D3DAC6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" y="1845930"/>
            <a:ext cx="19888200" cy="9371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B45C8-DA47-402D-953D-0D9E06C3044B}"/>
              </a:ext>
            </a:extLst>
          </p:cNvPr>
          <p:cNvSpPr/>
          <p:nvPr/>
        </p:nvSpPr>
        <p:spPr>
          <a:xfrm>
            <a:off x="222250" y="2301875"/>
            <a:ext cx="2286000" cy="457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/>
          <a:lstStyle/>
          <a:p>
            <a:pPr algn="l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296A77E-E080-495A-9F98-DD859983A2C4}"/>
              </a:ext>
            </a:extLst>
          </p:cNvPr>
          <p:cNvSpPr/>
          <p:nvPr/>
        </p:nvSpPr>
        <p:spPr>
          <a:xfrm>
            <a:off x="2889250" y="2916198"/>
            <a:ext cx="6019800" cy="3762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/>
          <a:lstStyle/>
          <a:p>
            <a:pPr algn="l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08C39337-EE2F-4895-A532-154A675E19A8}"/>
              </a:ext>
            </a:extLst>
          </p:cNvPr>
          <p:cNvSpPr/>
          <p:nvPr/>
        </p:nvSpPr>
        <p:spPr>
          <a:xfrm>
            <a:off x="3117850" y="4130675"/>
            <a:ext cx="16535400" cy="304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/>
          <a:lstStyle/>
          <a:p>
            <a:pPr algn="l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C296DE-F1CD-4583-88AF-8A4478B44830}"/>
              </a:ext>
            </a:extLst>
          </p:cNvPr>
          <p:cNvSpPr txBox="1"/>
          <p:nvPr/>
        </p:nvSpPr>
        <p:spPr>
          <a:xfrm>
            <a:off x="13176250" y="3118055"/>
            <a:ext cx="4953000" cy="646331"/>
          </a:xfrm>
          <a:prstGeom prst="rect">
            <a:avLst/>
          </a:prstGeom>
          <a:solidFill>
            <a:srgbClr val="12121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Поля выбора параметров оборудования из набора данных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F75F03B-F7CF-491A-8B43-7589E756CFA9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5652750" y="3764386"/>
            <a:ext cx="0" cy="3662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D478FC-E238-4DB0-BD08-80927C03AF03}"/>
              </a:ext>
            </a:extLst>
          </p:cNvPr>
          <p:cNvSpPr txBox="1"/>
          <p:nvPr/>
        </p:nvSpPr>
        <p:spPr>
          <a:xfrm>
            <a:off x="238579" y="7483475"/>
            <a:ext cx="228146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Поля ввода параметров оборудования 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B7132DC-194B-48E0-B079-4413D0AC7A91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379311" y="6881150"/>
            <a:ext cx="0" cy="602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B5F22CB-1591-4386-BD18-0276C7B8A278}"/>
              </a:ext>
            </a:extLst>
          </p:cNvPr>
          <p:cNvSpPr txBox="1"/>
          <p:nvPr/>
        </p:nvSpPr>
        <p:spPr>
          <a:xfrm>
            <a:off x="9608459" y="2916198"/>
            <a:ext cx="18287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Результат</a:t>
            </a:r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26E476E7-3ACC-4AB7-A9F8-C55500104A16}"/>
              </a:ext>
            </a:extLst>
          </p:cNvPr>
          <p:cNvCxnSpPr>
            <a:stCxn id="35" idx="1"/>
            <a:endCxn id="19" idx="3"/>
          </p:cNvCxnSpPr>
          <p:nvPr/>
        </p:nvCxnSpPr>
        <p:spPr>
          <a:xfrm flipH="1">
            <a:off x="8909050" y="3100864"/>
            <a:ext cx="699409" cy="34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Номер слайда 39">
            <a:extLst>
              <a:ext uri="{FF2B5EF4-FFF2-40B4-BE49-F238E27FC236}">
                <a16:creationId xmlns:a16="http://schemas.microsoft.com/office/drawing/2014/main" id="{9B0085EC-B665-44AF-93FF-37622DA6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EA06-3FC5-B745-8466-F660D6235FA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3" name="Номер слайда 5">
            <a:extLst>
              <a:ext uri="{FF2B5EF4-FFF2-40B4-BE49-F238E27FC236}">
                <a16:creationId xmlns:a16="http://schemas.microsoft.com/office/drawing/2014/main" id="{14B3963F-6A52-414D-9267-DD7F7F086EDA}"/>
              </a:ext>
            </a:extLst>
          </p:cNvPr>
          <p:cNvSpPr txBox="1">
            <a:spLocks/>
          </p:cNvSpPr>
          <p:nvPr/>
        </p:nvSpPr>
        <p:spPr>
          <a:xfrm>
            <a:off x="19443903" y="10651130"/>
            <a:ext cx="512446" cy="394779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8F9EA06-3FC5-B745-8466-F660D6235FA0}" type="slidenum">
              <a:rPr lang="ru-RU" sz="2000" smtClean="0">
                <a:solidFill>
                  <a:schemeClr val="bg1"/>
                </a:solidFill>
              </a:rPr>
              <a:pPr algn="ctr"/>
              <a:t>9</a:t>
            </a:fld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D78A878-9746-4A72-AD37-AA10D46C2A0A}"/>
              </a:ext>
            </a:extLst>
          </p:cNvPr>
          <p:cNvSpPr/>
          <p:nvPr/>
        </p:nvSpPr>
        <p:spPr>
          <a:xfrm>
            <a:off x="19340126" y="10488519"/>
            <a:ext cx="720000" cy="720000"/>
          </a:xfrm>
          <a:prstGeom prst="ellipse">
            <a:avLst/>
          </a:prstGeom>
          <a:noFill/>
          <a:ln>
            <a:solidFill>
              <a:srgbClr val="15B012"/>
            </a:solidFill>
          </a:ln>
        </p:spPr>
        <p:txBody>
          <a:bodyPr wrap="square" lIns="0" tIns="0" rIns="0" bIns="0" rtlCol="0" anchor="ctr"/>
          <a:lstStyle/>
          <a:p>
            <a:pPr algn="l"/>
            <a:endParaRPr lang="ru-RU">
              <a:solidFill>
                <a:schemeClr val="bg1"/>
              </a:solidFill>
            </a:endParaRPr>
          </a:p>
        </p:txBody>
      </p:sp>
      <p:pic>
        <p:nvPicPr>
          <p:cNvPr id="1028" name="Picture 4" descr="https://avatars.mds.yandex.net/i?id=e6e43cffb966a02012febfa97fa2abdef107081f-10122654-images-thumbs&amp;n=13">
            <a:extLst>
              <a:ext uri="{FF2B5EF4-FFF2-40B4-BE49-F238E27FC236}">
                <a16:creationId xmlns:a16="http://schemas.microsoft.com/office/drawing/2014/main" id="{985DB8DF-E065-41D8-8F83-BA18E019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606" y="381230"/>
            <a:ext cx="3837243" cy="123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587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 t="-105899" b="-27301"/>
          </a:stretch>
        </a:blipFill>
      </a:spPr>
      <a:bodyPr wrap="square" lIns="0" tIns="0" rIns="0" bIns="0" rtlCol="0"/>
      <a:lstStyle>
        <a:defPPr algn="l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6298</TotalTime>
  <Words>428</Words>
  <Application>Microsoft Office PowerPoint</Application>
  <PresentationFormat>Произвольный</PresentationFormat>
  <Paragraphs>97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IBM Plex Mono</vt:lpstr>
      <vt:lpstr>IBM Plex Sans</vt:lpstr>
      <vt:lpstr>IBM Plex Sans regular</vt:lpstr>
      <vt:lpstr>Montserrat SemiBold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и перспективных робототехнических решений на базе Университета Иннополис</dc:title>
  <dc:creator>Александр Климчик</dc:creator>
  <cp:lastModifiedBy>Гайсин Альмир Айвазович</cp:lastModifiedBy>
  <cp:revision>314</cp:revision>
  <dcterms:created xsi:type="dcterms:W3CDTF">2018-10-03T13:56:53Z</dcterms:created>
  <dcterms:modified xsi:type="dcterms:W3CDTF">2023-11-27T14:03:57Z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