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4"/>
  </p:notesMasterIdLst>
  <p:handoutMasterIdLst>
    <p:handoutMasterId r:id="rId5"/>
  </p:handoutMasterIdLst>
  <p:sldIdLst>
    <p:sldId id="490" r:id="rId2"/>
    <p:sldId id="491" r:id="rId3"/>
  </p:sldIdLst>
  <p:sldSz cx="9144000" cy="6858000" type="screen4x3"/>
  <p:notesSz cx="6858000" cy="9144000"/>
  <p:custDataLst>
    <p:tags r:id="rId6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4">
          <p15:clr>
            <a:srgbClr val="A4A3A4"/>
          </p15:clr>
        </p15:guide>
        <p15:guide id="2" orient="horz" pos="433">
          <p15:clr>
            <a:srgbClr val="A4A3A4"/>
          </p15:clr>
        </p15:guide>
        <p15:guide id="3" orient="horz" pos="2158">
          <p15:clr>
            <a:srgbClr val="A4A3A4"/>
          </p15:clr>
        </p15:guide>
        <p15:guide id="4" orient="horz" pos="2836">
          <p15:clr>
            <a:srgbClr val="A4A3A4"/>
          </p15:clr>
        </p15:guide>
        <p15:guide id="5" pos="5372">
          <p15:clr>
            <a:srgbClr val="A4A3A4"/>
          </p15:clr>
        </p15:guide>
        <p15:guide id="6" pos="57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2D"/>
    <a:srgbClr val="808000"/>
    <a:srgbClr val="666633"/>
    <a:srgbClr val="669900"/>
    <a:srgbClr val="CCCC00"/>
    <a:srgbClr val="FF9999"/>
    <a:srgbClr val="B2B2B2"/>
    <a:srgbClr val="00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91" autoAdjust="0"/>
    <p:restoredTop sz="95922" autoAdjust="0"/>
  </p:normalViewPr>
  <p:slideViewPr>
    <p:cSldViewPr snapToGrid="0">
      <p:cViewPr>
        <p:scale>
          <a:sx n="140" d="100"/>
          <a:sy n="140" d="100"/>
        </p:scale>
        <p:origin x="366" y="-942"/>
      </p:cViewPr>
      <p:guideLst>
        <p:guide orient="horz" pos="1864"/>
        <p:guide orient="horz" pos="433"/>
        <p:guide orient="horz" pos="2158"/>
        <p:guide orient="horz" pos="2836"/>
        <p:guide pos="5372"/>
        <p:guide pos="5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5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6D59313-0225-448E-8B3D-DE331F931F8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42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3F979FF-FF9E-4003-9145-E10EAEA0ED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05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8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1696"/>
            <a:ext cx="8229600" cy="553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99892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342900" y="6321425"/>
            <a:ext cx="8801100" cy="42863"/>
          </a:xfrm>
          <a:prstGeom prst="rect">
            <a:avLst/>
          </a:prstGeom>
          <a:gradFill rotWithShape="1">
            <a:gsLst>
              <a:gs pos="0">
                <a:srgbClr val="33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 b="0"/>
          </a:p>
        </p:txBody>
      </p: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8375650" y="6343650"/>
            <a:ext cx="51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8A0DC29D-2067-4C30-BDF8-B9CA635915A6}" type="slidenum">
              <a:rPr lang="es-ES_tradnl" altLang="pt-BR" sz="1500" smtClean="0">
                <a:solidFill>
                  <a:srgbClr val="333300"/>
                </a:solidFill>
              </a:rPr>
              <a:pPr algn="r">
                <a:defRPr/>
              </a:pPr>
              <a:t>‹nº›</a:t>
            </a:fld>
            <a:endParaRPr lang="es-ES_tradnl" altLang="pt-BR" sz="1500">
              <a:solidFill>
                <a:srgbClr val="333300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330200" y="720725"/>
            <a:ext cx="8801100" cy="42863"/>
          </a:xfrm>
          <a:prstGeom prst="rect">
            <a:avLst/>
          </a:prstGeom>
          <a:gradFill rotWithShape="1">
            <a:gsLst>
              <a:gs pos="0">
                <a:srgbClr val="33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 b="0"/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4799" y="636428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pt-BR" dirty="0">
                <a:solidFill>
                  <a:srgbClr val="333300"/>
                </a:solidFill>
              </a:rPr>
              <a:t>CCB</a:t>
            </a:r>
            <a:endParaRPr lang="pt-BR" altLang="pt-BR" dirty="0">
              <a:solidFill>
                <a:srgbClr val="33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altLang="pt-BR" sz="4000" b="1" dirty="0">
                <a:solidFill>
                  <a:schemeClr val="bg2">
                    <a:lumMod val="25000"/>
                  </a:schemeClr>
                </a:solidFill>
              </a:rPr>
              <a:t>PROCESSO DE COMPRAS</a:t>
            </a:r>
            <a:endParaRPr lang="pt-BR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Campo Limpo Paulista, Março 2017</a:t>
            </a:r>
          </a:p>
        </p:txBody>
      </p:sp>
    </p:spTree>
    <p:extLst>
      <p:ext uri="{BB962C8B-B14F-4D97-AF65-F5344CB8AC3E}">
        <p14:creationId xmlns:p14="http://schemas.microsoft.com/office/powerpoint/2010/main" val="16033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Compras – Campo Limpo </a:t>
            </a:r>
            <a:r>
              <a:rPr lang="pt-BR" dirty="0" err="1"/>
              <a:t>Pta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17133" y="1015933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Identifica a necessidade do material a ser comprado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31906" y="3108575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Solicitar cotação para 3 fornecedores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02350" y="1017519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Cotar materiais solicitados e realiza a compra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4828962" y="3107341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Analisar, consolidar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cotações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89590" y="3111272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Preencher Solicitação de Compras e enviar ao fornecedor e Tesouraria</a:t>
            </a:r>
          </a:p>
        </p:txBody>
      </p:sp>
      <p:sp>
        <p:nvSpPr>
          <p:cNvPr id="11" name="Losango 10"/>
          <p:cNvSpPr/>
          <p:nvPr/>
        </p:nvSpPr>
        <p:spPr>
          <a:xfrm>
            <a:off x="1839460" y="963579"/>
            <a:ext cx="1206140" cy="714305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&lt;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R$300?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845472" y="1950180"/>
            <a:ext cx="1193073" cy="7856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 a necessidade e Preenche requisição de compras com detalhamento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25360" y="1017518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Envia NF para a tesouraria </a:t>
            </a:r>
            <a:r>
              <a:rPr lang="pt-BR" sz="1000" b="0" dirty="0">
                <a:latin typeface="Arial Narrow" panose="020B0606020202030204" pitchFamily="34" charset="0"/>
              </a:rPr>
              <a:t>assinado pelo ministério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19" name="Conector: Angulado 18"/>
          <p:cNvCxnSpPr>
            <a:stCxn id="5" idx="3"/>
            <a:endCxn id="11" idx="1"/>
          </p:cNvCxnSpPr>
          <p:nvPr/>
        </p:nvCxnSpPr>
        <p:spPr>
          <a:xfrm flipV="1">
            <a:off x="1710206" y="1320732"/>
            <a:ext cx="1292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/>
          <p:cNvCxnSpPr>
            <a:stCxn id="11" idx="3"/>
            <a:endCxn id="8" idx="1"/>
          </p:cNvCxnSpPr>
          <p:nvPr/>
        </p:nvCxnSpPr>
        <p:spPr>
          <a:xfrm>
            <a:off x="3045600" y="1320732"/>
            <a:ext cx="156750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/>
          <p:cNvCxnSpPr>
            <a:stCxn id="11" idx="2"/>
            <a:endCxn id="12" idx="0"/>
          </p:cNvCxnSpPr>
          <p:nvPr/>
        </p:nvCxnSpPr>
        <p:spPr>
          <a:xfrm rot="5400000">
            <a:off x="2306122" y="1813772"/>
            <a:ext cx="272296" cy="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8" idx="3"/>
            <a:endCxn id="15" idx="1"/>
          </p:cNvCxnSpPr>
          <p:nvPr/>
        </p:nvCxnSpPr>
        <p:spPr>
          <a:xfrm flipV="1">
            <a:off x="4395423" y="1322318"/>
            <a:ext cx="1299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2420929" y="1632384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sp>
        <p:nvSpPr>
          <p:cNvPr id="37" name="Retângulo 36"/>
          <p:cNvSpPr/>
          <p:nvPr/>
        </p:nvSpPr>
        <p:spPr>
          <a:xfrm>
            <a:off x="2958509" y="1104986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44" name="Retângulo 43"/>
          <p:cNvSpPr/>
          <p:nvPr/>
        </p:nvSpPr>
        <p:spPr>
          <a:xfrm>
            <a:off x="100149" y="879567"/>
            <a:ext cx="8926286" cy="97425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00149" y="879567"/>
            <a:ext cx="352231" cy="9845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REQUISITANTE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04503" y="2832443"/>
            <a:ext cx="8926286" cy="125450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00149" y="2836798"/>
            <a:ext cx="352231" cy="1254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COMPRADOR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00149" y="1854553"/>
            <a:ext cx="347877" cy="976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PATRIM / ADM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100149" y="4088049"/>
            <a:ext cx="8926286" cy="110836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00149" y="4086980"/>
            <a:ext cx="352231" cy="1109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COMISSÃO COMPRAS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1852380" y="4144155"/>
            <a:ext cx="1193073" cy="891051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 a real necessidade, discute as possibilidades, fornecedores  e verifica coletas </a:t>
            </a:r>
          </a:p>
        </p:txBody>
      </p:sp>
      <p:sp>
        <p:nvSpPr>
          <p:cNvPr id="74" name="Losango 73"/>
          <p:cNvSpPr/>
          <p:nvPr/>
        </p:nvSpPr>
        <p:spPr>
          <a:xfrm>
            <a:off x="3240699" y="4227448"/>
            <a:ext cx="1370746" cy="714305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Demanda aprovada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92" name="Conector: Angulado 91"/>
          <p:cNvCxnSpPr>
            <a:stCxn id="67" idx="2"/>
            <a:endCxn id="73" idx="0"/>
          </p:cNvCxnSpPr>
          <p:nvPr/>
        </p:nvCxnSpPr>
        <p:spPr>
          <a:xfrm rot="16200000" flipH="1">
            <a:off x="2233936" y="3929173"/>
            <a:ext cx="429879" cy="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/>
          <p:cNvCxnSpPr>
            <a:stCxn id="73" idx="3"/>
            <a:endCxn id="74" idx="1"/>
          </p:cNvCxnSpPr>
          <p:nvPr/>
        </p:nvCxnSpPr>
        <p:spPr>
          <a:xfrm flipV="1">
            <a:off x="3045453" y="4584601"/>
            <a:ext cx="195246" cy="5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/>
          <p:cNvCxnSpPr>
            <a:stCxn id="74" idx="2"/>
            <a:endCxn id="134" idx="2"/>
          </p:cNvCxnSpPr>
          <p:nvPr/>
        </p:nvCxnSpPr>
        <p:spPr>
          <a:xfrm rot="5400000" flipH="1">
            <a:off x="1931245" y="2946926"/>
            <a:ext cx="1220680" cy="2768975"/>
          </a:xfrm>
          <a:prstGeom prst="bentConnector3">
            <a:avLst>
              <a:gd name="adj1" fmla="val -18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3918973" y="4907154"/>
            <a:ext cx="2427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N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3926072" y="4063017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118" name="Losango 117"/>
          <p:cNvSpPr/>
          <p:nvPr/>
        </p:nvSpPr>
        <p:spPr>
          <a:xfrm>
            <a:off x="6334035" y="3058920"/>
            <a:ext cx="1206140" cy="714305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&lt; R$1000?</a:t>
            </a:r>
          </a:p>
        </p:txBody>
      </p:sp>
      <p:cxnSp>
        <p:nvCxnSpPr>
          <p:cNvPr id="120" name="Conector: Angulado 119"/>
          <p:cNvCxnSpPr>
            <a:stCxn id="6" idx="3"/>
            <a:endCxn id="9" idx="1"/>
          </p:cNvCxnSpPr>
          <p:nvPr/>
        </p:nvCxnSpPr>
        <p:spPr>
          <a:xfrm flipV="1">
            <a:off x="4524979" y="3412141"/>
            <a:ext cx="303983" cy="1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9" idx="3"/>
            <a:endCxn id="118" idx="1"/>
          </p:cNvCxnSpPr>
          <p:nvPr/>
        </p:nvCxnSpPr>
        <p:spPr>
          <a:xfrm>
            <a:off x="6022035" y="3412141"/>
            <a:ext cx="312000" cy="3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6383458" y="4373580"/>
            <a:ext cx="110153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Analisar as cotações e condições de pagamentos</a:t>
            </a:r>
          </a:p>
        </p:txBody>
      </p:sp>
      <p:cxnSp>
        <p:nvCxnSpPr>
          <p:cNvPr id="130" name="Conector: Angulado 129"/>
          <p:cNvCxnSpPr>
            <a:stCxn id="118" idx="2"/>
            <a:endCxn id="129" idx="0"/>
          </p:cNvCxnSpPr>
          <p:nvPr/>
        </p:nvCxnSpPr>
        <p:spPr>
          <a:xfrm rot="5400000">
            <a:off x="6635488" y="4071962"/>
            <a:ext cx="600355" cy="2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560560" y="3111474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Dar retorno ao </a:t>
            </a:r>
            <a:r>
              <a:rPr lang="pt-BR" sz="1000" b="0" dirty="0" err="1">
                <a:latin typeface="Arial Narrow" panose="020B0606020202030204" pitchFamily="34" charset="0"/>
              </a:rPr>
              <a:t>Patrim</a:t>
            </a:r>
            <a:r>
              <a:rPr lang="pt-BR" sz="1000" b="0" dirty="0">
                <a:latin typeface="Arial Narrow" panose="020B0606020202030204" pitchFamily="34" charset="0"/>
              </a:rPr>
              <a:t>/Adm explicando razões da não aprovação</a:t>
            </a:r>
          </a:p>
        </p:txBody>
      </p:sp>
      <p:sp>
        <p:nvSpPr>
          <p:cNvPr id="141" name="Losango 140"/>
          <p:cNvSpPr/>
          <p:nvPr/>
        </p:nvSpPr>
        <p:spPr>
          <a:xfrm>
            <a:off x="7672350" y="5273483"/>
            <a:ext cx="1227573" cy="714305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</a:t>
            </a:r>
          </a:p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aprovada?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7434929" y="3175608"/>
            <a:ext cx="2427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146" name="Retângulo 145"/>
          <p:cNvSpPr/>
          <p:nvPr/>
        </p:nvSpPr>
        <p:spPr>
          <a:xfrm>
            <a:off x="6934225" y="3755616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cxnSp>
        <p:nvCxnSpPr>
          <p:cNvPr id="147" name="Conector: Angulado 146"/>
          <p:cNvCxnSpPr>
            <a:stCxn id="118" idx="3"/>
            <a:endCxn id="10" idx="1"/>
          </p:cNvCxnSpPr>
          <p:nvPr/>
        </p:nvCxnSpPr>
        <p:spPr>
          <a:xfrm flipV="1">
            <a:off x="7540175" y="3416072"/>
            <a:ext cx="14941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 150"/>
          <p:cNvSpPr/>
          <p:nvPr/>
        </p:nvSpPr>
        <p:spPr>
          <a:xfrm>
            <a:off x="7682766" y="946655"/>
            <a:ext cx="1193073" cy="76038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Recebe o material comprado e envia NF para tesouraria assinado pelo ministério</a:t>
            </a:r>
          </a:p>
        </p:txBody>
      </p:sp>
      <p:cxnSp>
        <p:nvCxnSpPr>
          <p:cNvPr id="152" name="Conector: Angulado 151"/>
          <p:cNvCxnSpPr>
            <a:stCxn id="10" idx="0"/>
            <a:endCxn id="151" idx="2"/>
          </p:cNvCxnSpPr>
          <p:nvPr/>
        </p:nvCxnSpPr>
        <p:spPr>
          <a:xfrm rot="16200000" flipV="1">
            <a:off x="7580600" y="2405745"/>
            <a:ext cx="1404231" cy="6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/>
          <p:cNvCxnSpPr>
            <a:stCxn id="74" idx="0"/>
            <a:endCxn id="6" idx="2"/>
          </p:cNvCxnSpPr>
          <p:nvPr/>
        </p:nvCxnSpPr>
        <p:spPr>
          <a:xfrm rot="5400000" flipH="1" flipV="1">
            <a:off x="3672620" y="3971626"/>
            <a:ext cx="509274" cy="2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/>
          <p:cNvCxnSpPr>
            <a:stCxn id="129" idx="2"/>
            <a:endCxn id="141" idx="1"/>
          </p:cNvCxnSpPr>
          <p:nvPr/>
        </p:nvCxnSpPr>
        <p:spPr>
          <a:xfrm rot="16200000" flipH="1">
            <a:off x="6979559" y="4937844"/>
            <a:ext cx="647457" cy="738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/>
          <p:cNvCxnSpPr>
            <a:stCxn id="141" idx="0"/>
            <a:endCxn id="10" idx="2"/>
          </p:cNvCxnSpPr>
          <p:nvPr/>
        </p:nvCxnSpPr>
        <p:spPr>
          <a:xfrm rot="16200000" flipV="1">
            <a:off x="7509826" y="4497172"/>
            <a:ext cx="1552612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tângulo 181"/>
          <p:cNvSpPr/>
          <p:nvPr/>
        </p:nvSpPr>
        <p:spPr>
          <a:xfrm>
            <a:off x="8252594" y="4976313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183" name="Retângulo 182"/>
          <p:cNvSpPr/>
          <p:nvPr/>
        </p:nvSpPr>
        <p:spPr>
          <a:xfrm>
            <a:off x="8281773" y="5896620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cxnSp>
        <p:nvCxnSpPr>
          <p:cNvPr id="184" name="Conector: Angulado 183"/>
          <p:cNvCxnSpPr>
            <a:stCxn id="141" idx="2"/>
            <a:endCxn id="134" idx="2"/>
          </p:cNvCxnSpPr>
          <p:nvPr/>
        </p:nvCxnSpPr>
        <p:spPr>
          <a:xfrm rot="5400000" flipH="1">
            <a:off x="3588259" y="1289911"/>
            <a:ext cx="2266715" cy="7129040"/>
          </a:xfrm>
          <a:prstGeom prst="bentConnector3">
            <a:avLst>
              <a:gd name="adj1" fmla="val -5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1852296" y="3104677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Organiza as demandas de Compras</a:t>
            </a:r>
          </a:p>
        </p:txBody>
      </p:sp>
      <p:cxnSp>
        <p:nvCxnSpPr>
          <p:cNvPr id="68" name="Conector: Angulado 67"/>
          <p:cNvCxnSpPr>
            <a:stCxn id="12" idx="2"/>
            <a:endCxn id="67" idx="0"/>
          </p:cNvCxnSpPr>
          <p:nvPr/>
        </p:nvCxnSpPr>
        <p:spPr>
          <a:xfrm rot="16200000" flipH="1">
            <a:off x="2260990" y="2916834"/>
            <a:ext cx="368862" cy="6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/>
          <p:cNvSpPr/>
          <p:nvPr/>
        </p:nvSpPr>
        <p:spPr>
          <a:xfrm>
            <a:off x="559482" y="2200149"/>
            <a:ext cx="1193073" cy="302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83" name="Retângulo: Cantos Arredondados 82"/>
          <p:cNvSpPr/>
          <p:nvPr/>
        </p:nvSpPr>
        <p:spPr>
          <a:xfrm>
            <a:off x="6104063" y="1171747"/>
            <a:ext cx="1193073" cy="30213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85" name="Conector: Angulado 84"/>
          <p:cNvCxnSpPr>
            <a:stCxn id="151" idx="1"/>
            <a:endCxn id="83" idx="3"/>
          </p:cNvCxnSpPr>
          <p:nvPr/>
        </p:nvCxnSpPr>
        <p:spPr>
          <a:xfrm rot="10800000">
            <a:off x="7297136" y="1322814"/>
            <a:ext cx="385630" cy="4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/>
          <p:cNvCxnSpPr>
            <a:stCxn id="134" idx="0"/>
            <a:endCxn id="28" idx="2"/>
          </p:cNvCxnSpPr>
          <p:nvPr/>
        </p:nvCxnSpPr>
        <p:spPr>
          <a:xfrm rot="16200000" flipV="1">
            <a:off x="851963" y="2806340"/>
            <a:ext cx="609191" cy="1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104503" y="1856892"/>
            <a:ext cx="8933110" cy="97425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95597" y="5202615"/>
            <a:ext cx="8926286" cy="989321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95597" y="5201546"/>
            <a:ext cx="352231" cy="990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COMISSÃO CONSTRUÇÃO</a:t>
            </a:r>
          </a:p>
        </p:txBody>
      </p:sp>
      <p:cxnSp>
        <p:nvCxnSpPr>
          <p:cNvPr id="107" name="Conector: Angulado 106"/>
          <p:cNvCxnSpPr>
            <a:stCxn id="15" idx="3"/>
            <a:endCxn id="83" idx="1"/>
          </p:cNvCxnSpPr>
          <p:nvPr/>
        </p:nvCxnSpPr>
        <p:spPr>
          <a:xfrm>
            <a:off x="5718433" y="1322318"/>
            <a:ext cx="385630" cy="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65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7612</TotalTime>
  <Words>147</Words>
  <Application>Microsoft Office PowerPoint</Application>
  <PresentationFormat>Apresentação na tela (4:3)</PresentationFormat>
  <Paragraphs>40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Clarity</vt:lpstr>
      <vt:lpstr>think-cell Slide</vt:lpstr>
      <vt:lpstr>PROCESSO DE COMPRAS</vt:lpstr>
      <vt:lpstr>Processo de Compras – Campo Limpo Pta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Gestão Administrativa CCB</dc:title>
  <dc:creator>NG</dc:creator>
  <cp:lastModifiedBy>Magdiel Marcos Moda (RH ADM - CORP)</cp:lastModifiedBy>
  <cp:revision>603</cp:revision>
  <dcterms:created xsi:type="dcterms:W3CDTF">2005-12-19T15:29:34Z</dcterms:created>
  <dcterms:modified xsi:type="dcterms:W3CDTF">2017-03-18T14:55:24Z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mbre Plantilla">
    <vt:lpwstr>Plantilla PowerPoint</vt:lpwstr>
  </property>
</Properties>
</file>