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22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F56051-DF55-4D81-87E5-B064FAC4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D52D017-B23A-4AE4-AC4E-9C006EDC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739" y="6196707"/>
            <a:ext cx="8673427" cy="401802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EQUIPO FANTASMAS</a:t>
            </a:r>
          </a:p>
        </p:txBody>
      </p:sp>
    </p:spTree>
    <p:extLst>
      <p:ext uri="{BB962C8B-B14F-4D97-AF65-F5344CB8AC3E}">
        <p14:creationId xmlns:p14="http://schemas.microsoft.com/office/powerpoint/2010/main" val="12335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17FE9-814E-4C97-A0BA-6E76A0B0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20DCA-BC5F-4554-B51F-DB69B4B1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MX" altLang="es-MX" sz="2000" b="1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Actualización de datos: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Utiliza el método 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updateOne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o 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updateMany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para modificar documentos existentes.</a:t>
            </a:r>
          </a:p>
          <a:p>
            <a:pPr marL="457200" lvl="1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db.miColeccion.updateOne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({ campo1: "valor1" }, { $set: { campo2: "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nuevo_valor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" } });</a:t>
            </a:r>
          </a:p>
          <a:p>
            <a:pPr marL="457200" lvl="1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MX" altLang="es-MX" sz="18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MX" altLang="es-MX" sz="2000" b="1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Eliminación de datos: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Utiliza el método 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deleteOne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o 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deleteMany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para eliminar documentos</a:t>
            </a:r>
          </a:p>
          <a:p>
            <a:pPr marL="457200" lvl="1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altLang="es-MX" sz="1800" b="1" dirty="0" err="1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db.miColeccion.deleteOne</a:t>
            </a:r>
            <a:r>
              <a:rPr lang="es-MX" altLang="es-MX" sz="1800" b="1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({ campo1: "valor1" });</a:t>
            </a:r>
          </a:p>
          <a:p>
            <a:pPr marL="457200" lvl="1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s-MX" sz="18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MX" sz="2000" b="1" dirty="0">
                <a:latin typeface="MV Boli" panose="02000500030200090000" pitchFamily="2" charset="0"/>
                <a:cs typeface="MV Boli" panose="02000500030200090000" pitchFamily="2" charset="0"/>
              </a:rPr>
              <a:t>Índices:</a:t>
            </a:r>
            <a:endParaRPr lang="es-MX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/>
            <a:r>
              <a:rPr lang="es-MX" sz="1800" dirty="0">
                <a:latin typeface="MV Boli" panose="02000500030200090000" pitchFamily="2" charset="0"/>
                <a:cs typeface="MV Boli" panose="02000500030200090000" pitchFamily="2" charset="0"/>
              </a:rPr>
              <a:t>Puedes crear índices para mejorar la velocidad de las consultas.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MX" altLang="es-MX" sz="1800" b="1" dirty="0">
              <a:solidFill>
                <a:srgbClr val="00B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57200" lvl="1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1800" b="1" dirty="0" err="1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db.miColeccion.createIndex</a:t>
            </a:r>
            <a:r>
              <a:rPr lang="es-MX" altLang="es-MX" sz="1800" b="1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({ campo: 1 });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s-MX" altLang="es-MX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MX" altLang="es-MX" sz="2000" b="1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Cierre de conexión: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Cuando hayas terminado, cierra la conexión con el servidor utilizando el comando 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exit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en el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shell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s-MX" dirty="0"/>
          </a:p>
        </p:txBody>
      </p:sp>
      <p:pic>
        <p:nvPicPr>
          <p:cNvPr id="4" name="Picture 2" descr="▷ Ventajas y Desventajas de Mongodb 2024">
            <a:extLst>
              <a:ext uri="{FF2B5EF4-FFF2-40B4-BE49-F238E27FC236}">
                <a16:creationId xmlns:a16="http://schemas.microsoft.com/office/drawing/2014/main" id="{26815880-F989-49FA-A1D1-C20942BC3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9" y="1535415"/>
            <a:ext cx="4355649" cy="377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7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1D1B4-BCF8-430D-A1D2-1661070E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4942A-FC01-46D8-93C3-6995F08B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551" y="185351"/>
            <a:ext cx="8909222" cy="6820930"/>
          </a:xfrm>
        </p:spPr>
        <p:txBody>
          <a:bodyPr>
            <a:normAutofit fontScale="92500" lnSpcReduction="20000"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s-MX" sz="1400" b="1" dirty="0">
                <a:latin typeface="MV Boli" panose="02000500030200090000" pitchFamily="2" charset="0"/>
                <a:cs typeface="MV Boli" panose="02000500030200090000" pitchFamily="2" charset="0"/>
              </a:rPr>
              <a:t>Esquema flexible </a:t>
            </a:r>
          </a:p>
          <a:p>
            <a:pPr marL="0" indent="0" algn="ctr">
              <a:buNone/>
            </a:pPr>
            <a:r>
              <a:rPr lang="es-MX" sz="1400" dirty="0">
                <a:latin typeface="MV Boli" panose="02000500030200090000" pitchFamily="2" charset="0"/>
                <a:cs typeface="MV Boli" panose="02000500030200090000" pitchFamily="2" charset="0"/>
              </a:rPr>
              <a:t>Acepta datos semiestructurados o no estructurados.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sz="1400" b="1" dirty="0">
                <a:latin typeface="MV Boli" panose="02000500030200090000" pitchFamily="2" charset="0"/>
                <a:cs typeface="MV Boli" panose="02000500030200090000" pitchFamily="2" charset="0"/>
              </a:rPr>
              <a:t>Escalabilidad horizontal</a:t>
            </a:r>
          </a:p>
          <a:p>
            <a:pPr marL="0" indent="0" algn="ctr">
              <a:buNone/>
            </a:pPr>
            <a:r>
              <a:rPr lang="es-MX" sz="1400" dirty="0">
                <a:latin typeface="MV Boli" panose="02000500030200090000" pitchFamily="2" charset="0"/>
                <a:cs typeface="MV Boli" panose="02000500030200090000" pitchFamily="2" charset="0"/>
              </a:rPr>
              <a:t> Maneja grandes volúmenes de datos distribuyendo la carga.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sz="1400" b="1" dirty="0">
                <a:latin typeface="MV Boli" panose="02000500030200090000" pitchFamily="2" charset="0"/>
                <a:cs typeface="MV Boli" panose="02000500030200090000" pitchFamily="2" charset="0"/>
              </a:rPr>
              <a:t>Rendimiento eficiente</a:t>
            </a:r>
          </a:p>
          <a:p>
            <a:pPr marL="0" indent="0" algn="ctr">
              <a:buNone/>
            </a:pPr>
            <a:r>
              <a:rPr lang="es-MX" sz="1400" dirty="0">
                <a:latin typeface="MV Boli" panose="02000500030200090000" pitchFamily="2" charset="0"/>
                <a:cs typeface="MV Boli" panose="02000500030200090000" pitchFamily="2" charset="0"/>
              </a:rPr>
              <a:t> Utiliza indexación y consultas rápidas.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sz="1400" b="1" dirty="0">
                <a:latin typeface="MV Boli" panose="02000500030200090000" pitchFamily="2" charset="0"/>
                <a:cs typeface="MV Boli" panose="02000500030200090000" pitchFamily="2" charset="0"/>
              </a:rPr>
              <a:t>Soporte para consultas ricas</a:t>
            </a:r>
          </a:p>
          <a:p>
            <a:pPr marL="0" indent="0" algn="ctr">
              <a:buNone/>
            </a:pPr>
            <a:r>
              <a:rPr lang="es-MX" sz="1400" dirty="0">
                <a:latin typeface="MV Boli" panose="02000500030200090000" pitchFamily="2" charset="0"/>
                <a:cs typeface="MV Boli" panose="02000500030200090000" pitchFamily="2" charset="0"/>
              </a:rPr>
              <a:t> Incluye operadores avanzados y expresiones regulares.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sz="1400" b="1" dirty="0">
                <a:latin typeface="MV Boli" panose="02000500030200090000" pitchFamily="2" charset="0"/>
                <a:cs typeface="MV Boli" panose="02000500030200090000" pitchFamily="2" charset="0"/>
              </a:rPr>
              <a:t>Replicación y alta disponibilidad</a:t>
            </a:r>
          </a:p>
          <a:p>
            <a:pPr marL="0" indent="0" algn="ctr">
              <a:buNone/>
            </a:pPr>
            <a:r>
              <a:rPr lang="es-MX" sz="1400" dirty="0">
                <a:latin typeface="MV Boli" panose="02000500030200090000" pitchFamily="2" charset="0"/>
                <a:cs typeface="MV Boli" panose="02000500030200090000" pitchFamily="2" charset="0"/>
              </a:rPr>
              <a:t> Garantiza la continuidad de los datos en caso de fallos.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sz="1400" b="1" dirty="0" err="1">
                <a:latin typeface="MV Boli" panose="02000500030200090000" pitchFamily="2" charset="0"/>
                <a:cs typeface="MV Boli" panose="02000500030200090000" pitchFamily="2" charset="0"/>
              </a:rPr>
              <a:t>Sharding</a:t>
            </a:r>
            <a:endParaRPr lang="es-MX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 algn="ctr">
              <a:buNone/>
            </a:pPr>
            <a:r>
              <a:rPr lang="es-MX" sz="1400" dirty="0">
                <a:latin typeface="MV Boli" panose="02000500030200090000" pitchFamily="2" charset="0"/>
                <a:cs typeface="MV Boli" panose="02000500030200090000" pitchFamily="2" charset="0"/>
              </a:rPr>
              <a:t> Fragmenta datos para mejorar el rendimiento en grandes conjuntos de datos.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sz="1400" b="1" dirty="0">
                <a:latin typeface="MV Boli" panose="02000500030200090000" pitchFamily="2" charset="0"/>
                <a:cs typeface="MV Boli" panose="02000500030200090000" pitchFamily="2" charset="0"/>
              </a:rPr>
              <a:t>Índices secundarios</a:t>
            </a:r>
          </a:p>
          <a:p>
            <a:pPr marL="0" indent="0" algn="ctr">
              <a:buNone/>
            </a:pPr>
            <a:r>
              <a:rPr lang="es-MX" sz="1400" dirty="0">
                <a:latin typeface="MV Boli" panose="02000500030200090000" pitchFamily="2" charset="0"/>
                <a:cs typeface="MV Boli" panose="02000500030200090000" pitchFamily="2" charset="0"/>
              </a:rPr>
              <a:t> Acelera las consultas mediante la creación de índices.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sz="1400" b="1" dirty="0">
                <a:latin typeface="MV Boli" panose="02000500030200090000" pitchFamily="2" charset="0"/>
                <a:cs typeface="MV Boli" panose="02000500030200090000" pitchFamily="2" charset="0"/>
              </a:rPr>
              <a:t>Modelo de programación familiar</a:t>
            </a:r>
          </a:p>
          <a:p>
            <a:pPr marL="0" indent="0" algn="ctr">
              <a:buNone/>
            </a:pPr>
            <a:r>
              <a:rPr lang="es-MX" sz="1400" dirty="0">
                <a:latin typeface="MV Boli" panose="02000500030200090000" pitchFamily="2" charset="0"/>
                <a:cs typeface="MV Boli" panose="02000500030200090000" pitchFamily="2" charset="0"/>
              </a:rPr>
              <a:t> Basado en documentos JSON BSON.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sz="1400" b="1" dirty="0">
                <a:latin typeface="MV Boli" panose="02000500030200090000" pitchFamily="2" charset="0"/>
                <a:cs typeface="MV Boli" panose="02000500030200090000" pitchFamily="2" charset="0"/>
              </a:rPr>
              <a:t>Comunidad activa y documentación extensa</a:t>
            </a:r>
          </a:p>
          <a:p>
            <a:pPr marL="0" indent="0" algn="ctr">
              <a:buNone/>
            </a:pPr>
            <a:r>
              <a:rPr lang="es-MX" sz="1400" dirty="0">
                <a:latin typeface="MV Boli" panose="02000500030200090000" pitchFamily="2" charset="0"/>
                <a:cs typeface="MV Boli" panose="02000500030200090000" pitchFamily="2" charset="0"/>
              </a:rPr>
              <a:t> Amplio soporte y recursos.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s-MX" sz="1400" b="1" dirty="0">
                <a:latin typeface="MV Boli" panose="02000500030200090000" pitchFamily="2" charset="0"/>
                <a:cs typeface="MV Boli" panose="02000500030200090000" pitchFamily="2" charset="0"/>
              </a:rPr>
              <a:t>Integración con lenguajes de programación</a:t>
            </a:r>
          </a:p>
          <a:p>
            <a:pPr marL="0" indent="0" algn="ctr">
              <a:buNone/>
            </a:pPr>
            <a:r>
              <a:rPr lang="es-MX" sz="1400" dirty="0">
                <a:latin typeface="MV Boli" panose="02000500030200090000" pitchFamily="2" charset="0"/>
                <a:cs typeface="MV Boli" panose="02000500030200090000" pitchFamily="2" charset="0"/>
              </a:rPr>
              <a:t> Compatible con varios entornos de desarrollo.</a:t>
            </a:r>
          </a:p>
          <a:p>
            <a:endParaRPr lang="es-MX" sz="700" dirty="0"/>
          </a:p>
        </p:txBody>
      </p:sp>
      <p:pic>
        <p:nvPicPr>
          <p:cNvPr id="4" name="Picture 2" descr="Top 7 Features of MongoDB Atlas">
            <a:extLst>
              <a:ext uri="{FF2B5EF4-FFF2-40B4-BE49-F238E27FC236}">
                <a16:creationId xmlns:a16="http://schemas.microsoft.com/office/drawing/2014/main" id="{5578616D-AFF9-4C23-A827-8ADED9E2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90" y="3983798"/>
            <a:ext cx="2821459" cy="2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0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22CA8-BB61-4CB0-9D10-C908C509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52814-382B-4096-BD7E-D9D3B266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427" y="1"/>
            <a:ext cx="7290487" cy="677150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Falta de transacciones multifase: No proporciona transacciones multinivel.</a:t>
            </a:r>
          </a:p>
          <a:p>
            <a:pPr algn="just"/>
            <a:r>
              <a:rPr lang="es-ES" dirty="0"/>
              <a:t>Consumo de recursos: Puede consumir más recursos del sistema .</a:t>
            </a:r>
          </a:p>
          <a:p>
            <a:pPr algn="just"/>
            <a:r>
              <a:rPr lang="es-ES" dirty="0"/>
              <a:t>Inconsistencias en Lecturas No Confirmadas: Pueden presentarse en replicas.</a:t>
            </a:r>
          </a:p>
          <a:p>
            <a:pPr algn="just"/>
            <a:r>
              <a:rPr lang="es-ES" dirty="0"/>
              <a:t>Complejidad de consultas relacionales: Puede significar una mayor dificultad a diferencia de otros sistemas.</a:t>
            </a:r>
          </a:p>
          <a:p>
            <a:pPr algn="just"/>
            <a:r>
              <a:rPr lang="es-ES" dirty="0"/>
              <a:t>Limitaciones en operaciones de conjuntos: Menor eficiencia en ese aspecto</a:t>
            </a:r>
          </a:p>
          <a:p>
            <a:pPr algn="just"/>
            <a:r>
              <a:rPr lang="es-ES" dirty="0"/>
              <a:t>Uso intensivo de Disco: Ocasionado por su patrón de escritura</a:t>
            </a:r>
          </a:p>
          <a:p>
            <a:pPr algn="just"/>
            <a:r>
              <a:rPr lang="es-ES" dirty="0"/>
              <a:t>Curva de aprendizaje: Se requiere tiempo y esfuerzo para aprender nuevas habilidades, o informaciones,</a:t>
            </a:r>
          </a:p>
          <a:p>
            <a:pPr algn="just"/>
            <a:r>
              <a:rPr lang="es-ES" dirty="0"/>
              <a:t>Tamaño de datos: Puede llevar a la duplicación de datos si se anidan documentos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2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A6258-A746-4977-9676-D7A94848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1580E-591C-4BEE-9D93-809B2359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Su principal fuerte es el almacenamiento masivo de datos en colecciones o documentos.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 apto para proyectos que NO requieran transacciones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Creación de tiendas en línea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Desarrollo de juegos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Creación de aplicaciones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Manejo de estadísticas en tiempo real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Administración de contenidos en sistemas con manejos de documentos.</a:t>
            </a:r>
          </a:p>
          <a:p>
            <a:endParaRPr lang="es-MX" dirty="0"/>
          </a:p>
        </p:txBody>
      </p:sp>
      <p:pic>
        <p:nvPicPr>
          <p:cNvPr id="4" name="Picture 6" descr="Desarrollo de aplicaciones web. Programación de plataformas web y  aplicaciones informáticas">
            <a:extLst>
              <a:ext uri="{FF2B5EF4-FFF2-40B4-BE49-F238E27FC236}">
                <a16:creationId xmlns:a16="http://schemas.microsoft.com/office/drawing/2014/main" id="{C4C67818-FBB5-4E38-81CE-9DC76C5C1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3" y="4115830"/>
            <a:ext cx="4050665" cy="256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56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3F6A8-4D2C-4B82-BB6C-EBA663FC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5" y="2349925"/>
            <a:ext cx="3794486" cy="2456442"/>
          </a:xfrm>
        </p:spPr>
        <p:txBody>
          <a:bodyPr/>
          <a:lstStyle/>
          <a:p>
            <a:r>
              <a:rPr lang="es-MX" dirty="0"/>
              <a:t>USO ADMINISTRATIVO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5C59B-54BD-4398-8DD8-4C43E516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071" y="321276"/>
            <a:ext cx="7463480" cy="7080420"/>
          </a:xfrm>
        </p:spPr>
        <p:txBody>
          <a:bodyPr>
            <a:normAutofit/>
          </a:bodyPr>
          <a:lstStyle/>
          <a:p>
            <a:r>
              <a:rPr lang="es-ES" sz="2000" b="1" i="0" dirty="0">
                <a:effectLst/>
                <a:latin typeface="Söhne"/>
              </a:rPr>
              <a:t>Gestión de Datos de Usuarios</a:t>
            </a:r>
            <a:r>
              <a:rPr lang="es-ES" sz="2000" b="0" i="0" dirty="0">
                <a:effectLst/>
                <a:latin typeface="Söhne"/>
              </a:rPr>
              <a:t>: puede almacenar y gestionar datos de usuarios, como información de contacto, historiales, preferencias y credenciales de acceso. </a:t>
            </a:r>
            <a:endParaRPr lang="es-MX" sz="2000" dirty="0"/>
          </a:p>
          <a:p>
            <a:r>
              <a:rPr lang="es-MX" sz="2000" b="1" i="0" dirty="0">
                <a:effectLst/>
                <a:latin typeface="Söhne"/>
              </a:rPr>
              <a:t>Gestión de Documentos</a:t>
            </a:r>
            <a:r>
              <a:rPr lang="es-MX" sz="2000" b="0" i="0" dirty="0">
                <a:effectLst/>
                <a:latin typeface="Söhne"/>
              </a:rPr>
              <a:t>: organiza y almacenar documentos administrativos, tiene una estructura flexible basada en documentos para adaptarse a las necesidades cambiantes</a:t>
            </a:r>
            <a:endParaRPr lang="es-MX" sz="2000" dirty="0"/>
          </a:p>
          <a:p>
            <a:r>
              <a:rPr lang="es-ES" sz="2000" b="1" i="0" dirty="0">
                <a:effectLst/>
                <a:latin typeface="Söhne"/>
              </a:rPr>
              <a:t>Gestión de Inventarios</a:t>
            </a:r>
            <a:r>
              <a:rPr lang="es-ES" sz="2000" b="0" i="0" dirty="0">
                <a:effectLst/>
                <a:latin typeface="Söhne"/>
              </a:rPr>
              <a:t>: se utiliza para gestionar inventarios de productos, activos y suministros. </a:t>
            </a:r>
            <a:r>
              <a:rPr lang="es-ES" sz="2000" dirty="0">
                <a:latin typeface="Söhne"/>
              </a:rPr>
              <a:t>P</a:t>
            </a:r>
            <a:r>
              <a:rPr lang="es-ES" sz="2000" b="0" i="0" dirty="0">
                <a:effectLst/>
                <a:latin typeface="Söhne"/>
              </a:rPr>
              <a:t>ermite modelar datos de inventario de manera eficiente y escalar según sea necesario.</a:t>
            </a:r>
            <a:endParaRPr lang="es-MX" sz="2000" dirty="0"/>
          </a:p>
          <a:p>
            <a:r>
              <a:rPr lang="es-ES" sz="2000" b="1" i="0" dirty="0">
                <a:effectLst/>
                <a:latin typeface="Söhne"/>
              </a:rPr>
              <a:t>Análisis de Datos Administrativos</a:t>
            </a:r>
            <a:r>
              <a:rPr lang="es-ES" sz="2000" b="0" i="0" dirty="0">
                <a:effectLst/>
                <a:latin typeface="Söhne"/>
              </a:rPr>
              <a:t>: Permite a los administradores extraer información valiosa de grandes conjuntos de datos administrativos para tomar decisiones informadas y estratégicas.</a:t>
            </a:r>
            <a:endParaRPr lang="es-MX" sz="2000" dirty="0"/>
          </a:p>
          <a:p>
            <a:r>
              <a:rPr lang="es-ES" sz="2000" b="1" i="0" dirty="0">
                <a:effectLst/>
                <a:latin typeface="Söhne"/>
              </a:rPr>
              <a:t>Gestión de Archivos</a:t>
            </a:r>
            <a:r>
              <a:rPr lang="es-ES" sz="2000" b="0" i="0" dirty="0">
                <a:effectLst/>
                <a:latin typeface="Söhne"/>
              </a:rPr>
              <a:t>: </a:t>
            </a:r>
            <a:r>
              <a:rPr lang="es-ES" sz="2000" dirty="0">
                <a:latin typeface="Söhne"/>
              </a:rPr>
              <a:t>P</a:t>
            </a:r>
            <a:r>
              <a:rPr lang="es-ES" sz="2000" b="0" i="0" dirty="0">
                <a:effectLst/>
                <a:latin typeface="Söhne"/>
              </a:rPr>
              <a:t>uede almacenar metadatos de archivos y rutas de acceso para sistemas de gestión de documentos y archivos.</a:t>
            </a:r>
          </a:p>
          <a:p>
            <a:r>
              <a:rPr lang="es-ES" sz="2000" b="1" i="0" dirty="0">
                <a:effectLst/>
                <a:latin typeface="Söhne"/>
              </a:rPr>
              <a:t>Gestión de Sesiones y Tokens</a:t>
            </a:r>
            <a:r>
              <a:rPr lang="es-ES" sz="2000" b="0" i="0" dirty="0">
                <a:effectLst/>
                <a:latin typeface="Söhne"/>
              </a:rPr>
              <a:t>: puede utilizarse para almacenar y gestionar sesiones de usuario, tokens de acceso y otros datos relacionados con la seguridad.</a:t>
            </a:r>
            <a:endParaRPr lang="es-MX" sz="2000" dirty="0"/>
          </a:p>
          <a:p>
            <a:endParaRPr lang="es-ES" sz="2000" b="0" i="0" dirty="0">
              <a:effectLst/>
              <a:latin typeface="Söhne"/>
            </a:endParaRPr>
          </a:p>
          <a:p>
            <a:endParaRPr lang="es-MX" sz="2000" dirty="0"/>
          </a:p>
        </p:txBody>
      </p:sp>
      <p:pic>
        <p:nvPicPr>
          <p:cNvPr id="4" name="Picture 8" descr="Autenticación con JSON Web Tokens - Oscar Blancarte - Software Architecture">
            <a:extLst>
              <a:ext uri="{FF2B5EF4-FFF2-40B4-BE49-F238E27FC236}">
                <a16:creationId xmlns:a16="http://schemas.microsoft.com/office/drawing/2014/main" id="{49322E2A-423D-47CA-A8C0-E636620B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09071" cy="25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61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85DD-7D6A-4219-959A-54F1EE1C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1" y="2199276"/>
            <a:ext cx="3498979" cy="2456442"/>
          </a:xfrm>
        </p:spPr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90AE9-D3FE-4DA9-8491-19C23497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MX" sz="2600" b="1" dirty="0">
                <a:effectLst/>
              </a:rPr>
              <a:t>MongoDB es una base de datos NoSQL orientada a documentos de código abierto. </a:t>
            </a:r>
          </a:p>
          <a:p>
            <a:pPr algn="just"/>
            <a:r>
              <a:rPr lang="es-MX" sz="2600" b="0" dirty="0">
                <a:effectLst/>
              </a:rPr>
              <a:t>A diferencia de una base de datos </a:t>
            </a:r>
            <a:r>
              <a:rPr lang="es-MX" sz="2600" dirty="0">
                <a:effectLst/>
              </a:rPr>
              <a:t>relacional SQL </a:t>
            </a:r>
            <a:r>
              <a:rPr lang="es-MX" sz="2600" b="0" dirty="0">
                <a:effectLst/>
              </a:rPr>
              <a:t>tradicional, MongoDB no se basa en tablas y columnas. Los datos se almacenan como colecciones y documentos.</a:t>
            </a:r>
            <a:endParaRPr lang="es-MX" sz="2600" dirty="0">
              <a:effectLst/>
            </a:endParaRPr>
          </a:p>
          <a:p>
            <a:pPr algn="just"/>
            <a:r>
              <a:rPr lang="es-MX" sz="2600" dirty="0">
                <a:effectLst/>
              </a:rPr>
              <a:t>Cada base de datos MongoDB contiene colecciones, que a su vez contienen documentos. Cada documento es diferente y puede tener un número variable de campos. El tamaño y el contenido de cada documento también varían. </a:t>
            </a:r>
            <a:endParaRPr lang="es-MX" sz="2600" b="1" dirty="0">
              <a:effectLst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87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00B70-81C7-4C64-BCB6-774ECEA0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43129-874B-47BD-A26D-BA9ED5EE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b="0" dirty="0">
                <a:effectLst/>
              </a:rPr>
              <a:t>La estructura de un documento corresponde a la forma en que los desarrolladores construyen sus clases y objetos en el lenguaje de programación utilizado. </a:t>
            </a:r>
          </a:p>
          <a:p>
            <a:pPr algn="just"/>
            <a:r>
              <a:rPr lang="es-MX" sz="2400" b="0" dirty="0">
                <a:effectLst/>
              </a:rPr>
              <a:t>Los documentos no tienen un esquema predefinido y los campos pueden añadirse a voluntad. El modelo de datos disponible en MongoDB facilita la representación de relaciones jerárquicas u otras estructuras complejas.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35D4A4-8735-4CEA-BD0F-6A3990BD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772" y="-176310"/>
            <a:ext cx="3948586" cy="26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69982-D53E-4C8C-9B95-FE69964F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1701856"/>
            <a:ext cx="3498979" cy="2456442"/>
          </a:xfrm>
        </p:spPr>
        <p:txBody>
          <a:bodyPr/>
          <a:lstStyle/>
          <a:p>
            <a:r>
              <a:rPr lang="es-MX" dirty="0"/>
              <a:t>Arquitectura y 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2837B-0354-401C-804D-E484178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333632"/>
            <a:ext cx="7451124" cy="6363730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200" dirty="0">
                <a:effectLst/>
              </a:rPr>
              <a:t>En primer lugar, </a:t>
            </a:r>
            <a:r>
              <a:rPr lang="es-MX" sz="2200" b="1" dirty="0"/>
              <a:t>«_id» </a:t>
            </a:r>
            <a:r>
              <a:rPr lang="es-MX" sz="2200" dirty="0"/>
              <a:t>es un campo obligatorio </a:t>
            </a:r>
            <a:r>
              <a:rPr lang="es-MX" sz="2200" dirty="0">
                <a:effectLst/>
              </a:rPr>
              <a:t>para cada documento. Representa un valor único y puede considerarse como la clave principal del documento para identificarlo dentro de la colección. </a:t>
            </a:r>
          </a:p>
          <a:p>
            <a:pPr algn="just"/>
            <a:r>
              <a:rPr lang="es-MX" sz="2200" dirty="0">
                <a:effectLst/>
              </a:rPr>
              <a:t>Un servidor MongoDB puede almacenar múltiples bases de datos.</a:t>
            </a:r>
            <a:endParaRPr lang="es-MX" sz="2200" dirty="0"/>
          </a:p>
          <a:p>
            <a:pPr algn="just"/>
            <a:r>
              <a:rPr lang="es-MX" sz="2200" dirty="0"/>
              <a:t>JSON (JavaScript </a:t>
            </a:r>
            <a:r>
              <a:rPr lang="es-MX" sz="2200" dirty="0" err="1"/>
              <a:t>Object</a:t>
            </a:r>
            <a:r>
              <a:rPr lang="es-MX" sz="2200" dirty="0"/>
              <a:t> </a:t>
            </a:r>
            <a:r>
              <a:rPr lang="es-MX" sz="2200" dirty="0" err="1"/>
              <a:t>Notation</a:t>
            </a:r>
            <a:r>
              <a:rPr lang="es-MX" sz="2200" dirty="0"/>
              <a:t>)</a:t>
            </a:r>
            <a:r>
              <a:rPr lang="es-MX" sz="2200" dirty="0">
                <a:effectLst/>
              </a:rPr>
              <a:t> es un formato de texto plano para expresar datos estructurados. Está soportado por muchos lenguajes de programación.  </a:t>
            </a:r>
          </a:p>
          <a:p>
            <a:pPr algn="just"/>
            <a:r>
              <a:rPr lang="es-MX" sz="2200" dirty="0" err="1"/>
              <a:t>sharding</a:t>
            </a:r>
            <a:r>
              <a:rPr lang="es-MX" sz="2200" dirty="0">
                <a:effectLst/>
              </a:rPr>
              <a:t> permite el escalado horizontal al distribuir los datos entre múltiples instancias de MongoDB. La base de datos puede ejecutarse en varios servidores, y esto permite equilibrar la carga o duplicar los datos para mantener el sistema en funcionamiento en caso de fallo del hardware.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91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5D511-8833-447C-9FDC-69562A1D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59EFC-46EC-4827-85BC-A9307F3FC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065" y="-1"/>
            <a:ext cx="7315200" cy="6672649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Está diseñado en torno a un modelo de datos orientada a documentos, lo que significa que almacena los datos en colecciones de documentos en lugar de tablas y filas. Cada documento puede contener cualquier número de campos, incluidos documentos incrustados y matrices.</a:t>
            </a:r>
          </a:p>
          <a:p>
            <a:pPr algn="just"/>
            <a:r>
              <a:rPr lang="es-MX" sz="2400" dirty="0"/>
              <a:t>La arquitectura de MongoDB también incluye una interfaz de aplicación-cliente y un sistema de archivos que permiten a los usuarios interactuar con la base de datos utilizando lenguajes de programación compatibles como Java, JavaScript y Python. 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28709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E7AA9-10F5-4546-976A-1572F056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2349925"/>
            <a:ext cx="3831556" cy="2456442"/>
          </a:xfrm>
        </p:spPr>
        <p:txBody>
          <a:bodyPr/>
          <a:lstStyle/>
          <a:p>
            <a:r>
              <a:rPr lang="es-MX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5C4F8-C1C8-4C32-9D95-57EA9694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535" y="172995"/>
            <a:ext cx="7363665" cy="682093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Consultas: Proporciona un sistema de consulta flexible, permitiendo realizar consultas ricas y complejas.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Esquema dinámico: No requiere un esquema fijo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Indexación: Cualquier campo documentado puede ser indexado y añadir múltiples índices secundarios.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Replicación automática: Ofrece replicación automática con copias redundantes de los datos para mejorar la disponibilidad y tolerancia a fallos.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Balanceo de carga: puede mantenerse al sistema funcionando en caso de un fallo del hardware debido a que se ejecuta en varios servidores.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Almacenamiento de archivos: Puede recuperar archivos binarios grandes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Ejecución de JavaScript del lado del servidor: MongoDB tiene la capacidad de realizar consultas utilizando JavaScript, haciendo que estas sean enviadas directamente a la base de datos para ser ejecutadas.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52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697" y="0"/>
            <a:ext cx="114300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PROCESO DE INSTALACIÓN DE MONGO DB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2790" y="914401"/>
            <a:ext cx="7080005" cy="594359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100" b="1" dirty="0">
                <a:latin typeface="MV Boli" panose="02000500030200090000" pitchFamily="2" charset="0"/>
                <a:cs typeface="MV Boli" panose="02000500030200090000" pitchFamily="2" charset="0"/>
              </a:rPr>
              <a:t>Descarga MongoDB:</a:t>
            </a:r>
            <a:endParaRPr lang="es-MX" sz="21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/>
            <a:r>
              <a:rPr lang="es-MX" sz="2100" dirty="0">
                <a:latin typeface="MV Boli" panose="02000500030200090000" pitchFamily="2" charset="0"/>
                <a:cs typeface="MV Boli" panose="02000500030200090000" pitchFamily="2" charset="0"/>
              </a:rPr>
              <a:t>Ve al sitio web oficial de MongoDB.</a:t>
            </a:r>
          </a:p>
          <a:p>
            <a:pPr lvl="1"/>
            <a:r>
              <a:rPr lang="es-MX" sz="2100" dirty="0">
                <a:latin typeface="MV Boli" panose="02000500030200090000" pitchFamily="2" charset="0"/>
                <a:cs typeface="MV Boli" panose="02000500030200090000" pitchFamily="2" charset="0"/>
              </a:rPr>
              <a:t>Selecciona la versión de MongoDB que deseas descargar para Windows y haz clic en "Download".</a:t>
            </a:r>
          </a:p>
          <a:p>
            <a:pPr marL="457200" lvl="1" indent="0">
              <a:buNone/>
            </a:pPr>
            <a:endParaRPr lang="es-MX" sz="21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MX" sz="2100" b="1" dirty="0">
                <a:latin typeface="MV Boli" panose="02000500030200090000" pitchFamily="2" charset="0"/>
                <a:cs typeface="MV Boli" panose="02000500030200090000" pitchFamily="2" charset="0"/>
              </a:rPr>
              <a:t>Instala MongoDB:</a:t>
            </a:r>
          </a:p>
          <a:p>
            <a:pPr lvl="1"/>
            <a:r>
              <a:rPr lang="es-MX" sz="2100" dirty="0">
                <a:latin typeface="MV Boli" panose="02000500030200090000" pitchFamily="2" charset="0"/>
                <a:cs typeface="MV Boli" panose="02000500030200090000" pitchFamily="2" charset="0"/>
              </a:rPr>
              <a:t>Inicie el archivo de instalación como administrador.</a:t>
            </a:r>
          </a:p>
          <a:p>
            <a:pPr lvl="1"/>
            <a:r>
              <a:rPr lang="es-MX" sz="2100" dirty="0">
                <a:latin typeface="MV Boli" panose="02000500030200090000" pitchFamily="2" charset="0"/>
                <a:cs typeface="MV Boli" panose="02000500030200090000" pitchFamily="2" charset="0"/>
              </a:rPr>
              <a:t>Sigue las instrucciones del instalador. Asegurarse de seleccionar la opción "Complete" durante la instalación para instalar todas las herramientas y controladores necesarios.</a:t>
            </a:r>
          </a:p>
          <a:p>
            <a:pPr marL="457200" lvl="1" indent="0">
              <a:buNone/>
            </a:pPr>
            <a:endParaRPr lang="es-MX" sz="21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MX" altLang="es-MX" sz="2100" b="1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Cree la carpeta de almacenamiento y configuración de MongoDB:</a:t>
            </a:r>
            <a:r>
              <a:rPr kumimoji="0" lang="es-MX" altLang="es-MX" sz="2100" b="1" i="0" u="none" strike="noStrike" cap="none" normalizeH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kumimoji="0" lang="es-MX" altLang="es-MX" sz="21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Dar permisos de escritura y lectura a estas carpetas.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MX" altLang="es-MX" sz="21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C:\data   C:\data\db </a:t>
            </a:r>
            <a:endParaRPr lang="es-MX" altLang="es-MX" sz="2100" b="1" dirty="0">
              <a:solidFill>
                <a:srgbClr val="00B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MX" altLang="es-MX" sz="2100" b="1" i="0" u="none" strike="noStrike" cap="none" normalizeH="0" baseline="0" dirty="0">
              <a:ln>
                <a:noFill/>
              </a:ln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MX" altLang="es-MX" sz="2100" b="1" dirty="0">
                <a:latin typeface="MV Boli" panose="02000500030200090000" pitchFamily="2" charset="0"/>
                <a:cs typeface="MV Boli" panose="02000500030200090000" pitchFamily="2" charset="0"/>
              </a:rPr>
              <a:t>(Opcional) Crear la carpeta de almacenamiento en una ruta segura, ejemplo: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2100" b="1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D:\mongodb\data\db </a:t>
            </a:r>
            <a:endParaRPr lang="es-MX" altLang="es-MX" sz="21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s-MX"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57200" lvl="1" indent="0">
              <a:buNone/>
            </a:pPr>
            <a:endParaRPr lang="es-MX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3223" y="4642506"/>
            <a:ext cx="65" cy="276999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9" name="Picture 7" descr="La ventana Configuración de servicio muestra Instalar MongoD como servicio y el siguiente resaltado en verde, lo que indica que se debe hacer clic en ello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7" t="10641" r="20197" b="10380"/>
          <a:stretch/>
        </p:blipFill>
        <p:spPr bwMode="auto">
          <a:xfrm>
            <a:off x="119205" y="1697846"/>
            <a:ext cx="4786363" cy="32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3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15696" y="98855"/>
            <a:ext cx="6746789" cy="6589328"/>
          </a:xfrm>
        </p:spPr>
        <p:txBody>
          <a:bodyPr>
            <a:normAutofit fontScale="77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MX" sz="2600" b="1" dirty="0">
                <a:latin typeface="MV Boli" panose="02000500030200090000" pitchFamily="2" charset="0"/>
                <a:cs typeface="MV Boli" panose="02000500030200090000" pitchFamily="2" charset="0"/>
              </a:rPr>
              <a:t>Iniciar el servidor del servicio de MongoDB: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600" dirty="0">
                <a:latin typeface="MV Boli" panose="02000500030200090000" pitchFamily="2" charset="0"/>
                <a:cs typeface="MV Boli" panose="02000500030200090000" pitchFamily="2" charset="0"/>
              </a:rPr>
              <a:t>Abre una nueva ventana de comandos (</a:t>
            </a:r>
            <a:r>
              <a:rPr lang="es-MX" sz="2600" dirty="0" err="1">
                <a:latin typeface="MV Boli" panose="02000500030200090000" pitchFamily="2" charset="0"/>
                <a:cs typeface="MV Boli" panose="02000500030200090000" pitchFamily="2" charset="0"/>
              </a:rPr>
              <a:t>cmd</a:t>
            </a:r>
            <a:r>
              <a:rPr lang="es-MX" sz="2600" dirty="0">
                <a:latin typeface="MV Boli" panose="02000500030200090000" pitchFamily="2" charset="0"/>
                <a:cs typeface="MV Boli" panose="02000500030200090000" pitchFamily="2" charset="0"/>
              </a:rPr>
              <a:t>) y ejecuta el siguiente comando para iniciar el servidor MongoDB: </a:t>
            </a:r>
            <a:r>
              <a:rPr lang="es-MX" sz="2600" b="1" dirty="0">
                <a:latin typeface="MV Boli" panose="02000500030200090000" pitchFamily="2" charset="0"/>
                <a:cs typeface="MV Boli" panose="02000500030200090000" pitchFamily="2" charset="0"/>
              </a:rPr>
              <a:t>mongod.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sz="2600" b="1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C:\mongodb\bin\mongod.exe </a:t>
            </a:r>
            <a:endParaRPr lang="es-MX" sz="2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MX" sz="2600" b="1" dirty="0">
                <a:latin typeface="MV Boli" panose="02000500030200090000" pitchFamily="2" charset="0"/>
                <a:cs typeface="MV Boli" panose="02000500030200090000" pitchFamily="2" charset="0"/>
              </a:rPr>
              <a:t>(Opcional) Si se usa una ruta personalizada se debe pasar un parámetro con la ruta al iniciar el servidor de mongo.</a:t>
            </a:r>
          </a:p>
          <a:p>
            <a:pPr lvl="1"/>
            <a:r>
              <a:rPr lang="es-MX" sz="2600" dirty="0">
                <a:latin typeface="MV Boli" panose="02000500030200090000" pitchFamily="2" charset="0"/>
                <a:cs typeface="MV Boli" panose="02000500030200090000" pitchFamily="2" charset="0"/>
              </a:rPr>
              <a:t>Añade la carpeta </a:t>
            </a:r>
            <a:r>
              <a:rPr lang="es-MX" sz="2600" dirty="0" err="1">
                <a:latin typeface="MV Boli" panose="02000500030200090000" pitchFamily="2" charset="0"/>
                <a:cs typeface="MV Boli" panose="02000500030200090000" pitchFamily="2" charset="0"/>
              </a:rPr>
              <a:t>bin</a:t>
            </a:r>
            <a:r>
              <a:rPr lang="es-MX" sz="2600" dirty="0">
                <a:latin typeface="MV Boli" panose="02000500030200090000" pitchFamily="2" charset="0"/>
                <a:cs typeface="MV Boli" panose="02000500030200090000" pitchFamily="2" charset="0"/>
              </a:rPr>
              <a:t> de MongoDB al PATH del sistema para que puedas ejecutar comandos MongoDB desde cualquier ubicación en la línea de comandos.</a:t>
            </a:r>
            <a:r>
              <a:rPr lang="es-MX" sz="2600" b="1" dirty="0">
                <a:latin typeface="MV Boli" panose="02000500030200090000" pitchFamily="2" charset="0"/>
                <a:cs typeface="MV Boli" panose="02000500030200090000" pitchFamily="2" charset="0"/>
              </a:rPr>
              <a:t>			</a:t>
            </a:r>
          </a:p>
          <a:p>
            <a:pPr lvl="1"/>
            <a:r>
              <a:rPr kumimoji="0" lang="es-MX" altLang="es-MX" sz="26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Para hacer esto, busca "Editar las variables de entorno del sistema" en el menú de inicio, haz clic en "Variables de entorno" y selecciona la variable "</a:t>
            </a:r>
            <a:r>
              <a:rPr kumimoji="0" lang="es-MX" altLang="es-MX" sz="2600" b="0" i="0" u="none" strike="noStrike" cap="none" normalizeH="0" baseline="0" dirty="0" err="1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Path</a:t>
            </a:r>
            <a:r>
              <a:rPr kumimoji="0" lang="es-MX" altLang="es-MX" sz="26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". Agrega la ruta al directorio </a:t>
            </a:r>
            <a:r>
              <a:rPr kumimoji="0" lang="es-MX" altLang="es-MX" sz="2600" b="1" i="0" u="none" strike="noStrike" cap="none" normalizeH="0" baseline="0" dirty="0" err="1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bin</a:t>
            </a:r>
            <a:r>
              <a:rPr kumimoji="0" lang="es-MX" altLang="es-MX" sz="26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de MongoDB </a:t>
            </a:r>
            <a:endParaRPr lang="es-MX" sz="2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0" indent="0" algn="ctr">
              <a:buNone/>
            </a:pPr>
            <a:r>
              <a:rPr kumimoji="0" lang="es-MX" altLang="es-MX" sz="2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C:\mongodb\bin\mongod.exe --dbpath     D:\mongodb\data\db </a:t>
            </a:r>
            <a:endParaRPr lang="es-MX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s-MX" dirty="0"/>
          </a:p>
        </p:txBody>
      </p:sp>
      <p:pic>
        <p:nvPicPr>
          <p:cNvPr id="4102" name="Picture 6" descr="Instalación de Mongo DB. A continuación se detallan los pasos… | by  Christian 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45" y="1662373"/>
            <a:ext cx="4892351" cy="346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7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D19E7-5333-4980-8FF0-D801EC37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utiliza?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4DEEB-B23D-4835-8B2F-D8EF684F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643" y="247135"/>
            <a:ext cx="6840677" cy="5804673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s-MX" altLang="es-MX" sz="2000" b="1" dirty="0">
                <a:latin typeface="MV Boli" panose="02000500030200090000" pitchFamily="2" charset="0"/>
                <a:cs typeface="MV Boli" panose="02000500030200090000" pitchFamily="2" charset="0"/>
              </a:rPr>
              <a:t>Interfaz de línea de comandos (Mongo Shell):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800" dirty="0">
                <a:latin typeface="MV Boli" panose="02000500030200090000" pitchFamily="2" charset="0"/>
                <a:cs typeface="MV Boli" panose="02000500030200090000" pitchFamily="2" charset="0"/>
              </a:rPr>
              <a:t>Abre otra ventana de la línea de comandos y ejecuta </a:t>
            </a:r>
            <a:r>
              <a:rPr lang="es-MX" altLang="es-MX" sz="1800" b="1" dirty="0">
                <a:latin typeface="MV Boli" panose="02000500030200090000" pitchFamily="2" charset="0"/>
                <a:cs typeface="MV Boli" panose="02000500030200090000" pitchFamily="2" charset="0"/>
              </a:rPr>
              <a:t>mongo </a:t>
            </a:r>
            <a:r>
              <a:rPr lang="es-MX" altLang="es-MX" sz="1800" dirty="0">
                <a:latin typeface="MV Boli" panose="02000500030200090000" pitchFamily="2" charset="0"/>
                <a:cs typeface="MV Boli" panose="02000500030200090000" pitchFamily="2" charset="0"/>
              </a:rPr>
              <a:t>para acceder al </a:t>
            </a:r>
            <a:r>
              <a:rPr lang="es-MX" altLang="es-MX" sz="1800" dirty="0" err="1">
                <a:latin typeface="MV Boli" panose="02000500030200090000" pitchFamily="2" charset="0"/>
                <a:cs typeface="MV Boli" panose="02000500030200090000" pitchFamily="2" charset="0"/>
              </a:rPr>
              <a:t>shell</a:t>
            </a:r>
            <a:r>
              <a:rPr lang="es-MX" altLang="es-MX" sz="1800" dirty="0">
                <a:latin typeface="MV Boli" panose="02000500030200090000" pitchFamily="2" charset="0"/>
                <a:cs typeface="MV Boli" panose="02000500030200090000" pitchFamily="2" charset="0"/>
              </a:rPr>
              <a:t> de MongoDB.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s-MX" altLang="es-MX" sz="2000" b="1" dirty="0">
                <a:latin typeface="MV Boli" panose="02000500030200090000" pitchFamily="2" charset="0"/>
                <a:cs typeface="MV Boli" panose="02000500030200090000" pitchFamily="2" charset="0"/>
              </a:rPr>
              <a:t>Crear una base de datos: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800" dirty="0">
                <a:latin typeface="MV Boli" panose="02000500030200090000" pitchFamily="2" charset="0"/>
                <a:cs typeface="MV Boli" panose="02000500030200090000" pitchFamily="2" charset="0"/>
              </a:rPr>
              <a:t>Puedes crear una nueva base de datos usando el comando </a:t>
            </a:r>
            <a:r>
              <a:rPr lang="es-MX" altLang="es-MX" sz="1800" b="1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use </a:t>
            </a:r>
            <a:r>
              <a:rPr lang="es-MX" altLang="es-MX" sz="1800" b="1" dirty="0" err="1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nombre_de_la_base_de_datos</a:t>
            </a:r>
            <a:r>
              <a:rPr lang="es-MX" altLang="es-MX" sz="1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s-MX" altLang="es-MX" sz="18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s-MX" altLang="es-MX" sz="2000" b="1" dirty="0">
                <a:latin typeface="MV Boli" panose="02000500030200090000" pitchFamily="2" charset="0"/>
                <a:cs typeface="MV Boli" panose="02000500030200090000" pitchFamily="2" charset="0"/>
              </a:rPr>
              <a:t>Colecciones: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800" dirty="0">
                <a:latin typeface="MV Boli" panose="02000500030200090000" pitchFamily="2" charset="0"/>
                <a:cs typeface="MV Boli" panose="02000500030200090000" pitchFamily="2" charset="0"/>
              </a:rPr>
              <a:t>MongoDB almacena datos en colecciones, que son similares a tablas en bases de datos relacionales. Para crear una colección e insertar datos se puede utilizar el siguiente comando.</a:t>
            </a:r>
          </a:p>
          <a:p>
            <a:pPr marL="914400" lvl="2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sz="1800" b="1" dirty="0" err="1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db.miColeccion.insert</a:t>
            </a:r>
            <a:r>
              <a:rPr lang="es-MX" sz="1800" b="1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({ campo1: "valor1", campo2: "valor2" })</a:t>
            </a:r>
            <a:endParaRPr lang="es-MX" altLang="es-MX" sz="1800" b="1" dirty="0">
              <a:solidFill>
                <a:srgbClr val="00B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s-MX" altLang="es-MX" sz="2000" b="1" dirty="0">
                <a:latin typeface="MV Boli" panose="02000500030200090000" pitchFamily="2" charset="0"/>
                <a:cs typeface="MV Boli" panose="02000500030200090000" pitchFamily="2" charset="0"/>
              </a:rPr>
              <a:t>Inserción de datos: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800" dirty="0">
                <a:latin typeface="MV Boli" panose="02000500030200090000" pitchFamily="2" charset="0"/>
                <a:cs typeface="MV Boli" panose="02000500030200090000" pitchFamily="2" charset="0"/>
              </a:rPr>
              <a:t>Utiliza el método </a:t>
            </a:r>
            <a:r>
              <a:rPr lang="es-MX" altLang="es-MX" sz="1800" b="1" dirty="0" err="1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insertOne</a:t>
            </a:r>
            <a:r>
              <a:rPr lang="es-MX" altLang="es-MX" sz="1800" dirty="0">
                <a:latin typeface="MV Boli" panose="02000500030200090000" pitchFamily="2" charset="0"/>
                <a:cs typeface="MV Boli" panose="02000500030200090000" pitchFamily="2" charset="0"/>
              </a:rPr>
              <a:t> o </a:t>
            </a:r>
            <a:r>
              <a:rPr lang="es-MX" altLang="es-MX" sz="1800" b="1" dirty="0" err="1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insertMany</a:t>
            </a:r>
            <a:r>
              <a:rPr lang="es-MX" altLang="es-MX" sz="1800" dirty="0">
                <a:latin typeface="MV Boli" panose="02000500030200090000" pitchFamily="2" charset="0"/>
                <a:cs typeface="MV Boli" panose="02000500030200090000" pitchFamily="2" charset="0"/>
              </a:rPr>
              <a:t> para agregar documentos a una colección.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Consulta de datos: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Utiliza el método 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find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 para recuperar documentos de una colección</a:t>
            </a:r>
          </a:p>
          <a:p>
            <a:pPr marL="914400" lvl="2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sz="1800" b="1" dirty="0" err="1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db.miColeccion.find</a:t>
            </a:r>
            <a:r>
              <a:rPr lang="es-MX" sz="1800" b="1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({ campo1: "valor1" });</a:t>
            </a:r>
            <a:endParaRPr lang="es-MX" altLang="es-MX" sz="1800" b="1" dirty="0">
              <a:solidFill>
                <a:srgbClr val="00B05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91235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160</TotalTime>
  <Words>1448</Words>
  <Application>Microsoft Office PowerPoint</Application>
  <PresentationFormat>Panorámica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 Light</vt:lpstr>
      <vt:lpstr>Courier New</vt:lpstr>
      <vt:lpstr>Lucida Sans</vt:lpstr>
      <vt:lpstr>MV Boli</vt:lpstr>
      <vt:lpstr>Rockwell</vt:lpstr>
      <vt:lpstr>Söhne</vt:lpstr>
      <vt:lpstr>Wingdings</vt:lpstr>
      <vt:lpstr>Atlas</vt:lpstr>
      <vt:lpstr>Presentación de PowerPoint</vt:lpstr>
      <vt:lpstr>¿Qué es?</vt:lpstr>
      <vt:lpstr>Documentos</vt:lpstr>
      <vt:lpstr>Arquitectura y componentes</vt:lpstr>
      <vt:lpstr>Diseño</vt:lpstr>
      <vt:lpstr>CARACTERÍSTICAS</vt:lpstr>
      <vt:lpstr>PROCESO DE INSTALACIÓN DE MONGO DB</vt:lpstr>
      <vt:lpstr>Presentación de PowerPoint</vt:lpstr>
      <vt:lpstr>¿Cómo se utiliza?</vt:lpstr>
      <vt:lpstr>Presentación de PowerPoint</vt:lpstr>
      <vt:lpstr>VENTAJAS</vt:lpstr>
      <vt:lpstr>DESVENTAJAS</vt:lpstr>
      <vt:lpstr>USOS</vt:lpstr>
      <vt:lpstr>USO ADMINISTRATIVO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alier hgo</dc:creator>
  <cp:lastModifiedBy>alier hgo</cp:lastModifiedBy>
  <cp:revision>7</cp:revision>
  <dcterms:created xsi:type="dcterms:W3CDTF">2024-02-01T01:08:21Z</dcterms:created>
  <dcterms:modified xsi:type="dcterms:W3CDTF">2024-02-01T03:48:33Z</dcterms:modified>
</cp:coreProperties>
</file>