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2" r:id="rId5"/>
    <p:sldMasterId id="2147483684" r:id="rId6"/>
  </p:sldMasterIdLst>
  <p:sldIdLst>
    <p:sldId id="256" r:id="rId7"/>
    <p:sldId id="268" r:id="rId8"/>
    <p:sldId id="257" r:id="rId9"/>
    <p:sldId id="258" r:id="rId10"/>
    <p:sldId id="259" r:id="rId11"/>
    <p:sldId id="260" r:id="rId12"/>
    <p:sldId id="261" r:id="rId13"/>
    <p:sldId id="262" r:id="rId14"/>
    <p:sldId id="263" r:id="rId15"/>
    <p:sldId id="264" r:id="rId16"/>
    <p:sldId id="265" r:id="rId17"/>
    <p:sldId id="269" r:id="rId18"/>
    <p:sldId id="270" r:id="rId19"/>
    <p:sldId id="271" r:id="rId20"/>
    <p:sldId id="272" r:id="rId21"/>
    <p:sldId id="266" r:id="rId22"/>
    <p:sldId id="267"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21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8EBF9E-200A-4C22-94CB-A86BA5A3FBCF}"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2CB057C-EFFD-4348-80BE-73B9416EC4FF}">
      <dgm:prSet custT="1"/>
      <dgm:spPr/>
      <dgm:t>
        <a:bodyPr/>
        <a:lstStyle/>
        <a:p>
          <a:pPr algn="just"/>
          <a:r>
            <a:rPr lang="pt-BR" sz="1800" dirty="0">
              <a:latin typeface="Georgia" panose="02040502050405020303" pitchFamily="18" charset="0"/>
            </a:rPr>
            <a:t>A aplicação foi produzida na linguagem </a:t>
          </a:r>
          <a:r>
            <a:rPr lang="pt-BR" sz="1800" i="1" dirty="0">
              <a:latin typeface="Georgia" panose="02040502050405020303" pitchFamily="18" charset="0"/>
            </a:rPr>
            <a:t>Python3</a:t>
          </a:r>
          <a:r>
            <a:rPr lang="pt-BR" sz="1800" dirty="0">
              <a:latin typeface="Georgia" panose="02040502050405020303" pitchFamily="18" charset="0"/>
            </a:rPr>
            <a:t>, que é uma das ferramentas referência em  programação de Inteligência Artificial, a instalação da mesma é necessária para garantir o funcionamento de suas respectivas bibliotecas (importadas no arquivo base </a:t>
          </a:r>
          <a:r>
            <a:rPr lang="en-US" sz="1800" dirty="0">
              <a:latin typeface="Georgia" panose="02040502050405020303" pitchFamily="18" charset="0"/>
            </a:rPr>
            <a:t>“</a:t>
          </a:r>
          <a:r>
            <a:rPr lang="pt-BR" sz="1800" dirty="0">
              <a:latin typeface="Georgia" panose="02040502050405020303" pitchFamily="18" charset="0"/>
            </a:rPr>
            <a:t>landmarks.py</a:t>
          </a:r>
          <a:r>
            <a:rPr lang="en-US" sz="1800" dirty="0">
              <a:latin typeface="Georgia" panose="02040502050405020303" pitchFamily="18" charset="0"/>
            </a:rPr>
            <a:t>”</a:t>
          </a:r>
          <a:r>
            <a:rPr lang="pt-BR" sz="1800" dirty="0">
              <a:latin typeface="Georgia" panose="02040502050405020303" pitchFamily="18" charset="0"/>
            </a:rPr>
            <a:t>), tenha uma </a:t>
          </a:r>
          <a:r>
            <a:rPr lang="pt-BR" sz="1800" i="1" dirty="0">
              <a:latin typeface="Georgia" panose="02040502050405020303" pitchFamily="18" charset="0"/>
            </a:rPr>
            <a:t>webcam</a:t>
          </a:r>
          <a:r>
            <a:rPr lang="pt-BR" sz="1800" dirty="0">
              <a:latin typeface="Georgia" panose="02040502050405020303" pitchFamily="18" charset="0"/>
            </a:rPr>
            <a:t> conectada ao seu dispositivo para a aplicação interagir da forma correta.</a:t>
          </a:r>
        </a:p>
        <a:p>
          <a:pPr algn="just"/>
          <a:r>
            <a:rPr lang="pt-BR" sz="1800" dirty="0">
              <a:latin typeface="Georgia" panose="02040502050405020303" pitchFamily="18" charset="0"/>
            </a:rPr>
            <a:t>Os arquivos utilizados na aplicação estão em um repositório no </a:t>
          </a:r>
          <a:r>
            <a:rPr lang="pt-BR" sz="1800" i="1" dirty="0" err="1">
              <a:latin typeface="Georgia" panose="02040502050405020303" pitchFamily="18" charset="0"/>
            </a:rPr>
            <a:t>Github</a:t>
          </a:r>
          <a:r>
            <a:rPr lang="pt-BR" sz="1800" dirty="0">
              <a:latin typeface="Georgia" panose="02040502050405020303" pitchFamily="18" charset="0"/>
            </a:rPr>
            <a:t> Fatequino.  Para garantir um ambiente com menos conflito ao sistema operacional base, é necessária a plataforma de virtualização </a:t>
          </a:r>
          <a:r>
            <a:rPr lang="pt-BR" sz="1800" i="1" dirty="0">
              <a:latin typeface="Georgia" panose="02040502050405020303" pitchFamily="18" charset="0"/>
            </a:rPr>
            <a:t>Anaconda</a:t>
          </a:r>
          <a:r>
            <a:rPr lang="pt-BR" sz="1800" dirty="0">
              <a:latin typeface="Georgia" panose="02040502050405020303" pitchFamily="18" charset="0"/>
            </a:rPr>
            <a:t> instalada (compatível somente com sistemas operacionais de arquitetura de 64 bits).</a:t>
          </a:r>
        </a:p>
        <a:p>
          <a:pPr algn="just"/>
          <a:r>
            <a:rPr lang="pt-BR" sz="1800" dirty="0">
              <a:latin typeface="Georgia" panose="02040502050405020303" pitchFamily="18" charset="0"/>
            </a:rPr>
            <a:t>Com os requisitos já atendidos, o sistema irá em sua execução executar as ações a seguir:</a:t>
          </a:r>
          <a:endParaRPr lang="en-US" sz="1800" dirty="0">
            <a:latin typeface="Georgia" panose="02040502050405020303" pitchFamily="18" charset="0"/>
          </a:endParaRPr>
        </a:p>
      </dgm:t>
    </dgm:pt>
    <dgm:pt modelId="{178675E6-ADFB-4A75-A253-053DCA95A45B}" type="parTrans" cxnId="{474292D6-54A2-4BD3-AF53-709E5F2BF48C}">
      <dgm:prSet/>
      <dgm:spPr/>
      <dgm:t>
        <a:bodyPr/>
        <a:lstStyle/>
        <a:p>
          <a:endParaRPr lang="en-US"/>
        </a:p>
      </dgm:t>
    </dgm:pt>
    <dgm:pt modelId="{BC13E710-91F3-4DC0-8EFF-61DE2B36AB5B}" type="sibTrans" cxnId="{474292D6-54A2-4BD3-AF53-709E5F2BF48C}">
      <dgm:prSet/>
      <dgm:spPr/>
      <dgm:t>
        <a:bodyPr/>
        <a:lstStyle/>
        <a:p>
          <a:pPr>
            <a:lnSpc>
              <a:spcPct val="100000"/>
            </a:lnSpc>
          </a:pPr>
          <a:endParaRPr lang="en-US"/>
        </a:p>
      </dgm:t>
    </dgm:pt>
    <dgm:pt modelId="{7D047C91-33F9-4020-A3FC-A1288A68451A}">
      <dgm:prSet custT="1"/>
      <dgm:spPr/>
      <dgm:t>
        <a:bodyPr/>
        <a:lstStyle/>
        <a:p>
          <a:pPr algn="l"/>
          <a:r>
            <a:rPr lang="pt-BR" sz="1800" dirty="0">
              <a:latin typeface="Georgia" panose="02040502050405020303" pitchFamily="18" charset="0"/>
            </a:rPr>
            <a:t>Obter imagens de uma </a:t>
          </a:r>
          <a:r>
            <a:rPr lang="pt-BR" sz="1800" i="1" dirty="0">
              <a:latin typeface="Georgia" panose="02040502050405020303" pitchFamily="18" charset="0"/>
            </a:rPr>
            <a:t>webcam</a:t>
          </a:r>
          <a:r>
            <a:rPr lang="pt-BR" sz="1800" dirty="0">
              <a:latin typeface="Georgia" panose="02040502050405020303" pitchFamily="18" charset="0"/>
            </a:rPr>
            <a:t>;</a:t>
          </a:r>
          <a:endParaRPr lang="en-US" sz="1800" dirty="0">
            <a:latin typeface="Georgia" panose="02040502050405020303" pitchFamily="18" charset="0"/>
          </a:endParaRPr>
        </a:p>
      </dgm:t>
    </dgm:pt>
    <dgm:pt modelId="{478CC385-3BF7-4B21-B578-6EAAC18297F4}" type="parTrans" cxnId="{01BF6D10-0250-4DF5-8C0A-CE054E6696F9}">
      <dgm:prSet/>
      <dgm:spPr/>
      <dgm:t>
        <a:bodyPr/>
        <a:lstStyle/>
        <a:p>
          <a:endParaRPr lang="en-US"/>
        </a:p>
      </dgm:t>
    </dgm:pt>
    <dgm:pt modelId="{A819E12A-E3BB-4EB1-B58A-BD45CDA1DB6E}" type="sibTrans" cxnId="{01BF6D10-0250-4DF5-8C0A-CE054E6696F9}">
      <dgm:prSet/>
      <dgm:spPr/>
      <dgm:t>
        <a:bodyPr/>
        <a:lstStyle/>
        <a:p>
          <a:pPr>
            <a:lnSpc>
              <a:spcPct val="100000"/>
            </a:lnSpc>
          </a:pPr>
          <a:endParaRPr lang="en-US"/>
        </a:p>
      </dgm:t>
    </dgm:pt>
    <dgm:pt modelId="{91316301-F0CF-41FE-9743-3BDD2EA8E7E4}">
      <dgm:prSet custT="1"/>
      <dgm:spPr/>
      <dgm:t>
        <a:bodyPr/>
        <a:lstStyle/>
        <a:p>
          <a:pPr algn="l"/>
          <a:r>
            <a:rPr lang="pt-BR" sz="1800" dirty="0">
              <a:latin typeface="Georgia" panose="02040502050405020303" pitchFamily="18" charset="0"/>
            </a:rPr>
            <a:t>Detectar pontos de referência faciais.</a:t>
          </a:r>
          <a:endParaRPr lang="en-US" sz="1800" dirty="0">
            <a:latin typeface="Georgia" panose="02040502050405020303" pitchFamily="18" charset="0"/>
          </a:endParaRPr>
        </a:p>
      </dgm:t>
    </dgm:pt>
    <dgm:pt modelId="{C60F8F4C-E249-46AA-A2F2-23C4C207A333}" type="parTrans" cxnId="{CC265CB6-997C-4CA4-BE22-937B2BA2212B}">
      <dgm:prSet/>
      <dgm:spPr/>
      <dgm:t>
        <a:bodyPr/>
        <a:lstStyle/>
        <a:p>
          <a:endParaRPr lang="en-US"/>
        </a:p>
      </dgm:t>
    </dgm:pt>
    <dgm:pt modelId="{EA8E28ED-2FCF-4522-9F02-E6BF0C0FD168}" type="sibTrans" cxnId="{CC265CB6-997C-4CA4-BE22-937B2BA2212B}">
      <dgm:prSet/>
      <dgm:spPr/>
      <dgm:t>
        <a:bodyPr/>
        <a:lstStyle/>
        <a:p>
          <a:endParaRPr lang="en-US"/>
        </a:p>
      </dgm:t>
    </dgm:pt>
    <dgm:pt modelId="{215B9828-8DAB-49B7-990C-D6B7DC31B611}" type="pres">
      <dgm:prSet presAssocID="{428EBF9E-200A-4C22-94CB-A86BA5A3FBCF}" presName="root" presStyleCnt="0">
        <dgm:presLayoutVars>
          <dgm:dir/>
          <dgm:resizeHandles val="exact"/>
        </dgm:presLayoutVars>
      </dgm:prSet>
      <dgm:spPr/>
    </dgm:pt>
    <dgm:pt modelId="{EB85BC4B-9BED-4629-AA95-2C90139955D7}" type="pres">
      <dgm:prSet presAssocID="{B2CB057C-EFFD-4348-80BE-73B9416EC4FF}" presName="compNode" presStyleCnt="0"/>
      <dgm:spPr/>
    </dgm:pt>
    <dgm:pt modelId="{58B2E966-B09B-47F6-BC39-B5BC351D470B}" type="pres">
      <dgm:prSet presAssocID="{B2CB057C-EFFD-4348-80BE-73B9416EC4FF}" presName="iconRect" presStyleLbl="node1" presStyleIdx="0" presStyleCnt="3" custScaleX="324484" custScaleY="176774" custLinFactX="-718244" custLinFactY="35311" custLinFactNeighborX="-800000"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ador"/>
        </a:ext>
      </dgm:extLst>
    </dgm:pt>
    <dgm:pt modelId="{3E800372-2D62-4634-9A12-1B0E64A02283}" type="pres">
      <dgm:prSet presAssocID="{B2CB057C-EFFD-4348-80BE-73B9416EC4FF}" presName="spaceRect" presStyleCnt="0"/>
      <dgm:spPr/>
    </dgm:pt>
    <dgm:pt modelId="{DA39AB3C-D33E-4D1A-BDB6-329840E1D847}" type="pres">
      <dgm:prSet presAssocID="{B2CB057C-EFFD-4348-80BE-73B9416EC4FF}" presName="textRect" presStyleLbl="revTx" presStyleIdx="0" presStyleCnt="3" custScaleX="1343297" custScaleY="299647" custLinFactNeighborX="65376" custLinFactNeighborY="-28693">
        <dgm:presLayoutVars>
          <dgm:chMax val="1"/>
          <dgm:chPref val="1"/>
        </dgm:presLayoutVars>
      </dgm:prSet>
      <dgm:spPr/>
    </dgm:pt>
    <dgm:pt modelId="{054471B1-5723-4EDA-A721-F9F9008E0452}" type="pres">
      <dgm:prSet presAssocID="{BC13E710-91F3-4DC0-8EFF-61DE2B36AB5B}" presName="sibTrans" presStyleCnt="0"/>
      <dgm:spPr/>
    </dgm:pt>
    <dgm:pt modelId="{C1D70284-89CF-4F14-B375-C5D8FFAE9672}" type="pres">
      <dgm:prSet presAssocID="{7D047C91-33F9-4020-A3FC-A1288A68451A}" presName="compNode" presStyleCnt="0"/>
      <dgm:spPr/>
    </dgm:pt>
    <dgm:pt modelId="{014B3B6D-BF35-4A48-BE90-0C104CAE0E6F}" type="pres">
      <dgm:prSet presAssocID="{7D047C91-33F9-4020-A3FC-A1288A68451A}" presName="iconRect" presStyleLbl="node1" presStyleIdx="1" presStyleCnt="3" custScaleX="255558" custScaleY="278574" custLinFactX="-300000" custLinFactNeighborX="-382005" custLinFactNeighborY="-8463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cam"/>
        </a:ext>
      </dgm:extLst>
    </dgm:pt>
    <dgm:pt modelId="{A103E88D-82B2-4880-A49E-84F59A18BAD7}" type="pres">
      <dgm:prSet presAssocID="{7D047C91-33F9-4020-A3FC-A1288A68451A}" presName="spaceRect" presStyleCnt="0"/>
      <dgm:spPr/>
    </dgm:pt>
    <dgm:pt modelId="{3A819434-7350-4A12-85D7-5BEDC788CB94}" type="pres">
      <dgm:prSet presAssocID="{7D047C91-33F9-4020-A3FC-A1288A68451A}" presName="textRect" presStyleLbl="revTx" presStyleIdx="1" presStyleCnt="3" custScaleX="759643" custLinFactX="46354" custLinFactY="-8039" custLinFactNeighborX="100000" custLinFactNeighborY="-100000">
        <dgm:presLayoutVars>
          <dgm:chMax val="1"/>
          <dgm:chPref val="1"/>
        </dgm:presLayoutVars>
      </dgm:prSet>
      <dgm:spPr/>
    </dgm:pt>
    <dgm:pt modelId="{B8AA797C-0820-4EA0-A021-F04D7B6D4F9D}" type="pres">
      <dgm:prSet presAssocID="{A819E12A-E3BB-4EB1-B58A-BD45CDA1DB6E}" presName="sibTrans" presStyleCnt="0"/>
      <dgm:spPr/>
    </dgm:pt>
    <dgm:pt modelId="{58D668B5-9FDB-4916-A8D8-B501AD35F7E7}" type="pres">
      <dgm:prSet presAssocID="{91316301-F0CF-41FE-9743-3BDD2EA8E7E4}" presName="compNode" presStyleCnt="0"/>
      <dgm:spPr/>
    </dgm:pt>
    <dgm:pt modelId="{68096D7B-AFA1-499E-B121-471CDAFE03D3}" type="pres">
      <dgm:prSet presAssocID="{91316301-F0CF-41FE-9743-3BDD2EA8E7E4}" presName="iconRect" presStyleLbl="node1" presStyleIdx="2" presStyleCnt="3" custScaleX="233166" custScaleY="279716" custLinFactX="-1171366" custLinFactY="100000" custLinFactNeighborX="-1200000" custLinFactNeighborY="17097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esquisa"/>
        </a:ext>
      </dgm:extLst>
    </dgm:pt>
    <dgm:pt modelId="{3CE3A17E-468B-40A6-926F-077751B442B3}" type="pres">
      <dgm:prSet presAssocID="{91316301-F0CF-41FE-9743-3BDD2EA8E7E4}" presName="spaceRect" presStyleCnt="0"/>
      <dgm:spPr/>
    </dgm:pt>
    <dgm:pt modelId="{BAB3D1B1-1F12-410C-AE32-05A88B17F2D4}" type="pres">
      <dgm:prSet presAssocID="{91316301-F0CF-41FE-9743-3BDD2EA8E7E4}" presName="textRect" presStyleLbl="revTx" presStyleIdx="2" presStyleCnt="3" custScaleX="732049" custLinFactX="-300000" custLinFactNeighborX="-334383" custLinFactNeighborY="55135">
        <dgm:presLayoutVars>
          <dgm:chMax val="1"/>
          <dgm:chPref val="1"/>
        </dgm:presLayoutVars>
      </dgm:prSet>
      <dgm:spPr/>
    </dgm:pt>
  </dgm:ptLst>
  <dgm:cxnLst>
    <dgm:cxn modelId="{01BF6D10-0250-4DF5-8C0A-CE054E6696F9}" srcId="{428EBF9E-200A-4C22-94CB-A86BA5A3FBCF}" destId="{7D047C91-33F9-4020-A3FC-A1288A68451A}" srcOrd="1" destOrd="0" parTransId="{478CC385-3BF7-4B21-B578-6EAAC18297F4}" sibTransId="{A819E12A-E3BB-4EB1-B58A-BD45CDA1DB6E}"/>
    <dgm:cxn modelId="{240CBE42-5CEE-4852-BC73-FF03D7DD05B7}" type="presOf" srcId="{B2CB057C-EFFD-4348-80BE-73B9416EC4FF}" destId="{DA39AB3C-D33E-4D1A-BDB6-329840E1D847}" srcOrd="0" destOrd="0" presId="urn:microsoft.com/office/officeart/2018/2/layout/IconLabelList"/>
    <dgm:cxn modelId="{CA653043-7A81-4124-B3EF-909B1A7DD506}" type="presOf" srcId="{428EBF9E-200A-4C22-94CB-A86BA5A3FBCF}" destId="{215B9828-8DAB-49B7-990C-D6B7DC31B611}" srcOrd="0" destOrd="0" presId="urn:microsoft.com/office/officeart/2018/2/layout/IconLabelList"/>
    <dgm:cxn modelId="{20FCB664-2CA1-40F4-A699-AD8FF33E7E4B}" type="presOf" srcId="{91316301-F0CF-41FE-9743-3BDD2EA8E7E4}" destId="{BAB3D1B1-1F12-410C-AE32-05A88B17F2D4}" srcOrd="0" destOrd="0" presId="urn:microsoft.com/office/officeart/2018/2/layout/IconLabelList"/>
    <dgm:cxn modelId="{69F79452-9353-4241-9254-E5155E76A1F8}" type="presOf" srcId="{7D047C91-33F9-4020-A3FC-A1288A68451A}" destId="{3A819434-7350-4A12-85D7-5BEDC788CB94}" srcOrd="0" destOrd="0" presId="urn:microsoft.com/office/officeart/2018/2/layout/IconLabelList"/>
    <dgm:cxn modelId="{CC265CB6-997C-4CA4-BE22-937B2BA2212B}" srcId="{428EBF9E-200A-4C22-94CB-A86BA5A3FBCF}" destId="{91316301-F0CF-41FE-9743-3BDD2EA8E7E4}" srcOrd="2" destOrd="0" parTransId="{C60F8F4C-E249-46AA-A2F2-23C4C207A333}" sibTransId="{EA8E28ED-2FCF-4522-9F02-E6BF0C0FD168}"/>
    <dgm:cxn modelId="{474292D6-54A2-4BD3-AF53-709E5F2BF48C}" srcId="{428EBF9E-200A-4C22-94CB-A86BA5A3FBCF}" destId="{B2CB057C-EFFD-4348-80BE-73B9416EC4FF}" srcOrd="0" destOrd="0" parTransId="{178675E6-ADFB-4A75-A253-053DCA95A45B}" sibTransId="{BC13E710-91F3-4DC0-8EFF-61DE2B36AB5B}"/>
    <dgm:cxn modelId="{31A0FB32-7B4B-4DA9-BE47-2F76ADF4C528}" type="presParOf" srcId="{215B9828-8DAB-49B7-990C-D6B7DC31B611}" destId="{EB85BC4B-9BED-4629-AA95-2C90139955D7}" srcOrd="0" destOrd="0" presId="urn:microsoft.com/office/officeart/2018/2/layout/IconLabelList"/>
    <dgm:cxn modelId="{A0293EBA-DDB5-43AF-B479-39CF4F27270C}" type="presParOf" srcId="{EB85BC4B-9BED-4629-AA95-2C90139955D7}" destId="{58B2E966-B09B-47F6-BC39-B5BC351D470B}" srcOrd="0" destOrd="0" presId="urn:microsoft.com/office/officeart/2018/2/layout/IconLabelList"/>
    <dgm:cxn modelId="{46A1D9F2-C8EF-4C1D-9EE2-7CD932526AC7}" type="presParOf" srcId="{EB85BC4B-9BED-4629-AA95-2C90139955D7}" destId="{3E800372-2D62-4634-9A12-1B0E64A02283}" srcOrd="1" destOrd="0" presId="urn:microsoft.com/office/officeart/2018/2/layout/IconLabelList"/>
    <dgm:cxn modelId="{B36A0A8C-C2F1-4F2E-B85F-49A1B25FFEBE}" type="presParOf" srcId="{EB85BC4B-9BED-4629-AA95-2C90139955D7}" destId="{DA39AB3C-D33E-4D1A-BDB6-329840E1D847}" srcOrd="2" destOrd="0" presId="urn:microsoft.com/office/officeart/2018/2/layout/IconLabelList"/>
    <dgm:cxn modelId="{3CE79B3F-074D-4DB3-AE34-BD7E848760F0}" type="presParOf" srcId="{215B9828-8DAB-49B7-990C-D6B7DC31B611}" destId="{054471B1-5723-4EDA-A721-F9F9008E0452}" srcOrd="1" destOrd="0" presId="urn:microsoft.com/office/officeart/2018/2/layout/IconLabelList"/>
    <dgm:cxn modelId="{419267E7-02B3-4FAA-80F4-9CAC134F3EE7}" type="presParOf" srcId="{215B9828-8DAB-49B7-990C-D6B7DC31B611}" destId="{C1D70284-89CF-4F14-B375-C5D8FFAE9672}" srcOrd="2" destOrd="0" presId="urn:microsoft.com/office/officeart/2018/2/layout/IconLabelList"/>
    <dgm:cxn modelId="{EE9403AC-DC76-4C82-9DFF-CC24FE1FDD8A}" type="presParOf" srcId="{C1D70284-89CF-4F14-B375-C5D8FFAE9672}" destId="{014B3B6D-BF35-4A48-BE90-0C104CAE0E6F}" srcOrd="0" destOrd="0" presId="urn:microsoft.com/office/officeart/2018/2/layout/IconLabelList"/>
    <dgm:cxn modelId="{8726BE0A-3A46-4977-80B3-E7766CC00980}" type="presParOf" srcId="{C1D70284-89CF-4F14-B375-C5D8FFAE9672}" destId="{A103E88D-82B2-4880-A49E-84F59A18BAD7}" srcOrd="1" destOrd="0" presId="urn:microsoft.com/office/officeart/2018/2/layout/IconLabelList"/>
    <dgm:cxn modelId="{D111F651-31CC-44C0-96AB-BCBAC72971B6}" type="presParOf" srcId="{C1D70284-89CF-4F14-B375-C5D8FFAE9672}" destId="{3A819434-7350-4A12-85D7-5BEDC788CB94}" srcOrd="2" destOrd="0" presId="urn:microsoft.com/office/officeart/2018/2/layout/IconLabelList"/>
    <dgm:cxn modelId="{DD89F18B-6800-4EC0-914F-9D7B2EFC354D}" type="presParOf" srcId="{215B9828-8DAB-49B7-990C-D6B7DC31B611}" destId="{B8AA797C-0820-4EA0-A021-F04D7B6D4F9D}" srcOrd="3" destOrd="0" presId="urn:microsoft.com/office/officeart/2018/2/layout/IconLabelList"/>
    <dgm:cxn modelId="{A117B0B0-4E90-4588-988F-84D3611E9943}" type="presParOf" srcId="{215B9828-8DAB-49B7-990C-D6B7DC31B611}" destId="{58D668B5-9FDB-4916-A8D8-B501AD35F7E7}" srcOrd="4" destOrd="0" presId="urn:microsoft.com/office/officeart/2018/2/layout/IconLabelList"/>
    <dgm:cxn modelId="{B41681CC-D18B-4F5A-8BC9-EE007DB05ED3}" type="presParOf" srcId="{58D668B5-9FDB-4916-A8D8-B501AD35F7E7}" destId="{68096D7B-AFA1-499E-B121-471CDAFE03D3}" srcOrd="0" destOrd="0" presId="urn:microsoft.com/office/officeart/2018/2/layout/IconLabelList"/>
    <dgm:cxn modelId="{01381C3A-96F6-499A-8218-E954AB308BFC}" type="presParOf" srcId="{58D668B5-9FDB-4916-A8D8-B501AD35F7E7}" destId="{3CE3A17E-468B-40A6-926F-077751B442B3}" srcOrd="1" destOrd="0" presId="urn:microsoft.com/office/officeart/2018/2/layout/IconLabelList"/>
    <dgm:cxn modelId="{E69ADA04-0879-45C4-BC95-309F0CF9E0C5}" type="presParOf" srcId="{58D668B5-9FDB-4916-A8D8-B501AD35F7E7}" destId="{BAB3D1B1-1F12-410C-AE32-05A88B17F2D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2E966-B09B-47F6-BC39-B5BC351D470B}">
      <dsp:nvSpPr>
        <dsp:cNvPr id="0" name=""/>
        <dsp:cNvSpPr/>
      </dsp:nvSpPr>
      <dsp:spPr>
        <a:xfrm>
          <a:off x="0" y="980453"/>
          <a:ext cx="1178124" cy="6418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39AB3C-D33E-4D1A-BDB6-329840E1D847}">
      <dsp:nvSpPr>
        <dsp:cNvPr id="0" name=""/>
        <dsp:cNvSpPr/>
      </dsp:nvSpPr>
      <dsp:spPr>
        <a:xfrm>
          <a:off x="1198932" y="209466"/>
          <a:ext cx="10838202" cy="2373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90000"/>
            </a:lnSpc>
            <a:spcBef>
              <a:spcPct val="0"/>
            </a:spcBef>
            <a:spcAft>
              <a:spcPct val="35000"/>
            </a:spcAft>
            <a:buNone/>
          </a:pPr>
          <a:r>
            <a:rPr lang="pt-BR" sz="1800" kern="1200" dirty="0">
              <a:latin typeface="Georgia" panose="02040502050405020303" pitchFamily="18" charset="0"/>
            </a:rPr>
            <a:t>A aplicação foi produzida na linguagem </a:t>
          </a:r>
          <a:r>
            <a:rPr lang="pt-BR" sz="1800" i="1" kern="1200" dirty="0">
              <a:latin typeface="Georgia" panose="02040502050405020303" pitchFamily="18" charset="0"/>
            </a:rPr>
            <a:t>Python3</a:t>
          </a:r>
          <a:r>
            <a:rPr lang="pt-BR" sz="1800" kern="1200" dirty="0">
              <a:latin typeface="Georgia" panose="02040502050405020303" pitchFamily="18" charset="0"/>
            </a:rPr>
            <a:t>, que é uma das ferramentas referência em  programação de Inteligência Artificial, a instalação da mesma é necessária para garantir o funcionamento de suas respectivas bibliotecas (importadas no arquivo base </a:t>
          </a:r>
          <a:r>
            <a:rPr lang="en-US" sz="1800" kern="1200" dirty="0">
              <a:latin typeface="Georgia" panose="02040502050405020303" pitchFamily="18" charset="0"/>
            </a:rPr>
            <a:t>“</a:t>
          </a:r>
          <a:r>
            <a:rPr lang="pt-BR" sz="1800" kern="1200" dirty="0">
              <a:latin typeface="Georgia" panose="02040502050405020303" pitchFamily="18" charset="0"/>
            </a:rPr>
            <a:t>landmarks.py</a:t>
          </a:r>
          <a:r>
            <a:rPr lang="en-US" sz="1800" kern="1200" dirty="0">
              <a:latin typeface="Georgia" panose="02040502050405020303" pitchFamily="18" charset="0"/>
            </a:rPr>
            <a:t>”</a:t>
          </a:r>
          <a:r>
            <a:rPr lang="pt-BR" sz="1800" kern="1200" dirty="0">
              <a:latin typeface="Georgia" panose="02040502050405020303" pitchFamily="18" charset="0"/>
            </a:rPr>
            <a:t>), tenha uma </a:t>
          </a:r>
          <a:r>
            <a:rPr lang="pt-BR" sz="1800" i="1" kern="1200" dirty="0">
              <a:latin typeface="Georgia" panose="02040502050405020303" pitchFamily="18" charset="0"/>
            </a:rPr>
            <a:t>webcam</a:t>
          </a:r>
          <a:r>
            <a:rPr lang="pt-BR" sz="1800" kern="1200" dirty="0">
              <a:latin typeface="Georgia" panose="02040502050405020303" pitchFamily="18" charset="0"/>
            </a:rPr>
            <a:t> conectada ao seu dispositivo para a aplicação interagir da forma correta.</a:t>
          </a:r>
        </a:p>
        <a:p>
          <a:pPr marL="0" lvl="0" indent="0" algn="just" defTabSz="800100">
            <a:lnSpc>
              <a:spcPct val="90000"/>
            </a:lnSpc>
            <a:spcBef>
              <a:spcPct val="0"/>
            </a:spcBef>
            <a:spcAft>
              <a:spcPct val="35000"/>
            </a:spcAft>
            <a:buNone/>
          </a:pPr>
          <a:r>
            <a:rPr lang="pt-BR" sz="1800" kern="1200" dirty="0">
              <a:latin typeface="Georgia" panose="02040502050405020303" pitchFamily="18" charset="0"/>
            </a:rPr>
            <a:t>Os arquivos utilizados na aplicação estão em um repositório no </a:t>
          </a:r>
          <a:r>
            <a:rPr lang="pt-BR" sz="1800" i="1" kern="1200" dirty="0" err="1">
              <a:latin typeface="Georgia" panose="02040502050405020303" pitchFamily="18" charset="0"/>
            </a:rPr>
            <a:t>Github</a:t>
          </a:r>
          <a:r>
            <a:rPr lang="pt-BR" sz="1800" kern="1200" dirty="0">
              <a:latin typeface="Georgia" panose="02040502050405020303" pitchFamily="18" charset="0"/>
            </a:rPr>
            <a:t> Fatequino.  Para garantir um ambiente com menos conflito ao sistema operacional base, é necessária a plataforma de virtualização </a:t>
          </a:r>
          <a:r>
            <a:rPr lang="pt-BR" sz="1800" i="1" kern="1200" dirty="0">
              <a:latin typeface="Georgia" panose="02040502050405020303" pitchFamily="18" charset="0"/>
            </a:rPr>
            <a:t>Anaconda</a:t>
          </a:r>
          <a:r>
            <a:rPr lang="pt-BR" sz="1800" kern="1200" dirty="0">
              <a:latin typeface="Georgia" panose="02040502050405020303" pitchFamily="18" charset="0"/>
            </a:rPr>
            <a:t> instalada (compatível somente com sistemas operacionais de arquitetura de 64 bits).</a:t>
          </a:r>
        </a:p>
        <a:p>
          <a:pPr marL="0" lvl="0" indent="0" algn="just" defTabSz="800100">
            <a:lnSpc>
              <a:spcPct val="90000"/>
            </a:lnSpc>
            <a:spcBef>
              <a:spcPct val="0"/>
            </a:spcBef>
            <a:spcAft>
              <a:spcPct val="35000"/>
            </a:spcAft>
            <a:buNone/>
          </a:pPr>
          <a:r>
            <a:rPr lang="pt-BR" sz="1800" kern="1200" dirty="0">
              <a:latin typeface="Georgia" panose="02040502050405020303" pitchFamily="18" charset="0"/>
            </a:rPr>
            <a:t>Com os requisitos já atendidos, o sistema irá em sua execução executar as ações a seguir:</a:t>
          </a:r>
          <a:endParaRPr lang="en-US" sz="1800" kern="1200" dirty="0">
            <a:latin typeface="Georgia" panose="02040502050405020303" pitchFamily="18" charset="0"/>
          </a:endParaRPr>
        </a:p>
      </dsp:txBody>
      <dsp:txXfrm>
        <a:off x="1198932" y="209466"/>
        <a:ext cx="10838202" cy="2373711"/>
      </dsp:txXfrm>
    </dsp:sp>
    <dsp:sp modelId="{014B3B6D-BF35-4A48-BE90-0C104CAE0E6F}">
      <dsp:nvSpPr>
        <dsp:cNvPr id="0" name=""/>
        <dsp:cNvSpPr/>
      </dsp:nvSpPr>
      <dsp:spPr>
        <a:xfrm>
          <a:off x="126608" y="2705949"/>
          <a:ext cx="927870" cy="10114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819434-7350-4A12-85D7-5BEDC788CB94}">
      <dsp:nvSpPr>
        <dsp:cNvPr id="0" name=""/>
        <dsp:cNvSpPr/>
      </dsp:nvSpPr>
      <dsp:spPr>
        <a:xfrm>
          <a:off x="1183041" y="3080538"/>
          <a:ext cx="6129072" cy="792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pt-BR" sz="1800" kern="1200" dirty="0">
              <a:latin typeface="Georgia" panose="02040502050405020303" pitchFamily="18" charset="0"/>
            </a:rPr>
            <a:t>Obter imagens de uma </a:t>
          </a:r>
          <a:r>
            <a:rPr lang="pt-BR" sz="1800" i="1" kern="1200" dirty="0">
              <a:latin typeface="Georgia" panose="02040502050405020303" pitchFamily="18" charset="0"/>
            </a:rPr>
            <a:t>webcam</a:t>
          </a:r>
          <a:r>
            <a:rPr lang="pt-BR" sz="1800" kern="1200" dirty="0">
              <a:latin typeface="Georgia" panose="02040502050405020303" pitchFamily="18" charset="0"/>
            </a:rPr>
            <a:t>;</a:t>
          </a:r>
          <a:endParaRPr lang="en-US" sz="1800" kern="1200" dirty="0">
            <a:latin typeface="Georgia" panose="02040502050405020303" pitchFamily="18" charset="0"/>
          </a:endParaRPr>
        </a:p>
      </dsp:txBody>
      <dsp:txXfrm>
        <a:off x="1183041" y="3080538"/>
        <a:ext cx="6129072" cy="792169"/>
      </dsp:txXfrm>
    </dsp:sp>
    <dsp:sp modelId="{68096D7B-AFA1-499E-B121-471CDAFE03D3}">
      <dsp:nvSpPr>
        <dsp:cNvPr id="0" name=""/>
        <dsp:cNvSpPr/>
      </dsp:nvSpPr>
      <dsp:spPr>
        <a:xfrm>
          <a:off x="192541" y="3996033"/>
          <a:ext cx="846570" cy="10155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B3D1B1-1F12-410C-AE32-05A88B17F2D4}">
      <dsp:nvSpPr>
        <dsp:cNvPr id="0" name=""/>
        <dsp:cNvSpPr/>
      </dsp:nvSpPr>
      <dsp:spPr>
        <a:xfrm>
          <a:off x="1154044" y="4374189"/>
          <a:ext cx="5906434" cy="792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pt-BR" sz="1800" kern="1200" dirty="0">
              <a:latin typeface="Georgia" panose="02040502050405020303" pitchFamily="18" charset="0"/>
            </a:rPr>
            <a:t>Detectar pontos de referência faciais.</a:t>
          </a:r>
          <a:endParaRPr lang="en-US" sz="1800" kern="1200" dirty="0">
            <a:latin typeface="Georgia" panose="02040502050405020303" pitchFamily="18" charset="0"/>
          </a:endParaRPr>
        </a:p>
      </dsp:txBody>
      <dsp:txXfrm>
        <a:off x="1154044" y="4374189"/>
        <a:ext cx="5906434" cy="79216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F5A591-7F12-4310-AF32-F113E37C0D0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794E5F8-98A5-4155-9C08-5DE9AD8A1E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32AF7F3-CA72-4E5D-A02B-0297B386D9FF}"/>
              </a:ext>
            </a:extLst>
          </p:cNvPr>
          <p:cNvSpPr>
            <a:spLocks noGrp="1"/>
          </p:cNvSpPr>
          <p:nvPr>
            <p:ph type="dt" sz="half" idx="10"/>
          </p:nvPr>
        </p:nvSpPr>
        <p:spPr/>
        <p:txBody>
          <a:bodyPr/>
          <a:lstStyle/>
          <a:p>
            <a:fld id="{A7FDEF22-AEE5-40A7-A808-A51587B75EA7}" type="datetimeFigureOut">
              <a:rPr lang="pt-BR" smtClean="0"/>
              <a:t>08/07/2020</a:t>
            </a:fld>
            <a:endParaRPr lang="pt-BR"/>
          </a:p>
        </p:txBody>
      </p:sp>
      <p:sp>
        <p:nvSpPr>
          <p:cNvPr id="5" name="Espaço Reservado para Rodapé 4">
            <a:extLst>
              <a:ext uri="{FF2B5EF4-FFF2-40B4-BE49-F238E27FC236}">
                <a16:creationId xmlns:a16="http://schemas.microsoft.com/office/drawing/2014/main" id="{BFB6FE43-2484-4CE2-963B-D481A4A3409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1382E93-96AF-4CF4-9F34-A1B3CB33F731}"/>
              </a:ext>
            </a:extLst>
          </p:cNvPr>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2947195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795E9-1E97-4B95-923B-EB7C332F078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C1CC663-388F-4FDB-8A31-DC1DA76B4F8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384AEFE-A559-4C17-B383-249C5CCFFF8B}"/>
              </a:ext>
            </a:extLst>
          </p:cNvPr>
          <p:cNvSpPr>
            <a:spLocks noGrp="1"/>
          </p:cNvSpPr>
          <p:nvPr>
            <p:ph type="dt" sz="half" idx="10"/>
          </p:nvPr>
        </p:nvSpPr>
        <p:spPr/>
        <p:txBody>
          <a:bodyPr/>
          <a:lstStyle/>
          <a:p>
            <a:fld id="{A7FDEF22-AEE5-40A7-A808-A51587B75EA7}" type="datetimeFigureOut">
              <a:rPr lang="pt-BR" smtClean="0"/>
              <a:t>08/07/2020</a:t>
            </a:fld>
            <a:endParaRPr lang="pt-BR"/>
          </a:p>
        </p:txBody>
      </p:sp>
      <p:sp>
        <p:nvSpPr>
          <p:cNvPr id="5" name="Espaço Reservado para Rodapé 4">
            <a:extLst>
              <a:ext uri="{FF2B5EF4-FFF2-40B4-BE49-F238E27FC236}">
                <a16:creationId xmlns:a16="http://schemas.microsoft.com/office/drawing/2014/main" id="{0AF3A239-8BFD-4EAE-9883-1CD41730A0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4DD554E-5D52-4462-A7E5-C8107B27CBB6}"/>
              </a:ext>
            </a:extLst>
          </p:cNvPr>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83282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096AF2-5687-4500-87D1-F6806534658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1B139DE-2D9D-4E02-B3FC-988B877EA1E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C1213E3-EC0F-4DE3-809E-26178305BFF4}"/>
              </a:ext>
            </a:extLst>
          </p:cNvPr>
          <p:cNvSpPr>
            <a:spLocks noGrp="1"/>
          </p:cNvSpPr>
          <p:nvPr>
            <p:ph type="dt" sz="half" idx="10"/>
          </p:nvPr>
        </p:nvSpPr>
        <p:spPr/>
        <p:txBody>
          <a:bodyPr/>
          <a:lstStyle/>
          <a:p>
            <a:fld id="{A7FDEF22-AEE5-40A7-A808-A51587B75EA7}" type="datetimeFigureOut">
              <a:rPr lang="pt-BR" smtClean="0"/>
              <a:t>08/07/2020</a:t>
            </a:fld>
            <a:endParaRPr lang="pt-BR"/>
          </a:p>
        </p:txBody>
      </p:sp>
      <p:sp>
        <p:nvSpPr>
          <p:cNvPr id="5" name="Espaço Reservado para Rodapé 4">
            <a:extLst>
              <a:ext uri="{FF2B5EF4-FFF2-40B4-BE49-F238E27FC236}">
                <a16:creationId xmlns:a16="http://schemas.microsoft.com/office/drawing/2014/main" id="{D6755AC7-F7B9-4E2F-8A2D-61916EF1EE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97BDD3C-35FF-4131-B7AD-86DFE16ABBE3}"/>
              </a:ext>
            </a:extLst>
          </p:cNvPr>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843829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7FDEF22-AEE5-40A7-A808-A51587B75EA7}" type="datetimeFigureOut">
              <a:rPr lang="pt-BR" smtClean="0"/>
              <a:t>08/07/2020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423950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7FDEF22-AEE5-40A7-A808-A51587B75EA7}" type="datetimeFigureOut">
              <a:rPr lang="pt-BR" smtClean="0"/>
              <a:t>08/07/2020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494929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7FDEF22-AEE5-40A7-A808-A51587B75EA7}" type="datetimeFigureOut">
              <a:rPr lang="pt-BR" smtClean="0"/>
              <a:t>08/07/2020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2129523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7FDEF22-AEE5-40A7-A808-A51587B75EA7}" type="datetimeFigureOut">
              <a:rPr lang="pt-BR" smtClean="0"/>
              <a:t>08/07/2020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1981442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7FDEF22-AEE5-40A7-A808-A51587B75EA7}" type="datetimeFigureOut">
              <a:rPr lang="pt-BR" smtClean="0"/>
              <a:t>08/07/2020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486246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7FDEF22-AEE5-40A7-A808-A51587B75EA7}" type="datetimeFigureOut">
              <a:rPr lang="pt-BR" smtClean="0"/>
              <a:t>08/07/2020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23773033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DEF22-AEE5-40A7-A808-A51587B75EA7}" type="datetimeFigureOut">
              <a:rPr lang="pt-BR" smtClean="0"/>
              <a:t>08/07/2020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838033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7FDEF22-AEE5-40A7-A808-A51587B75EA7}" type="datetimeFigureOut">
              <a:rPr lang="pt-BR" smtClean="0"/>
              <a:t>08/07/2020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58820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C0121-7AA5-4818-AB13-5FF70611C89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57837D6-59F8-43B0-A2F3-596C4541104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43FE7FA-E182-4F05-A127-A33702003FBB}"/>
              </a:ext>
            </a:extLst>
          </p:cNvPr>
          <p:cNvSpPr>
            <a:spLocks noGrp="1"/>
          </p:cNvSpPr>
          <p:nvPr>
            <p:ph type="dt" sz="half" idx="10"/>
          </p:nvPr>
        </p:nvSpPr>
        <p:spPr/>
        <p:txBody>
          <a:bodyPr/>
          <a:lstStyle/>
          <a:p>
            <a:fld id="{A7FDEF22-AEE5-40A7-A808-A51587B75EA7}" type="datetimeFigureOut">
              <a:rPr lang="pt-BR" smtClean="0"/>
              <a:t>08/07/2020</a:t>
            </a:fld>
            <a:endParaRPr lang="pt-BR"/>
          </a:p>
        </p:txBody>
      </p:sp>
      <p:sp>
        <p:nvSpPr>
          <p:cNvPr id="5" name="Espaço Reservado para Rodapé 4">
            <a:extLst>
              <a:ext uri="{FF2B5EF4-FFF2-40B4-BE49-F238E27FC236}">
                <a16:creationId xmlns:a16="http://schemas.microsoft.com/office/drawing/2014/main" id="{630DDB91-3C20-44F1-AD3A-0EA9B3E1A39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3EE9C3D-3488-436A-9EDC-A6BC3EDB76DF}"/>
              </a:ext>
            </a:extLst>
          </p:cNvPr>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3912330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7FDEF22-AEE5-40A7-A808-A51587B75EA7}" type="datetimeFigureOut">
              <a:rPr lang="pt-BR" smtClean="0"/>
              <a:t>08/07/2020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1331385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7FDEF22-AEE5-40A7-A808-A51587B75EA7}" type="datetimeFigureOut">
              <a:rPr lang="pt-BR" smtClean="0"/>
              <a:t>08/07/2020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20095468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7FDEF22-AEE5-40A7-A808-A51587B75EA7}" type="datetimeFigureOut">
              <a:rPr lang="pt-BR" smtClean="0"/>
              <a:t>08/07/2020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19251716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7FDEF22-AEE5-40A7-A808-A51587B75EA7}" type="datetimeFigureOut">
              <a:rPr lang="pt-BR" smtClean="0"/>
              <a:t>08/07/2020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130213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7FDEF22-AEE5-40A7-A808-A51587B75EA7}" type="datetimeFigureOut">
              <a:rPr lang="pt-BR" smtClean="0"/>
              <a:t>08/07/2020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38336599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7FDEF22-AEE5-40A7-A808-A51587B75EA7}" type="datetimeFigureOut">
              <a:rPr lang="pt-BR" smtClean="0"/>
              <a:t>08/07/2020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37695991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7FDEF22-AEE5-40A7-A808-A51587B75EA7}" type="datetimeFigureOut">
              <a:rPr lang="pt-BR" smtClean="0"/>
              <a:t>08/07/2020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1496317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7FDEF22-AEE5-40A7-A808-A51587B75EA7}" type="datetimeFigureOut">
              <a:rPr lang="pt-BR" smtClean="0"/>
              <a:t>08/07/2020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3169113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7FDEF22-AEE5-40A7-A808-A51587B75EA7}" type="datetimeFigureOut">
              <a:rPr lang="pt-BR" smtClean="0"/>
              <a:t>08/07/2020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3528833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DEF22-AEE5-40A7-A808-A51587B75EA7}" type="datetimeFigureOut">
              <a:rPr lang="pt-BR" smtClean="0"/>
              <a:t>08/07/2020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231292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E40485-7FAA-413B-A73D-2C3D01020D1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377179A-8C21-4543-BB88-860F71F6A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E665FA9-9EC5-473B-94C2-C4B62480B75C}"/>
              </a:ext>
            </a:extLst>
          </p:cNvPr>
          <p:cNvSpPr>
            <a:spLocks noGrp="1"/>
          </p:cNvSpPr>
          <p:nvPr>
            <p:ph type="dt" sz="half" idx="10"/>
          </p:nvPr>
        </p:nvSpPr>
        <p:spPr/>
        <p:txBody>
          <a:bodyPr/>
          <a:lstStyle/>
          <a:p>
            <a:fld id="{A7FDEF22-AEE5-40A7-A808-A51587B75EA7}" type="datetimeFigureOut">
              <a:rPr lang="pt-BR" smtClean="0"/>
              <a:t>08/07/2020</a:t>
            </a:fld>
            <a:endParaRPr lang="pt-BR"/>
          </a:p>
        </p:txBody>
      </p:sp>
      <p:sp>
        <p:nvSpPr>
          <p:cNvPr id="5" name="Espaço Reservado para Rodapé 4">
            <a:extLst>
              <a:ext uri="{FF2B5EF4-FFF2-40B4-BE49-F238E27FC236}">
                <a16:creationId xmlns:a16="http://schemas.microsoft.com/office/drawing/2014/main" id="{4E49907B-C947-47C1-9140-2E1853B36F0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04D9536-BA5D-4B2A-B4DB-E6C664F47C61}"/>
              </a:ext>
            </a:extLst>
          </p:cNvPr>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3662970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7FDEF22-AEE5-40A7-A808-A51587B75EA7}" type="datetimeFigureOut">
              <a:rPr lang="pt-BR" smtClean="0"/>
              <a:t>08/07/2020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19536549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7FDEF22-AEE5-40A7-A808-A51587B75EA7}" type="datetimeFigureOut">
              <a:rPr lang="pt-BR" smtClean="0"/>
              <a:t>08/07/2020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8894600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7FDEF22-AEE5-40A7-A808-A51587B75EA7}" type="datetimeFigureOut">
              <a:rPr lang="pt-BR" smtClean="0"/>
              <a:t>08/07/2020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3749587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7FDEF22-AEE5-40A7-A808-A51587B75EA7}" type="datetimeFigureOut">
              <a:rPr lang="pt-BR" smtClean="0"/>
              <a:t>08/07/2020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386548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AAA91A-D252-4A2F-BBFB-DE8AC0C6936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0449CA6-A5DD-4A46-9686-A8A9CAE7F1F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0F1169C-6E2A-48E5-A0CF-7E1125454B7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A6405C7-A39B-4283-A8EA-B3FB170BA638}"/>
              </a:ext>
            </a:extLst>
          </p:cNvPr>
          <p:cNvSpPr>
            <a:spLocks noGrp="1"/>
          </p:cNvSpPr>
          <p:nvPr>
            <p:ph type="dt" sz="half" idx="10"/>
          </p:nvPr>
        </p:nvSpPr>
        <p:spPr/>
        <p:txBody>
          <a:bodyPr/>
          <a:lstStyle/>
          <a:p>
            <a:fld id="{A7FDEF22-AEE5-40A7-A808-A51587B75EA7}" type="datetimeFigureOut">
              <a:rPr lang="pt-BR" smtClean="0"/>
              <a:t>08/07/2020</a:t>
            </a:fld>
            <a:endParaRPr lang="pt-BR"/>
          </a:p>
        </p:txBody>
      </p:sp>
      <p:sp>
        <p:nvSpPr>
          <p:cNvPr id="6" name="Espaço Reservado para Rodapé 5">
            <a:extLst>
              <a:ext uri="{FF2B5EF4-FFF2-40B4-BE49-F238E27FC236}">
                <a16:creationId xmlns:a16="http://schemas.microsoft.com/office/drawing/2014/main" id="{141A84A3-42C0-494C-86E5-7F264961994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3E9E320-09E6-4FE3-A4CA-412823829672}"/>
              </a:ext>
            </a:extLst>
          </p:cNvPr>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2014932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DAED1-53F6-411A-8FEE-BAFB0190A82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3770787-A080-4C93-A2EB-138E5ABF7A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A01755E6-468B-4625-ACA9-2953DDBA6D6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689DA5E-7CFD-48CC-8CBE-BE5F8A476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9719355-CCE7-45BD-9750-578C62B393A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E92DEF6B-2A87-468D-9F02-C934CF8F86B3}"/>
              </a:ext>
            </a:extLst>
          </p:cNvPr>
          <p:cNvSpPr>
            <a:spLocks noGrp="1"/>
          </p:cNvSpPr>
          <p:nvPr>
            <p:ph type="dt" sz="half" idx="10"/>
          </p:nvPr>
        </p:nvSpPr>
        <p:spPr/>
        <p:txBody>
          <a:bodyPr/>
          <a:lstStyle/>
          <a:p>
            <a:fld id="{A7FDEF22-AEE5-40A7-A808-A51587B75EA7}" type="datetimeFigureOut">
              <a:rPr lang="pt-BR" smtClean="0"/>
              <a:t>08/07/2020</a:t>
            </a:fld>
            <a:endParaRPr lang="pt-BR"/>
          </a:p>
        </p:txBody>
      </p:sp>
      <p:sp>
        <p:nvSpPr>
          <p:cNvPr id="8" name="Espaço Reservado para Rodapé 7">
            <a:extLst>
              <a:ext uri="{FF2B5EF4-FFF2-40B4-BE49-F238E27FC236}">
                <a16:creationId xmlns:a16="http://schemas.microsoft.com/office/drawing/2014/main" id="{713E6D25-3547-4812-9E87-09B28C2F8F93}"/>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5F72CDB-EDEF-4626-B62D-999ECC72626A}"/>
              </a:ext>
            </a:extLst>
          </p:cNvPr>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2460362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7508DC-A46D-4A71-A280-84707DA25DE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2D3432C-6EEA-4C31-BD7C-77444E1C5A87}"/>
              </a:ext>
            </a:extLst>
          </p:cNvPr>
          <p:cNvSpPr>
            <a:spLocks noGrp="1"/>
          </p:cNvSpPr>
          <p:nvPr>
            <p:ph type="dt" sz="half" idx="10"/>
          </p:nvPr>
        </p:nvSpPr>
        <p:spPr/>
        <p:txBody>
          <a:bodyPr/>
          <a:lstStyle/>
          <a:p>
            <a:fld id="{A7FDEF22-AEE5-40A7-A808-A51587B75EA7}" type="datetimeFigureOut">
              <a:rPr lang="pt-BR" smtClean="0"/>
              <a:t>08/07/2020</a:t>
            </a:fld>
            <a:endParaRPr lang="pt-BR"/>
          </a:p>
        </p:txBody>
      </p:sp>
      <p:sp>
        <p:nvSpPr>
          <p:cNvPr id="4" name="Espaço Reservado para Rodapé 3">
            <a:extLst>
              <a:ext uri="{FF2B5EF4-FFF2-40B4-BE49-F238E27FC236}">
                <a16:creationId xmlns:a16="http://schemas.microsoft.com/office/drawing/2014/main" id="{11543501-5FD3-40A4-A40B-C8134F415384}"/>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B9AF222-3CFE-4D48-9656-6D3D808B0427}"/>
              </a:ext>
            </a:extLst>
          </p:cNvPr>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208621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02BDB67-3746-44F3-AF9A-3B05F20C2945}"/>
              </a:ext>
            </a:extLst>
          </p:cNvPr>
          <p:cNvSpPr>
            <a:spLocks noGrp="1"/>
          </p:cNvSpPr>
          <p:nvPr>
            <p:ph type="dt" sz="half" idx="10"/>
          </p:nvPr>
        </p:nvSpPr>
        <p:spPr/>
        <p:txBody>
          <a:bodyPr/>
          <a:lstStyle/>
          <a:p>
            <a:fld id="{A7FDEF22-AEE5-40A7-A808-A51587B75EA7}" type="datetimeFigureOut">
              <a:rPr lang="pt-BR" smtClean="0"/>
              <a:t>08/07/2020</a:t>
            </a:fld>
            <a:endParaRPr lang="pt-BR"/>
          </a:p>
        </p:txBody>
      </p:sp>
      <p:sp>
        <p:nvSpPr>
          <p:cNvPr id="3" name="Espaço Reservado para Rodapé 2">
            <a:extLst>
              <a:ext uri="{FF2B5EF4-FFF2-40B4-BE49-F238E27FC236}">
                <a16:creationId xmlns:a16="http://schemas.microsoft.com/office/drawing/2014/main" id="{51C4049B-B168-4649-A6E7-C503F2B38BCD}"/>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BC6E510-EB06-44B8-97D4-29D30067FC92}"/>
              </a:ext>
            </a:extLst>
          </p:cNvPr>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1280687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8A6FEC-511F-41A9-A001-50E49DF3EBF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34A56EA-EF07-4208-BBE2-D31E835EE2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AB3EA4D-0C03-4883-B08E-1045636AA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17D3DBF-8C05-412E-9E27-433C743469F3}"/>
              </a:ext>
            </a:extLst>
          </p:cNvPr>
          <p:cNvSpPr>
            <a:spLocks noGrp="1"/>
          </p:cNvSpPr>
          <p:nvPr>
            <p:ph type="dt" sz="half" idx="10"/>
          </p:nvPr>
        </p:nvSpPr>
        <p:spPr/>
        <p:txBody>
          <a:bodyPr/>
          <a:lstStyle/>
          <a:p>
            <a:fld id="{A7FDEF22-AEE5-40A7-A808-A51587B75EA7}" type="datetimeFigureOut">
              <a:rPr lang="pt-BR" smtClean="0"/>
              <a:t>08/07/2020</a:t>
            </a:fld>
            <a:endParaRPr lang="pt-BR"/>
          </a:p>
        </p:txBody>
      </p:sp>
      <p:sp>
        <p:nvSpPr>
          <p:cNvPr id="6" name="Espaço Reservado para Rodapé 5">
            <a:extLst>
              <a:ext uri="{FF2B5EF4-FFF2-40B4-BE49-F238E27FC236}">
                <a16:creationId xmlns:a16="http://schemas.microsoft.com/office/drawing/2014/main" id="{6E659F77-3A2D-460D-8C24-EB8A5C3105D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ED2040B-61A4-4A7C-ACFE-5507C7BE17D3}"/>
              </a:ext>
            </a:extLst>
          </p:cNvPr>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163431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DD93F-79BE-4B9A-8149-A0A568B4DEF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9039B28-263E-4028-B92F-82F9DA9696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B1469BF-28F1-4504-A0B0-FD661AAA1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D9D3AF6-4B30-4292-BEB1-0777282AA87A}"/>
              </a:ext>
            </a:extLst>
          </p:cNvPr>
          <p:cNvSpPr>
            <a:spLocks noGrp="1"/>
          </p:cNvSpPr>
          <p:nvPr>
            <p:ph type="dt" sz="half" idx="10"/>
          </p:nvPr>
        </p:nvSpPr>
        <p:spPr/>
        <p:txBody>
          <a:bodyPr/>
          <a:lstStyle/>
          <a:p>
            <a:fld id="{A7FDEF22-AEE5-40A7-A808-A51587B75EA7}" type="datetimeFigureOut">
              <a:rPr lang="pt-BR" smtClean="0"/>
              <a:t>08/07/2020</a:t>
            </a:fld>
            <a:endParaRPr lang="pt-BR"/>
          </a:p>
        </p:txBody>
      </p:sp>
      <p:sp>
        <p:nvSpPr>
          <p:cNvPr id="6" name="Espaço Reservado para Rodapé 5">
            <a:extLst>
              <a:ext uri="{FF2B5EF4-FFF2-40B4-BE49-F238E27FC236}">
                <a16:creationId xmlns:a16="http://schemas.microsoft.com/office/drawing/2014/main" id="{8C142084-EE55-4482-8724-B878A31C577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82ACAB8-B959-4DFC-AC32-A2313E7B7755}"/>
              </a:ext>
            </a:extLst>
          </p:cNvPr>
          <p:cNvSpPr>
            <a:spLocks noGrp="1"/>
          </p:cNvSpPr>
          <p:nvPr>
            <p:ph type="sldNum" sz="quarter" idx="12"/>
          </p:nvPr>
        </p:nvSpPr>
        <p:spPr/>
        <p:txBody>
          <a:bodyPr/>
          <a:lstStyle/>
          <a:p>
            <a:fld id="{4F86C22D-702E-4D52-AC15-CAACEBA24B2F}" type="slidenum">
              <a:rPr lang="pt-BR" smtClean="0"/>
              <a:t>‹nº›</a:t>
            </a:fld>
            <a:endParaRPr lang="pt-BR"/>
          </a:p>
        </p:txBody>
      </p:sp>
    </p:spTree>
    <p:extLst>
      <p:ext uri="{BB962C8B-B14F-4D97-AF65-F5344CB8AC3E}">
        <p14:creationId xmlns:p14="http://schemas.microsoft.com/office/powerpoint/2010/main" val="532987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F1B0A91-B8E7-4ABB-A198-037A9A3CB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AC5AD05-1FA1-4918-BBAE-7BAD3C254F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0932B2A-320A-47C9-83AA-30C1671FA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DEF22-AEE5-40A7-A808-A51587B75EA7}" type="datetimeFigureOut">
              <a:rPr lang="pt-BR" smtClean="0"/>
              <a:t>08/07/2020</a:t>
            </a:fld>
            <a:endParaRPr lang="pt-BR"/>
          </a:p>
        </p:txBody>
      </p:sp>
      <p:sp>
        <p:nvSpPr>
          <p:cNvPr id="5" name="Espaço Reservado para Rodapé 4">
            <a:extLst>
              <a:ext uri="{FF2B5EF4-FFF2-40B4-BE49-F238E27FC236}">
                <a16:creationId xmlns:a16="http://schemas.microsoft.com/office/drawing/2014/main" id="{5BF15F0C-61F3-4E44-8B75-13050FD29D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74171DA-72AF-4564-9A00-BA64946B2F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6C22D-702E-4D52-AC15-CAACEBA24B2F}" type="slidenum">
              <a:rPr lang="pt-BR" smtClean="0"/>
              <a:t>‹nº›</a:t>
            </a:fld>
            <a:endParaRPr lang="pt-BR"/>
          </a:p>
        </p:txBody>
      </p:sp>
    </p:spTree>
    <p:extLst>
      <p:ext uri="{BB962C8B-B14F-4D97-AF65-F5344CB8AC3E}">
        <p14:creationId xmlns:p14="http://schemas.microsoft.com/office/powerpoint/2010/main" val="3226302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DEF22-AEE5-40A7-A808-A51587B75EA7}" type="datetimeFigureOut">
              <a:rPr lang="pt-BR" smtClean="0"/>
              <a:t>08/07/2020</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6C22D-702E-4D52-AC15-CAACEBA24B2F}" type="slidenum">
              <a:rPr lang="pt-BR" smtClean="0"/>
              <a:t>‹nº›</a:t>
            </a:fld>
            <a:endParaRPr lang="pt-BR"/>
          </a:p>
        </p:txBody>
      </p:sp>
    </p:spTree>
    <p:extLst>
      <p:ext uri="{BB962C8B-B14F-4D97-AF65-F5344CB8AC3E}">
        <p14:creationId xmlns:p14="http://schemas.microsoft.com/office/powerpoint/2010/main" val="337769577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DEF22-AEE5-40A7-A808-A51587B75EA7}" type="datetimeFigureOut">
              <a:rPr lang="pt-BR" smtClean="0"/>
              <a:t>08/07/2020</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6C22D-702E-4D52-AC15-CAACEBA24B2F}" type="slidenum">
              <a:rPr lang="pt-BR" smtClean="0"/>
              <a:t>‹nº›</a:t>
            </a:fld>
            <a:endParaRPr lang="pt-BR"/>
          </a:p>
        </p:txBody>
      </p:sp>
    </p:spTree>
    <p:extLst>
      <p:ext uri="{BB962C8B-B14F-4D97-AF65-F5344CB8AC3E}">
        <p14:creationId xmlns:p14="http://schemas.microsoft.com/office/powerpoint/2010/main" val="46772377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Fatequino/Fatequino" TargetMode="External"/><Relationship Id="rId1" Type="http://schemas.openxmlformats.org/officeDocument/2006/relationships/slideLayout" Target="../slideLayouts/slideLayout24.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6237B1C-70C1-48E7-B023-B0D6B37D31B1}"/>
              </a:ext>
            </a:extLst>
          </p:cNvPr>
          <p:cNvSpPr>
            <a:spLocks noGrp="1"/>
          </p:cNvSpPr>
          <p:nvPr>
            <p:ph type="ctrTitle"/>
          </p:nvPr>
        </p:nvSpPr>
        <p:spPr>
          <a:xfrm>
            <a:off x="2555631" y="745587"/>
            <a:ext cx="7080738" cy="5261317"/>
          </a:xfrm>
        </p:spPr>
        <p:txBody>
          <a:bodyPr vert="horz" lIns="91440" tIns="45720" rIns="91440" bIns="45720" rtlCol="0" anchor="ctr">
            <a:normAutofit/>
          </a:bodyPr>
          <a:lstStyle/>
          <a:p>
            <a:r>
              <a:rPr lang="en-US" sz="5400" b="1" dirty="0">
                <a:solidFill>
                  <a:schemeClr val="bg1">
                    <a:lumMod val="95000"/>
                    <a:lumOff val="5000"/>
                  </a:schemeClr>
                </a:solidFill>
                <a:effectLst/>
                <a:latin typeface="Georgia" panose="02040502050405020303" pitchFamily="18" charset="0"/>
              </a:rPr>
              <a:t>Manual Técnico de </a:t>
            </a:r>
            <a:r>
              <a:rPr lang="pt-BR" sz="5400" b="1" dirty="0">
                <a:solidFill>
                  <a:schemeClr val="bg1">
                    <a:lumMod val="95000"/>
                    <a:lumOff val="5000"/>
                  </a:schemeClr>
                </a:solidFill>
                <a:effectLst/>
                <a:latin typeface="Georgia" panose="02040502050405020303" pitchFamily="18" charset="0"/>
              </a:rPr>
              <a:t>Instalação</a:t>
            </a:r>
            <a:r>
              <a:rPr lang="en-US" sz="5400" b="1" dirty="0">
                <a:solidFill>
                  <a:schemeClr val="bg1">
                    <a:lumMod val="95000"/>
                    <a:lumOff val="5000"/>
                  </a:schemeClr>
                </a:solidFill>
                <a:latin typeface="Georgia" panose="02040502050405020303" pitchFamily="18" charset="0"/>
              </a:rPr>
              <a:t>:</a:t>
            </a:r>
            <a:br>
              <a:rPr lang="en-US" sz="5400" b="1" dirty="0">
                <a:solidFill>
                  <a:schemeClr val="bg1">
                    <a:lumMod val="95000"/>
                    <a:lumOff val="5000"/>
                  </a:schemeClr>
                </a:solidFill>
                <a:latin typeface="Georgia" panose="02040502050405020303" pitchFamily="18" charset="0"/>
              </a:rPr>
            </a:br>
            <a:r>
              <a:rPr lang="en-US" sz="5400" b="1" dirty="0">
                <a:solidFill>
                  <a:schemeClr val="bg1">
                    <a:lumMod val="95000"/>
                    <a:lumOff val="5000"/>
                  </a:schemeClr>
                </a:solidFill>
                <a:effectLst/>
                <a:latin typeface="Georgia" panose="02040502050405020303" pitchFamily="18" charset="0"/>
              </a:rPr>
              <a:t>Sistema de </a:t>
            </a:r>
            <a:r>
              <a:rPr lang="pt-BR" sz="5400" b="1" dirty="0">
                <a:solidFill>
                  <a:schemeClr val="bg1">
                    <a:lumMod val="95000"/>
                    <a:lumOff val="5000"/>
                  </a:schemeClr>
                </a:solidFill>
                <a:effectLst/>
                <a:latin typeface="Georgia" panose="02040502050405020303" pitchFamily="18" charset="0"/>
              </a:rPr>
              <a:t>Captação</a:t>
            </a:r>
            <a:r>
              <a:rPr lang="en-US" sz="5400" b="1" dirty="0">
                <a:solidFill>
                  <a:schemeClr val="bg1">
                    <a:lumMod val="95000"/>
                    <a:lumOff val="5000"/>
                  </a:schemeClr>
                </a:solidFill>
                <a:effectLst/>
                <a:latin typeface="Georgia" panose="02040502050405020303" pitchFamily="18" charset="0"/>
              </a:rPr>
              <a:t> de Pontos de Referência da Face via Câmera</a:t>
            </a:r>
            <a:endParaRPr lang="en-US" sz="5400" b="1" dirty="0">
              <a:solidFill>
                <a:schemeClr val="bg1">
                  <a:lumMod val="95000"/>
                  <a:lumOff val="5000"/>
                </a:schemeClr>
              </a:solidFill>
              <a:latin typeface="Georgia" panose="02040502050405020303" pitchFamily="18" charset="0"/>
            </a:endParaRPr>
          </a:p>
        </p:txBody>
      </p:sp>
    </p:spTree>
    <p:extLst>
      <p:ext uri="{BB962C8B-B14F-4D97-AF65-F5344CB8AC3E}">
        <p14:creationId xmlns:p14="http://schemas.microsoft.com/office/powerpoint/2010/main" val="6808373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5BC9E7E-53F7-428C-A821-1BB49503AB8A}"/>
              </a:ext>
            </a:extLst>
          </p:cNvPr>
          <p:cNvSpPr>
            <a:spLocks noGrp="1"/>
          </p:cNvSpPr>
          <p:nvPr>
            <p:ph type="title"/>
          </p:nvPr>
        </p:nvSpPr>
        <p:spPr>
          <a:xfrm>
            <a:off x="112541" y="1635358"/>
            <a:ext cx="3513993" cy="3006980"/>
          </a:xfrm>
          <a:prstGeom prst="ellipse">
            <a:avLst/>
          </a:prstGeom>
          <a:solidFill>
            <a:schemeClr val="bg1"/>
          </a:solidFill>
          <a:ln w="174625" cmpd="thinThick">
            <a:solidFill>
              <a:schemeClr val="bg1"/>
            </a:solidFill>
          </a:ln>
        </p:spPr>
        <p:txBody>
          <a:bodyPr>
            <a:normAutofit/>
          </a:bodyPr>
          <a:lstStyle/>
          <a:p>
            <a:pPr algn="ctr"/>
            <a:r>
              <a:rPr lang="pt-BR" sz="3600" b="1" dirty="0">
                <a:effectLst/>
                <a:latin typeface="Georgia" panose="02040502050405020303" pitchFamily="18" charset="0"/>
                <a:ea typeface="Calibri" panose="020F0502020204030204" pitchFamily="34" charset="0"/>
              </a:rPr>
              <a:t>Execução</a:t>
            </a:r>
            <a:endParaRPr lang="pt-BR" sz="3600" dirty="0">
              <a:latin typeface="Georgia" panose="02040502050405020303" pitchFamily="18" charset="0"/>
            </a:endParaRPr>
          </a:p>
        </p:txBody>
      </p:sp>
      <p:sp>
        <p:nvSpPr>
          <p:cNvPr id="3" name="Espaço Reservado para Conteúdo 2">
            <a:extLst>
              <a:ext uri="{FF2B5EF4-FFF2-40B4-BE49-F238E27FC236}">
                <a16:creationId xmlns:a16="http://schemas.microsoft.com/office/drawing/2014/main" id="{66C0CFEF-1DEA-4064-80FA-DBA70D648DE7}"/>
              </a:ext>
            </a:extLst>
          </p:cNvPr>
          <p:cNvSpPr>
            <a:spLocks noGrp="1"/>
          </p:cNvSpPr>
          <p:nvPr>
            <p:ph idx="1"/>
          </p:nvPr>
        </p:nvSpPr>
        <p:spPr>
          <a:xfrm>
            <a:off x="3739075" y="1131394"/>
            <a:ext cx="8202521" cy="5030255"/>
          </a:xfrm>
        </p:spPr>
        <p:txBody>
          <a:bodyPr anchor="ctr">
            <a:normAutofit/>
          </a:bodyPr>
          <a:lstStyle/>
          <a:p>
            <a:pPr marL="0" marR="0" indent="0" algn="just">
              <a:lnSpc>
                <a:spcPct val="100000"/>
              </a:lnSpc>
              <a:spcBef>
                <a:spcPts val="0"/>
              </a:spcBef>
              <a:spcAft>
                <a:spcPts val="1000"/>
              </a:spcAft>
              <a:buNone/>
            </a:pPr>
            <a:r>
              <a:rPr lang="pt-BR" sz="1800" dirty="0">
                <a:solidFill>
                  <a:schemeClr val="bg1"/>
                </a:solidFill>
                <a:effectLst/>
                <a:latin typeface="Georgia" panose="02040502050405020303" pitchFamily="18" charset="0"/>
                <a:ea typeface="Calibri" panose="020F0502020204030204" pitchFamily="34" charset="0"/>
              </a:rPr>
              <a:t>Para executar, é necessário que você tenha uma </a:t>
            </a:r>
            <a:r>
              <a:rPr lang="pt-BR" sz="1800" i="1" dirty="0">
                <a:solidFill>
                  <a:schemeClr val="bg1"/>
                </a:solidFill>
                <a:effectLst/>
                <a:latin typeface="Georgia" panose="02040502050405020303" pitchFamily="18" charset="0"/>
                <a:ea typeface="Calibri" panose="020F0502020204030204" pitchFamily="34" charset="0"/>
              </a:rPr>
              <a:t>webcam</a:t>
            </a:r>
            <a:r>
              <a:rPr lang="pt-BR" sz="1800" dirty="0">
                <a:solidFill>
                  <a:schemeClr val="bg1"/>
                </a:solidFill>
                <a:effectLst/>
                <a:latin typeface="Georgia" panose="02040502050405020303" pitchFamily="18" charset="0"/>
                <a:ea typeface="Calibri" panose="020F0502020204030204" pitchFamily="34" charset="0"/>
              </a:rPr>
              <a:t> conectada a seu dispositivo de execução, ou você pode utilizar um aplicativo que simule em seu </a:t>
            </a:r>
            <a:r>
              <a:rPr lang="pt-BR" sz="1800" i="1" dirty="0">
                <a:solidFill>
                  <a:schemeClr val="bg1"/>
                </a:solidFill>
                <a:effectLst/>
                <a:latin typeface="Georgia" panose="02040502050405020303" pitchFamily="18" charset="0"/>
                <a:ea typeface="Calibri" panose="020F0502020204030204" pitchFamily="34" charset="0"/>
              </a:rPr>
              <a:t>smartphone</a:t>
            </a:r>
            <a:r>
              <a:rPr lang="pt-BR" sz="1800" dirty="0">
                <a:solidFill>
                  <a:schemeClr val="bg1"/>
                </a:solidFill>
                <a:effectLst/>
                <a:latin typeface="Georgia" panose="02040502050405020303" pitchFamily="18" charset="0"/>
                <a:ea typeface="Calibri" panose="020F0502020204030204" pitchFamily="34" charset="0"/>
              </a:rPr>
              <a:t> esta funcionalidade.</a:t>
            </a:r>
          </a:p>
          <a:p>
            <a:pPr marL="0" marR="0" indent="0" algn="just">
              <a:lnSpc>
                <a:spcPct val="100000"/>
              </a:lnSpc>
              <a:spcBef>
                <a:spcPts val="0"/>
              </a:spcBef>
              <a:spcAft>
                <a:spcPts val="1000"/>
              </a:spcAft>
              <a:buNone/>
            </a:pPr>
            <a:r>
              <a:rPr lang="pt-BR" sz="1800" dirty="0">
                <a:solidFill>
                  <a:schemeClr val="bg1"/>
                </a:solidFill>
                <a:effectLst/>
                <a:latin typeface="Georgia" panose="02040502050405020303" pitchFamily="18" charset="0"/>
                <a:ea typeface="Calibri" panose="020F0502020204030204" pitchFamily="34" charset="0"/>
              </a:rPr>
              <a:t>No terminal, digite o seguinte comando:</a:t>
            </a:r>
          </a:p>
          <a:p>
            <a:pPr marL="0" marR="0" algn="just">
              <a:lnSpc>
                <a:spcPct val="100000"/>
              </a:lnSpc>
              <a:spcBef>
                <a:spcPts val="0"/>
              </a:spcBef>
              <a:spcAft>
                <a:spcPts val="1000"/>
              </a:spcAft>
            </a:pPr>
            <a:r>
              <a:rPr lang="pt-BR" sz="1800" b="1" dirty="0" err="1">
                <a:solidFill>
                  <a:schemeClr val="bg1"/>
                </a:solidFill>
                <a:effectLst/>
                <a:latin typeface="Georgia" panose="02040502050405020303" pitchFamily="18" charset="0"/>
                <a:ea typeface="Courier New" panose="02070309020205020404" pitchFamily="49" charset="0"/>
              </a:rPr>
              <a:t>python</a:t>
            </a:r>
            <a:r>
              <a:rPr lang="pt-BR" sz="1800" b="1" dirty="0">
                <a:solidFill>
                  <a:schemeClr val="bg1"/>
                </a:solidFill>
                <a:effectLst/>
                <a:latin typeface="Georgia" panose="02040502050405020303" pitchFamily="18" charset="0"/>
                <a:ea typeface="Courier New" panose="02070309020205020404" pitchFamily="49" charset="0"/>
              </a:rPr>
              <a:t> landmarks.py</a:t>
            </a:r>
            <a:endParaRPr lang="pt-BR" sz="1800" b="1" dirty="0">
              <a:solidFill>
                <a:schemeClr val="bg1"/>
              </a:solidFill>
              <a:effectLst/>
              <a:latin typeface="Georgia" panose="02040502050405020303" pitchFamily="18" charset="0"/>
              <a:ea typeface="Calibri" panose="020F0502020204030204" pitchFamily="34" charset="0"/>
            </a:endParaRPr>
          </a:p>
          <a:p>
            <a:pPr marL="0" indent="0" algn="just">
              <a:lnSpc>
                <a:spcPct val="100000"/>
              </a:lnSpc>
              <a:buNone/>
            </a:pPr>
            <a:r>
              <a:rPr lang="pt-BR" sz="1800" dirty="0">
                <a:solidFill>
                  <a:schemeClr val="bg1"/>
                </a:solidFill>
                <a:effectLst/>
                <a:latin typeface="Georgia" panose="02040502050405020303" pitchFamily="18" charset="0"/>
                <a:ea typeface="Calibri" panose="020F0502020204030204" pitchFamily="34" charset="0"/>
              </a:rPr>
              <a:t>Direcionando a câmera para sua face, irá aparecer os pontos em sua face, esses pontos são a referência que o arquivo </a:t>
            </a:r>
            <a:r>
              <a:rPr lang="pt-BR" sz="1800" i="1" dirty="0">
                <a:solidFill>
                  <a:schemeClr val="bg1"/>
                </a:solidFill>
                <a:effectLst/>
                <a:latin typeface="Georgia" panose="02040502050405020303" pitchFamily="18" charset="0"/>
                <a:ea typeface="Calibri" panose="020F0502020204030204" pitchFamily="34" charset="0"/>
              </a:rPr>
              <a:t>.</a:t>
            </a:r>
            <a:r>
              <a:rPr lang="pt-BR" sz="1800" i="1" dirty="0" err="1">
                <a:solidFill>
                  <a:schemeClr val="bg1"/>
                </a:solidFill>
                <a:effectLst/>
                <a:latin typeface="Georgia" panose="02040502050405020303" pitchFamily="18" charset="0"/>
                <a:ea typeface="Calibri" panose="020F0502020204030204" pitchFamily="34" charset="0"/>
              </a:rPr>
              <a:t>dat</a:t>
            </a:r>
            <a:r>
              <a:rPr lang="pt-BR" sz="1800" dirty="0">
                <a:solidFill>
                  <a:schemeClr val="bg1"/>
                </a:solidFill>
                <a:effectLst/>
                <a:latin typeface="Georgia" panose="02040502050405020303" pitchFamily="18" charset="0"/>
                <a:ea typeface="Calibri" panose="020F0502020204030204" pitchFamily="34" charset="0"/>
              </a:rPr>
              <a:t> entrega para a aplicação identificar os pontos via biblioteca </a:t>
            </a:r>
            <a:r>
              <a:rPr lang="pt-BR" sz="1800" dirty="0" err="1">
                <a:solidFill>
                  <a:schemeClr val="bg1"/>
                </a:solidFill>
                <a:effectLst/>
                <a:latin typeface="Georgia" panose="02040502050405020303" pitchFamily="18" charset="0"/>
                <a:ea typeface="Calibri" panose="020F0502020204030204" pitchFamily="34" charset="0"/>
              </a:rPr>
              <a:t>dlib</a:t>
            </a:r>
            <a:r>
              <a:rPr lang="pt-BR" sz="1800" dirty="0">
                <a:solidFill>
                  <a:schemeClr val="bg1"/>
                </a:solidFill>
                <a:effectLst/>
                <a:latin typeface="Georgia" panose="02040502050405020303" pitchFamily="18" charset="0"/>
                <a:ea typeface="Calibri" panose="020F0502020204030204" pitchFamily="34" charset="0"/>
              </a:rPr>
              <a:t>, que trabalha com Aprendizado de Máquinas, Visão Computacional, Processamento de Imagem e Álgebra Linear (A ideia básica é encontrar 68 pontos específicos que existem em cada  face: o topo do queixo, a borda externa de cada olho, a borda interna de  cada sobrancelha etc., assim não identifica rosto onde não tem, um falso positivo). </a:t>
            </a:r>
            <a:endParaRPr lang="pt-BR" sz="1800" dirty="0">
              <a:solidFill>
                <a:schemeClr val="bg1"/>
              </a:solidFill>
              <a:effectLst/>
              <a:latin typeface="Georgia" panose="02040502050405020303" pitchFamily="18" charset="0"/>
            </a:endParaRPr>
          </a:p>
          <a:p>
            <a:pPr algn="just">
              <a:lnSpc>
                <a:spcPct val="100000"/>
              </a:lnSpc>
            </a:pPr>
            <a:endParaRPr lang="pt-BR" sz="18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106617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70A9B-8A9D-4DC1-8D73-8A9B771E347A}"/>
              </a:ext>
            </a:extLst>
          </p:cNvPr>
          <p:cNvSpPr>
            <a:spLocks noGrp="1"/>
          </p:cNvSpPr>
          <p:nvPr>
            <p:ph type="title"/>
          </p:nvPr>
        </p:nvSpPr>
        <p:spPr>
          <a:xfrm>
            <a:off x="239150" y="1473327"/>
            <a:ext cx="4220307" cy="3520703"/>
          </a:xfrm>
        </p:spPr>
        <p:txBody>
          <a:bodyPr vert="horz" lIns="91440" tIns="45720" rIns="91440" bIns="45720" rtlCol="0">
            <a:normAutofit/>
          </a:bodyPr>
          <a:lstStyle/>
          <a:p>
            <a:pPr algn="just"/>
            <a:r>
              <a:rPr lang="pt-BR" sz="2000" dirty="0">
                <a:effectLst/>
                <a:latin typeface="Georgia" panose="02040502050405020303" pitchFamily="18" charset="0"/>
                <a:ea typeface="Calibri" panose="020F0502020204030204" pitchFamily="34" charset="0"/>
              </a:rPr>
              <a:t>Mesmo ao mudar o gesto da sua face, os pontos acompanharão. Para finalizar a execução pressione a tecla </a:t>
            </a:r>
            <a:r>
              <a:rPr lang="en-US" sz="2000" i="1" dirty="0">
                <a:effectLst/>
                <a:latin typeface="Georgia" panose="02040502050405020303" pitchFamily="18" charset="0"/>
                <a:ea typeface="Calibri" panose="020F0502020204030204" pitchFamily="34" charset="0"/>
                <a:cs typeface="Arial" panose="020B0604020202020204" pitchFamily="34" charset="0"/>
              </a:rPr>
              <a:t>“</a:t>
            </a:r>
            <a:r>
              <a:rPr lang="pt-BR" sz="2000" i="1" dirty="0">
                <a:effectLst/>
                <a:latin typeface="Georgia" panose="02040502050405020303" pitchFamily="18" charset="0"/>
                <a:ea typeface="Calibri" panose="020F0502020204030204" pitchFamily="34" charset="0"/>
              </a:rPr>
              <a:t>q</a:t>
            </a:r>
            <a:r>
              <a:rPr lang="en-US" sz="2000" i="1" dirty="0">
                <a:effectLst/>
                <a:latin typeface="Georgia" panose="02040502050405020303" pitchFamily="18" charset="0"/>
                <a:ea typeface="Calibri" panose="020F0502020204030204" pitchFamily="34" charset="0"/>
                <a:cs typeface="Arial" panose="020B0604020202020204" pitchFamily="34" charset="0"/>
              </a:rPr>
              <a:t>”</a:t>
            </a:r>
            <a:r>
              <a:rPr lang="en-US" sz="2000" i="1" dirty="0">
                <a:effectLst/>
                <a:latin typeface="Georgia" panose="02040502050405020303" pitchFamily="18" charset="0"/>
                <a:ea typeface="Calibri" panose="020F0502020204030204" pitchFamily="34" charset="0"/>
              </a:rPr>
              <a:t> </a:t>
            </a:r>
            <a:r>
              <a:rPr lang="pt-BR" sz="2000" dirty="0">
                <a:effectLst/>
                <a:latin typeface="Georgia" panose="02040502050405020303" pitchFamily="18" charset="0"/>
                <a:ea typeface="Calibri" panose="020F0502020204030204" pitchFamily="34" charset="0"/>
              </a:rPr>
              <a:t>de seu teclado.</a:t>
            </a:r>
            <a:endParaRPr lang="en-US" sz="2000" dirty="0">
              <a:latin typeface="Georgia" panose="02040502050405020303" pitchFamily="18" charset="0"/>
            </a:endParaRPr>
          </a:p>
        </p:txBody>
      </p:sp>
      <p:sp>
        <p:nvSpPr>
          <p:cNvPr id="20" name="Rectangle 1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ço Reservado para Conteúdo 3" descr="Imagem em preto e branco&#10;&#10;Descrição gerada automaticamente">
            <a:extLst>
              <a:ext uri="{FF2B5EF4-FFF2-40B4-BE49-F238E27FC236}">
                <a16:creationId xmlns:a16="http://schemas.microsoft.com/office/drawing/2014/main" id="{0D03AA83-A1A3-44FF-8F4C-7D6A4DC255A6}"/>
              </a:ext>
            </a:extLst>
          </p:cNvPr>
          <p:cNvPicPr>
            <a:picLocks/>
          </p:cNvPicPr>
          <p:nvPr/>
        </p:nvPicPr>
        <p:blipFill rotWithShape="1">
          <a:blip r:embed="rId2"/>
          <a:srcRect r="2" b="6698"/>
          <a:stretch/>
        </p:blipFill>
        <p:spPr bwMode="auto">
          <a:xfrm>
            <a:off x="5276088" y="640082"/>
            <a:ext cx="6276250" cy="5577838"/>
          </a:xfrm>
          <a:prstGeom prst="rect">
            <a:avLst/>
          </a:prstGeom>
          <a:effectLst/>
        </p:spPr>
      </p:pic>
    </p:spTree>
    <p:extLst>
      <p:ext uri="{BB962C8B-B14F-4D97-AF65-F5344CB8AC3E}">
        <p14:creationId xmlns:p14="http://schemas.microsoft.com/office/powerpoint/2010/main" val="162938374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5B6C9ED-FB57-4C5F-808B-0E910A611214}"/>
              </a:ext>
            </a:extLst>
          </p:cNvPr>
          <p:cNvSpPr>
            <a:spLocks noGrp="1"/>
          </p:cNvSpPr>
          <p:nvPr>
            <p:ph type="title"/>
          </p:nvPr>
        </p:nvSpPr>
        <p:spPr>
          <a:xfrm>
            <a:off x="804673" y="1445494"/>
            <a:ext cx="3616856" cy="4376572"/>
          </a:xfrm>
        </p:spPr>
        <p:txBody>
          <a:bodyPr anchor="ctr">
            <a:normAutofit/>
          </a:bodyPr>
          <a:lstStyle/>
          <a:p>
            <a:r>
              <a:rPr lang="pt-BR" sz="3400">
                <a:latin typeface="Georgia" panose="02040502050405020303" pitchFamily="18" charset="0"/>
              </a:rPr>
              <a:t>Reconhecimento de Gestos</a:t>
            </a:r>
          </a:p>
        </p:txBody>
      </p:sp>
      <p:sp>
        <p:nvSpPr>
          <p:cNvPr id="10" name="Freeform: Shape 9">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ço Reservado para Conteúdo 4">
            <a:extLst>
              <a:ext uri="{FF2B5EF4-FFF2-40B4-BE49-F238E27FC236}">
                <a16:creationId xmlns:a16="http://schemas.microsoft.com/office/drawing/2014/main" id="{55D9586A-A2FD-41A6-BC7A-7EC62F668E47}"/>
              </a:ext>
            </a:extLst>
          </p:cNvPr>
          <p:cNvSpPr>
            <a:spLocks noGrp="1"/>
          </p:cNvSpPr>
          <p:nvPr>
            <p:ph idx="1"/>
          </p:nvPr>
        </p:nvSpPr>
        <p:spPr>
          <a:xfrm>
            <a:off x="6028888" y="999637"/>
            <a:ext cx="5501834" cy="5268285"/>
          </a:xfrm>
        </p:spPr>
        <p:txBody>
          <a:bodyPr anchor="ctr">
            <a:normAutofit lnSpcReduction="10000"/>
          </a:bodyPr>
          <a:lstStyle/>
          <a:p>
            <a:pPr marL="0" indent="0" algn="just">
              <a:spcAft>
                <a:spcPts val="600"/>
              </a:spcAft>
              <a:buNone/>
            </a:pPr>
            <a:r>
              <a:rPr lang="pt-BR" sz="1500" dirty="0">
                <a:solidFill>
                  <a:schemeClr val="bg1"/>
                </a:solidFill>
                <a:effectLst/>
                <a:latin typeface="Georgia" panose="02040502050405020303" pitchFamily="18" charset="0"/>
                <a:ea typeface="Calibri" panose="020F0502020204030204" pitchFamily="34" charset="0"/>
                <a:cs typeface="Calibri" panose="020F0502020204030204" pitchFamily="34" charset="0"/>
              </a:rPr>
              <a:t>Após as configurações de ambiente do Anaconda, feita no diretório base (que já incluem as instalações de algumas das bibliotecas citadas).</a:t>
            </a:r>
          </a:p>
          <a:p>
            <a:pPr marL="0" indent="0" algn="just">
              <a:spcAft>
                <a:spcPts val="600"/>
              </a:spcAft>
              <a:buNone/>
            </a:pPr>
            <a:r>
              <a:rPr lang="pt-BR" sz="1500" dirty="0">
                <a:solidFill>
                  <a:schemeClr val="bg1"/>
                </a:solidFill>
                <a:effectLst/>
                <a:latin typeface="Georgia" panose="02040502050405020303" pitchFamily="18" charset="0"/>
                <a:ea typeface="Calibri" panose="020F0502020204030204" pitchFamily="34" charset="0"/>
                <a:cs typeface="Calibri" panose="020F0502020204030204" pitchFamily="34" charset="0"/>
              </a:rPr>
              <a:t>Acesse a pasta referente aos arquivos de execução (No projeto é o diretório “Gestos”), digite no terminal:</a:t>
            </a:r>
          </a:p>
          <a:p>
            <a:pPr algn="just">
              <a:spcAft>
                <a:spcPts val="600"/>
              </a:spcAft>
            </a:pPr>
            <a:r>
              <a:rPr lang="pt-BR" sz="1500" dirty="0" err="1">
                <a:solidFill>
                  <a:schemeClr val="bg1"/>
                </a:solidFill>
                <a:effectLst/>
                <a:latin typeface="Georgia" panose="02040502050405020303" pitchFamily="18" charset="0"/>
                <a:ea typeface="Calibri" panose="020F0502020204030204" pitchFamily="34" charset="0"/>
                <a:cs typeface="Calibri" panose="020F0502020204030204" pitchFamily="34" charset="0"/>
              </a:rPr>
              <a:t>cd</a:t>
            </a:r>
            <a:r>
              <a:rPr lang="pt-BR" sz="1500" dirty="0">
                <a:solidFill>
                  <a:schemeClr val="bg1"/>
                </a:solidFill>
                <a:effectLst/>
                <a:latin typeface="Georgia" panose="02040502050405020303" pitchFamily="18" charset="0"/>
                <a:ea typeface="Calibri" panose="020F0502020204030204" pitchFamily="34" charset="0"/>
                <a:cs typeface="Calibri" panose="020F0502020204030204" pitchFamily="34" charset="0"/>
              </a:rPr>
              <a:t> Gestos</a:t>
            </a:r>
          </a:p>
          <a:p>
            <a:pPr marL="0" indent="0" algn="just">
              <a:spcAft>
                <a:spcPts val="600"/>
              </a:spcAft>
              <a:buNone/>
            </a:pPr>
            <a:r>
              <a:rPr lang="pt-BR" sz="1500" dirty="0">
                <a:solidFill>
                  <a:schemeClr val="bg1"/>
                </a:solidFill>
                <a:effectLst/>
                <a:latin typeface="Georgia" panose="02040502050405020303" pitchFamily="18" charset="0"/>
                <a:ea typeface="Calibri" panose="020F0502020204030204" pitchFamily="34" charset="0"/>
                <a:cs typeface="Calibri" panose="020F0502020204030204" pitchFamily="34" charset="0"/>
              </a:rPr>
              <a:t>Após acessar, digite o comando para executar a aplicação:</a:t>
            </a:r>
          </a:p>
          <a:p>
            <a:pPr algn="just">
              <a:spcAft>
                <a:spcPts val="600"/>
              </a:spcAft>
            </a:pPr>
            <a:r>
              <a:rPr lang="pt-BR" sz="1500" dirty="0" err="1">
                <a:solidFill>
                  <a:schemeClr val="bg1"/>
                </a:solidFill>
                <a:effectLst/>
                <a:latin typeface="Georgia" panose="02040502050405020303" pitchFamily="18" charset="0"/>
                <a:ea typeface="Calibri" panose="020F0502020204030204" pitchFamily="34" charset="0"/>
                <a:cs typeface="Calibri" panose="020F0502020204030204" pitchFamily="34" charset="0"/>
              </a:rPr>
              <a:t>python</a:t>
            </a:r>
            <a:r>
              <a:rPr lang="pt-BR" sz="1500" dirty="0">
                <a:solidFill>
                  <a:schemeClr val="bg1"/>
                </a:solidFill>
                <a:effectLst/>
                <a:latin typeface="Georgia" panose="02040502050405020303" pitchFamily="18" charset="0"/>
                <a:ea typeface="Calibri" panose="020F0502020204030204" pitchFamily="34" charset="0"/>
                <a:cs typeface="Calibri" panose="020F0502020204030204" pitchFamily="34" charset="0"/>
              </a:rPr>
              <a:t> HandGesture.py</a:t>
            </a:r>
          </a:p>
          <a:p>
            <a:pPr algn="just">
              <a:spcAft>
                <a:spcPts val="600"/>
              </a:spcAft>
            </a:pPr>
            <a:r>
              <a:rPr lang="pt-BR" sz="1500" b="1" i="1" dirty="0">
                <a:solidFill>
                  <a:schemeClr val="bg1"/>
                </a:solidFill>
                <a:effectLst/>
                <a:latin typeface="Georgia" panose="02040502050405020303" pitchFamily="18" charset="0"/>
                <a:ea typeface="Calibri" panose="020F0502020204030204" pitchFamily="34" charset="0"/>
                <a:cs typeface="Calibri" panose="020F0502020204030204" pitchFamily="34" charset="0"/>
              </a:rPr>
              <a:t>*É recomendável que esteja em um local bem iluminado e que sua mão esteja totalmente no quadrante da câmera (sem ultrapassar as linhas).</a:t>
            </a:r>
          </a:p>
          <a:p>
            <a:pPr marL="0" indent="0" algn="just">
              <a:spcAft>
                <a:spcPts val="600"/>
              </a:spcAft>
              <a:buNone/>
            </a:pPr>
            <a:r>
              <a:rPr lang="pt-BR" sz="1500" dirty="0">
                <a:solidFill>
                  <a:schemeClr val="bg1"/>
                </a:solidFill>
                <a:effectLst/>
                <a:latin typeface="Georgia" panose="02040502050405020303" pitchFamily="18" charset="0"/>
                <a:ea typeface="Calibri" panose="020F0502020204030204" pitchFamily="34" charset="0"/>
                <a:cs typeface="Calibri" panose="020F0502020204030204" pitchFamily="34" charset="0"/>
              </a:rPr>
              <a:t>Ao fazer o gesto representando o número dois com a mão na frente da câmera (indicador e dedo médio levantados), no terminal irá aparecer "Olá aluno!“</a:t>
            </a:r>
          </a:p>
          <a:p>
            <a:pPr marL="0" indent="0" algn="just">
              <a:spcAft>
                <a:spcPts val="600"/>
              </a:spcAft>
              <a:buNone/>
            </a:pPr>
            <a:r>
              <a:rPr lang="pt-BR" sz="1500" dirty="0">
                <a:solidFill>
                  <a:schemeClr val="bg1">
                    <a:lumMod val="95000"/>
                    <a:lumOff val="5000"/>
                  </a:schemeClr>
                </a:solidFill>
                <a:effectLst/>
                <a:latin typeface="Georgia" panose="02040502050405020303" pitchFamily="18" charset="0"/>
                <a:ea typeface="Calibri" panose="020F0502020204030204" pitchFamily="34" charset="0"/>
                <a:cs typeface="Calibri" panose="020F0502020204030204" pitchFamily="34" charset="0"/>
              </a:rPr>
              <a:t>Para finalizar a execução tecle </a:t>
            </a:r>
            <a:r>
              <a:rPr lang="pt-BR" sz="1500" i="1" dirty="0">
                <a:solidFill>
                  <a:schemeClr val="bg1">
                    <a:lumMod val="95000"/>
                    <a:lumOff val="5000"/>
                  </a:schemeClr>
                </a:solidFill>
                <a:effectLst/>
                <a:latin typeface="Georgia" panose="02040502050405020303" pitchFamily="18" charset="0"/>
                <a:ea typeface="Calibri" panose="020F0502020204030204" pitchFamily="34" charset="0"/>
                <a:cs typeface="Calibri" panose="020F0502020204030204" pitchFamily="34" charset="0"/>
              </a:rPr>
              <a:t>"</a:t>
            </a:r>
            <a:r>
              <a:rPr lang="pt-BR" sz="1500" i="1" dirty="0" err="1">
                <a:solidFill>
                  <a:schemeClr val="bg1">
                    <a:lumMod val="95000"/>
                    <a:lumOff val="5000"/>
                  </a:schemeClr>
                </a:solidFill>
                <a:effectLst/>
                <a:latin typeface="Georgia" panose="02040502050405020303" pitchFamily="18" charset="0"/>
                <a:ea typeface="Calibri" panose="020F0502020204030204" pitchFamily="34" charset="0"/>
                <a:cs typeface="Calibri" panose="020F0502020204030204" pitchFamily="34" charset="0"/>
              </a:rPr>
              <a:t>Esc</a:t>
            </a:r>
            <a:r>
              <a:rPr lang="pt-BR" sz="1500" i="1" dirty="0">
                <a:solidFill>
                  <a:schemeClr val="bg1">
                    <a:lumMod val="95000"/>
                    <a:lumOff val="5000"/>
                  </a:schemeClr>
                </a:solidFill>
                <a:effectLst/>
                <a:latin typeface="Georgia" panose="02040502050405020303" pitchFamily="18" charset="0"/>
                <a:ea typeface="Calibri" panose="020F0502020204030204" pitchFamily="34" charset="0"/>
                <a:cs typeface="Calibri" panose="020F0502020204030204" pitchFamily="34" charset="0"/>
              </a:rPr>
              <a:t>"</a:t>
            </a:r>
            <a:r>
              <a:rPr lang="pt-BR" sz="1500" dirty="0">
                <a:solidFill>
                  <a:schemeClr val="bg1">
                    <a:lumMod val="95000"/>
                    <a:lumOff val="5000"/>
                  </a:schemeClr>
                </a:solidFill>
                <a:effectLst/>
                <a:latin typeface="Georgia" panose="02040502050405020303" pitchFamily="18" charset="0"/>
                <a:ea typeface="Calibri" panose="020F0502020204030204" pitchFamily="34" charset="0"/>
                <a:cs typeface="Calibri" panose="020F0502020204030204" pitchFamily="34" charset="0"/>
              </a:rPr>
              <a:t>.</a:t>
            </a:r>
          </a:p>
          <a:p>
            <a:pPr marL="0" indent="0" algn="just">
              <a:spcAft>
                <a:spcPts val="600"/>
              </a:spcAft>
              <a:buNone/>
            </a:pPr>
            <a:r>
              <a:rPr lang="pt-BR" sz="1500" dirty="0">
                <a:solidFill>
                  <a:schemeClr val="bg1"/>
                </a:solidFill>
                <a:effectLst/>
                <a:latin typeface="Georgia" panose="02040502050405020303" pitchFamily="18" charset="0"/>
              </a:rPr>
              <a:t>Na Figura a seguir é possível ver o que foi dito anteriormente e a interação do programa com o usuário imprimindo na tela a mensagem: “Olá Aluno!”.</a:t>
            </a:r>
          </a:p>
          <a:p>
            <a:pPr marL="0" indent="0">
              <a:spcAft>
                <a:spcPts val="600"/>
              </a:spcAft>
              <a:buNone/>
            </a:pPr>
            <a:endParaRPr lang="pt-BR" sz="1500" dirty="0">
              <a:solidFill>
                <a:schemeClr val="bg1"/>
              </a:solidFill>
              <a:effectLst/>
              <a:latin typeface="Georgia" panose="02040502050405020303" pitchFamily="18" charset="0"/>
              <a:ea typeface="Calibri" panose="020F0502020204030204" pitchFamily="34" charset="0"/>
              <a:cs typeface="Calibri" panose="020F0502020204030204" pitchFamily="34" charset="0"/>
            </a:endParaRPr>
          </a:p>
          <a:p>
            <a:endParaRPr lang="pt-BR" sz="1500" dirty="0">
              <a:solidFill>
                <a:schemeClr val="bg1"/>
              </a:solidFill>
            </a:endParaRPr>
          </a:p>
        </p:txBody>
      </p:sp>
    </p:spTree>
    <p:extLst>
      <p:ext uri="{BB962C8B-B14F-4D97-AF65-F5344CB8AC3E}">
        <p14:creationId xmlns:p14="http://schemas.microsoft.com/office/powerpoint/2010/main" val="275483258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Espaço Reservado para Conteúdo 6" descr="Tela de computador com foto de homem&#10;&#10;Descrição gerada automaticamente">
            <a:extLst>
              <a:ext uri="{FF2B5EF4-FFF2-40B4-BE49-F238E27FC236}">
                <a16:creationId xmlns:a16="http://schemas.microsoft.com/office/drawing/2014/main" id="{D6D981F8-5A61-44B8-9D49-37751147404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Tree>
    <p:extLst>
      <p:ext uri="{BB962C8B-B14F-4D97-AF65-F5344CB8AC3E}">
        <p14:creationId xmlns:p14="http://schemas.microsoft.com/office/powerpoint/2010/main" val="3677137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60977F7-1545-42B5-9874-2A107AC079B2}"/>
              </a:ext>
            </a:extLst>
          </p:cNvPr>
          <p:cNvSpPr>
            <a:spLocks noGrp="1"/>
          </p:cNvSpPr>
          <p:nvPr>
            <p:ph type="title"/>
          </p:nvPr>
        </p:nvSpPr>
        <p:spPr>
          <a:xfrm>
            <a:off x="838200" y="631825"/>
            <a:ext cx="10515600" cy="1325563"/>
          </a:xfrm>
        </p:spPr>
        <p:txBody>
          <a:bodyPr>
            <a:normAutofit/>
          </a:bodyPr>
          <a:lstStyle/>
          <a:p>
            <a:pPr algn="ctr"/>
            <a:r>
              <a:rPr lang="pt-BR" b="1" kern="1600" cap="all" dirty="0">
                <a:solidFill>
                  <a:schemeClr val="bg1"/>
                </a:solidFill>
                <a:effectLst/>
                <a:latin typeface="Times New Roman" panose="02020603050405020304" pitchFamily="18" charset="0"/>
              </a:rPr>
              <a:t>RESULTADOS E DISCUSSÃO</a:t>
            </a:r>
            <a:br>
              <a:rPr lang="pt-BR" b="1" kern="1600" cap="all" dirty="0">
                <a:solidFill>
                  <a:schemeClr val="bg1"/>
                </a:solidFill>
                <a:effectLst/>
                <a:latin typeface="Arial" panose="020B0604020202020204" pitchFamily="34" charset="0"/>
              </a:rPr>
            </a:br>
            <a:endParaRPr lang="pt-BR" dirty="0">
              <a:solidFill>
                <a:schemeClr val="bg1"/>
              </a:solidFill>
            </a:endParaRPr>
          </a:p>
        </p:txBody>
      </p:sp>
      <p:cxnSp>
        <p:nvCxnSpPr>
          <p:cNvPr id="15" name="Straight Connector 11">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Espaço Reservado para Conteúdo 4">
            <a:extLst>
              <a:ext uri="{FF2B5EF4-FFF2-40B4-BE49-F238E27FC236}">
                <a16:creationId xmlns:a16="http://schemas.microsoft.com/office/drawing/2014/main" id="{6B492EFF-13D0-46FA-BCD0-2E89006CA7FE}"/>
              </a:ext>
            </a:extLst>
          </p:cNvPr>
          <p:cNvSpPr>
            <a:spLocks noGrp="1"/>
          </p:cNvSpPr>
          <p:nvPr>
            <p:ph idx="1"/>
          </p:nvPr>
        </p:nvSpPr>
        <p:spPr>
          <a:xfrm>
            <a:off x="838200" y="2269173"/>
            <a:ext cx="10515600" cy="3659988"/>
          </a:xfrm>
        </p:spPr>
        <p:txBody>
          <a:bodyPr>
            <a:normAutofit fontScale="92500" lnSpcReduction="10000"/>
          </a:bodyPr>
          <a:lstStyle/>
          <a:p>
            <a:pPr algn="just">
              <a:spcAft>
                <a:spcPts val="600"/>
              </a:spcAft>
            </a:pPr>
            <a:r>
              <a:rPr lang="pt-BR" sz="2400" dirty="0">
                <a:solidFill>
                  <a:schemeClr val="bg1"/>
                </a:solidFill>
                <a:effectLst/>
                <a:latin typeface="Times New Roman" panose="02020603050405020304" pitchFamily="18" charset="0"/>
              </a:rPr>
              <a:t>Durante o desenvolvimento do projeto encontramos algumas dificuldades que puderam ser contornadas com a alteração do código para atender as expectativas propostas ao grupo.</a:t>
            </a:r>
            <a:endParaRPr lang="pt-BR" sz="2400" dirty="0">
              <a:solidFill>
                <a:schemeClr val="bg1"/>
              </a:solidFill>
              <a:effectLst/>
            </a:endParaRPr>
          </a:p>
          <a:p>
            <a:pPr algn="just">
              <a:spcAft>
                <a:spcPts val="600"/>
              </a:spcAft>
            </a:pPr>
            <a:r>
              <a:rPr lang="pt-BR" sz="2400" dirty="0">
                <a:solidFill>
                  <a:schemeClr val="bg1"/>
                </a:solidFill>
                <a:effectLst/>
                <a:latin typeface="Times New Roman" panose="02020603050405020304" pitchFamily="18" charset="0"/>
              </a:rPr>
              <a:t>O código é capaz de reconhecer rostos, ao localizar a face ou gesto coloca em uma caixa na cor azul clara mostrando que está conseguindo identificar algo, em seguida faz uma marcação com contorno na cor verde com pontos na cor azul para especificar a face ou gesto, por último realiza a segmentação de imagem deixando a face ou gesto em branco com fundo preto.</a:t>
            </a:r>
          </a:p>
          <a:p>
            <a:pPr algn="just">
              <a:spcAft>
                <a:spcPts val="600"/>
              </a:spcAft>
            </a:pPr>
            <a:r>
              <a:rPr lang="pt-BR" sz="2600" dirty="0">
                <a:solidFill>
                  <a:schemeClr val="bg1"/>
                </a:solidFill>
                <a:effectLst/>
                <a:latin typeface="Times New Roman" panose="02020603050405020304" pitchFamily="18" charset="0"/>
              </a:rPr>
              <a:t>Algumas questões com o código anterior não puderam ser resolvidas, sendo necessário criar um com o auxílio do professor e fontes já especificadas anteriormente.</a:t>
            </a:r>
            <a:endParaRPr lang="pt-BR" sz="2600" dirty="0">
              <a:solidFill>
                <a:schemeClr val="bg1"/>
              </a:solidFill>
              <a:effectLst/>
            </a:endParaRPr>
          </a:p>
        </p:txBody>
      </p:sp>
    </p:spTree>
    <p:extLst>
      <p:ext uri="{BB962C8B-B14F-4D97-AF65-F5344CB8AC3E}">
        <p14:creationId xmlns:p14="http://schemas.microsoft.com/office/powerpoint/2010/main" val="333989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60977F7-1545-42B5-9874-2A107AC079B2}"/>
              </a:ext>
            </a:extLst>
          </p:cNvPr>
          <p:cNvSpPr>
            <a:spLocks noGrp="1"/>
          </p:cNvSpPr>
          <p:nvPr>
            <p:ph type="title"/>
          </p:nvPr>
        </p:nvSpPr>
        <p:spPr>
          <a:xfrm>
            <a:off x="838200" y="631825"/>
            <a:ext cx="10515600" cy="1325563"/>
          </a:xfrm>
        </p:spPr>
        <p:txBody>
          <a:bodyPr>
            <a:normAutofit/>
          </a:bodyPr>
          <a:lstStyle/>
          <a:p>
            <a:pPr lvl="0" algn="ctr">
              <a:spcAft>
                <a:spcPts val="300"/>
              </a:spcAft>
              <a:tabLst>
                <a:tab pos="274320" algn="l"/>
              </a:tabLst>
            </a:pPr>
            <a:r>
              <a:rPr lang="pt-BR" b="1" kern="1600" cap="all" dirty="0">
                <a:solidFill>
                  <a:schemeClr val="bg1"/>
                </a:solidFill>
                <a:effectLst/>
                <a:latin typeface="Times New Roman" panose="02020603050405020304" pitchFamily="18" charset="0"/>
              </a:rPr>
              <a:t>CONSIDERAÇÕES FINAIS</a:t>
            </a:r>
            <a:endParaRPr lang="pt-BR" b="1" kern="1600" cap="all" dirty="0">
              <a:solidFill>
                <a:schemeClr val="bg1"/>
              </a:solidFill>
              <a:effectLst/>
              <a:latin typeface="Arial" panose="020B0604020202020204" pitchFamily="34" charset="0"/>
            </a:endParaRPr>
          </a:p>
        </p:txBody>
      </p:sp>
      <p:cxnSp>
        <p:nvCxnSpPr>
          <p:cNvPr id="22" name="Straight Connector 21">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Espaço Reservado para Conteúdo 4">
            <a:extLst>
              <a:ext uri="{FF2B5EF4-FFF2-40B4-BE49-F238E27FC236}">
                <a16:creationId xmlns:a16="http://schemas.microsoft.com/office/drawing/2014/main" id="{6B492EFF-13D0-46FA-BCD0-2E89006CA7FE}"/>
              </a:ext>
            </a:extLst>
          </p:cNvPr>
          <p:cNvSpPr>
            <a:spLocks noGrp="1"/>
          </p:cNvSpPr>
          <p:nvPr>
            <p:ph idx="1"/>
          </p:nvPr>
        </p:nvSpPr>
        <p:spPr>
          <a:xfrm>
            <a:off x="838200" y="2269173"/>
            <a:ext cx="10515600" cy="3659988"/>
          </a:xfrm>
        </p:spPr>
        <p:txBody>
          <a:bodyPr>
            <a:normAutofit/>
          </a:bodyPr>
          <a:lstStyle/>
          <a:p>
            <a:pPr algn="just">
              <a:spcAft>
                <a:spcPts val="0"/>
              </a:spcAft>
            </a:pPr>
            <a:r>
              <a:rPr lang="pt-BR"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Ao desenvolver o projeto pudemos notar que a implantação desse novo código facilitará e contribuirá para a conclusão do </a:t>
            </a:r>
            <a:r>
              <a:rPr lang="pt-BR"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Fatequino</a:t>
            </a:r>
            <a:r>
              <a:rPr lang="pt-BR"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24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p>
            <a:pPr algn="just">
              <a:spcAft>
                <a:spcPts val="0"/>
              </a:spcAft>
            </a:pPr>
            <a:r>
              <a:rPr lang="pt-BR"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Apesar dos empecilhos durante o desenvolvimento, podemos observar que o código fará o auxílio para futuros grupos pois ele é capaz de reconhecer gestos específicos e faces realizando a segmentação de imagem. Futuramente esse código fará parte da integração no </a:t>
            </a:r>
            <a:r>
              <a:rPr lang="pt-BR"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Fatequino</a:t>
            </a:r>
            <a:r>
              <a:rPr lang="pt-BR"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sendo possível interagir com o aluno ou visitante.</a:t>
            </a:r>
            <a:endParaRPr lang="pt-BR" sz="24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p>
            <a:pPr algn="just">
              <a:spcAft>
                <a:spcPts val="0"/>
              </a:spcAft>
            </a:pPr>
            <a:r>
              <a:rPr lang="pt-BR"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Todos os códigos, </a:t>
            </a:r>
            <a:r>
              <a:rPr lang="pt-BR"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read-me</a:t>
            </a:r>
            <a:r>
              <a:rPr lang="pt-BR"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licenças, documentação, powerpoint e exemplos estão disponíveis com o professor responsável, no </a:t>
            </a:r>
            <a:r>
              <a:rPr lang="pt-BR"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trello</a:t>
            </a:r>
            <a:r>
              <a:rPr lang="pt-BR"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e </a:t>
            </a:r>
            <a:r>
              <a:rPr lang="pt-BR" sz="2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github</a:t>
            </a:r>
            <a:r>
              <a:rPr lang="pt-BR"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24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133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27">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8A322FA-1843-4AD6-A1EB-BA52F4A0CB21}"/>
              </a:ext>
            </a:extLst>
          </p:cNvPr>
          <p:cNvSpPr>
            <a:spLocks noGrp="1"/>
          </p:cNvSpPr>
          <p:nvPr>
            <p:ph type="title"/>
          </p:nvPr>
        </p:nvSpPr>
        <p:spPr>
          <a:xfrm>
            <a:off x="174172" y="1378857"/>
            <a:ext cx="3633144" cy="3018972"/>
          </a:xfrm>
          <a:prstGeom prst="ellipse">
            <a:avLst/>
          </a:prstGeom>
          <a:solidFill>
            <a:schemeClr val="bg1"/>
          </a:solidFill>
          <a:ln w="174625" cmpd="thinThick">
            <a:solidFill>
              <a:schemeClr val="bg1"/>
            </a:solidFill>
          </a:ln>
        </p:spPr>
        <p:txBody>
          <a:bodyPr>
            <a:normAutofit/>
          </a:bodyPr>
          <a:lstStyle/>
          <a:p>
            <a:pPr algn="ctr"/>
            <a:r>
              <a:rPr lang="pt-BR" sz="3600" b="1" dirty="0">
                <a:effectLst/>
                <a:latin typeface="Georgia" panose="02040502050405020303" pitchFamily="18" charset="0"/>
                <a:ea typeface="Courier New" panose="02070309020205020404" pitchFamily="49" charset="0"/>
              </a:rPr>
              <a:t>Glossário</a:t>
            </a:r>
            <a:endParaRPr lang="pt-BR" sz="3600" dirty="0">
              <a:latin typeface="Georgia" panose="02040502050405020303" pitchFamily="18" charset="0"/>
            </a:endParaRPr>
          </a:p>
        </p:txBody>
      </p:sp>
      <p:sp>
        <p:nvSpPr>
          <p:cNvPr id="3" name="Espaço Reservado para Conteúdo 2">
            <a:extLst>
              <a:ext uri="{FF2B5EF4-FFF2-40B4-BE49-F238E27FC236}">
                <a16:creationId xmlns:a16="http://schemas.microsoft.com/office/drawing/2014/main" id="{9253DEB9-B5FA-4098-BB0F-A5FC08F55627}"/>
              </a:ext>
            </a:extLst>
          </p:cNvPr>
          <p:cNvSpPr>
            <a:spLocks noGrp="1"/>
          </p:cNvSpPr>
          <p:nvPr>
            <p:ph idx="1"/>
          </p:nvPr>
        </p:nvSpPr>
        <p:spPr>
          <a:xfrm>
            <a:off x="3981487" y="0"/>
            <a:ext cx="8036341" cy="6858000"/>
          </a:xfrm>
        </p:spPr>
        <p:txBody>
          <a:bodyPr anchor="ctr">
            <a:normAutofit/>
          </a:bodyPr>
          <a:lstStyle/>
          <a:p>
            <a:pPr marL="342900" marR="0" lvl="0" indent="-342900" algn="just">
              <a:spcBef>
                <a:spcPts val="0"/>
              </a:spcBef>
              <a:spcAft>
                <a:spcPts val="0"/>
              </a:spcAft>
              <a:buFont typeface="Arial" panose="020B0604020202020204" pitchFamily="34" charset="0"/>
              <a:buChar char="·"/>
            </a:pPr>
            <a:r>
              <a:rPr lang="pt-BR" sz="2000" b="1" dirty="0" err="1">
                <a:solidFill>
                  <a:schemeClr val="bg1"/>
                </a:solidFill>
                <a:effectLst/>
                <a:latin typeface="Georgia" panose="02040502050405020303" pitchFamily="18" charset="0"/>
                <a:ea typeface="Courier New" panose="02070309020205020404" pitchFamily="49" charset="0"/>
                <a:cs typeface="Symbol" panose="05050102010706020507" pitchFamily="18" charset="2"/>
              </a:rPr>
              <a:t>Dat</a:t>
            </a:r>
            <a:r>
              <a:rPr lang="pt-BR" sz="2000" b="1" dirty="0">
                <a:solidFill>
                  <a:schemeClr val="bg1"/>
                </a:solidFill>
                <a:effectLst/>
                <a:latin typeface="Georgia" panose="02040502050405020303" pitchFamily="18" charset="0"/>
                <a:ea typeface="Courier New" panose="02070309020205020404" pitchFamily="49" charset="0"/>
                <a:cs typeface="Symbol" panose="05050102010706020507" pitchFamily="18" charset="2"/>
              </a:rPr>
              <a:t>: </a:t>
            </a:r>
            <a:r>
              <a:rPr lang="pt-BR" sz="2000" dirty="0">
                <a:solidFill>
                  <a:schemeClr val="bg1"/>
                </a:solidFill>
                <a:effectLst/>
                <a:latin typeface="Georgia" panose="02040502050405020303" pitchFamily="18" charset="0"/>
                <a:ea typeface="Courier New" panose="02070309020205020404" pitchFamily="49" charset="0"/>
                <a:cs typeface="Symbol" panose="05050102010706020507" pitchFamily="18" charset="2"/>
              </a:rPr>
              <a:t>Identificação da extensão de um arquivo de dados.</a:t>
            </a:r>
            <a:endParaRPr lang="pt-BR" sz="2000" dirty="0">
              <a:solidFill>
                <a:schemeClr val="bg1"/>
              </a:solidFill>
              <a:effectLst/>
              <a:latin typeface="Georgia" panose="02040502050405020303" pitchFamily="18" charset="0"/>
              <a:ea typeface="Symbol" panose="05050102010706020507" pitchFamily="18" charset="2"/>
              <a:cs typeface="Symbol" panose="05050102010706020507" pitchFamily="18" charset="2"/>
            </a:endParaRPr>
          </a:p>
          <a:p>
            <a:pPr marL="342900" marR="0" lvl="0" indent="-342900" algn="just">
              <a:spcBef>
                <a:spcPts val="0"/>
              </a:spcBef>
              <a:spcAft>
                <a:spcPts val="0"/>
              </a:spcAft>
              <a:buFont typeface="Arial" panose="020B0604020202020204" pitchFamily="34" charset="0"/>
              <a:buChar char="·"/>
            </a:pPr>
            <a:r>
              <a:rPr lang="pt-BR" sz="2000" b="1" dirty="0">
                <a:solidFill>
                  <a:schemeClr val="bg1"/>
                </a:solidFill>
                <a:effectLst/>
                <a:latin typeface="Georgia" panose="02040502050405020303" pitchFamily="18" charset="0"/>
                <a:ea typeface="Courier New" panose="02070309020205020404" pitchFamily="49" charset="0"/>
                <a:cs typeface="Symbol" panose="05050102010706020507" pitchFamily="18" charset="2"/>
              </a:rPr>
              <a:t>Download: </a:t>
            </a:r>
            <a:r>
              <a:rPr lang="pt-BR" sz="2000" dirty="0">
                <a:solidFill>
                  <a:schemeClr val="bg1"/>
                </a:solidFill>
                <a:effectLst/>
                <a:latin typeface="Georgia" panose="02040502050405020303" pitchFamily="18" charset="0"/>
                <a:ea typeface="Courier New" panose="02070309020205020404" pitchFamily="49" charset="0"/>
                <a:cs typeface="Symbol" panose="05050102010706020507" pitchFamily="18" charset="2"/>
              </a:rPr>
              <a:t>Inglês do verbo baixar.</a:t>
            </a:r>
            <a:endParaRPr lang="pt-BR" sz="2000" dirty="0">
              <a:solidFill>
                <a:schemeClr val="bg1"/>
              </a:solidFill>
              <a:effectLst/>
              <a:latin typeface="Georgia" panose="02040502050405020303" pitchFamily="18" charset="0"/>
              <a:ea typeface="Symbol" panose="05050102010706020507" pitchFamily="18" charset="2"/>
              <a:cs typeface="Symbol" panose="05050102010706020507" pitchFamily="18" charset="2"/>
            </a:endParaRPr>
          </a:p>
          <a:p>
            <a:pPr marL="342900" marR="0" lvl="0" indent="-342900" algn="just">
              <a:spcBef>
                <a:spcPts val="0"/>
              </a:spcBef>
              <a:spcAft>
                <a:spcPts val="0"/>
              </a:spcAft>
              <a:buFont typeface="Arial" panose="020B0604020202020204" pitchFamily="34" charset="0"/>
              <a:buChar char="·"/>
            </a:pPr>
            <a:r>
              <a:rPr lang="pt-BR" sz="2000" b="1" dirty="0" err="1">
                <a:solidFill>
                  <a:schemeClr val="bg1"/>
                </a:solidFill>
                <a:effectLst/>
                <a:latin typeface="Georgia" panose="02040502050405020303" pitchFamily="18" charset="0"/>
                <a:ea typeface="Courier New" panose="02070309020205020404" pitchFamily="49" charset="0"/>
                <a:cs typeface="Symbol" panose="05050102010706020507" pitchFamily="18" charset="2"/>
              </a:rPr>
              <a:t>Landmarks</a:t>
            </a:r>
            <a:r>
              <a:rPr lang="pt-BR" sz="2000" b="1" dirty="0">
                <a:solidFill>
                  <a:schemeClr val="bg1"/>
                </a:solidFill>
                <a:effectLst/>
                <a:latin typeface="Georgia" panose="02040502050405020303" pitchFamily="18" charset="0"/>
                <a:ea typeface="Courier New" panose="02070309020205020404" pitchFamily="49" charset="0"/>
                <a:cs typeface="Symbol" panose="05050102010706020507" pitchFamily="18" charset="2"/>
              </a:rPr>
              <a:t>: </a:t>
            </a:r>
            <a:r>
              <a:rPr lang="pt-BR" sz="2000" dirty="0">
                <a:solidFill>
                  <a:schemeClr val="bg1"/>
                </a:solidFill>
                <a:effectLst/>
                <a:latin typeface="Georgia" panose="02040502050405020303" pitchFamily="18" charset="0"/>
                <a:ea typeface="Courier New" panose="02070309020205020404" pitchFamily="49" charset="0"/>
                <a:cs typeface="Symbol" panose="05050102010706020507" pitchFamily="18" charset="2"/>
              </a:rPr>
              <a:t>Traduzido para o português, pontos de referência.</a:t>
            </a:r>
            <a:endParaRPr lang="pt-BR" sz="2000" dirty="0">
              <a:solidFill>
                <a:schemeClr val="bg1"/>
              </a:solidFill>
              <a:effectLst/>
              <a:latin typeface="Georgia" panose="02040502050405020303" pitchFamily="18" charset="0"/>
              <a:ea typeface="Symbol" panose="05050102010706020507" pitchFamily="18" charset="2"/>
              <a:cs typeface="Symbol" panose="05050102010706020507" pitchFamily="18" charset="2"/>
            </a:endParaRPr>
          </a:p>
          <a:p>
            <a:pPr marL="342900" marR="0" lvl="0" indent="-342900" algn="just">
              <a:spcBef>
                <a:spcPts val="0"/>
              </a:spcBef>
              <a:spcAft>
                <a:spcPts val="0"/>
              </a:spcAft>
              <a:buFont typeface="Arial" panose="020B0604020202020204" pitchFamily="34" charset="0"/>
              <a:buChar char="·"/>
            </a:pPr>
            <a:r>
              <a:rPr lang="pt-BR" sz="2000" b="1" dirty="0" err="1">
                <a:solidFill>
                  <a:schemeClr val="bg1"/>
                </a:solidFill>
                <a:effectLst/>
                <a:latin typeface="Georgia" panose="02040502050405020303" pitchFamily="18" charset="0"/>
                <a:ea typeface="Courier New" panose="02070309020205020404" pitchFamily="49" charset="0"/>
                <a:cs typeface="Symbol" panose="05050102010706020507" pitchFamily="18" charset="2"/>
              </a:rPr>
              <a:t>Pip</a:t>
            </a:r>
            <a:r>
              <a:rPr lang="pt-BR" sz="2000" b="1" dirty="0">
                <a:solidFill>
                  <a:schemeClr val="bg1"/>
                </a:solidFill>
                <a:effectLst/>
                <a:latin typeface="Georgia" panose="02040502050405020303" pitchFamily="18" charset="0"/>
                <a:ea typeface="Courier New" panose="02070309020205020404" pitchFamily="49" charset="0"/>
                <a:cs typeface="Symbol" panose="05050102010706020507" pitchFamily="18" charset="2"/>
              </a:rPr>
              <a:t>:</a:t>
            </a:r>
            <a:r>
              <a:rPr lang="pt-BR" sz="2000" dirty="0">
                <a:solidFill>
                  <a:schemeClr val="bg1"/>
                </a:solidFill>
                <a:effectLst/>
                <a:latin typeface="Georgia" panose="02040502050405020303" pitchFamily="18" charset="0"/>
                <a:ea typeface="Symbol" panose="05050102010706020507" pitchFamily="18" charset="2"/>
                <a:cs typeface="Symbol" panose="05050102010706020507" pitchFamily="18" charset="2"/>
              </a:rPr>
              <a:t> É um sistema de gerenciamento de pacotes padrão usado  para instalar e gerenciar pacotes de software escritos em Python.</a:t>
            </a:r>
          </a:p>
          <a:p>
            <a:pPr marL="342900" marR="0" lvl="0" indent="-342900" algn="just">
              <a:lnSpc>
                <a:spcPct val="100000"/>
              </a:lnSpc>
              <a:spcBef>
                <a:spcPts val="0"/>
              </a:spcBef>
              <a:spcAft>
                <a:spcPts val="0"/>
              </a:spcAft>
              <a:buFont typeface="Arial" panose="020B0604020202020204" pitchFamily="34" charset="0"/>
              <a:buChar char="·"/>
            </a:pPr>
            <a:r>
              <a:rPr lang="pt-BR" sz="2000" b="1" dirty="0">
                <a:solidFill>
                  <a:schemeClr val="bg1"/>
                </a:solidFill>
                <a:effectLst/>
                <a:latin typeface="Georgia" panose="02040502050405020303" pitchFamily="18" charset="0"/>
                <a:ea typeface="Symbol" panose="05050102010706020507" pitchFamily="18" charset="2"/>
                <a:cs typeface="Symbol" panose="05050102010706020507" pitchFamily="18" charset="2"/>
              </a:rPr>
              <a:t>Python: </a:t>
            </a:r>
            <a:r>
              <a:rPr lang="pt-BR" sz="2000" dirty="0">
                <a:solidFill>
                  <a:schemeClr val="bg1"/>
                </a:solidFill>
                <a:effectLst/>
                <a:latin typeface="Georgia" panose="02040502050405020303" pitchFamily="18" charset="0"/>
                <a:ea typeface="Symbol" panose="05050102010706020507" pitchFamily="18" charset="2"/>
                <a:cs typeface="Symbol" panose="05050102010706020507" pitchFamily="18" charset="2"/>
              </a:rPr>
              <a:t>É uma linguagem de programação de alto nível, interpretada,  de </a:t>
            </a:r>
            <a:r>
              <a:rPr lang="pt-BR" sz="2000" i="1" dirty="0">
                <a:solidFill>
                  <a:schemeClr val="bg1"/>
                </a:solidFill>
                <a:effectLst/>
                <a:latin typeface="Georgia" panose="02040502050405020303" pitchFamily="18" charset="0"/>
                <a:ea typeface="Symbol" panose="05050102010706020507" pitchFamily="18" charset="2"/>
                <a:cs typeface="Symbol" panose="05050102010706020507" pitchFamily="18" charset="2"/>
              </a:rPr>
              <a:t>script</a:t>
            </a:r>
            <a:r>
              <a:rPr lang="pt-BR" sz="2000" dirty="0">
                <a:solidFill>
                  <a:schemeClr val="bg1"/>
                </a:solidFill>
                <a:effectLst/>
                <a:latin typeface="Georgia" panose="02040502050405020303" pitchFamily="18" charset="0"/>
                <a:ea typeface="Symbol" panose="05050102010706020507" pitchFamily="18" charset="2"/>
                <a:cs typeface="Symbol" panose="05050102010706020507" pitchFamily="18" charset="2"/>
              </a:rPr>
              <a:t>, imperativa, orientada a objetos, funcional, de tipagem  dinâmica e forte.</a:t>
            </a:r>
          </a:p>
          <a:p>
            <a:pPr marL="342900" marR="0" lvl="0" indent="-342900" algn="just">
              <a:spcBef>
                <a:spcPts val="0"/>
              </a:spcBef>
              <a:spcAft>
                <a:spcPts val="0"/>
              </a:spcAft>
              <a:buFont typeface="Arial" panose="020B0604020202020204" pitchFamily="34" charset="0"/>
              <a:buChar char="·"/>
            </a:pPr>
            <a:r>
              <a:rPr lang="pt-BR" sz="2000" b="1" dirty="0">
                <a:solidFill>
                  <a:schemeClr val="bg1"/>
                </a:solidFill>
                <a:effectLst/>
                <a:latin typeface="Georgia" panose="02040502050405020303" pitchFamily="18" charset="0"/>
                <a:ea typeface="Symbol" panose="05050102010706020507" pitchFamily="18" charset="2"/>
                <a:cs typeface="Symbol" panose="05050102010706020507" pitchFamily="18" charset="2"/>
              </a:rPr>
              <a:t>Smartphone:</a:t>
            </a:r>
            <a:r>
              <a:rPr lang="pt-BR" sz="2000" dirty="0">
                <a:solidFill>
                  <a:schemeClr val="bg1"/>
                </a:solidFill>
                <a:effectLst/>
                <a:latin typeface="Georgia" panose="02040502050405020303" pitchFamily="18" charset="0"/>
                <a:ea typeface="Symbol" panose="05050102010706020507" pitchFamily="18" charset="2"/>
                <a:cs typeface="Symbol" panose="05050102010706020507" pitchFamily="18" charset="2"/>
              </a:rPr>
              <a:t> É um celular que combina recursos de computadores pessoais, com  funcionalidades avançadas que podem ser estendidas por meio de programas  aplicativos executados pelo seu sistema operacional.</a:t>
            </a:r>
          </a:p>
          <a:p>
            <a:pPr marL="342900" marR="0" lvl="0" indent="-342900" algn="just">
              <a:spcBef>
                <a:spcPts val="0"/>
              </a:spcBef>
              <a:spcAft>
                <a:spcPts val="0"/>
              </a:spcAft>
              <a:buFont typeface="Arial" panose="020B0604020202020204" pitchFamily="34" charset="0"/>
              <a:buChar char="·"/>
            </a:pPr>
            <a:r>
              <a:rPr lang="pt-BR" sz="2000" b="1" dirty="0">
                <a:solidFill>
                  <a:schemeClr val="bg1"/>
                </a:solidFill>
                <a:effectLst/>
                <a:latin typeface="Georgia" panose="02040502050405020303" pitchFamily="18" charset="0"/>
                <a:ea typeface="Symbol" panose="05050102010706020507" pitchFamily="18" charset="2"/>
                <a:cs typeface="Symbol" panose="05050102010706020507" pitchFamily="18" charset="2"/>
              </a:rPr>
              <a:t>Script: </a:t>
            </a:r>
            <a:r>
              <a:rPr lang="pt-BR" sz="2000" dirty="0">
                <a:solidFill>
                  <a:schemeClr val="bg1"/>
                </a:solidFill>
                <a:effectLst/>
                <a:latin typeface="Georgia" panose="02040502050405020303" pitchFamily="18" charset="0"/>
                <a:ea typeface="Symbol" panose="05050102010706020507" pitchFamily="18" charset="2"/>
                <a:cs typeface="Symbol" panose="05050102010706020507" pitchFamily="18" charset="2"/>
              </a:rPr>
              <a:t>Um </a:t>
            </a:r>
            <a:r>
              <a:rPr lang="pt-BR" sz="2000" dirty="0" err="1">
                <a:solidFill>
                  <a:schemeClr val="bg1"/>
                </a:solidFill>
                <a:effectLst/>
                <a:latin typeface="Georgia" panose="02040502050405020303" pitchFamily="18" charset="0"/>
                <a:ea typeface="Symbol" panose="05050102010706020507" pitchFamily="18" charset="2"/>
                <a:cs typeface="Symbol" panose="05050102010706020507" pitchFamily="18" charset="2"/>
              </a:rPr>
              <a:t>scripting</a:t>
            </a:r>
            <a:r>
              <a:rPr lang="pt-BR" sz="2000" dirty="0">
                <a:solidFill>
                  <a:schemeClr val="bg1"/>
                </a:solidFill>
                <a:effectLst/>
                <a:latin typeface="Georgia" panose="02040502050405020303" pitchFamily="18" charset="0"/>
                <a:ea typeface="Symbol" panose="05050102010706020507" pitchFamily="18" charset="2"/>
                <a:cs typeface="Symbol" panose="05050102010706020507" pitchFamily="18" charset="2"/>
              </a:rPr>
              <a:t> ou linguagem de script é uma linguagem de programação  que suporta scripts, programas escritos para um sistema de tempo de  execução especial que automatiza a execução de tarefas que poderiam  alternativamente ser executadas uma por vez por um operador humano.</a:t>
            </a:r>
          </a:p>
          <a:p>
            <a:pPr marL="342900" marR="0" lvl="0" indent="-342900" algn="just">
              <a:spcBef>
                <a:spcPts val="0"/>
              </a:spcBef>
              <a:spcAft>
                <a:spcPts val="1000"/>
              </a:spcAft>
              <a:buFont typeface="Arial" panose="020B0604020202020204" pitchFamily="34" charset="0"/>
              <a:buChar char="·"/>
            </a:pPr>
            <a:r>
              <a:rPr lang="pt-BR" sz="2000" b="1" dirty="0">
                <a:solidFill>
                  <a:schemeClr val="bg1"/>
                </a:solidFill>
                <a:effectLst/>
                <a:latin typeface="Georgia" panose="02040502050405020303" pitchFamily="18" charset="0"/>
                <a:ea typeface="Symbol" panose="05050102010706020507" pitchFamily="18" charset="2"/>
                <a:cs typeface="Symbol" panose="05050102010706020507" pitchFamily="18" charset="2"/>
              </a:rPr>
              <a:t>Webcam: </a:t>
            </a:r>
            <a:r>
              <a:rPr lang="pt-BR" sz="2000" dirty="0">
                <a:solidFill>
                  <a:schemeClr val="bg1"/>
                </a:solidFill>
                <a:effectLst/>
                <a:latin typeface="Georgia" panose="02040502050405020303" pitchFamily="18" charset="0"/>
                <a:ea typeface="Symbol" panose="05050102010706020507" pitchFamily="18" charset="2"/>
                <a:cs typeface="Symbol" panose="05050102010706020507" pitchFamily="18" charset="2"/>
              </a:rPr>
              <a:t>É uma câmera de vídeo de baixo custo que  capta imagens e que as transfere para um computador. Pode ser usada para  videoconferência, monitoramento de ambientes, produção de vídeo e  imagens para edição, entre outras aplicações.</a:t>
            </a:r>
            <a:endParaRPr lang="pt-BR" sz="20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3336438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0C47A4-007E-4FB1-896A-10C81DFA787A}"/>
              </a:ext>
            </a:extLst>
          </p:cNvPr>
          <p:cNvSpPr>
            <a:spLocks noGrp="1"/>
          </p:cNvSpPr>
          <p:nvPr>
            <p:ph type="title"/>
          </p:nvPr>
        </p:nvSpPr>
        <p:spPr>
          <a:xfrm>
            <a:off x="838200" y="631825"/>
            <a:ext cx="10515600" cy="1325563"/>
          </a:xfrm>
        </p:spPr>
        <p:txBody>
          <a:bodyPr>
            <a:normAutofit/>
          </a:bodyPr>
          <a:lstStyle/>
          <a:p>
            <a:pPr algn="ctr"/>
            <a:r>
              <a:rPr lang="pt-BR" b="1" dirty="0">
                <a:effectLst/>
                <a:latin typeface="Georgia" panose="02040502050405020303" pitchFamily="18" charset="0"/>
                <a:ea typeface="Courier New" panose="02070309020205020404" pitchFamily="49" charset="0"/>
              </a:rPr>
              <a:t>Referências</a:t>
            </a:r>
            <a:endParaRPr lang="pt-BR" dirty="0">
              <a:latin typeface="Georgia" panose="02040502050405020303" pitchFamily="18" charset="0"/>
            </a:endParaRPr>
          </a:p>
        </p:txBody>
      </p:sp>
      <p:cxnSp>
        <p:nvCxnSpPr>
          <p:cNvPr id="32" name="Straight Connector 21">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Espaço Reservado para Conteúdo 2">
            <a:extLst>
              <a:ext uri="{FF2B5EF4-FFF2-40B4-BE49-F238E27FC236}">
                <a16:creationId xmlns:a16="http://schemas.microsoft.com/office/drawing/2014/main" id="{7A8A1389-FCED-433F-A61E-7EFF7CC26FD9}"/>
              </a:ext>
            </a:extLst>
          </p:cNvPr>
          <p:cNvSpPr>
            <a:spLocks noGrp="1"/>
          </p:cNvSpPr>
          <p:nvPr>
            <p:ph idx="1"/>
          </p:nvPr>
        </p:nvSpPr>
        <p:spPr>
          <a:xfrm>
            <a:off x="838200" y="2090060"/>
            <a:ext cx="10515600" cy="4281708"/>
          </a:xfrm>
        </p:spPr>
        <p:txBody>
          <a:bodyPr>
            <a:normAutofit/>
          </a:bodyPr>
          <a:lstStyle/>
          <a:p>
            <a:pPr marL="0" marR="0">
              <a:spcBef>
                <a:spcPts val="0"/>
              </a:spcBef>
              <a:spcAft>
                <a:spcPts val="1000"/>
              </a:spcAft>
            </a:pPr>
            <a:r>
              <a:rPr lang="pt-BR" sz="1800" dirty="0">
                <a:effectLst/>
                <a:latin typeface="Georgia" panose="02040502050405020303" pitchFamily="18" charset="0"/>
                <a:ea typeface="Calibri" panose="020F0502020204030204" pitchFamily="34" charset="0"/>
              </a:rPr>
              <a:t>paulvangent.com - Paul van Gent. </a:t>
            </a:r>
            <a:r>
              <a:rPr lang="en-US" sz="1800" b="1" dirty="0">
                <a:effectLst/>
                <a:latin typeface="Georgia" panose="02040502050405020303" pitchFamily="18" charset="0"/>
                <a:ea typeface="Calibri" panose="020F0502020204030204" pitchFamily="34" charset="0"/>
              </a:rPr>
              <a:t>Emotion Recognition using Facial Landmarks, Python, </a:t>
            </a:r>
            <a:r>
              <a:rPr lang="en-US" sz="1800" b="1" dirty="0" err="1">
                <a:effectLst/>
                <a:latin typeface="Georgia" panose="02040502050405020303" pitchFamily="18" charset="0"/>
                <a:ea typeface="Calibri" panose="020F0502020204030204" pitchFamily="34" charset="0"/>
              </a:rPr>
              <a:t>DLib</a:t>
            </a:r>
            <a:r>
              <a:rPr lang="en-US" sz="1800" b="1" dirty="0">
                <a:effectLst/>
                <a:latin typeface="Georgia" panose="02040502050405020303" pitchFamily="18" charset="0"/>
                <a:ea typeface="Calibri" panose="020F0502020204030204" pitchFamily="34" charset="0"/>
              </a:rPr>
              <a:t> and OpenCV. </a:t>
            </a:r>
            <a:r>
              <a:rPr lang="en-US" sz="1800" dirty="0">
                <a:effectLst/>
                <a:latin typeface="Georgia" panose="02040502050405020303" pitchFamily="18" charset="0"/>
                <a:ea typeface="Calibri" panose="020F0502020204030204" pitchFamily="34" charset="0"/>
              </a:rPr>
              <a:t>http://www.paulvangent.com/2016/08/05/emotion-recognition-using-facial-landmarks/. </a:t>
            </a:r>
            <a:r>
              <a:rPr lang="pt-BR" sz="1800" dirty="0">
                <a:effectLst/>
                <a:latin typeface="Georgia" panose="02040502050405020303" pitchFamily="18" charset="0"/>
                <a:ea typeface="Calibri" panose="020F0502020204030204" pitchFamily="34" charset="0"/>
              </a:rPr>
              <a:t>Acesso dia 06 de Junho de 2020.</a:t>
            </a:r>
          </a:p>
          <a:p>
            <a:pPr marL="0" marR="0" indent="0">
              <a:spcBef>
                <a:spcPts val="0"/>
              </a:spcBef>
              <a:spcAft>
                <a:spcPts val="1000"/>
              </a:spcAft>
              <a:buNone/>
            </a:pPr>
            <a:endParaRPr lang="pt-BR" sz="1800" dirty="0">
              <a:effectLst/>
              <a:latin typeface="Georgia" panose="02040502050405020303" pitchFamily="18" charset="0"/>
              <a:ea typeface="Calibri" panose="020F0502020204030204" pitchFamily="34" charset="0"/>
            </a:endParaRPr>
          </a:p>
          <a:p>
            <a:pPr marL="0" marR="0">
              <a:spcBef>
                <a:spcPts val="0"/>
              </a:spcBef>
              <a:spcAft>
                <a:spcPts val="1000"/>
              </a:spcAft>
            </a:pPr>
            <a:r>
              <a:rPr lang="pt-BR" sz="1800" dirty="0" err="1">
                <a:effectLst/>
                <a:latin typeface="Georgia" panose="02040502050405020303" pitchFamily="18" charset="0"/>
                <a:ea typeface="Calibri" panose="020F0502020204030204" pitchFamily="34" charset="0"/>
              </a:rPr>
              <a:t>Medium</a:t>
            </a:r>
            <a:r>
              <a:rPr lang="pt-BR" sz="1800" dirty="0">
                <a:effectLst/>
                <a:latin typeface="Georgia" panose="02040502050405020303" pitchFamily="18" charset="0"/>
                <a:ea typeface="Calibri" panose="020F0502020204030204" pitchFamily="34" charset="0"/>
              </a:rPr>
              <a:t> - Suzana Viana. </a:t>
            </a:r>
            <a:r>
              <a:rPr lang="pt-BR" sz="1800" b="1" dirty="0">
                <a:effectLst/>
                <a:latin typeface="Georgia" panose="02040502050405020303" pitchFamily="18" charset="0"/>
                <a:ea typeface="Calibri" panose="020F0502020204030204" pitchFamily="34" charset="0"/>
              </a:rPr>
              <a:t>Configurando o ambiente </a:t>
            </a:r>
            <a:r>
              <a:rPr lang="pt-BR" sz="1800" b="1" dirty="0" err="1">
                <a:effectLst/>
                <a:latin typeface="Georgia" panose="02040502050405020303" pitchFamily="18" charset="0"/>
                <a:ea typeface="Calibri" panose="020F0502020204030204" pitchFamily="34" charset="0"/>
              </a:rPr>
              <a:t>Dlib</a:t>
            </a:r>
            <a:r>
              <a:rPr lang="pt-BR" sz="1800" b="1" dirty="0">
                <a:effectLst/>
                <a:latin typeface="Georgia" panose="02040502050405020303" pitchFamily="18" charset="0"/>
                <a:ea typeface="Calibri" panose="020F0502020204030204" pitchFamily="34" charset="0"/>
              </a:rPr>
              <a:t> + Python: Guia para Iniciantes. </a:t>
            </a:r>
            <a:r>
              <a:rPr lang="pt-BR" sz="1800" dirty="0">
                <a:effectLst/>
                <a:latin typeface="Georgia" panose="02040502050405020303" pitchFamily="18" charset="0"/>
                <a:ea typeface="Calibri" panose="020F0502020204030204" pitchFamily="34" charset="0"/>
              </a:rPr>
              <a:t>https://medium.com/@suzana.svm/configurando-o-ambiente-dlib-python-guia-para-iniciantes-81cdcffc937e</a:t>
            </a:r>
            <a:r>
              <a:rPr lang="pt-BR" sz="1800" b="1" dirty="0">
                <a:effectLst/>
                <a:latin typeface="Georgia" panose="02040502050405020303" pitchFamily="18" charset="0"/>
                <a:ea typeface="Calibri" panose="020F0502020204030204" pitchFamily="34" charset="0"/>
              </a:rPr>
              <a:t>. </a:t>
            </a:r>
            <a:r>
              <a:rPr lang="pt-BR" sz="1800" dirty="0">
                <a:effectLst/>
                <a:latin typeface="Georgia" panose="02040502050405020303" pitchFamily="18" charset="0"/>
                <a:ea typeface="Calibri" panose="020F0502020204030204" pitchFamily="34" charset="0"/>
              </a:rPr>
              <a:t>Acesso dia 06 de Junho de 2020.</a:t>
            </a:r>
          </a:p>
          <a:p>
            <a:pPr marL="0" marR="0" indent="0">
              <a:spcBef>
                <a:spcPts val="0"/>
              </a:spcBef>
              <a:spcAft>
                <a:spcPts val="1000"/>
              </a:spcAft>
              <a:buNone/>
            </a:pPr>
            <a:endParaRPr lang="pt-BR" sz="1800" dirty="0">
              <a:effectLst/>
              <a:latin typeface="Georgia" panose="02040502050405020303" pitchFamily="18" charset="0"/>
              <a:ea typeface="Calibri" panose="020F0502020204030204" pitchFamily="34" charset="0"/>
            </a:endParaRPr>
          </a:p>
          <a:p>
            <a:pPr marL="0" marR="0">
              <a:spcBef>
                <a:spcPts val="0"/>
              </a:spcBef>
              <a:spcAft>
                <a:spcPts val="1000"/>
              </a:spcAft>
            </a:pPr>
            <a:r>
              <a:rPr lang="pt-BR" sz="1800" dirty="0">
                <a:effectLst/>
                <a:latin typeface="Georgia" panose="02040502050405020303" pitchFamily="18" charset="0"/>
                <a:ea typeface="Calibri" panose="020F0502020204030204" pitchFamily="34" charset="0"/>
              </a:rPr>
              <a:t>Anaconda - Anaconda Inc.</a:t>
            </a:r>
            <a:r>
              <a:rPr lang="pt-BR" sz="1800" b="1" dirty="0">
                <a:effectLst/>
                <a:latin typeface="Georgia" panose="02040502050405020303" pitchFamily="18" charset="0"/>
                <a:ea typeface="Calibri" panose="020F0502020204030204" pitchFamily="34" charset="0"/>
              </a:rPr>
              <a:t> Anaconda Individual </a:t>
            </a:r>
            <a:r>
              <a:rPr lang="pt-BR" sz="1800" b="1" dirty="0" err="1">
                <a:effectLst/>
                <a:latin typeface="Georgia" panose="02040502050405020303" pitchFamily="18" charset="0"/>
                <a:ea typeface="Calibri" panose="020F0502020204030204" pitchFamily="34" charset="0"/>
              </a:rPr>
              <a:t>Edition</a:t>
            </a:r>
            <a:r>
              <a:rPr lang="pt-BR" sz="1800" b="1" dirty="0">
                <a:effectLst/>
                <a:latin typeface="Georgia" panose="02040502050405020303" pitchFamily="18" charset="0"/>
                <a:ea typeface="Calibri" panose="020F0502020204030204" pitchFamily="34" charset="0"/>
              </a:rPr>
              <a:t>.</a:t>
            </a:r>
            <a:r>
              <a:rPr lang="pt-BR" sz="1800" dirty="0">
                <a:effectLst/>
                <a:latin typeface="Georgia" panose="02040502050405020303" pitchFamily="18" charset="0"/>
                <a:ea typeface="Calibri" panose="020F0502020204030204" pitchFamily="34" charset="0"/>
              </a:rPr>
              <a:t> https://www.anaconda.com/</a:t>
            </a:r>
            <a:r>
              <a:rPr lang="pt-BR" sz="1800" dirty="0" err="1">
                <a:effectLst/>
                <a:latin typeface="Georgia" panose="02040502050405020303" pitchFamily="18" charset="0"/>
                <a:ea typeface="Calibri" panose="020F0502020204030204" pitchFamily="34" charset="0"/>
              </a:rPr>
              <a:t>products</a:t>
            </a:r>
            <a:r>
              <a:rPr lang="pt-BR" sz="1800" dirty="0">
                <a:effectLst/>
                <a:latin typeface="Georgia" panose="02040502050405020303" pitchFamily="18" charset="0"/>
                <a:ea typeface="Calibri" panose="020F0502020204030204" pitchFamily="34" charset="0"/>
              </a:rPr>
              <a:t>/individual. Acesso dia 20 de Junho de 2020.</a:t>
            </a:r>
          </a:p>
          <a:p>
            <a:pPr marL="0" marR="0" indent="0">
              <a:spcBef>
                <a:spcPts val="0"/>
              </a:spcBef>
              <a:spcAft>
                <a:spcPts val="1000"/>
              </a:spcAft>
              <a:buNone/>
            </a:pPr>
            <a:endParaRPr lang="pt-BR" sz="1800" dirty="0">
              <a:effectLst/>
              <a:latin typeface="Georgia" panose="02040502050405020303" pitchFamily="18" charset="0"/>
              <a:ea typeface="Calibri" panose="020F0502020204030204" pitchFamily="34" charset="0"/>
            </a:endParaRPr>
          </a:p>
          <a:p>
            <a:r>
              <a:rPr lang="pt-BR" sz="1800" dirty="0" err="1">
                <a:effectLst/>
                <a:latin typeface="Georgia" panose="02040502050405020303" pitchFamily="18" charset="0"/>
                <a:ea typeface="Calibri" panose="020F0502020204030204" pitchFamily="34" charset="0"/>
              </a:rPr>
              <a:t>PyPI</a:t>
            </a:r>
            <a:r>
              <a:rPr lang="pt-BR" sz="1800" dirty="0">
                <a:effectLst/>
                <a:latin typeface="Georgia" panose="02040502050405020303" pitchFamily="18" charset="0"/>
                <a:ea typeface="Calibri" panose="020F0502020204030204" pitchFamily="34" charset="0"/>
              </a:rPr>
              <a:t> - Python Software Foundation. </a:t>
            </a:r>
            <a:r>
              <a:rPr lang="pt-BR" sz="1800" b="1" dirty="0">
                <a:effectLst/>
                <a:latin typeface="Georgia" panose="02040502050405020303" pitchFamily="18" charset="0"/>
                <a:ea typeface="Calibri" panose="020F0502020204030204" pitchFamily="34" charset="0"/>
              </a:rPr>
              <a:t>The Python </a:t>
            </a:r>
            <a:r>
              <a:rPr lang="pt-BR" sz="1800" b="1" dirty="0" err="1">
                <a:effectLst/>
                <a:latin typeface="Georgia" panose="02040502050405020303" pitchFamily="18" charset="0"/>
                <a:ea typeface="Calibri" panose="020F0502020204030204" pitchFamily="34" charset="0"/>
              </a:rPr>
              <a:t>Package</a:t>
            </a:r>
            <a:r>
              <a:rPr lang="pt-BR" sz="1800" b="1" dirty="0">
                <a:effectLst/>
                <a:latin typeface="Georgia" panose="02040502050405020303" pitchFamily="18" charset="0"/>
                <a:ea typeface="Calibri" panose="020F0502020204030204" pitchFamily="34" charset="0"/>
              </a:rPr>
              <a:t> Index. </a:t>
            </a:r>
            <a:r>
              <a:rPr lang="pt-BR" sz="1800" dirty="0">
                <a:effectLst/>
                <a:latin typeface="Georgia" panose="02040502050405020303" pitchFamily="18" charset="0"/>
                <a:ea typeface="Calibri" panose="020F0502020204030204" pitchFamily="34" charset="0"/>
              </a:rPr>
              <a:t>https://pypi.org/. Acesso dia 20 de Junho de 2020.</a:t>
            </a:r>
            <a:endParaRPr lang="pt-BR" sz="1800" dirty="0">
              <a:effectLst/>
              <a:latin typeface="Georgia" panose="02040502050405020303" pitchFamily="18" charset="0"/>
            </a:endParaRPr>
          </a:p>
          <a:p>
            <a:endParaRPr lang="pt-BR" sz="1800" dirty="0">
              <a:latin typeface="Georgia" panose="02040502050405020303" pitchFamily="18" charset="0"/>
            </a:endParaRPr>
          </a:p>
        </p:txBody>
      </p:sp>
    </p:spTree>
    <p:extLst>
      <p:ext uri="{BB962C8B-B14F-4D97-AF65-F5344CB8AC3E}">
        <p14:creationId xmlns:p14="http://schemas.microsoft.com/office/powerpoint/2010/main" val="321566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EF9736A-6261-409F-8D6A-BDF46EE138B8}"/>
              </a:ext>
            </a:extLst>
          </p:cNvPr>
          <p:cNvSpPr>
            <a:spLocks noGrp="1"/>
          </p:cNvSpPr>
          <p:nvPr>
            <p:ph type="title"/>
          </p:nvPr>
        </p:nvSpPr>
        <p:spPr>
          <a:xfrm>
            <a:off x="336884" y="742951"/>
            <a:ext cx="4332307" cy="4962524"/>
          </a:xfrm>
        </p:spPr>
        <p:txBody>
          <a:bodyPr vert="horz" lIns="91440" tIns="45720" rIns="91440" bIns="45720" rtlCol="0" anchor="ctr">
            <a:normAutofit/>
          </a:bodyPr>
          <a:lstStyle/>
          <a:p>
            <a:pPr algn="ctr"/>
            <a:r>
              <a:rPr lang="en-US" sz="4800" b="1" kern="1200" dirty="0">
                <a:solidFill>
                  <a:srgbClr val="FFFFFF"/>
                </a:solidFill>
                <a:latin typeface="Georgia" panose="02040502050405020303" pitchFamily="18" charset="0"/>
              </a:rPr>
              <a:t>Tópicos Especiais em Informática</a:t>
            </a:r>
          </a:p>
        </p:txBody>
      </p:sp>
      <p:sp>
        <p:nvSpPr>
          <p:cNvPr id="3" name="Espaço Reservado para Conteúdo 2">
            <a:extLst>
              <a:ext uri="{FF2B5EF4-FFF2-40B4-BE49-F238E27FC236}">
                <a16:creationId xmlns:a16="http://schemas.microsoft.com/office/drawing/2014/main" id="{78763373-FBB5-4BA8-9577-94FA96EB82E2}"/>
              </a:ext>
            </a:extLst>
          </p:cNvPr>
          <p:cNvSpPr>
            <a:spLocks noGrp="1"/>
          </p:cNvSpPr>
          <p:nvPr>
            <p:ph idx="1"/>
          </p:nvPr>
        </p:nvSpPr>
        <p:spPr>
          <a:xfrm>
            <a:off x="5194300" y="533400"/>
            <a:ext cx="6470650" cy="5092700"/>
          </a:xfrm>
        </p:spPr>
        <p:txBody>
          <a:bodyPr wrap="square" anchor="t">
            <a:normAutofit/>
          </a:bodyPr>
          <a:lstStyle/>
          <a:p>
            <a:pPr marL="0" indent="0">
              <a:lnSpc>
                <a:spcPct val="150000"/>
              </a:lnSpc>
              <a:spcAft>
                <a:spcPts val="600"/>
              </a:spcAft>
              <a:buNone/>
            </a:pPr>
            <a:r>
              <a:rPr lang="pt-BR" sz="2200" b="1" dirty="0">
                <a:effectLst/>
                <a:latin typeface="Georgia" panose="02040502050405020303" pitchFamily="18" charset="0"/>
                <a:ea typeface="Calibri" panose="020F0502020204030204" pitchFamily="34" charset="0"/>
                <a:cs typeface="Arial" panose="020B0604020202020204" pitchFamily="34" charset="0"/>
              </a:rPr>
              <a:t>Bruna Weber da Nóbrega</a:t>
            </a:r>
            <a:endParaRPr lang="pt-BR" sz="2200" dirty="0">
              <a:effectLst/>
              <a:latin typeface="Georgia" panose="02040502050405020303" pitchFamily="18" charset="0"/>
              <a:ea typeface="Calibri" panose="020F0502020204030204" pitchFamily="34" charset="0"/>
              <a:cs typeface="Calibri" panose="020F0502020204030204" pitchFamily="34" charset="0"/>
            </a:endParaRPr>
          </a:p>
          <a:p>
            <a:pPr marL="0" indent="0">
              <a:lnSpc>
                <a:spcPct val="150000"/>
              </a:lnSpc>
              <a:spcAft>
                <a:spcPts val="600"/>
              </a:spcAft>
              <a:buNone/>
            </a:pPr>
            <a:r>
              <a:rPr lang="pt-BR" sz="2200" b="1" dirty="0">
                <a:effectLst/>
                <a:latin typeface="Georgia" panose="02040502050405020303" pitchFamily="18" charset="0"/>
                <a:ea typeface="Calibri" panose="020F0502020204030204" pitchFamily="34" charset="0"/>
                <a:cs typeface="Arial" panose="020B0604020202020204" pitchFamily="34" charset="0"/>
              </a:rPr>
              <a:t>Caio César Silva Paulino</a:t>
            </a:r>
            <a:endParaRPr lang="pt-BR" sz="2200" dirty="0">
              <a:effectLst/>
              <a:latin typeface="Georgia" panose="02040502050405020303" pitchFamily="18" charset="0"/>
              <a:ea typeface="Calibri" panose="020F0502020204030204" pitchFamily="34" charset="0"/>
              <a:cs typeface="Calibri" panose="020F0502020204030204" pitchFamily="34" charset="0"/>
            </a:endParaRPr>
          </a:p>
          <a:p>
            <a:pPr marL="0" indent="0">
              <a:lnSpc>
                <a:spcPct val="150000"/>
              </a:lnSpc>
              <a:spcAft>
                <a:spcPts val="600"/>
              </a:spcAft>
              <a:buNone/>
            </a:pPr>
            <a:r>
              <a:rPr lang="pt-BR" sz="2200" b="1" dirty="0">
                <a:effectLst/>
                <a:latin typeface="Georgia" panose="02040502050405020303" pitchFamily="18" charset="0"/>
                <a:ea typeface="Calibri" panose="020F0502020204030204" pitchFamily="34" charset="0"/>
                <a:cs typeface="Arial" panose="020B0604020202020204" pitchFamily="34" charset="0"/>
              </a:rPr>
              <a:t>Francisco </a:t>
            </a:r>
            <a:r>
              <a:rPr lang="pt-BR" sz="2200" b="1" dirty="0" err="1">
                <a:effectLst/>
                <a:latin typeface="Georgia" panose="02040502050405020303" pitchFamily="18" charset="0"/>
                <a:ea typeface="Calibri" panose="020F0502020204030204" pitchFamily="34" charset="0"/>
                <a:cs typeface="Arial" panose="020B0604020202020204" pitchFamily="34" charset="0"/>
              </a:rPr>
              <a:t>Roniele</a:t>
            </a:r>
            <a:r>
              <a:rPr lang="pt-BR" sz="2200" b="1" dirty="0">
                <a:effectLst/>
                <a:latin typeface="Georgia" panose="02040502050405020303" pitchFamily="18" charset="0"/>
                <a:ea typeface="Calibri" panose="020F0502020204030204" pitchFamily="34" charset="0"/>
                <a:cs typeface="Arial" panose="020B0604020202020204" pitchFamily="34" charset="0"/>
              </a:rPr>
              <a:t> Melo de Castro</a:t>
            </a:r>
            <a:endParaRPr lang="pt-BR" sz="2200" dirty="0">
              <a:effectLst/>
              <a:latin typeface="Georgia" panose="02040502050405020303" pitchFamily="18" charset="0"/>
              <a:ea typeface="Calibri" panose="020F0502020204030204" pitchFamily="34" charset="0"/>
              <a:cs typeface="Calibri" panose="020F0502020204030204" pitchFamily="34" charset="0"/>
            </a:endParaRPr>
          </a:p>
          <a:p>
            <a:pPr marL="0" indent="0">
              <a:lnSpc>
                <a:spcPct val="150000"/>
              </a:lnSpc>
              <a:spcAft>
                <a:spcPts val="600"/>
              </a:spcAft>
              <a:buNone/>
            </a:pPr>
            <a:r>
              <a:rPr lang="pt-BR" sz="2200" b="1" dirty="0" err="1">
                <a:effectLst/>
                <a:latin typeface="Georgia" panose="02040502050405020303" pitchFamily="18" charset="0"/>
                <a:ea typeface="Calibri" panose="020F0502020204030204" pitchFamily="34" charset="0"/>
                <a:cs typeface="Arial" panose="020B0604020202020204" pitchFamily="34" charset="0"/>
              </a:rPr>
              <a:t>Feliphe</a:t>
            </a:r>
            <a:r>
              <a:rPr lang="pt-BR" sz="2200" b="1" dirty="0">
                <a:effectLst/>
                <a:latin typeface="Georgia" panose="02040502050405020303" pitchFamily="18" charset="0"/>
                <a:ea typeface="Calibri" panose="020F0502020204030204" pitchFamily="34" charset="0"/>
                <a:cs typeface="Arial" panose="020B0604020202020204" pitchFamily="34" charset="0"/>
              </a:rPr>
              <a:t> </a:t>
            </a:r>
            <a:r>
              <a:rPr lang="pt-BR" sz="2200" b="1" dirty="0" err="1">
                <a:effectLst/>
                <a:latin typeface="Georgia" panose="02040502050405020303" pitchFamily="18" charset="0"/>
                <a:ea typeface="Calibri" panose="020F0502020204030204" pitchFamily="34" charset="0"/>
                <a:cs typeface="Arial" panose="020B0604020202020204" pitchFamily="34" charset="0"/>
              </a:rPr>
              <a:t>Lorrã</a:t>
            </a:r>
            <a:r>
              <a:rPr lang="pt-BR" sz="2200" b="1" dirty="0">
                <a:effectLst/>
                <a:latin typeface="Georgia" panose="02040502050405020303" pitchFamily="18" charset="0"/>
                <a:ea typeface="Calibri" panose="020F0502020204030204" pitchFamily="34" charset="0"/>
                <a:cs typeface="Arial" panose="020B0604020202020204" pitchFamily="34" charset="0"/>
              </a:rPr>
              <a:t> </a:t>
            </a:r>
            <a:r>
              <a:rPr lang="pt-BR" sz="2200" b="1" dirty="0" err="1">
                <a:effectLst/>
                <a:latin typeface="Georgia" panose="02040502050405020303" pitchFamily="18" charset="0"/>
                <a:ea typeface="Calibri" panose="020F0502020204030204" pitchFamily="34" charset="0"/>
                <a:cs typeface="Arial" panose="020B0604020202020204" pitchFamily="34" charset="0"/>
              </a:rPr>
              <a:t>Serodio</a:t>
            </a:r>
            <a:r>
              <a:rPr lang="pt-BR" sz="2200" b="1" dirty="0">
                <a:effectLst/>
                <a:latin typeface="Georgia" panose="02040502050405020303" pitchFamily="18" charset="0"/>
                <a:ea typeface="Calibri" panose="020F0502020204030204" pitchFamily="34" charset="0"/>
                <a:cs typeface="Arial" panose="020B0604020202020204" pitchFamily="34" charset="0"/>
              </a:rPr>
              <a:t> Jesus</a:t>
            </a:r>
            <a:endParaRPr lang="pt-BR" sz="2200" dirty="0">
              <a:effectLst/>
              <a:latin typeface="Georgia" panose="02040502050405020303" pitchFamily="18" charset="0"/>
              <a:ea typeface="Calibri" panose="020F0502020204030204" pitchFamily="34" charset="0"/>
              <a:cs typeface="Calibri" panose="020F0502020204030204" pitchFamily="34" charset="0"/>
            </a:endParaRPr>
          </a:p>
          <a:p>
            <a:pPr marL="0" indent="0">
              <a:lnSpc>
                <a:spcPct val="150000"/>
              </a:lnSpc>
              <a:spcAft>
                <a:spcPts val="600"/>
              </a:spcAft>
              <a:buNone/>
            </a:pPr>
            <a:r>
              <a:rPr lang="pt-BR" sz="2200" b="1" dirty="0">
                <a:effectLst/>
                <a:latin typeface="Georgia" panose="02040502050405020303" pitchFamily="18" charset="0"/>
                <a:ea typeface="Calibri" panose="020F0502020204030204" pitchFamily="34" charset="0"/>
                <a:cs typeface="Arial" panose="020B0604020202020204" pitchFamily="34" charset="0"/>
              </a:rPr>
              <a:t>Gabriel Soler Belmonte</a:t>
            </a:r>
            <a:endParaRPr lang="pt-BR" sz="2200" dirty="0">
              <a:effectLst/>
              <a:latin typeface="Georgia" panose="02040502050405020303" pitchFamily="18" charset="0"/>
              <a:ea typeface="Calibri" panose="020F0502020204030204" pitchFamily="34" charset="0"/>
              <a:cs typeface="Calibri" panose="020F0502020204030204" pitchFamily="34" charset="0"/>
            </a:endParaRPr>
          </a:p>
          <a:p>
            <a:pPr marL="0" indent="0">
              <a:lnSpc>
                <a:spcPct val="150000"/>
              </a:lnSpc>
              <a:spcAft>
                <a:spcPts val="600"/>
              </a:spcAft>
              <a:buNone/>
            </a:pPr>
            <a:r>
              <a:rPr lang="pt-BR" sz="2200" b="1" dirty="0">
                <a:effectLst/>
                <a:latin typeface="Georgia" panose="02040502050405020303" pitchFamily="18" charset="0"/>
                <a:ea typeface="Calibri" panose="020F0502020204030204" pitchFamily="34" charset="0"/>
                <a:cs typeface="Arial" panose="020B0604020202020204" pitchFamily="34" charset="0"/>
              </a:rPr>
              <a:t>Guilherme Carvalho Caldeira</a:t>
            </a:r>
            <a:endParaRPr lang="pt-BR" sz="2200" dirty="0">
              <a:effectLst/>
              <a:latin typeface="Georgia" panose="02040502050405020303" pitchFamily="18" charset="0"/>
              <a:ea typeface="Calibri" panose="020F0502020204030204" pitchFamily="34" charset="0"/>
              <a:cs typeface="Calibri" panose="020F0502020204030204" pitchFamily="34" charset="0"/>
            </a:endParaRPr>
          </a:p>
          <a:p>
            <a:pPr marL="0" indent="0">
              <a:lnSpc>
                <a:spcPct val="150000"/>
              </a:lnSpc>
              <a:spcAft>
                <a:spcPts val="600"/>
              </a:spcAft>
              <a:buNone/>
            </a:pPr>
            <a:r>
              <a:rPr lang="pt-BR" sz="2200" b="1" dirty="0">
                <a:effectLst/>
                <a:latin typeface="Georgia" panose="02040502050405020303" pitchFamily="18" charset="0"/>
                <a:ea typeface="Calibri" panose="020F0502020204030204" pitchFamily="34" charset="0"/>
                <a:cs typeface="Arial" panose="020B0604020202020204" pitchFamily="34" charset="0"/>
              </a:rPr>
              <a:t>Lucas Paes de Oliveira</a:t>
            </a:r>
            <a:endParaRPr lang="pt-BR" sz="2200" dirty="0">
              <a:effectLst/>
              <a:latin typeface="Georgia" panose="02040502050405020303" pitchFamily="18" charset="0"/>
              <a:ea typeface="Calibri" panose="020F0502020204030204" pitchFamily="34" charset="0"/>
              <a:cs typeface="Calibri" panose="020F0502020204030204" pitchFamily="34" charset="0"/>
            </a:endParaRPr>
          </a:p>
          <a:p>
            <a:pPr marL="0" indent="0">
              <a:buNone/>
            </a:pPr>
            <a:endParaRPr lang="pt-BR" sz="2200" dirty="0">
              <a:latin typeface="Georgia" panose="02040502050405020303" pitchFamily="18" charset="0"/>
            </a:endParaRPr>
          </a:p>
        </p:txBody>
      </p:sp>
      <p:sp>
        <p:nvSpPr>
          <p:cNvPr id="4" name="CaixaDeTexto 3">
            <a:extLst>
              <a:ext uri="{FF2B5EF4-FFF2-40B4-BE49-F238E27FC236}">
                <a16:creationId xmlns:a16="http://schemas.microsoft.com/office/drawing/2014/main" id="{D3C4F24C-D319-4B1E-8490-2ACAFBECDFCA}"/>
              </a:ext>
            </a:extLst>
          </p:cNvPr>
          <p:cNvSpPr txBox="1"/>
          <p:nvPr/>
        </p:nvSpPr>
        <p:spPr>
          <a:xfrm>
            <a:off x="5194300" y="6012656"/>
            <a:ext cx="6470650" cy="623888"/>
          </a:xfrm>
          <a:prstGeom prst="rect">
            <a:avLst/>
          </a:prstGeom>
          <a:noFill/>
        </p:spPr>
        <p:txBody>
          <a:bodyPr wrap="square" rtlCol="0" anchor="t">
            <a:normAutofit/>
          </a:bodyPr>
          <a:lstStyle/>
          <a:p>
            <a:pPr>
              <a:spcAft>
                <a:spcPts val="600"/>
              </a:spcAft>
            </a:pPr>
            <a:r>
              <a:rPr lang="pt-BR" sz="2800" b="1" dirty="0">
                <a:latin typeface="Georgia" panose="02040502050405020303" pitchFamily="18" charset="0"/>
              </a:rPr>
              <a:t>Professor: Mario Marques</a:t>
            </a:r>
          </a:p>
        </p:txBody>
      </p:sp>
    </p:spTree>
    <p:extLst>
      <p:ext uri="{BB962C8B-B14F-4D97-AF65-F5344CB8AC3E}">
        <p14:creationId xmlns:p14="http://schemas.microsoft.com/office/powerpoint/2010/main" val="106498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3F52F31-4BDF-4ADB-A293-825C37EA6E5E}"/>
              </a:ext>
            </a:extLst>
          </p:cNvPr>
          <p:cNvSpPr>
            <a:spLocks noGrp="1"/>
          </p:cNvSpPr>
          <p:nvPr>
            <p:ph type="title"/>
          </p:nvPr>
        </p:nvSpPr>
        <p:spPr>
          <a:xfrm>
            <a:off x="203199" y="704850"/>
            <a:ext cx="4423665" cy="2978150"/>
          </a:xfrm>
        </p:spPr>
        <p:txBody>
          <a:bodyPr anchor="b">
            <a:normAutofit/>
          </a:bodyPr>
          <a:lstStyle/>
          <a:p>
            <a:pPr algn="ctr"/>
            <a:r>
              <a:rPr lang="pt-BR" b="1" dirty="0">
                <a:effectLst/>
                <a:latin typeface="Georgia" panose="02040502050405020303" pitchFamily="18" charset="0"/>
                <a:ea typeface="Calibri" panose="020F0502020204030204" pitchFamily="34" charset="0"/>
              </a:rPr>
              <a:t>Objetivo do Manual</a:t>
            </a:r>
            <a:endParaRPr lang="pt-BR" dirty="0">
              <a:latin typeface="Georgia" panose="02040502050405020303" pitchFamily="18" charset="0"/>
            </a:endParaRPr>
          </a:p>
        </p:txBody>
      </p:sp>
      <p:sp>
        <p:nvSpPr>
          <p:cNvPr id="3" name="Espaço Reservado para Conteúdo 2">
            <a:extLst>
              <a:ext uri="{FF2B5EF4-FFF2-40B4-BE49-F238E27FC236}">
                <a16:creationId xmlns:a16="http://schemas.microsoft.com/office/drawing/2014/main" id="{1D00C29D-272C-4ABA-8967-9BBE535DB10A}"/>
              </a:ext>
            </a:extLst>
          </p:cNvPr>
          <p:cNvSpPr>
            <a:spLocks noGrp="1"/>
          </p:cNvSpPr>
          <p:nvPr>
            <p:ph idx="1"/>
          </p:nvPr>
        </p:nvSpPr>
        <p:spPr>
          <a:xfrm>
            <a:off x="5374209" y="704850"/>
            <a:ext cx="6614592" cy="5251450"/>
          </a:xfrm>
        </p:spPr>
        <p:txBody>
          <a:bodyPr anchor="ctr">
            <a:normAutofit/>
          </a:bodyPr>
          <a:lstStyle/>
          <a:p>
            <a:pPr algn="just"/>
            <a:r>
              <a:rPr lang="pt-BR" sz="2100" dirty="0">
                <a:solidFill>
                  <a:schemeClr val="bg1"/>
                </a:solidFill>
                <a:effectLst/>
                <a:latin typeface="Georgia" panose="02040502050405020303" pitchFamily="18" charset="0"/>
                <a:ea typeface="Calibri" panose="020F0502020204030204" pitchFamily="34" charset="0"/>
              </a:rPr>
              <a:t>Garantir que, as instruções estabelecidas orientem e/ou auxiliem a quem decidir implantar o presente modelo de captação dos gestos, para assim obter êxito em seu processo de instalação e configuração. </a:t>
            </a:r>
          </a:p>
          <a:p>
            <a:pPr algn="just"/>
            <a:endParaRPr lang="pt-BR" sz="21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325365957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56">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A1CE96C-85D7-4A23-AD71-3C7DED66222A}"/>
              </a:ext>
            </a:extLst>
          </p:cNvPr>
          <p:cNvSpPr>
            <a:spLocks noGrp="1"/>
          </p:cNvSpPr>
          <p:nvPr>
            <p:ph type="title"/>
          </p:nvPr>
        </p:nvSpPr>
        <p:spPr>
          <a:xfrm>
            <a:off x="838200" y="365125"/>
            <a:ext cx="10515600" cy="1325563"/>
          </a:xfrm>
        </p:spPr>
        <p:txBody>
          <a:bodyPr>
            <a:normAutofit/>
          </a:bodyPr>
          <a:lstStyle/>
          <a:p>
            <a:r>
              <a:rPr lang="pt-BR" b="1" dirty="0">
                <a:solidFill>
                  <a:schemeClr val="bg1"/>
                </a:solidFill>
                <a:effectLst/>
                <a:latin typeface="Georgia" panose="02040502050405020303" pitchFamily="18" charset="0"/>
                <a:ea typeface="Calibri" panose="020F0502020204030204" pitchFamily="34" charset="0"/>
              </a:rPr>
              <a:t>Introdução à Aplicação</a:t>
            </a:r>
            <a:endParaRPr lang="pt-BR" dirty="0">
              <a:solidFill>
                <a:schemeClr val="bg1"/>
              </a:solidFill>
              <a:latin typeface="Georgia" panose="02040502050405020303" pitchFamily="18" charset="0"/>
            </a:endParaRPr>
          </a:p>
        </p:txBody>
      </p:sp>
      <p:graphicFrame>
        <p:nvGraphicFramePr>
          <p:cNvPr id="32" name="Espaço Reservado para Conteúdo 2">
            <a:extLst>
              <a:ext uri="{FF2B5EF4-FFF2-40B4-BE49-F238E27FC236}">
                <a16:creationId xmlns:a16="http://schemas.microsoft.com/office/drawing/2014/main" id="{3C1BFC3B-DC20-48D7-A722-5DAA86DA4488}"/>
              </a:ext>
            </a:extLst>
          </p:cNvPr>
          <p:cNvGraphicFramePr>
            <a:graphicFrameLocks noGrp="1"/>
          </p:cNvGraphicFramePr>
          <p:nvPr>
            <p:ph idx="1"/>
            <p:extLst>
              <p:ext uri="{D42A27DB-BD31-4B8C-83A1-F6EECF244321}">
                <p14:modId xmlns:p14="http://schemas.microsoft.com/office/powerpoint/2010/main" val="2332657102"/>
              </p:ext>
            </p:extLst>
          </p:nvPr>
        </p:nvGraphicFramePr>
        <p:xfrm>
          <a:off x="10886" y="1690688"/>
          <a:ext cx="12181114" cy="5166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109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49AAD06-A29B-4288-8A32-7758BD200071}"/>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8000" b="1" kern="1200" dirty="0">
                <a:solidFill>
                  <a:schemeClr val="tx1"/>
                </a:solidFill>
                <a:effectLst/>
                <a:latin typeface="Georgia" panose="02040502050405020303" pitchFamily="18" charset="0"/>
              </a:rPr>
              <a:t> </a:t>
            </a:r>
            <a:r>
              <a:rPr lang="en-US" sz="8800" b="1" kern="1200" dirty="0">
                <a:effectLst/>
                <a:latin typeface="Georgia" panose="02040502050405020303" pitchFamily="18" charset="0"/>
              </a:rPr>
              <a:t>Instalação</a:t>
            </a:r>
            <a:endParaRPr lang="en-US" sz="8000" kern="1200" dirty="0">
              <a:latin typeface="Georgia" panose="02040502050405020303" pitchFamily="18" charset="0"/>
            </a:endParaRPr>
          </a:p>
        </p:txBody>
      </p:sp>
      <p:cxnSp>
        <p:nvCxnSpPr>
          <p:cNvPr id="49" name="Straight Connector 44">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8025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6C316-CEA1-418B-9906-3A4EEDB8FE6C}"/>
              </a:ext>
            </a:extLst>
          </p:cNvPr>
          <p:cNvSpPr>
            <a:spLocks noGrp="1"/>
          </p:cNvSpPr>
          <p:nvPr>
            <p:ph type="title"/>
          </p:nvPr>
        </p:nvSpPr>
        <p:spPr>
          <a:xfrm>
            <a:off x="701286" y="312141"/>
            <a:ext cx="5314536" cy="1325563"/>
          </a:xfrm>
        </p:spPr>
        <p:txBody>
          <a:bodyPr>
            <a:normAutofit/>
          </a:bodyPr>
          <a:lstStyle/>
          <a:p>
            <a:pPr algn="ctr"/>
            <a:r>
              <a:rPr lang="pt-BR" sz="5400" b="1" dirty="0">
                <a:effectLst/>
                <a:latin typeface="Georgia" panose="02040502050405020303" pitchFamily="18" charset="0"/>
                <a:ea typeface="Calibri" panose="020F0502020204030204" pitchFamily="34" charset="0"/>
              </a:rPr>
              <a:t>Anaconda</a:t>
            </a:r>
            <a:endParaRPr lang="pt-BR" sz="5400" dirty="0">
              <a:latin typeface="Georgia" panose="02040502050405020303" pitchFamily="18" charset="0"/>
            </a:endParaRPr>
          </a:p>
        </p:txBody>
      </p:sp>
      <p:sp>
        <p:nvSpPr>
          <p:cNvPr id="3" name="Espaço Reservado para Conteúdo 2">
            <a:extLst>
              <a:ext uri="{FF2B5EF4-FFF2-40B4-BE49-F238E27FC236}">
                <a16:creationId xmlns:a16="http://schemas.microsoft.com/office/drawing/2014/main" id="{1FA12F58-52E3-4FFF-AA8F-544F6B3093DA}"/>
              </a:ext>
            </a:extLst>
          </p:cNvPr>
          <p:cNvSpPr>
            <a:spLocks noGrp="1"/>
          </p:cNvSpPr>
          <p:nvPr>
            <p:ph idx="1"/>
          </p:nvPr>
        </p:nvSpPr>
        <p:spPr>
          <a:xfrm>
            <a:off x="253218" y="1637704"/>
            <a:ext cx="6329562" cy="5030381"/>
          </a:xfrm>
        </p:spPr>
        <p:txBody>
          <a:bodyPr anchor="t">
            <a:normAutofit fontScale="92500"/>
          </a:bodyPr>
          <a:lstStyle/>
          <a:p>
            <a:pPr algn="just">
              <a:lnSpc>
                <a:spcPct val="110000"/>
              </a:lnSpc>
              <a:spcBef>
                <a:spcPts val="0"/>
              </a:spcBef>
              <a:spcAft>
                <a:spcPts val="1000"/>
              </a:spcAft>
            </a:pPr>
            <a:r>
              <a:rPr lang="pt-BR" sz="2000" dirty="0">
                <a:effectLst/>
                <a:latin typeface="Georgia" panose="02040502050405020303" pitchFamily="18" charset="0"/>
                <a:ea typeface="Calibri" panose="020F0502020204030204" pitchFamily="34" charset="0"/>
                <a:cs typeface="Arial" panose="020B0604020202020204" pitchFamily="34" charset="0"/>
              </a:rPr>
              <a:t>É necessário acessar o terminal de comandos do seu sistema operacional para instalar a plataforma Anaconda. Acessando o link abaixo, irá identificar a versão adequada para baixar:</a:t>
            </a:r>
          </a:p>
          <a:p>
            <a:pPr marL="0" marR="0" indent="0" algn="just">
              <a:lnSpc>
                <a:spcPct val="110000"/>
              </a:lnSpc>
              <a:spcBef>
                <a:spcPts val="0"/>
              </a:spcBef>
              <a:spcAft>
                <a:spcPts val="1000"/>
              </a:spcAft>
              <a:buNone/>
            </a:pPr>
            <a:endParaRPr lang="pt-BR" sz="2000" u="sng" dirty="0">
              <a:effectLst/>
              <a:latin typeface="Georgia" panose="02040502050405020303" pitchFamily="18" charset="0"/>
              <a:ea typeface="Calibri" panose="020F0502020204030204" pitchFamily="34" charset="0"/>
              <a:cs typeface="Arial" panose="020B0604020202020204" pitchFamily="34" charset="0"/>
              <a:hlinkClick r:id="rId2" tooltip="https://www.anaconda.com/products/individual">
                <a:extLst>
                  <a:ext uri="{A12FA001-AC4F-418D-AE19-62706E023703}">
                    <ahyp:hlinkClr xmlns:ahyp="http://schemas.microsoft.com/office/drawing/2018/hyperlinkcolor" val="tx"/>
                  </a:ext>
                </a:extLst>
              </a:hlinkClick>
            </a:endParaRPr>
          </a:p>
          <a:p>
            <a:pPr marL="0" marR="0" indent="0" algn="just">
              <a:lnSpc>
                <a:spcPct val="110000"/>
              </a:lnSpc>
              <a:spcBef>
                <a:spcPts val="0"/>
              </a:spcBef>
              <a:spcAft>
                <a:spcPts val="1000"/>
              </a:spcAft>
              <a:buNone/>
            </a:pPr>
            <a:r>
              <a:rPr lang="pt-BR" sz="2000" b="1" u="sng" dirty="0">
                <a:solidFill>
                  <a:schemeClr val="bg1"/>
                </a:solidFill>
                <a:effectLst/>
                <a:highlight>
                  <a:srgbClr val="FFFFFF"/>
                </a:highlight>
                <a:latin typeface="Georgia" panose="02040502050405020303" pitchFamily="18" charset="0"/>
                <a:ea typeface="Calibri" panose="020F0502020204030204" pitchFamily="34" charset="0"/>
                <a:cs typeface="Arial" panose="020B0604020202020204" pitchFamily="34" charset="0"/>
                <a:hlinkClick r:id="rId2" tooltip="https://www.anaconda.com/products/individual">
                  <a:extLst>
                    <a:ext uri="{A12FA001-AC4F-418D-AE19-62706E023703}">
                      <ahyp:hlinkClr xmlns:ahyp="http://schemas.microsoft.com/office/drawing/2018/hyperlinkcolor" val="tx"/>
                    </a:ext>
                  </a:extLst>
                </a:hlinkClick>
              </a:rPr>
              <a:t>https://www.anaconda.com/products/individual</a:t>
            </a:r>
            <a:endParaRPr lang="pt-BR" sz="2000" b="1" dirty="0">
              <a:solidFill>
                <a:schemeClr val="bg1"/>
              </a:solidFill>
              <a:effectLst/>
              <a:highlight>
                <a:srgbClr val="FFFFFF"/>
              </a:highlight>
              <a:latin typeface="Georgia" panose="02040502050405020303" pitchFamily="18" charset="0"/>
              <a:ea typeface="Calibri" panose="020F0502020204030204" pitchFamily="34" charset="0"/>
              <a:cs typeface="Arial" panose="020B0604020202020204" pitchFamily="34" charset="0"/>
            </a:endParaRPr>
          </a:p>
          <a:p>
            <a:pPr marL="0" marR="0" indent="0" algn="just">
              <a:lnSpc>
                <a:spcPct val="110000"/>
              </a:lnSpc>
              <a:spcBef>
                <a:spcPts val="0"/>
              </a:spcBef>
              <a:spcAft>
                <a:spcPts val="1000"/>
              </a:spcAft>
              <a:buNone/>
            </a:pPr>
            <a:endParaRPr lang="pt-BR" sz="2000" dirty="0">
              <a:effectLst/>
              <a:latin typeface="Georgia" panose="02040502050405020303" pitchFamily="18" charset="0"/>
              <a:ea typeface="Calibri" panose="020F0502020204030204" pitchFamily="34" charset="0"/>
              <a:cs typeface="Arial" panose="020B0604020202020204" pitchFamily="34" charset="0"/>
            </a:endParaRPr>
          </a:p>
          <a:p>
            <a:pPr algn="just">
              <a:lnSpc>
                <a:spcPct val="110000"/>
              </a:lnSpc>
              <a:spcBef>
                <a:spcPts val="0"/>
              </a:spcBef>
              <a:spcAft>
                <a:spcPts val="1000"/>
              </a:spcAft>
            </a:pPr>
            <a:r>
              <a:rPr lang="pt-BR" sz="2000" dirty="0">
                <a:effectLst/>
                <a:latin typeface="Georgia" panose="02040502050405020303" pitchFamily="18" charset="0"/>
                <a:ea typeface="Calibri" panose="020F0502020204030204" pitchFamily="34" charset="0"/>
                <a:cs typeface="Arial" panose="020B0604020202020204" pitchFamily="34" charset="0"/>
              </a:rPr>
              <a:t>O Anaconda é solução flexível que fornece os utilitários para criar, distribuir, instalar, atualizar e gerenciar software de maneira multiplataforma. A Anaconda facilita o gerenciamento de vários ambientes de dados que podem ser mantidos e executados separadamente, sem interferência um do outro.</a:t>
            </a:r>
          </a:p>
          <a:p>
            <a:pPr algn="just">
              <a:lnSpc>
                <a:spcPct val="110000"/>
              </a:lnSpc>
            </a:pPr>
            <a:endParaRPr lang="pt-BR" sz="2000" dirty="0">
              <a:latin typeface="Georgia" panose="02040502050405020303" pitchFamily="18" charset="0"/>
            </a:endParaRPr>
          </a:p>
        </p:txBody>
      </p:sp>
      <p:sp>
        <p:nvSpPr>
          <p:cNvPr id="21" name="Freeform: Shape 2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Graphic 17" descr="Serpente">
            <a:extLst>
              <a:ext uri="{FF2B5EF4-FFF2-40B4-BE49-F238E27FC236}">
                <a16:creationId xmlns:a16="http://schemas.microsoft.com/office/drawing/2014/main" id="{0EEBD474-DF42-4107-BFBD-63D214301C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884057" y="643002"/>
            <a:ext cx="3796790" cy="3796790"/>
          </a:xfrm>
          <a:prstGeom prst="rect">
            <a:avLst/>
          </a:prstGeom>
        </p:spPr>
      </p:pic>
    </p:spTree>
    <p:extLst>
      <p:ext uri="{BB962C8B-B14F-4D97-AF65-F5344CB8AC3E}">
        <p14:creationId xmlns:p14="http://schemas.microsoft.com/office/powerpoint/2010/main" val="132536280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D84E89-16CA-499F-B11E-1768E20E7074}"/>
              </a:ext>
            </a:extLst>
          </p:cNvPr>
          <p:cNvSpPr>
            <a:spLocks noGrp="1"/>
          </p:cNvSpPr>
          <p:nvPr>
            <p:ph type="title"/>
          </p:nvPr>
        </p:nvSpPr>
        <p:spPr>
          <a:xfrm>
            <a:off x="1136428" y="515022"/>
            <a:ext cx="7474172" cy="1325563"/>
          </a:xfrm>
        </p:spPr>
        <p:txBody>
          <a:bodyPr>
            <a:normAutofit/>
          </a:bodyPr>
          <a:lstStyle/>
          <a:p>
            <a:r>
              <a:rPr lang="pt-BR" sz="4800" b="1" dirty="0">
                <a:solidFill>
                  <a:srgbClr val="FFFFFF"/>
                </a:solidFill>
                <a:effectLst/>
                <a:latin typeface="Georgia" panose="02040502050405020303" pitchFamily="18" charset="0"/>
                <a:ea typeface="Calibri" panose="020F0502020204030204" pitchFamily="34" charset="0"/>
              </a:rPr>
              <a:t>Criação do Ambiente</a:t>
            </a:r>
            <a:endParaRPr lang="pt-BR" sz="4800" dirty="0">
              <a:solidFill>
                <a:srgbClr val="FFFFFF"/>
              </a:solidFill>
              <a:latin typeface="Georgia" panose="02040502050405020303" pitchFamily="18" charset="0"/>
            </a:endParaRPr>
          </a:p>
        </p:txBody>
      </p:sp>
      <p:sp>
        <p:nvSpPr>
          <p:cNvPr id="3" name="Espaço Reservado para Conteúdo 2">
            <a:extLst>
              <a:ext uri="{FF2B5EF4-FFF2-40B4-BE49-F238E27FC236}">
                <a16:creationId xmlns:a16="http://schemas.microsoft.com/office/drawing/2014/main" id="{A12BF330-FD64-49F2-80A5-6FF92C20F954}"/>
              </a:ext>
            </a:extLst>
          </p:cNvPr>
          <p:cNvSpPr>
            <a:spLocks noGrp="1"/>
          </p:cNvSpPr>
          <p:nvPr>
            <p:ph idx="1"/>
          </p:nvPr>
        </p:nvSpPr>
        <p:spPr>
          <a:xfrm>
            <a:off x="590843" y="1983546"/>
            <a:ext cx="8173329" cy="4586066"/>
          </a:xfrm>
        </p:spPr>
        <p:txBody>
          <a:bodyPr anchor="ctr">
            <a:normAutofit/>
          </a:bodyPr>
          <a:lstStyle/>
          <a:p>
            <a:pPr marL="0" marR="0" indent="0" algn="just">
              <a:lnSpc>
                <a:spcPct val="100000"/>
              </a:lnSpc>
              <a:spcBef>
                <a:spcPts val="0"/>
              </a:spcBef>
              <a:spcAft>
                <a:spcPts val="1000"/>
              </a:spcAft>
              <a:buNone/>
            </a:pPr>
            <a:r>
              <a:rPr lang="pt-BR" sz="2000" dirty="0">
                <a:solidFill>
                  <a:srgbClr val="FFFFFF"/>
                </a:solidFill>
                <a:effectLst/>
                <a:latin typeface="Georgia" panose="02040502050405020303" pitchFamily="18" charset="0"/>
                <a:ea typeface="Calibri" panose="020F0502020204030204" pitchFamily="34" charset="0"/>
              </a:rPr>
              <a:t>É recomendável criar, pois, evita possíveis problemas de compatibilidades entre sistemas instalados. Dentro do terminal de comandos, no diretório (pasta) o qual deseja manter a aplicação, digite:</a:t>
            </a:r>
          </a:p>
          <a:p>
            <a:pPr marL="0" marR="0" algn="just">
              <a:lnSpc>
                <a:spcPct val="100000"/>
              </a:lnSpc>
              <a:spcBef>
                <a:spcPts val="0"/>
              </a:spcBef>
              <a:spcAft>
                <a:spcPts val="1000"/>
              </a:spcAft>
            </a:pPr>
            <a:r>
              <a:rPr lang="pt-BR" sz="2000" dirty="0">
                <a:solidFill>
                  <a:srgbClr val="FFFFFF"/>
                </a:solidFill>
                <a:effectLst/>
                <a:latin typeface="Georgia" panose="02040502050405020303" pitchFamily="18" charset="0"/>
                <a:ea typeface="Courier New" panose="02070309020205020404" pitchFamily="49" charset="0"/>
              </a:rPr>
              <a:t>conda </a:t>
            </a:r>
            <a:r>
              <a:rPr lang="pt-BR" sz="2000" dirty="0" err="1">
                <a:solidFill>
                  <a:srgbClr val="FFFFFF"/>
                </a:solidFill>
                <a:effectLst/>
                <a:latin typeface="Georgia" panose="02040502050405020303" pitchFamily="18" charset="0"/>
                <a:ea typeface="Courier New" panose="02070309020205020404" pitchFamily="49" charset="0"/>
              </a:rPr>
              <a:t>create</a:t>
            </a:r>
            <a:r>
              <a:rPr lang="pt-BR" sz="2000" dirty="0">
                <a:solidFill>
                  <a:srgbClr val="FFFFFF"/>
                </a:solidFill>
                <a:effectLst/>
                <a:latin typeface="Georgia" panose="02040502050405020303" pitchFamily="18" charset="0"/>
                <a:ea typeface="Courier New" panose="02070309020205020404" pitchFamily="49" charset="0"/>
              </a:rPr>
              <a:t> --</a:t>
            </a:r>
            <a:r>
              <a:rPr lang="pt-BR" sz="2000" dirty="0" err="1">
                <a:solidFill>
                  <a:srgbClr val="FFFFFF"/>
                </a:solidFill>
                <a:effectLst/>
                <a:latin typeface="Georgia" panose="02040502050405020303" pitchFamily="18" charset="0"/>
                <a:ea typeface="Courier New" panose="02070309020205020404" pitchFamily="49" charset="0"/>
              </a:rPr>
              <a:t>name</a:t>
            </a:r>
            <a:r>
              <a:rPr lang="pt-BR" sz="2000" dirty="0">
                <a:solidFill>
                  <a:srgbClr val="FFFFFF"/>
                </a:solidFill>
                <a:effectLst/>
                <a:latin typeface="Georgia" panose="02040502050405020303" pitchFamily="18" charset="0"/>
                <a:ea typeface="Courier New" panose="02070309020205020404" pitchFamily="49" charset="0"/>
              </a:rPr>
              <a:t> </a:t>
            </a:r>
            <a:r>
              <a:rPr lang="pt-BR" sz="2000" dirty="0" err="1">
                <a:solidFill>
                  <a:srgbClr val="FFFFFF"/>
                </a:solidFill>
                <a:effectLst/>
                <a:latin typeface="Georgia" panose="02040502050405020303" pitchFamily="18" charset="0"/>
                <a:ea typeface="Courier New" panose="02070309020205020404" pitchFamily="49" charset="0"/>
              </a:rPr>
              <a:t>nomedoseuambiente</a:t>
            </a:r>
            <a:endParaRPr lang="pt-BR" sz="2000" dirty="0">
              <a:solidFill>
                <a:srgbClr val="FFFFFF"/>
              </a:solidFill>
              <a:effectLst/>
              <a:latin typeface="Georgia" panose="02040502050405020303" pitchFamily="18" charset="0"/>
              <a:ea typeface="Calibri" panose="020F0502020204030204" pitchFamily="34" charset="0"/>
            </a:endParaRPr>
          </a:p>
          <a:p>
            <a:pPr marL="0" marR="0" indent="0" algn="just">
              <a:lnSpc>
                <a:spcPct val="100000"/>
              </a:lnSpc>
              <a:spcBef>
                <a:spcPts val="0"/>
              </a:spcBef>
              <a:spcAft>
                <a:spcPts val="1000"/>
              </a:spcAft>
              <a:buNone/>
            </a:pPr>
            <a:endParaRPr lang="pt-BR" sz="2000" dirty="0">
              <a:solidFill>
                <a:srgbClr val="FFFFFF"/>
              </a:solidFill>
              <a:effectLst/>
              <a:latin typeface="Georgia" panose="02040502050405020303" pitchFamily="18" charset="0"/>
              <a:ea typeface="Calibri" panose="020F0502020204030204" pitchFamily="34" charset="0"/>
            </a:endParaRPr>
          </a:p>
          <a:p>
            <a:pPr marL="0" marR="0" indent="0" algn="just">
              <a:lnSpc>
                <a:spcPct val="100000"/>
              </a:lnSpc>
              <a:spcBef>
                <a:spcPts val="0"/>
              </a:spcBef>
              <a:spcAft>
                <a:spcPts val="1000"/>
              </a:spcAft>
              <a:buNone/>
            </a:pPr>
            <a:r>
              <a:rPr lang="pt-BR" sz="2000" dirty="0">
                <a:solidFill>
                  <a:srgbClr val="FFFFFF"/>
                </a:solidFill>
                <a:effectLst/>
                <a:latin typeface="Georgia" panose="02040502050405020303" pitchFamily="18" charset="0"/>
                <a:ea typeface="Calibri" panose="020F0502020204030204" pitchFamily="34" charset="0"/>
              </a:rPr>
              <a:t>Após criado o ambiente ative-o via terminal:</a:t>
            </a:r>
          </a:p>
          <a:p>
            <a:pPr marL="0" marR="0" algn="just">
              <a:lnSpc>
                <a:spcPct val="100000"/>
              </a:lnSpc>
              <a:spcBef>
                <a:spcPts val="0"/>
              </a:spcBef>
              <a:spcAft>
                <a:spcPts val="1000"/>
              </a:spcAft>
            </a:pPr>
            <a:r>
              <a:rPr lang="pt-BR" sz="2000" dirty="0">
                <a:solidFill>
                  <a:srgbClr val="FFFFFF"/>
                </a:solidFill>
                <a:effectLst/>
                <a:latin typeface="Georgia" panose="02040502050405020303" pitchFamily="18" charset="0"/>
                <a:ea typeface="Courier New" panose="02070309020205020404" pitchFamily="49" charset="0"/>
              </a:rPr>
              <a:t>conda </a:t>
            </a:r>
            <a:r>
              <a:rPr lang="pt-BR" sz="2000" dirty="0" err="1">
                <a:solidFill>
                  <a:srgbClr val="FFFFFF"/>
                </a:solidFill>
                <a:effectLst/>
                <a:latin typeface="Georgia" panose="02040502050405020303" pitchFamily="18" charset="0"/>
                <a:ea typeface="Courier New" panose="02070309020205020404" pitchFamily="49" charset="0"/>
              </a:rPr>
              <a:t>activate</a:t>
            </a:r>
            <a:r>
              <a:rPr lang="pt-BR" sz="2000" dirty="0">
                <a:solidFill>
                  <a:srgbClr val="FFFFFF"/>
                </a:solidFill>
                <a:effectLst/>
                <a:latin typeface="Georgia" panose="02040502050405020303" pitchFamily="18" charset="0"/>
                <a:ea typeface="Courier New" panose="02070309020205020404" pitchFamily="49" charset="0"/>
              </a:rPr>
              <a:t> </a:t>
            </a:r>
            <a:r>
              <a:rPr lang="pt-BR" sz="2000" dirty="0" err="1">
                <a:solidFill>
                  <a:srgbClr val="FFFFFF"/>
                </a:solidFill>
                <a:effectLst/>
                <a:latin typeface="Georgia" panose="02040502050405020303" pitchFamily="18" charset="0"/>
                <a:ea typeface="Courier New" panose="02070309020205020404" pitchFamily="49" charset="0"/>
              </a:rPr>
              <a:t>nomedoseuambiente</a:t>
            </a:r>
            <a:endParaRPr lang="pt-BR" sz="2000" dirty="0">
              <a:solidFill>
                <a:srgbClr val="FFFFFF"/>
              </a:solidFill>
              <a:effectLst/>
              <a:latin typeface="Georgia" panose="02040502050405020303" pitchFamily="18" charset="0"/>
              <a:ea typeface="Calibri" panose="020F0502020204030204" pitchFamily="34" charset="0"/>
            </a:endParaRPr>
          </a:p>
          <a:p>
            <a:pPr marL="0" marR="0" indent="0" algn="just">
              <a:lnSpc>
                <a:spcPct val="100000"/>
              </a:lnSpc>
              <a:spcBef>
                <a:spcPts val="0"/>
              </a:spcBef>
              <a:spcAft>
                <a:spcPts val="1000"/>
              </a:spcAft>
              <a:buNone/>
            </a:pPr>
            <a:endParaRPr lang="pt-BR" sz="2000" dirty="0">
              <a:solidFill>
                <a:srgbClr val="FFFFFF"/>
              </a:solidFill>
              <a:effectLst/>
              <a:latin typeface="Georgia" panose="02040502050405020303" pitchFamily="18" charset="0"/>
              <a:ea typeface="Calibri" panose="020F0502020204030204" pitchFamily="34" charset="0"/>
            </a:endParaRPr>
          </a:p>
          <a:p>
            <a:pPr marL="0" marR="0" indent="0" algn="just">
              <a:lnSpc>
                <a:spcPct val="100000"/>
              </a:lnSpc>
              <a:spcBef>
                <a:spcPts val="0"/>
              </a:spcBef>
              <a:spcAft>
                <a:spcPts val="1000"/>
              </a:spcAft>
              <a:buNone/>
            </a:pPr>
            <a:r>
              <a:rPr lang="pt-BR" sz="2000" dirty="0">
                <a:solidFill>
                  <a:srgbClr val="FFFFFF"/>
                </a:solidFill>
                <a:effectLst/>
                <a:latin typeface="Georgia" panose="02040502050405020303" pitchFamily="18" charset="0"/>
                <a:ea typeface="Calibri" panose="020F0502020204030204" pitchFamily="34" charset="0"/>
              </a:rPr>
              <a:t>Caso queira encerrar o ambiente digite:  </a:t>
            </a:r>
          </a:p>
          <a:p>
            <a:pPr marL="0" marR="0" algn="just">
              <a:lnSpc>
                <a:spcPct val="100000"/>
              </a:lnSpc>
              <a:spcBef>
                <a:spcPts val="0"/>
              </a:spcBef>
              <a:spcAft>
                <a:spcPts val="1000"/>
              </a:spcAft>
            </a:pPr>
            <a:r>
              <a:rPr lang="pt-BR" sz="2000" dirty="0">
                <a:solidFill>
                  <a:srgbClr val="FFFFFF"/>
                </a:solidFill>
                <a:effectLst/>
                <a:latin typeface="Georgia" panose="02040502050405020303" pitchFamily="18" charset="0"/>
                <a:ea typeface="Courier New" panose="02070309020205020404" pitchFamily="49" charset="0"/>
              </a:rPr>
              <a:t>conda </a:t>
            </a:r>
            <a:r>
              <a:rPr lang="pt-BR" sz="2000" dirty="0" err="1">
                <a:solidFill>
                  <a:srgbClr val="FFFFFF"/>
                </a:solidFill>
                <a:effectLst/>
                <a:latin typeface="Georgia" panose="02040502050405020303" pitchFamily="18" charset="0"/>
                <a:ea typeface="Courier New" panose="02070309020205020404" pitchFamily="49" charset="0"/>
              </a:rPr>
              <a:t>deactivate</a:t>
            </a:r>
            <a:r>
              <a:rPr lang="pt-BR" sz="2000" dirty="0">
                <a:solidFill>
                  <a:srgbClr val="FFFFFF"/>
                </a:solidFill>
                <a:effectLst/>
                <a:latin typeface="Georgia" panose="02040502050405020303" pitchFamily="18" charset="0"/>
                <a:ea typeface="Courier New" panose="02070309020205020404" pitchFamily="49" charset="0"/>
              </a:rPr>
              <a:t> </a:t>
            </a:r>
            <a:r>
              <a:rPr lang="pt-BR" sz="2000" dirty="0" err="1">
                <a:solidFill>
                  <a:srgbClr val="FFFFFF"/>
                </a:solidFill>
                <a:effectLst/>
                <a:latin typeface="Georgia" panose="02040502050405020303" pitchFamily="18" charset="0"/>
                <a:ea typeface="Courier New" panose="02070309020205020404" pitchFamily="49" charset="0"/>
              </a:rPr>
              <a:t>nomedoseuambiente</a:t>
            </a:r>
            <a:endParaRPr lang="pt-BR" sz="2000" dirty="0">
              <a:solidFill>
                <a:srgbClr val="FFFFFF"/>
              </a:solidFill>
              <a:effectLst/>
              <a:latin typeface="Georgia" panose="02040502050405020303" pitchFamily="18" charset="0"/>
              <a:ea typeface="Calibri" panose="020F0502020204030204" pitchFamily="34" charset="0"/>
            </a:endParaRPr>
          </a:p>
        </p:txBody>
      </p:sp>
      <p:sp>
        <p:nvSpPr>
          <p:cNvPr id="20" name="Rectangle 2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Pasta">
            <a:extLst>
              <a:ext uri="{FF2B5EF4-FFF2-40B4-BE49-F238E27FC236}">
                <a16:creationId xmlns:a16="http://schemas.microsoft.com/office/drawing/2014/main" id="{2EC073AB-EB10-4E69-85DE-0A269C5F4A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9413987" y="2857501"/>
            <a:ext cx="1142998" cy="1142998"/>
          </a:xfrm>
          <a:prstGeom prst="rect">
            <a:avLst/>
          </a:prstGeom>
        </p:spPr>
      </p:pic>
    </p:spTree>
    <p:extLst>
      <p:ext uri="{BB962C8B-B14F-4D97-AF65-F5344CB8AC3E}">
        <p14:creationId xmlns:p14="http://schemas.microsoft.com/office/powerpoint/2010/main" val="238854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CE804-2C5F-4B48-805B-06A26D48A1BB}"/>
              </a:ext>
            </a:extLst>
          </p:cNvPr>
          <p:cNvSpPr>
            <a:spLocks noGrp="1"/>
          </p:cNvSpPr>
          <p:nvPr>
            <p:ph type="title"/>
          </p:nvPr>
        </p:nvSpPr>
        <p:spPr>
          <a:xfrm>
            <a:off x="1136428" y="627564"/>
            <a:ext cx="7474172" cy="1325563"/>
          </a:xfrm>
        </p:spPr>
        <p:txBody>
          <a:bodyPr>
            <a:normAutofit/>
          </a:bodyPr>
          <a:lstStyle/>
          <a:p>
            <a:r>
              <a:rPr lang="pt-BR" b="1" dirty="0">
                <a:solidFill>
                  <a:srgbClr val="FFFFFF"/>
                </a:solidFill>
                <a:effectLst/>
                <a:latin typeface="Georgia" panose="02040502050405020303" pitchFamily="18" charset="0"/>
                <a:ea typeface="Calibri" panose="020F0502020204030204" pitchFamily="34" charset="0"/>
              </a:rPr>
              <a:t>Download do Projeto</a:t>
            </a:r>
            <a:endParaRPr lang="pt-BR" dirty="0">
              <a:solidFill>
                <a:srgbClr val="FFFFFF"/>
              </a:solidFill>
              <a:latin typeface="Georgia" panose="02040502050405020303" pitchFamily="18" charset="0"/>
            </a:endParaRPr>
          </a:p>
        </p:txBody>
      </p:sp>
      <p:sp>
        <p:nvSpPr>
          <p:cNvPr id="3" name="Espaço Reservado para Conteúdo 2">
            <a:extLst>
              <a:ext uri="{FF2B5EF4-FFF2-40B4-BE49-F238E27FC236}">
                <a16:creationId xmlns:a16="http://schemas.microsoft.com/office/drawing/2014/main" id="{7BC73330-B588-4DBE-B237-83F3B5F562AB}"/>
              </a:ext>
            </a:extLst>
          </p:cNvPr>
          <p:cNvSpPr>
            <a:spLocks noGrp="1"/>
          </p:cNvSpPr>
          <p:nvPr>
            <p:ph idx="1"/>
          </p:nvPr>
        </p:nvSpPr>
        <p:spPr>
          <a:xfrm>
            <a:off x="337625" y="2053883"/>
            <a:ext cx="8577775" cy="4550117"/>
          </a:xfrm>
        </p:spPr>
        <p:txBody>
          <a:bodyPr anchor="ctr">
            <a:normAutofit lnSpcReduction="10000"/>
          </a:bodyPr>
          <a:lstStyle/>
          <a:p>
            <a:pPr marL="0" indent="0" algn="just">
              <a:lnSpc>
                <a:spcPct val="100000"/>
              </a:lnSpc>
              <a:buNone/>
            </a:pPr>
            <a:r>
              <a:rPr lang="pt-BR" sz="2000" dirty="0">
                <a:solidFill>
                  <a:srgbClr val="FFFFFF"/>
                </a:solidFill>
                <a:effectLst/>
                <a:latin typeface="Georgia" panose="02040502050405020303" pitchFamily="18" charset="0"/>
                <a:ea typeface="Calibri" panose="020F0502020204030204" pitchFamily="34" charset="0"/>
              </a:rPr>
              <a:t>Os arquivos da aplicação estão dentro de um repositório do </a:t>
            </a:r>
            <a:r>
              <a:rPr lang="pt-BR" sz="2000" i="1" dirty="0" err="1">
                <a:solidFill>
                  <a:srgbClr val="FFFFFF"/>
                </a:solidFill>
                <a:effectLst/>
                <a:latin typeface="Georgia" panose="02040502050405020303" pitchFamily="18" charset="0"/>
                <a:ea typeface="Calibri" panose="020F0502020204030204" pitchFamily="34" charset="0"/>
              </a:rPr>
              <a:t>Github</a:t>
            </a:r>
            <a:r>
              <a:rPr lang="pt-BR" sz="2000" dirty="0">
                <a:solidFill>
                  <a:srgbClr val="FFFFFF"/>
                </a:solidFill>
                <a:effectLst/>
                <a:latin typeface="Georgia" panose="02040502050405020303" pitchFamily="18" charset="0"/>
                <a:ea typeface="Calibri" panose="020F0502020204030204" pitchFamily="34" charset="0"/>
              </a:rPr>
              <a:t>, </a:t>
            </a:r>
            <a:r>
              <a:rPr lang="pt-BR" sz="2000" dirty="0">
                <a:solidFill>
                  <a:srgbClr val="FFFFFF"/>
                </a:solidFill>
                <a:latin typeface="Georgia" panose="02040502050405020303" pitchFamily="18" charset="0"/>
                <a:ea typeface="Calibri" panose="020F0502020204030204" pitchFamily="34" charset="0"/>
              </a:rPr>
              <a:t>a qual</a:t>
            </a:r>
            <a:r>
              <a:rPr lang="pt-BR" sz="2000" dirty="0">
                <a:solidFill>
                  <a:srgbClr val="FFFFFF"/>
                </a:solidFill>
                <a:effectLst/>
                <a:latin typeface="Georgia" panose="02040502050405020303" pitchFamily="18" charset="0"/>
                <a:ea typeface="Calibri" panose="020F0502020204030204" pitchFamily="34" charset="0"/>
              </a:rPr>
              <a:t> é uma plataforma de hospedagem de código-fonte com controle de versão usando </a:t>
            </a:r>
            <a:r>
              <a:rPr lang="pt-BR" sz="2000" i="1" dirty="0" err="1">
                <a:solidFill>
                  <a:srgbClr val="FFFFFF"/>
                </a:solidFill>
                <a:effectLst/>
                <a:latin typeface="Georgia" panose="02040502050405020303" pitchFamily="18" charset="0"/>
                <a:ea typeface="Calibri" panose="020F0502020204030204" pitchFamily="34" charset="0"/>
              </a:rPr>
              <a:t>Git</a:t>
            </a:r>
            <a:r>
              <a:rPr lang="pt-BR" sz="2000" dirty="0">
                <a:solidFill>
                  <a:srgbClr val="FFFFFF"/>
                </a:solidFill>
                <a:effectLst/>
                <a:latin typeface="Georgia" panose="02040502050405020303" pitchFamily="18" charset="0"/>
                <a:ea typeface="Calibri" panose="020F0502020204030204" pitchFamily="34" charset="0"/>
              </a:rPr>
              <a:t>, que é um sistema de controle de versões distribuído, usado  principalmente no desenvolvimento de software, mas pode ser usado para  registrar o histórico de edições de qualquer tipo de arquivo.</a:t>
            </a:r>
          </a:p>
          <a:p>
            <a:pPr marL="0" marR="0" indent="0" algn="just">
              <a:lnSpc>
                <a:spcPct val="100000"/>
              </a:lnSpc>
              <a:spcBef>
                <a:spcPts val="0"/>
              </a:spcBef>
              <a:spcAft>
                <a:spcPts val="1000"/>
              </a:spcAft>
              <a:buNone/>
            </a:pPr>
            <a:r>
              <a:rPr lang="pt-BR" sz="2000" dirty="0">
                <a:solidFill>
                  <a:srgbClr val="FFFFFF"/>
                </a:solidFill>
                <a:effectLst/>
                <a:latin typeface="Georgia" panose="02040502050405020303" pitchFamily="18" charset="0"/>
                <a:ea typeface="Calibri" panose="020F0502020204030204" pitchFamily="34" charset="0"/>
              </a:rPr>
              <a:t>Você pode clonar o projeto via comando, dentro do diretório desejado, como explícito abaixo:</a:t>
            </a:r>
          </a:p>
          <a:p>
            <a:pPr algn="just">
              <a:lnSpc>
                <a:spcPct val="100000"/>
              </a:lnSpc>
              <a:spcBef>
                <a:spcPts val="0"/>
              </a:spcBef>
              <a:spcAft>
                <a:spcPts val="1000"/>
              </a:spcAft>
            </a:pPr>
            <a:r>
              <a:rPr lang="en-US" sz="2000" dirty="0">
                <a:solidFill>
                  <a:srgbClr val="FFFFFF"/>
                </a:solidFill>
                <a:effectLst/>
                <a:latin typeface="Georgia" panose="02040502050405020303" pitchFamily="18" charset="0"/>
                <a:ea typeface="Courier New" panose="02070309020205020404" pitchFamily="49" charset="0"/>
              </a:rPr>
              <a:t>git clone </a:t>
            </a:r>
            <a:r>
              <a:rPr lang="en-US" sz="2000" u="sng" dirty="0">
                <a:solidFill>
                  <a:srgbClr val="FFFFFF"/>
                </a:solidFill>
                <a:effectLst/>
                <a:latin typeface="Georgia" panose="02040502050405020303" pitchFamily="18" charset="0"/>
                <a:ea typeface="Courier New" panose="02070309020205020404" pitchFamily="49" charset="0"/>
                <a:hlinkClick r:id="rId2" tooltip="https://github.com/Fatequino/Fatequino">
                  <a:extLst>
                    <a:ext uri="{A12FA001-AC4F-418D-AE19-62706E023703}">
                      <ahyp:hlinkClr xmlns:ahyp="http://schemas.microsoft.com/office/drawing/2018/hyperlinkcolor" val="tx"/>
                    </a:ext>
                  </a:extLst>
                </a:hlinkClick>
              </a:rPr>
              <a:t>https://github.com/Fatequino/Fatequino</a:t>
            </a:r>
            <a:endParaRPr lang="pt-BR" sz="2000" dirty="0">
              <a:solidFill>
                <a:srgbClr val="FFFFFF"/>
              </a:solidFill>
              <a:effectLst/>
              <a:latin typeface="Georgia" panose="02040502050405020303" pitchFamily="18" charset="0"/>
              <a:ea typeface="Calibri" panose="020F0502020204030204" pitchFamily="34" charset="0"/>
            </a:endParaRPr>
          </a:p>
          <a:p>
            <a:pPr algn="just">
              <a:lnSpc>
                <a:spcPct val="100000"/>
              </a:lnSpc>
              <a:spcBef>
                <a:spcPts val="0"/>
              </a:spcBef>
              <a:spcAft>
                <a:spcPts val="1000"/>
              </a:spcAft>
            </a:pPr>
            <a:r>
              <a:rPr lang="pt-BR" sz="2000" dirty="0">
                <a:solidFill>
                  <a:srgbClr val="FFFFFF"/>
                </a:solidFill>
                <a:effectLst/>
                <a:latin typeface="Georgia" panose="02040502050405020303" pitchFamily="18" charset="0"/>
                <a:ea typeface="Calibri" panose="020F0502020204030204" pitchFamily="34" charset="0"/>
              </a:rPr>
              <a:t>Você pode baixar o projeto diretamente acessando o link acima, clicando em </a:t>
            </a:r>
            <a:r>
              <a:rPr lang="pt-BR" sz="2000" i="1" dirty="0">
                <a:solidFill>
                  <a:srgbClr val="FFFFFF"/>
                </a:solidFill>
                <a:effectLst/>
                <a:latin typeface="Georgia" panose="02040502050405020303" pitchFamily="18" charset="0"/>
                <a:ea typeface="Calibri" panose="020F0502020204030204" pitchFamily="34" charset="0"/>
              </a:rPr>
              <a:t>Clone ou download</a:t>
            </a:r>
            <a:endParaRPr lang="pt-BR" sz="2000" dirty="0">
              <a:solidFill>
                <a:srgbClr val="FFFFFF"/>
              </a:solidFill>
              <a:effectLst/>
              <a:latin typeface="Georgia" panose="02040502050405020303" pitchFamily="18" charset="0"/>
              <a:ea typeface="Calibri" panose="020F0502020204030204" pitchFamily="34" charset="0"/>
            </a:endParaRPr>
          </a:p>
          <a:p>
            <a:pPr marL="0" indent="0" algn="just">
              <a:lnSpc>
                <a:spcPct val="100000"/>
              </a:lnSpc>
              <a:spcBef>
                <a:spcPts val="0"/>
              </a:spcBef>
              <a:spcAft>
                <a:spcPts val="1000"/>
              </a:spcAft>
              <a:buNone/>
            </a:pPr>
            <a:r>
              <a:rPr lang="pt-BR" sz="2000" dirty="0">
                <a:solidFill>
                  <a:srgbClr val="FFFFFF"/>
                </a:solidFill>
                <a:effectLst/>
                <a:latin typeface="Georgia" panose="02040502050405020303" pitchFamily="18" charset="0"/>
                <a:ea typeface="Calibri" panose="020F0502020204030204" pitchFamily="34" charset="0"/>
              </a:rPr>
              <a:t>Após baixado, acesse a pasta contendo os arquivos com o seguinte comando:</a:t>
            </a:r>
          </a:p>
          <a:p>
            <a:pPr algn="just">
              <a:lnSpc>
                <a:spcPct val="100000"/>
              </a:lnSpc>
              <a:spcBef>
                <a:spcPts val="0"/>
              </a:spcBef>
              <a:spcAft>
                <a:spcPts val="1000"/>
              </a:spcAft>
            </a:pPr>
            <a:r>
              <a:rPr lang="pt-BR" sz="2000" dirty="0" err="1">
                <a:solidFill>
                  <a:srgbClr val="FFFFFF"/>
                </a:solidFill>
                <a:effectLst/>
                <a:latin typeface="Georgia" panose="02040502050405020303" pitchFamily="18" charset="0"/>
                <a:ea typeface="Courier New" panose="02070309020205020404" pitchFamily="49" charset="0"/>
              </a:rPr>
              <a:t>cd</a:t>
            </a:r>
            <a:r>
              <a:rPr lang="pt-BR" sz="2000" dirty="0">
                <a:solidFill>
                  <a:srgbClr val="FFFFFF"/>
                </a:solidFill>
                <a:effectLst/>
                <a:latin typeface="Georgia" panose="02040502050405020303" pitchFamily="18" charset="0"/>
                <a:ea typeface="Courier New" panose="02070309020205020404" pitchFamily="49" charset="0"/>
              </a:rPr>
              <a:t> Fatequino/Visão</a:t>
            </a:r>
            <a:endParaRPr lang="pt-BR" sz="2000" dirty="0">
              <a:solidFill>
                <a:srgbClr val="FFFFFF"/>
              </a:solidFill>
              <a:effectLst/>
              <a:latin typeface="Georgia" panose="02040502050405020303" pitchFamily="18" charset="0"/>
              <a:ea typeface="Calibri" panose="020F0502020204030204" pitchFamily="34" charset="0"/>
            </a:endParaRPr>
          </a:p>
        </p:txBody>
      </p:sp>
      <p:sp>
        <p:nvSpPr>
          <p:cNvPr id="20" name="Rectangle 2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16DA53CB-3DFB-4B60-A7ED-A6F91FB7CF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91235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5B9AA7-30AA-48C1-AEA2-820CE758CC82}"/>
              </a:ext>
            </a:extLst>
          </p:cNvPr>
          <p:cNvSpPr>
            <a:spLocks noGrp="1"/>
          </p:cNvSpPr>
          <p:nvPr>
            <p:ph type="title"/>
          </p:nvPr>
        </p:nvSpPr>
        <p:spPr>
          <a:xfrm>
            <a:off x="838200" y="631825"/>
            <a:ext cx="10515600" cy="1325563"/>
          </a:xfrm>
        </p:spPr>
        <p:txBody>
          <a:bodyPr>
            <a:normAutofit/>
          </a:bodyPr>
          <a:lstStyle/>
          <a:p>
            <a:pPr algn="ctr"/>
            <a:r>
              <a:rPr lang="pt-BR" b="1" dirty="0">
                <a:solidFill>
                  <a:schemeClr val="bg1"/>
                </a:solidFill>
                <a:effectLst/>
                <a:latin typeface="Georgia" panose="02040502050405020303" pitchFamily="18" charset="0"/>
                <a:ea typeface="Calibri" panose="020F0502020204030204" pitchFamily="34" charset="0"/>
              </a:rPr>
              <a:t>Instalando as bibliotecas</a:t>
            </a:r>
            <a:endParaRPr lang="pt-BR" dirty="0">
              <a:solidFill>
                <a:schemeClr val="bg1"/>
              </a:solidFill>
              <a:latin typeface="Georgia" panose="02040502050405020303" pitchFamily="18" charset="0"/>
            </a:endParaRPr>
          </a:p>
        </p:txBody>
      </p:sp>
      <p:cxnSp>
        <p:nvCxnSpPr>
          <p:cNvPr id="21" name="Straight Connector 20">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931E3953-588E-4F64-94D1-64F81FB4243C}"/>
              </a:ext>
            </a:extLst>
          </p:cNvPr>
          <p:cNvSpPr>
            <a:spLocks noGrp="1"/>
          </p:cNvSpPr>
          <p:nvPr>
            <p:ph idx="1"/>
          </p:nvPr>
        </p:nvSpPr>
        <p:spPr>
          <a:xfrm>
            <a:off x="482991" y="2094771"/>
            <a:ext cx="11226018" cy="4471545"/>
          </a:xfrm>
        </p:spPr>
        <p:txBody>
          <a:bodyPr>
            <a:normAutofit fontScale="92500" lnSpcReduction="10000"/>
          </a:bodyPr>
          <a:lstStyle/>
          <a:p>
            <a:pPr marL="0" marR="0" indent="0" algn="just">
              <a:spcBef>
                <a:spcPts val="0"/>
              </a:spcBef>
              <a:spcAft>
                <a:spcPts val="1000"/>
              </a:spcAft>
              <a:buNone/>
            </a:pPr>
            <a:r>
              <a:rPr lang="pt-BR" sz="2000" dirty="0">
                <a:solidFill>
                  <a:schemeClr val="bg1"/>
                </a:solidFill>
                <a:effectLst/>
                <a:latin typeface="Georgia" panose="02040502050405020303" pitchFamily="18" charset="0"/>
                <a:ea typeface="Calibri" panose="020F0502020204030204" pitchFamily="34" charset="0"/>
              </a:rPr>
              <a:t>Como está sendo utilizado o Anaconda, o mesmo possui seu repositório de bibliotecas </a:t>
            </a:r>
            <a:r>
              <a:rPr lang="pt-BR" sz="2000" i="1" dirty="0">
                <a:solidFill>
                  <a:schemeClr val="bg1"/>
                </a:solidFill>
                <a:effectLst/>
                <a:latin typeface="Georgia" panose="02040502050405020303" pitchFamily="18" charset="0"/>
                <a:ea typeface="Calibri" panose="020F0502020204030204" pitchFamily="34" charset="0"/>
              </a:rPr>
              <a:t>Python</a:t>
            </a:r>
            <a:r>
              <a:rPr lang="pt-BR" sz="2000" dirty="0">
                <a:solidFill>
                  <a:schemeClr val="bg1"/>
                </a:solidFill>
                <a:effectLst/>
                <a:latin typeface="Georgia" panose="02040502050405020303" pitchFamily="18" charset="0"/>
                <a:ea typeface="Calibri" panose="020F0502020204030204" pitchFamily="34" charset="0"/>
              </a:rPr>
              <a:t> (apesar de também ser compatível o download com o próprio </a:t>
            </a:r>
            <a:r>
              <a:rPr lang="pt-BR" sz="2000" i="1" dirty="0" err="1">
                <a:solidFill>
                  <a:schemeClr val="bg1"/>
                </a:solidFill>
                <a:effectLst/>
                <a:latin typeface="Georgia" panose="02040502050405020303" pitchFamily="18" charset="0"/>
                <a:ea typeface="Calibri" panose="020F0502020204030204" pitchFamily="34" charset="0"/>
              </a:rPr>
              <a:t>pip</a:t>
            </a:r>
            <a:r>
              <a:rPr lang="pt-BR" sz="2000" dirty="0">
                <a:solidFill>
                  <a:schemeClr val="bg1"/>
                </a:solidFill>
                <a:effectLst/>
                <a:latin typeface="Georgia" panose="02040502050405020303" pitchFamily="18" charset="0"/>
                <a:ea typeface="Calibri" panose="020F0502020204030204" pitchFamily="34" charset="0"/>
              </a:rPr>
              <a:t> do </a:t>
            </a:r>
            <a:r>
              <a:rPr lang="pt-BR" sz="2000" i="1" dirty="0">
                <a:solidFill>
                  <a:schemeClr val="bg1"/>
                </a:solidFill>
                <a:effectLst/>
                <a:latin typeface="Georgia" panose="02040502050405020303" pitchFamily="18" charset="0"/>
                <a:ea typeface="Calibri" panose="020F0502020204030204" pitchFamily="34" charset="0"/>
              </a:rPr>
              <a:t>Python</a:t>
            </a:r>
            <a:r>
              <a:rPr lang="pt-BR" sz="2000" dirty="0">
                <a:solidFill>
                  <a:schemeClr val="bg1"/>
                </a:solidFill>
                <a:effectLst/>
                <a:latin typeface="Georgia" panose="02040502050405020303" pitchFamily="18" charset="0"/>
                <a:ea typeface="Calibri" panose="020F0502020204030204" pitchFamily="34" charset="0"/>
              </a:rPr>
              <a:t>).</a:t>
            </a:r>
          </a:p>
          <a:p>
            <a:pPr marL="0" marR="0" indent="0" algn="just">
              <a:spcBef>
                <a:spcPts val="0"/>
              </a:spcBef>
              <a:spcAft>
                <a:spcPts val="1000"/>
              </a:spcAft>
              <a:buNone/>
            </a:pPr>
            <a:r>
              <a:rPr lang="pt-BR" sz="2000" dirty="0">
                <a:solidFill>
                  <a:schemeClr val="bg1"/>
                </a:solidFill>
                <a:effectLst/>
                <a:latin typeface="Georgia" panose="02040502050405020303" pitchFamily="18" charset="0"/>
                <a:ea typeface="Calibri" panose="020F0502020204030204" pitchFamily="34" charset="0"/>
              </a:rPr>
              <a:t>As bibliotecas utilizadas são:</a:t>
            </a:r>
          </a:p>
          <a:p>
            <a:pPr algn="just">
              <a:spcBef>
                <a:spcPts val="0"/>
              </a:spcBef>
              <a:spcAft>
                <a:spcPts val="1000"/>
              </a:spcAft>
            </a:pPr>
            <a:r>
              <a:rPr lang="pt-BR" sz="2000" b="1" dirty="0" err="1">
                <a:solidFill>
                  <a:schemeClr val="bg1"/>
                </a:solidFill>
                <a:effectLst/>
                <a:latin typeface="Georgia" panose="02040502050405020303" pitchFamily="18" charset="0"/>
                <a:ea typeface="Calibri" panose="020F0502020204030204" pitchFamily="34" charset="0"/>
              </a:rPr>
              <a:t>OpenCV</a:t>
            </a:r>
            <a:r>
              <a:rPr lang="pt-BR" sz="2000" dirty="0">
                <a:solidFill>
                  <a:schemeClr val="bg1"/>
                </a:solidFill>
                <a:effectLst/>
                <a:latin typeface="Georgia" panose="02040502050405020303" pitchFamily="18" charset="0"/>
                <a:ea typeface="Calibri" panose="020F0502020204030204" pitchFamily="34" charset="0"/>
              </a:rPr>
              <a:t>, originalmente, desenvolvida pela Intel, em 2000, é uma biblioteca multiplataforma, totalmente livre ao uso acadêmico e comercial, para o desenvolvimento de aplicativos na área de Visão computacional;</a:t>
            </a:r>
          </a:p>
          <a:p>
            <a:pPr algn="just">
              <a:spcBef>
                <a:spcPts val="0"/>
              </a:spcBef>
              <a:spcAft>
                <a:spcPts val="1000"/>
              </a:spcAft>
            </a:pPr>
            <a:r>
              <a:rPr lang="pt-BR" sz="2000" b="1" dirty="0" err="1">
                <a:solidFill>
                  <a:schemeClr val="bg1"/>
                </a:solidFill>
                <a:effectLst/>
                <a:latin typeface="Georgia" panose="02040502050405020303" pitchFamily="18" charset="0"/>
                <a:ea typeface="Calibri" panose="020F0502020204030204" pitchFamily="34" charset="0"/>
              </a:rPr>
              <a:t>Dlib</a:t>
            </a:r>
            <a:r>
              <a:rPr lang="pt-BR" sz="2000" dirty="0">
                <a:solidFill>
                  <a:schemeClr val="bg1"/>
                </a:solidFill>
                <a:effectLst/>
                <a:latin typeface="Georgia" panose="02040502050405020303" pitchFamily="18" charset="0"/>
                <a:ea typeface="Calibri" panose="020F0502020204030204" pitchFamily="34" charset="0"/>
              </a:rPr>
              <a:t> é uma biblioteca de software multiplataforma de uso geral;</a:t>
            </a:r>
          </a:p>
          <a:p>
            <a:pPr algn="just">
              <a:spcBef>
                <a:spcPts val="0"/>
              </a:spcBef>
              <a:spcAft>
                <a:spcPts val="1000"/>
              </a:spcAft>
            </a:pPr>
            <a:r>
              <a:rPr lang="pt-BR" sz="2000" b="1" dirty="0">
                <a:solidFill>
                  <a:schemeClr val="bg1"/>
                </a:solidFill>
                <a:effectLst/>
                <a:latin typeface="Georgia" panose="02040502050405020303" pitchFamily="18" charset="0"/>
                <a:ea typeface="Calibri" panose="020F0502020204030204" pitchFamily="34" charset="0"/>
              </a:rPr>
              <a:t>Python </a:t>
            </a:r>
            <a:r>
              <a:rPr lang="pt-BR" sz="2000" b="1" dirty="0" err="1">
                <a:solidFill>
                  <a:schemeClr val="bg1"/>
                </a:solidFill>
                <a:effectLst/>
                <a:latin typeface="Georgia" panose="02040502050405020303" pitchFamily="18" charset="0"/>
                <a:ea typeface="Calibri" panose="020F0502020204030204" pitchFamily="34" charset="0"/>
              </a:rPr>
              <a:t>Imaging</a:t>
            </a:r>
            <a:r>
              <a:rPr lang="pt-BR" sz="2000" b="1" dirty="0">
                <a:solidFill>
                  <a:schemeClr val="bg1"/>
                </a:solidFill>
                <a:effectLst/>
                <a:latin typeface="Georgia" panose="02040502050405020303" pitchFamily="18" charset="0"/>
                <a:ea typeface="Calibri" panose="020F0502020204030204" pitchFamily="34" charset="0"/>
              </a:rPr>
              <a:t> Library (</a:t>
            </a:r>
            <a:r>
              <a:rPr lang="pt-BR" sz="2000" b="1" dirty="0" err="1">
                <a:solidFill>
                  <a:schemeClr val="bg1"/>
                </a:solidFill>
                <a:effectLst/>
                <a:latin typeface="Georgia" panose="02040502050405020303" pitchFamily="18" charset="0"/>
                <a:ea typeface="Calibri" panose="020F0502020204030204" pitchFamily="34" charset="0"/>
              </a:rPr>
              <a:t>Pillow</a:t>
            </a:r>
            <a:r>
              <a:rPr lang="pt-BR" sz="2000" b="1" dirty="0">
                <a:solidFill>
                  <a:schemeClr val="bg1"/>
                </a:solidFill>
                <a:effectLst/>
                <a:latin typeface="Georgia" panose="02040502050405020303" pitchFamily="18" charset="0"/>
                <a:ea typeface="Calibri" panose="020F0502020204030204" pitchFamily="34" charset="0"/>
              </a:rPr>
              <a:t>)</a:t>
            </a:r>
            <a:r>
              <a:rPr lang="pt-BR" sz="2000" dirty="0">
                <a:solidFill>
                  <a:schemeClr val="bg1"/>
                </a:solidFill>
                <a:effectLst/>
                <a:latin typeface="Georgia" panose="02040502050405020303" pitchFamily="18" charset="0"/>
                <a:ea typeface="Calibri" panose="020F0502020204030204" pitchFamily="34" charset="0"/>
              </a:rPr>
              <a:t> é uma biblioteca da linguagem de programação </a:t>
            </a:r>
            <a:r>
              <a:rPr lang="pt-BR" sz="2000" i="1" dirty="0">
                <a:solidFill>
                  <a:schemeClr val="bg1"/>
                </a:solidFill>
                <a:effectLst/>
                <a:latin typeface="Georgia" panose="02040502050405020303" pitchFamily="18" charset="0"/>
                <a:ea typeface="Calibri" panose="020F0502020204030204" pitchFamily="34" charset="0"/>
              </a:rPr>
              <a:t>Python</a:t>
            </a:r>
            <a:r>
              <a:rPr lang="pt-BR" sz="2000" dirty="0">
                <a:solidFill>
                  <a:schemeClr val="bg1"/>
                </a:solidFill>
                <a:effectLst/>
                <a:latin typeface="Georgia" panose="02040502050405020303" pitchFamily="18" charset="0"/>
                <a:ea typeface="Calibri" panose="020F0502020204030204" pitchFamily="34" charset="0"/>
              </a:rPr>
              <a:t> que adiciona suporte à abertura e gravação de muitos formatos de imagem diferentes.</a:t>
            </a:r>
          </a:p>
          <a:p>
            <a:pPr marL="0" indent="0" algn="just">
              <a:spcBef>
                <a:spcPts val="0"/>
              </a:spcBef>
              <a:spcAft>
                <a:spcPts val="1000"/>
              </a:spcAft>
              <a:buNone/>
            </a:pPr>
            <a:r>
              <a:rPr lang="pt-BR" sz="2000" dirty="0">
                <a:solidFill>
                  <a:schemeClr val="bg1"/>
                </a:solidFill>
                <a:effectLst/>
                <a:latin typeface="Georgia" panose="02040502050405020303" pitchFamily="18" charset="0"/>
                <a:ea typeface="Calibri" panose="020F0502020204030204" pitchFamily="34" charset="0"/>
              </a:rPr>
              <a:t>O comando para instalar no terminal, são os três comandos abaixo:</a:t>
            </a:r>
          </a:p>
          <a:p>
            <a:pPr algn="just">
              <a:spcBef>
                <a:spcPts val="0"/>
              </a:spcBef>
              <a:spcAft>
                <a:spcPts val="1000"/>
              </a:spcAft>
            </a:pPr>
            <a:r>
              <a:rPr lang="pt-BR" sz="2000" b="1" dirty="0">
                <a:solidFill>
                  <a:schemeClr val="bg1"/>
                </a:solidFill>
                <a:effectLst/>
                <a:latin typeface="Georgia" panose="02040502050405020303" pitchFamily="18" charset="0"/>
                <a:ea typeface="Courier New" panose="02070309020205020404" pitchFamily="49" charset="0"/>
              </a:rPr>
              <a:t>conda </a:t>
            </a:r>
            <a:r>
              <a:rPr lang="pt-BR" sz="2000" b="1" dirty="0" err="1">
                <a:solidFill>
                  <a:schemeClr val="bg1"/>
                </a:solidFill>
                <a:effectLst/>
                <a:latin typeface="Georgia" panose="02040502050405020303" pitchFamily="18" charset="0"/>
                <a:ea typeface="Courier New" panose="02070309020205020404" pitchFamily="49" charset="0"/>
              </a:rPr>
              <a:t>install</a:t>
            </a:r>
            <a:r>
              <a:rPr lang="pt-BR" sz="2000" b="1" dirty="0">
                <a:solidFill>
                  <a:schemeClr val="bg1"/>
                </a:solidFill>
                <a:effectLst/>
                <a:latin typeface="Georgia" panose="02040502050405020303" pitchFamily="18" charset="0"/>
                <a:ea typeface="Courier New" panose="02070309020205020404" pitchFamily="49" charset="0"/>
              </a:rPr>
              <a:t> -c conda-</a:t>
            </a:r>
            <a:r>
              <a:rPr lang="pt-BR" sz="2000" b="1" dirty="0" err="1">
                <a:solidFill>
                  <a:schemeClr val="bg1"/>
                </a:solidFill>
                <a:effectLst/>
                <a:latin typeface="Georgia" panose="02040502050405020303" pitchFamily="18" charset="0"/>
                <a:ea typeface="Courier New" panose="02070309020205020404" pitchFamily="49" charset="0"/>
              </a:rPr>
              <a:t>forge</a:t>
            </a:r>
            <a:r>
              <a:rPr lang="pt-BR" sz="2000" b="1" dirty="0">
                <a:solidFill>
                  <a:schemeClr val="bg1"/>
                </a:solidFill>
                <a:effectLst/>
                <a:latin typeface="Georgia" panose="02040502050405020303" pitchFamily="18" charset="0"/>
                <a:ea typeface="Courier New" panose="02070309020205020404" pitchFamily="49" charset="0"/>
              </a:rPr>
              <a:t> </a:t>
            </a:r>
            <a:r>
              <a:rPr lang="pt-BR" sz="2000" b="1" dirty="0" err="1">
                <a:solidFill>
                  <a:schemeClr val="bg1"/>
                </a:solidFill>
                <a:effectLst/>
                <a:latin typeface="Georgia" panose="02040502050405020303" pitchFamily="18" charset="0"/>
                <a:ea typeface="Courier New" panose="02070309020205020404" pitchFamily="49" charset="0"/>
              </a:rPr>
              <a:t>dlib</a:t>
            </a:r>
            <a:endParaRPr lang="pt-BR" sz="2000" b="1" dirty="0">
              <a:solidFill>
                <a:schemeClr val="bg1"/>
              </a:solidFill>
              <a:effectLst/>
              <a:latin typeface="Georgia" panose="02040502050405020303" pitchFamily="18" charset="0"/>
              <a:ea typeface="Calibri" panose="020F0502020204030204" pitchFamily="34" charset="0"/>
            </a:endParaRPr>
          </a:p>
          <a:p>
            <a:pPr algn="just">
              <a:spcBef>
                <a:spcPts val="0"/>
              </a:spcBef>
              <a:spcAft>
                <a:spcPts val="1000"/>
              </a:spcAft>
            </a:pPr>
            <a:r>
              <a:rPr lang="pt-BR" sz="2000" b="1" dirty="0">
                <a:solidFill>
                  <a:schemeClr val="bg1"/>
                </a:solidFill>
                <a:effectLst/>
                <a:latin typeface="Georgia" panose="02040502050405020303" pitchFamily="18" charset="0"/>
                <a:ea typeface="Courier New" panose="02070309020205020404" pitchFamily="49" charset="0"/>
              </a:rPr>
              <a:t>conda </a:t>
            </a:r>
            <a:r>
              <a:rPr lang="pt-BR" sz="2000" b="1" dirty="0" err="1">
                <a:solidFill>
                  <a:schemeClr val="bg1"/>
                </a:solidFill>
                <a:effectLst/>
                <a:latin typeface="Georgia" panose="02040502050405020303" pitchFamily="18" charset="0"/>
                <a:ea typeface="Courier New" panose="02070309020205020404" pitchFamily="49" charset="0"/>
              </a:rPr>
              <a:t>install</a:t>
            </a:r>
            <a:r>
              <a:rPr lang="pt-BR" sz="2000" b="1" dirty="0">
                <a:solidFill>
                  <a:schemeClr val="bg1"/>
                </a:solidFill>
                <a:effectLst/>
                <a:latin typeface="Georgia" panose="02040502050405020303" pitchFamily="18" charset="0"/>
                <a:ea typeface="Courier New" panose="02070309020205020404" pitchFamily="49" charset="0"/>
              </a:rPr>
              <a:t> -c conda-</a:t>
            </a:r>
            <a:r>
              <a:rPr lang="pt-BR" sz="2000" b="1" dirty="0" err="1">
                <a:solidFill>
                  <a:schemeClr val="bg1"/>
                </a:solidFill>
                <a:effectLst/>
                <a:latin typeface="Georgia" panose="02040502050405020303" pitchFamily="18" charset="0"/>
                <a:ea typeface="Courier New" panose="02070309020205020404" pitchFamily="49" charset="0"/>
              </a:rPr>
              <a:t>forge</a:t>
            </a:r>
            <a:r>
              <a:rPr lang="pt-BR" sz="2000" b="1" dirty="0">
                <a:solidFill>
                  <a:schemeClr val="bg1"/>
                </a:solidFill>
                <a:effectLst/>
                <a:latin typeface="Georgia" panose="02040502050405020303" pitchFamily="18" charset="0"/>
                <a:ea typeface="Courier New" panose="02070309020205020404" pitchFamily="49" charset="0"/>
              </a:rPr>
              <a:t> </a:t>
            </a:r>
            <a:r>
              <a:rPr lang="pt-BR" sz="2000" b="1" dirty="0" err="1">
                <a:solidFill>
                  <a:schemeClr val="bg1"/>
                </a:solidFill>
                <a:effectLst/>
                <a:latin typeface="Georgia" panose="02040502050405020303" pitchFamily="18" charset="0"/>
                <a:ea typeface="Courier New" panose="02070309020205020404" pitchFamily="49" charset="0"/>
              </a:rPr>
              <a:t>opencv</a:t>
            </a:r>
            <a:endParaRPr lang="pt-BR" sz="2000" b="1" dirty="0">
              <a:solidFill>
                <a:schemeClr val="bg1"/>
              </a:solidFill>
              <a:effectLst/>
              <a:latin typeface="Georgia" panose="02040502050405020303" pitchFamily="18" charset="0"/>
              <a:ea typeface="Calibri" panose="020F0502020204030204" pitchFamily="34" charset="0"/>
            </a:endParaRPr>
          </a:p>
          <a:p>
            <a:pPr algn="just">
              <a:spcBef>
                <a:spcPts val="0"/>
              </a:spcBef>
              <a:spcAft>
                <a:spcPts val="1000"/>
              </a:spcAft>
            </a:pPr>
            <a:r>
              <a:rPr lang="pt-BR" sz="2000" b="1" dirty="0">
                <a:solidFill>
                  <a:schemeClr val="bg1"/>
                </a:solidFill>
                <a:effectLst/>
                <a:latin typeface="Georgia" panose="02040502050405020303" pitchFamily="18" charset="0"/>
                <a:ea typeface="Courier New" panose="02070309020205020404" pitchFamily="49" charset="0"/>
              </a:rPr>
              <a:t>conda </a:t>
            </a:r>
            <a:r>
              <a:rPr lang="pt-BR" sz="2000" b="1" dirty="0" err="1">
                <a:solidFill>
                  <a:schemeClr val="bg1"/>
                </a:solidFill>
                <a:effectLst/>
                <a:latin typeface="Georgia" panose="02040502050405020303" pitchFamily="18" charset="0"/>
                <a:ea typeface="Courier New" panose="02070309020205020404" pitchFamily="49" charset="0"/>
              </a:rPr>
              <a:t>install</a:t>
            </a:r>
            <a:r>
              <a:rPr lang="pt-BR" sz="2000" b="1" dirty="0">
                <a:solidFill>
                  <a:schemeClr val="bg1"/>
                </a:solidFill>
                <a:effectLst/>
                <a:latin typeface="Georgia" panose="02040502050405020303" pitchFamily="18" charset="0"/>
                <a:ea typeface="Courier New" panose="02070309020205020404" pitchFamily="49" charset="0"/>
              </a:rPr>
              <a:t> -c conda-</a:t>
            </a:r>
            <a:r>
              <a:rPr lang="pt-BR" sz="2000" b="1" dirty="0" err="1">
                <a:solidFill>
                  <a:schemeClr val="bg1"/>
                </a:solidFill>
                <a:effectLst/>
                <a:latin typeface="Georgia" panose="02040502050405020303" pitchFamily="18" charset="0"/>
                <a:ea typeface="Courier New" panose="02070309020205020404" pitchFamily="49" charset="0"/>
              </a:rPr>
              <a:t>forge</a:t>
            </a:r>
            <a:r>
              <a:rPr lang="pt-BR" sz="2000" b="1" dirty="0">
                <a:solidFill>
                  <a:schemeClr val="bg1"/>
                </a:solidFill>
                <a:effectLst/>
                <a:latin typeface="Georgia" panose="02040502050405020303" pitchFamily="18" charset="0"/>
                <a:ea typeface="Courier New" panose="02070309020205020404" pitchFamily="49" charset="0"/>
              </a:rPr>
              <a:t> </a:t>
            </a:r>
            <a:r>
              <a:rPr lang="pt-BR" sz="2000" b="1" dirty="0" err="1">
                <a:solidFill>
                  <a:schemeClr val="bg1"/>
                </a:solidFill>
                <a:effectLst/>
                <a:latin typeface="Georgia" panose="02040502050405020303" pitchFamily="18" charset="0"/>
                <a:ea typeface="Courier New" panose="02070309020205020404" pitchFamily="49" charset="0"/>
              </a:rPr>
              <a:t>pillow</a:t>
            </a:r>
            <a:endParaRPr lang="pt-BR" sz="2000" b="1" dirty="0">
              <a:solidFill>
                <a:schemeClr val="bg1"/>
              </a:solidFill>
              <a:effectLst/>
              <a:latin typeface="Georgia" panose="02040502050405020303" pitchFamily="18" charset="0"/>
              <a:ea typeface="Calibri" panose="020F0502020204030204" pitchFamily="34" charset="0"/>
            </a:endParaRPr>
          </a:p>
          <a:p>
            <a:pPr algn="just"/>
            <a:endParaRPr lang="pt-BR" sz="20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61956755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Personalizada 15">
      <a:dk1>
        <a:sysClr val="windowText" lastClr="000000"/>
      </a:dk1>
      <a:lt1>
        <a:srgbClr val="000000"/>
      </a:lt1>
      <a:dk2>
        <a:srgbClr val="44546A"/>
      </a:dk2>
      <a:lt2>
        <a:srgbClr val="E7E6E6"/>
      </a:lt2>
      <a:accent1>
        <a:srgbClr val="7F7F7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3.xml><?xml version="1.0" encoding="utf-8"?>
<a:theme xmlns:a="http://schemas.openxmlformats.org/drawingml/2006/main" name="1_Office Theme">
  <a:themeElements>
    <a:clrScheme name="Personalizada 15">
      <a:dk1>
        <a:sysClr val="windowText" lastClr="000000"/>
      </a:dk1>
      <a:lt1>
        <a:srgbClr val="000000"/>
      </a:lt1>
      <a:dk2>
        <a:srgbClr val="44546A"/>
      </a:dk2>
      <a:lt2>
        <a:srgbClr val="E7E6E6"/>
      </a:lt2>
      <a:accent1>
        <a:srgbClr val="7F7F7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C8CA5C607FD142819A29C0B74B5105" ma:contentTypeVersion="4" ma:contentTypeDescription="Create a new document." ma:contentTypeScope="" ma:versionID="ffcde12a4db36d109dd674961f257cb2">
  <xsd:schema xmlns:xsd="http://www.w3.org/2001/XMLSchema" xmlns:xs="http://www.w3.org/2001/XMLSchema" xmlns:p="http://schemas.microsoft.com/office/2006/metadata/properties" xmlns:ns3="7cd2d6e5-6d2e-429c-bbb9-b3e0280ca886" targetNamespace="http://schemas.microsoft.com/office/2006/metadata/properties" ma:root="true" ma:fieldsID="8af85d0b4f92fb842ac4a0187e6c4eca" ns3:_="">
    <xsd:import namespace="7cd2d6e5-6d2e-429c-bbb9-b3e0280ca88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d2d6e5-6d2e-429c-bbb9-b3e0280ca8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F8145C-A3B5-42FB-B769-6DB4F455A6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d2d6e5-6d2e-429c-bbb9-b3e0280ca8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6FB56E-0107-4409-9836-6C25E69304D6}">
  <ds:schemaRefs>
    <ds:schemaRef ds:uri="7cd2d6e5-6d2e-429c-bbb9-b3e0280ca886"/>
    <ds:schemaRef ds:uri="http://schemas.microsoft.com/office/2006/documentManagement/types"/>
    <ds:schemaRef ds:uri="http://schemas.microsoft.com/office/infopath/2007/PartnerControls"/>
    <ds:schemaRef ds:uri="http://www.w3.org/XML/1998/namespace"/>
    <ds:schemaRef ds:uri="http://purl.org/dc/elements/1.1/"/>
    <ds:schemaRef ds:uri="http://purl.org/dc/terms/"/>
    <ds:schemaRef ds:uri="http://purl.org/dc/dcmityp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531EBA65-3F7D-4FA2-8957-D759C9AEF1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TotalTime>
  <Words>1539</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Fontes usadas</vt:lpstr>
      </vt:variant>
      <vt:variant>
        <vt:i4>5</vt:i4>
      </vt:variant>
      <vt:variant>
        <vt:lpstr>Tema</vt:lpstr>
      </vt:variant>
      <vt:variant>
        <vt:i4>3</vt:i4>
      </vt:variant>
      <vt:variant>
        <vt:lpstr>Títulos de slides</vt:lpstr>
      </vt:variant>
      <vt:variant>
        <vt:i4>17</vt:i4>
      </vt:variant>
    </vt:vector>
  </HeadingPairs>
  <TitlesOfParts>
    <vt:vector size="25" baseType="lpstr">
      <vt:lpstr>Arial</vt:lpstr>
      <vt:lpstr>Calibri</vt:lpstr>
      <vt:lpstr>Calibri Light</vt:lpstr>
      <vt:lpstr>Georgia</vt:lpstr>
      <vt:lpstr>Times New Roman</vt:lpstr>
      <vt:lpstr>Tema do Office</vt:lpstr>
      <vt:lpstr>Office Theme</vt:lpstr>
      <vt:lpstr>1_Office Theme</vt:lpstr>
      <vt:lpstr>Manual Técnico de Instalação: Sistema de Captação de Pontos de Referência da Face via Câmera</vt:lpstr>
      <vt:lpstr>Tópicos Especiais em Informática</vt:lpstr>
      <vt:lpstr>Objetivo do Manual</vt:lpstr>
      <vt:lpstr>Introdução à Aplicação</vt:lpstr>
      <vt:lpstr> Instalação</vt:lpstr>
      <vt:lpstr>Anaconda</vt:lpstr>
      <vt:lpstr>Criação do Ambiente</vt:lpstr>
      <vt:lpstr>Download do Projeto</vt:lpstr>
      <vt:lpstr>Instalando as bibliotecas</vt:lpstr>
      <vt:lpstr>Execução</vt:lpstr>
      <vt:lpstr>Mesmo ao mudar o gesto da sua face, os pontos acompanharão. Para finalizar a execução pressione a tecla “q” de seu teclado.</vt:lpstr>
      <vt:lpstr>Reconhecimento de Gestos</vt:lpstr>
      <vt:lpstr>Apresentação do PowerPoint</vt:lpstr>
      <vt:lpstr>RESULTADOS E DISCUSSÃO </vt:lpstr>
      <vt:lpstr>CONSIDERAÇÕES FINAIS</vt:lpstr>
      <vt:lpstr>Glossário</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Técnico de Instalação: Sistema de Captação de Pontos de Referência da Face via Câmera</dc:title>
  <dc:creator>LUCAS OLIVEIRA</dc:creator>
  <cp:lastModifiedBy>LUCAS OLIVEIRA</cp:lastModifiedBy>
  <cp:revision>1</cp:revision>
  <dcterms:created xsi:type="dcterms:W3CDTF">2020-07-08T15:43:55Z</dcterms:created>
  <dcterms:modified xsi:type="dcterms:W3CDTF">2020-07-08T15:47:23Z</dcterms:modified>
</cp:coreProperties>
</file>