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84" r:id="rId6"/>
  </p:sldMasterIdLst>
  <p:sldIdLst>
    <p:sldId id="256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EBF9E-200A-4C22-94CB-A86BA5A3FB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2CB057C-EFFD-4348-80BE-73B9416EC4FF}">
      <dgm:prSet custT="1"/>
      <dgm:spPr/>
      <dgm:t>
        <a:bodyPr/>
        <a:lstStyle/>
        <a:p>
          <a:pPr algn="just"/>
          <a:r>
            <a:rPr lang="pt-BR" sz="1800" dirty="0">
              <a:latin typeface="Georgia" panose="02040502050405020303" pitchFamily="18" charset="0"/>
            </a:rPr>
            <a:t>A aplicação foi produzida na linguagem </a:t>
          </a:r>
          <a:r>
            <a:rPr lang="pt-BR" sz="1800" i="1" dirty="0">
              <a:latin typeface="Georgia" panose="02040502050405020303" pitchFamily="18" charset="0"/>
            </a:rPr>
            <a:t>Python3</a:t>
          </a:r>
          <a:r>
            <a:rPr lang="pt-BR" sz="1800" dirty="0">
              <a:latin typeface="Georgia" panose="02040502050405020303" pitchFamily="18" charset="0"/>
            </a:rPr>
            <a:t>, que é uma das ferramentas referência em  programação de Inteligência Artificial, a instalação da mesma é necessária para garantir o funcionamento de suas respectivas bibliotecas (importadas no arquivo base </a:t>
          </a:r>
          <a:r>
            <a:rPr lang="en-US" sz="1800" dirty="0">
              <a:latin typeface="Georgia" panose="02040502050405020303" pitchFamily="18" charset="0"/>
            </a:rPr>
            <a:t>“</a:t>
          </a:r>
          <a:r>
            <a:rPr lang="pt-BR" sz="1800" dirty="0">
              <a:latin typeface="Georgia" panose="02040502050405020303" pitchFamily="18" charset="0"/>
            </a:rPr>
            <a:t>landmarks.py</a:t>
          </a:r>
          <a:r>
            <a:rPr lang="en-US" sz="1800" dirty="0">
              <a:latin typeface="Georgia" panose="02040502050405020303" pitchFamily="18" charset="0"/>
            </a:rPr>
            <a:t>”</a:t>
          </a:r>
          <a:r>
            <a:rPr lang="pt-BR" sz="1800" dirty="0">
              <a:latin typeface="Georgia" panose="02040502050405020303" pitchFamily="18" charset="0"/>
            </a:rPr>
            <a:t>), tenha uma </a:t>
          </a:r>
          <a:r>
            <a:rPr lang="pt-BR" sz="1800" i="1" dirty="0">
              <a:latin typeface="Georgia" panose="02040502050405020303" pitchFamily="18" charset="0"/>
            </a:rPr>
            <a:t>webcam</a:t>
          </a:r>
          <a:r>
            <a:rPr lang="pt-BR" sz="1800" dirty="0">
              <a:latin typeface="Georgia" panose="02040502050405020303" pitchFamily="18" charset="0"/>
            </a:rPr>
            <a:t> conectada ao seu dispositivo para a aplicação interagir da forma correta.</a:t>
          </a:r>
        </a:p>
        <a:p>
          <a:pPr algn="just"/>
          <a:r>
            <a:rPr lang="pt-BR" sz="1800" dirty="0">
              <a:latin typeface="Georgia" panose="02040502050405020303" pitchFamily="18" charset="0"/>
            </a:rPr>
            <a:t>Os arquivos utilizados na aplicação estão em um repositório no </a:t>
          </a:r>
          <a:r>
            <a:rPr lang="pt-BR" sz="1800" i="1" dirty="0" err="1">
              <a:latin typeface="Georgia" panose="02040502050405020303" pitchFamily="18" charset="0"/>
            </a:rPr>
            <a:t>Github</a:t>
          </a:r>
          <a:r>
            <a:rPr lang="pt-BR" sz="1800" dirty="0">
              <a:latin typeface="Georgia" panose="02040502050405020303" pitchFamily="18" charset="0"/>
            </a:rPr>
            <a:t> Fatequino.  Para garantir um ambiente com menos conflito ao sistema operacional base, é necessária a plataforma de virtualização </a:t>
          </a:r>
          <a:r>
            <a:rPr lang="pt-BR" sz="1800" i="1" dirty="0">
              <a:latin typeface="Georgia" panose="02040502050405020303" pitchFamily="18" charset="0"/>
            </a:rPr>
            <a:t>Anaconda</a:t>
          </a:r>
          <a:r>
            <a:rPr lang="pt-BR" sz="1800" dirty="0">
              <a:latin typeface="Georgia" panose="02040502050405020303" pitchFamily="18" charset="0"/>
            </a:rPr>
            <a:t> instalada (compatível somente com sistemas operacionais de arquitetura de 64 bits).</a:t>
          </a:r>
        </a:p>
        <a:p>
          <a:pPr algn="just"/>
          <a:r>
            <a:rPr lang="pt-BR" sz="1800" dirty="0">
              <a:latin typeface="Georgia" panose="02040502050405020303" pitchFamily="18" charset="0"/>
            </a:rPr>
            <a:t>Com os requisitos já atendidos, o sistema irá em sua execução executar as ações a seguir:</a:t>
          </a:r>
          <a:endParaRPr lang="en-US" sz="1800" dirty="0">
            <a:latin typeface="Georgia" panose="02040502050405020303" pitchFamily="18" charset="0"/>
          </a:endParaRPr>
        </a:p>
      </dgm:t>
    </dgm:pt>
    <dgm:pt modelId="{178675E6-ADFB-4A75-A253-053DCA95A45B}" type="parTrans" cxnId="{474292D6-54A2-4BD3-AF53-709E5F2BF48C}">
      <dgm:prSet/>
      <dgm:spPr/>
      <dgm:t>
        <a:bodyPr/>
        <a:lstStyle/>
        <a:p>
          <a:endParaRPr lang="en-US"/>
        </a:p>
      </dgm:t>
    </dgm:pt>
    <dgm:pt modelId="{BC13E710-91F3-4DC0-8EFF-61DE2B36AB5B}" type="sibTrans" cxnId="{474292D6-54A2-4BD3-AF53-709E5F2BF4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047C91-33F9-4020-A3FC-A1288A68451A}">
      <dgm:prSet custT="1"/>
      <dgm:spPr/>
      <dgm:t>
        <a:bodyPr/>
        <a:lstStyle/>
        <a:p>
          <a:pPr algn="l"/>
          <a:r>
            <a:rPr lang="pt-BR" sz="1800" dirty="0">
              <a:latin typeface="Georgia" panose="02040502050405020303" pitchFamily="18" charset="0"/>
            </a:rPr>
            <a:t>Obter imagens de uma </a:t>
          </a:r>
          <a:r>
            <a:rPr lang="pt-BR" sz="1800" i="1" dirty="0">
              <a:latin typeface="Georgia" panose="02040502050405020303" pitchFamily="18" charset="0"/>
            </a:rPr>
            <a:t>webcam</a:t>
          </a:r>
          <a:r>
            <a:rPr lang="pt-BR" sz="1800" dirty="0">
              <a:latin typeface="Georgia" panose="02040502050405020303" pitchFamily="18" charset="0"/>
            </a:rPr>
            <a:t>;</a:t>
          </a:r>
          <a:endParaRPr lang="en-US" sz="1800" dirty="0">
            <a:latin typeface="Georgia" panose="02040502050405020303" pitchFamily="18" charset="0"/>
          </a:endParaRPr>
        </a:p>
      </dgm:t>
    </dgm:pt>
    <dgm:pt modelId="{478CC385-3BF7-4B21-B578-6EAAC18297F4}" type="parTrans" cxnId="{01BF6D10-0250-4DF5-8C0A-CE054E6696F9}">
      <dgm:prSet/>
      <dgm:spPr/>
      <dgm:t>
        <a:bodyPr/>
        <a:lstStyle/>
        <a:p>
          <a:endParaRPr lang="en-US"/>
        </a:p>
      </dgm:t>
    </dgm:pt>
    <dgm:pt modelId="{A819E12A-E3BB-4EB1-B58A-BD45CDA1DB6E}" type="sibTrans" cxnId="{01BF6D10-0250-4DF5-8C0A-CE054E6696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316301-F0CF-41FE-9743-3BDD2EA8E7E4}">
      <dgm:prSet custT="1"/>
      <dgm:spPr/>
      <dgm:t>
        <a:bodyPr/>
        <a:lstStyle/>
        <a:p>
          <a:pPr algn="l"/>
          <a:r>
            <a:rPr lang="pt-BR" sz="1800" dirty="0">
              <a:latin typeface="Georgia" panose="02040502050405020303" pitchFamily="18" charset="0"/>
            </a:rPr>
            <a:t>Detectar pontos de referência faciais.</a:t>
          </a:r>
          <a:endParaRPr lang="en-US" sz="1800" dirty="0">
            <a:latin typeface="Georgia" panose="02040502050405020303" pitchFamily="18" charset="0"/>
          </a:endParaRPr>
        </a:p>
      </dgm:t>
    </dgm:pt>
    <dgm:pt modelId="{C60F8F4C-E249-46AA-A2F2-23C4C207A333}" type="parTrans" cxnId="{CC265CB6-997C-4CA4-BE22-937B2BA2212B}">
      <dgm:prSet/>
      <dgm:spPr/>
      <dgm:t>
        <a:bodyPr/>
        <a:lstStyle/>
        <a:p>
          <a:endParaRPr lang="en-US"/>
        </a:p>
      </dgm:t>
    </dgm:pt>
    <dgm:pt modelId="{EA8E28ED-2FCF-4522-9F02-E6BF0C0FD168}" type="sibTrans" cxnId="{CC265CB6-997C-4CA4-BE22-937B2BA2212B}">
      <dgm:prSet/>
      <dgm:spPr/>
      <dgm:t>
        <a:bodyPr/>
        <a:lstStyle/>
        <a:p>
          <a:endParaRPr lang="en-US"/>
        </a:p>
      </dgm:t>
    </dgm:pt>
    <dgm:pt modelId="{215B9828-8DAB-49B7-990C-D6B7DC31B611}" type="pres">
      <dgm:prSet presAssocID="{428EBF9E-200A-4C22-94CB-A86BA5A3FBCF}" presName="root" presStyleCnt="0">
        <dgm:presLayoutVars>
          <dgm:dir/>
          <dgm:resizeHandles val="exact"/>
        </dgm:presLayoutVars>
      </dgm:prSet>
      <dgm:spPr/>
    </dgm:pt>
    <dgm:pt modelId="{EB85BC4B-9BED-4629-AA95-2C90139955D7}" type="pres">
      <dgm:prSet presAssocID="{B2CB057C-EFFD-4348-80BE-73B9416EC4FF}" presName="compNode" presStyleCnt="0"/>
      <dgm:spPr/>
    </dgm:pt>
    <dgm:pt modelId="{58B2E966-B09B-47F6-BC39-B5BC351D470B}" type="pres">
      <dgm:prSet presAssocID="{B2CB057C-EFFD-4348-80BE-73B9416EC4FF}" presName="iconRect" presStyleLbl="node1" presStyleIdx="0" presStyleCnt="3" custScaleX="324484" custScaleY="176774" custLinFactX="-718244" custLinFactY="35311" custLinFactNeighborX="-80000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3E800372-2D62-4634-9A12-1B0E64A02283}" type="pres">
      <dgm:prSet presAssocID="{B2CB057C-EFFD-4348-80BE-73B9416EC4FF}" presName="spaceRect" presStyleCnt="0"/>
      <dgm:spPr/>
    </dgm:pt>
    <dgm:pt modelId="{DA39AB3C-D33E-4D1A-BDB6-329840E1D847}" type="pres">
      <dgm:prSet presAssocID="{B2CB057C-EFFD-4348-80BE-73B9416EC4FF}" presName="textRect" presStyleLbl="revTx" presStyleIdx="0" presStyleCnt="3" custScaleX="1343297" custScaleY="299647" custLinFactNeighborX="65376" custLinFactNeighborY="-28693">
        <dgm:presLayoutVars>
          <dgm:chMax val="1"/>
          <dgm:chPref val="1"/>
        </dgm:presLayoutVars>
      </dgm:prSet>
      <dgm:spPr/>
    </dgm:pt>
    <dgm:pt modelId="{054471B1-5723-4EDA-A721-F9F9008E0452}" type="pres">
      <dgm:prSet presAssocID="{BC13E710-91F3-4DC0-8EFF-61DE2B36AB5B}" presName="sibTrans" presStyleCnt="0"/>
      <dgm:spPr/>
    </dgm:pt>
    <dgm:pt modelId="{C1D70284-89CF-4F14-B375-C5D8FFAE9672}" type="pres">
      <dgm:prSet presAssocID="{7D047C91-33F9-4020-A3FC-A1288A68451A}" presName="compNode" presStyleCnt="0"/>
      <dgm:spPr/>
    </dgm:pt>
    <dgm:pt modelId="{014B3B6D-BF35-4A48-BE90-0C104CAE0E6F}" type="pres">
      <dgm:prSet presAssocID="{7D047C91-33F9-4020-A3FC-A1288A68451A}" presName="iconRect" presStyleLbl="node1" presStyleIdx="1" presStyleCnt="3" custScaleX="255558" custScaleY="278574" custLinFactX="-300000" custLinFactNeighborX="-382005" custLinFactNeighborY="-84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A103E88D-82B2-4880-A49E-84F59A18BAD7}" type="pres">
      <dgm:prSet presAssocID="{7D047C91-33F9-4020-A3FC-A1288A68451A}" presName="spaceRect" presStyleCnt="0"/>
      <dgm:spPr/>
    </dgm:pt>
    <dgm:pt modelId="{3A819434-7350-4A12-85D7-5BEDC788CB94}" type="pres">
      <dgm:prSet presAssocID="{7D047C91-33F9-4020-A3FC-A1288A68451A}" presName="textRect" presStyleLbl="revTx" presStyleIdx="1" presStyleCnt="3" custScaleX="759643" custLinFactX="46354" custLinFactY="-8039" custLinFactNeighborX="100000" custLinFactNeighborY="-100000">
        <dgm:presLayoutVars>
          <dgm:chMax val="1"/>
          <dgm:chPref val="1"/>
        </dgm:presLayoutVars>
      </dgm:prSet>
      <dgm:spPr/>
    </dgm:pt>
    <dgm:pt modelId="{B8AA797C-0820-4EA0-A021-F04D7B6D4F9D}" type="pres">
      <dgm:prSet presAssocID="{A819E12A-E3BB-4EB1-B58A-BD45CDA1DB6E}" presName="sibTrans" presStyleCnt="0"/>
      <dgm:spPr/>
    </dgm:pt>
    <dgm:pt modelId="{58D668B5-9FDB-4916-A8D8-B501AD35F7E7}" type="pres">
      <dgm:prSet presAssocID="{91316301-F0CF-41FE-9743-3BDD2EA8E7E4}" presName="compNode" presStyleCnt="0"/>
      <dgm:spPr/>
    </dgm:pt>
    <dgm:pt modelId="{68096D7B-AFA1-499E-B121-471CDAFE03D3}" type="pres">
      <dgm:prSet presAssocID="{91316301-F0CF-41FE-9743-3BDD2EA8E7E4}" presName="iconRect" presStyleLbl="node1" presStyleIdx="2" presStyleCnt="3" custScaleX="233166" custScaleY="279716" custLinFactX="-1171366" custLinFactY="100000" custLinFactNeighborX="-1200000" custLinFactNeighborY="1709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quisa"/>
        </a:ext>
      </dgm:extLst>
    </dgm:pt>
    <dgm:pt modelId="{3CE3A17E-468B-40A6-926F-077751B442B3}" type="pres">
      <dgm:prSet presAssocID="{91316301-F0CF-41FE-9743-3BDD2EA8E7E4}" presName="spaceRect" presStyleCnt="0"/>
      <dgm:spPr/>
    </dgm:pt>
    <dgm:pt modelId="{BAB3D1B1-1F12-410C-AE32-05A88B17F2D4}" type="pres">
      <dgm:prSet presAssocID="{91316301-F0CF-41FE-9743-3BDD2EA8E7E4}" presName="textRect" presStyleLbl="revTx" presStyleIdx="2" presStyleCnt="3" custScaleX="732049" custLinFactX="-300000" custLinFactNeighborX="-334383" custLinFactNeighborY="55135">
        <dgm:presLayoutVars>
          <dgm:chMax val="1"/>
          <dgm:chPref val="1"/>
        </dgm:presLayoutVars>
      </dgm:prSet>
      <dgm:spPr/>
    </dgm:pt>
  </dgm:ptLst>
  <dgm:cxnLst>
    <dgm:cxn modelId="{01BF6D10-0250-4DF5-8C0A-CE054E6696F9}" srcId="{428EBF9E-200A-4C22-94CB-A86BA5A3FBCF}" destId="{7D047C91-33F9-4020-A3FC-A1288A68451A}" srcOrd="1" destOrd="0" parTransId="{478CC385-3BF7-4B21-B578-6EAAC18297F4}" sibTransId="{A819E12A-E3BB-4EB1-B58A-BD45CDA1DB6E}"/>
    <dgm:cxn modelId="{240CBE42-5CEE-4852-BC73-FF03D7DD05B7}" type="presOf" srcId="{B2CB057C-EFFD-4348-80BE-73B9416EC4FF}" destId="{DA39AB3C-D33E-4D1A-BDB6-329840E1D847}" srcOrd="0" destOrd="0" presId="urn:microsoft.com/office/officeart/2018/2/layout/IconLabelList"/>
    <dgm:cxn modelId="{CA653043-7A81-4124-B3EF-909B1A7DD506}" type="presOf" srcId="{428EBF9E-200A-4C22-94CB-A86BA5A3FBCF}" destId="{215B9828-8DAB-49B7-990C-D6B7DC31B611}" srcOrd="0" destOrd="0" presId="urn:microsoft.com/office/officeart/2018/2/layout/IconLabelList"/>
    <dgm:cxn modelId="{20FCB664-2CA1-40F4-A699-AD8FF33E7E4B}" type="presOf" srcId="{91316301-F0CF-41FE-9743-3BDD2EA8E7E4}" destId="{BAB3D1B1-1F12-410C-AE32-05A88B17F2D4}" srcOrd="0" destOrd="0" presId="urn:microsoft.com/office/officeart/2018/2/layout/IconLabelList"/>
    <dgm:cxn modelId="{69F79452-9353-4241-9254-E5155E76A1F8}" type="presOf" srcId="{7D047C91-33F9-4020-A3FC-A1288A68451A}" destId="{3A819434-7350-4A12-85D7-5BEDC788CB94}" srcOrd="0" destOrd="0" presId="urn:microsoft.com/office/officeart/2018/2/layout/IconLabelList"/>
    <dgm:cxn modelId="{CC265CB6-997C-4CA4-BE22-937B2BA2212B}" srcId="{428EBF9E-200A-4C22-94CB-A86BA5A3FBCF}" destId="{91316301-F0CF-41FE-9743-3BDD2EA8E7E4}" srcOrd="2" destOrd="0" parTransId="{C60F8F4C-E249-46AA-A2F2-23C4C207A333}" sibTransId="{EA8E28ED-2FCF-4522-9F02-E6BF0C0FD168}"/>
    <dgm:cxn modelId="{474292D6-54A2-4BD3-AF53-709E5F2BF48C}" srcId="{428EBF9E-200A-4C22-94CB-A86BA5A3FBCF}" destId="{B2CB057C-EFFD-4348-80BE-73B9416EC4FF}" srcOrd="0" destOrd="0" parTransId="{178675E6-ADFB-4A75-A253-053DCA95A45B}" sibTransId="{BC13E710-91F3-4DC0-8EFF-61DE2B36AB5B}"/>
    <dgm:cxn modelId="{31A0FB32-7B4B-4DA9-BE47-2F76ADF4C528}" type="presParOf" srcId="{215B9828-8DAB-49B7-990C-D6B7DC31B611}" destId="{EB85BC4B-9BED-4629-AA95-2C90139955D7}" srcOrd="0" destOrd="0" presId="urn:microsoft.com/office/officeart/2018/2/layout/IconLabelList"/>
    <dgm:cxn modelId="{A0293EBA-DDB5-43AF-B479-39CF4F27270C}" type="presParOf" srcId="{EB85BC4B-9BED-4629-AA95-2C90139955D7}" destId="{58B2E966-B09B-47F6-BC39-B5BC351D470B}" srcOrd="0" destOrd="0" presId="urn:microsoft.com/office/officeart/2018/2/layout/IconLabelList"/>
    <dgm:cxn modelId="{46A1D9F2-C8EF-4C1D-9EE2-7CD932526AC7}" type="presParOf" srcId="{EB85BC4B-9BED-4629-AA95-2C90139955D7}" destId="{3E800372-2D62-4634-9A12-1B0E64A02283}" srcOrd="1" destOrd="0" presId="urn:microsoft.com/office/officeart/2018/2/layout/IconLabelList"/>
    <dgm:cxn modelId="{B36A0A8C-C2F1-4F2E-B85F-49A1B25FFEBE}" type="presParOf" srcId="{EB85BC4B-9BED-4629-AA95-2C90139955D7}" destId="{DA39AB3C-D33E-4D1A-BDB6-329840E1D847}" srcOrd="2" destOrd="0" presId="urn:microsoft.com/office/officeart/2018/2/layout/IconLabelList"/>
    <dgm:cxn modelId="{3CE79B3F-074D-4DB3-AE34-BD7E848760F0}" type="presParOf" srcId="{215B9828-8DAB-49B7-990C-D6B7DC31B611}" destId="{054471B1-5723-4EDA-A721-F9F9008E0452}" srcOrd="1" destOrd="0" presId="urn:microsoft.com/office/officeart/2018/2/layout/IconLabelList"/>
    <dgm:cxn modelId="{419267E7-02B3-4FAA-80F4-9CAC134F3EE7}" type="presParOf" srcId="{215B9828-8DAB-49B7-990C-D6B7DC31B611}" destId="{C1D70284-89CF-4F14-B375-C5D8FFAE9672}" srcOrd="2" destOrd="0" presId="urn:microsoft.com/office/officeart/2018/2/layout/IconLabelList"/>
    <dgm:cxn modelId="{EE9403AC-DC76-4C82-9DFF-CC24FE1FDD8A}" type="presParOf" srcId="{C1D70284-89CF-4F14-B375-C5D8FFAE9672}" destId="{014B3B6D-BF35-4A48-BE90-0C104CAE0E6F}" srcOrd="0" destOrd="0" presId="urn:microsoft.com/office/officeart/2018/2/layout/IconLabelList"/>
    <dgm:cxn modelId="{8726BE0A-3A46-4977-80B3-E7766CC00980}" type="presParOf" srcId="{C1D70284-89CF-4F14-B375-C5D8FFAE9672}" destId="{A103E88D-82B2-4880-A49E-84F59A18BAD7}" srcOrd="1" destOrd="0" presId="urn:microsoft.com/office/officeart/2018/2/layout/IconLabelList"/>
    <dgm:cxn modelId="{D111F651-31CC-44C0-96AB-BCBAC72971B6}" type="presParOf" srcId="{C1D70284-89CF-4F14-B375-C5D8FFAE9672}" destId="{3A819434-7350-4A12-85D7-5BEDC788CB94}" srcOrd="2" destOrd="0" presId="urn:microsoft.com/office/officeart/2018/2/layout/IconLabelList"/>
    <dgm:cxn modelId="{DD89F18B-6800-4EC0-914F-9D7B2EFC354D}" type="presParOf" srcId="{215B9828-8DAB-49B7-990C-D6B7DC31B611}" destId="{B8AA797C-0820-4EA0-A021-F04D7B6D4F9D}" srcOrd="3" destOrd="0" presId="urn:microsoft.com/office/officeart/2018/2/layout/IconLabelList"/>
    <dgm:cxn modelId="{A117B0B0-4E90-4588-988F-84D3611E9943}" type="presParOf" srcId="{215B9828-8DAB-49B7-990C-D6B7DC31B611}" destId="{58D668B5-9FDB-4916-A8D8-B501AD35F7E7}" srcOrd="4" destOrd="0" presId="urn:microsoft.com/office/officeart/2018/2/layout/IconLabelList"/>
    <dgm:cxn modelId="{B41681CC-D18B-4F5A-8BC9-EE007DB05ED3}" type="presParOf" srcId="{58D668B5-9FDB-4916-A8D8-B501AD35F7E7}" destId="{68096D7B-AFA1-499E-B121-471CDAFE03D3}" srcOrd="0" destOrd="0" presId="urn:microsoft.com/office/officeart/2018/2/layout/IconLabelList"/>
    <dgm:cxn modelId="{01381C3A-96F6-499A-8218-E954AB308BFC}" type="presParOf" srcId="{58D668B5-9FDB-4916-A8D8-B501AD35F7E7}" destId="{3CE3A17E-468B-40A6-926F-077751B442B3}" srcOrd="1" destOrd="0" presId="urn:microsoft.com/office/officeart/2018/2/layout/IconLabelList"/>
    <dgm:cxn modelId="{E69ADA04-0879-45C4-BC95-309F0CF9E0C5}" type="presParOf" srcId="{58D668B5-9FDB-4916-A8D8-B501AD35F7E7}" destId="{BAB3D1B1-1F12-410C-AE32-05A88B17F2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2E966-B09B-47F6-BC39-B5BC351D470B}">
      <dsp:nvSpPr>
        <dsp:cNvPr id="0" name=""/>
        <dsp:cNvSpPr/>
      </dsp:nvSpPr>
      <dsp:spPr>
        <a:xfrm>
          <a:off x="0" y="980453"/>
          <a:ext cx="1178124" cy="641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9AB3C-D33E-4D1A-BDB6-329840E1D847}">
      <dsp:nvSpPr>
        <dsp:cNvPr id="0" name=""/>
        <dsp:cNvSpPr/>
      </dsp:nvSpPr>
      <dsp:spPr>
        <a:xfrm>
          <a:off x="1198932" y="209466"/>
          <a:ext cx="10838202" cy="237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 panose="02040502050405020303" pitchFamily="18" charset="0"/>
            </a:rPr>
            <a:t>A aplicação foi produzida na linguagem </a:t>
          </a:r>
          <a:r>
            <a:rPr lang="pt-BR" sz="1800" i="1" kern="1200" dirty="0">
              <a:latin typeface="Georgia" panose="02040502050405020303" pitchFamily="18" charset="0"/>
            </a:rPr>
            <a:t>Python3</a:t>
          </a:r>
          <a:r>
            <a:rPr lang="pt-BR" sz="1800" kern="1200" dirty="0">
              <a:latin typeface="Georgia" panose="02040502050405020303" pitchFamily="18" charset="0"/>
            </a:rPr>
            <a:t>, que é uma das ferramentas referência em  programação de Inteligência Artificial, a instalação da mesma é necessária para garantir o funcionamento de suas respectivas bibliotecas (importadas no arquivo base </a:t>
          </a:r>
          <a:r>
            <a:rPr lang="en-US" sz="1800" kern="1200" dirty="0">
              <a:latin typeface="Georgia" panose="02040502050405020303" pitchFamily="18" charset="0"/>
            </a:rPr>
            <a:t>“</a:t>
          </a:r>
          <a:r>
            <a:rPr lang="pt-BR" sz="1800" kern="1200" dirty="0">
              <a:latin typeface="Georgia" panose="02040502050405020303" pitchFamily="18" charset="0"/>
            </a:rPr>
            <a:t>landmarks.py</a:t>
          </a:r>
          <a:r>
            <a:rPr lang="en-US" sz="1800" kern="1200" dirty="0">
              <a:latin typeface="Georgia" panose="02040502050405020303" pitchFamily="18" charset="0"/>
            </a:rPr>
            <a:t>”</a:t>
          </a:r>
          <a:r>
            <a:rPr lang="pt-BR" sz="1800" kern="1200" dirty="0">
              <a:latin typeface="Georgia" panose="02040502050405020303" pitchFamily="18" charset="0"/>
            </a:rPr>
            <a:t>), tenha uma </a:t>
          </a:r>
          <a:r>
            <a:rPr lang="pt-BR" sz="1800" i="1" kern="1200" dirty="0">
              <a:latin typeface="Georgia" panose="02040502050405020303" pitchFamily="18" charset="0"/>
            </a:rPr>
            <a:t>webcam</a:t>
          </a:r>
          <a:r>
            <a:rPr lang="pt-BR" sz="1800" kern="1200" dirty="0">
              <a:latin typeface="Georgia" panose="02040502050405020303" pitchFamily="18" charset="0"/>
            </a:rPr>
            <a:t> conectada ao seu dispositivo para a aplicação interagir da forma correta.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 panose="02040502050405020303" pitchFamily="18" charset="0"/>
            </a:rPr>
            <a:t>Os arquivos utilizados na aplicação estão em um repositório no </a:t>
          </a:r>
          <a:r>
            <a:rPr lang="pt-BR" sz="1800" i="1" kern="1200" dirty="0" err="1">
              <a:latin typeface="Georgia" panose="02040502050405020303" pitchFamily="18" charset="0"/>
            </a:rPr>
            <a:t>Github</a:t>
          </a:r>
          <a:r>
            <a:rPr lang="pt-BR" sz="1800" kern="1200" dirty="0">
              <a:latin typeface="Georgia" panose="02040502050405020303" pitchFamily="18" charset="0"/>
            </a:rPr>
            <a:t> Fatequino.  Para garantir um ambiente com menos conflito ao sistema operacional base, é necessária a plataforma de virtualização </a:t>
          </a:r>
          <a:r>
            <a:rPr lang="pt-BR" sz="1800" i="1" kern="1200" dirty="0">
              <a:latin typeface="Georgia" panose="02040502050405020303" pitchFamily="18" charset="0"/>
            </a:rPr>
            <a:t>Anaconda</a:t>
          </a:r>
          <a:r>
            <a:rPr lang="pt-BR" sz="1800" kern="1200" dirty="0">
              <a:latin typeface="Georgia" panose="02040502050405020303" pitchFamily="18" charset="0"/>
            </a:rPr>
            <a:t> instalada (compatível somente com sistemas operacionais de arquitetura de 64 bits).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 panose="02040502050405020303" pitchFamily="18" charset="0"/>
            </a:rPr>
            <a:t>Com os requisitos já atendidos, o sistema irá em sua execução executar as ações a seguir:</a:t>
          </a:r>
          <a:endParaRPr lang="en-US" sz="1800" kern="1200" dirty="0">
            <a:latin typeface="Georgia" panose="02040502050405020303" pitchFamily="18" charset="0"/>
          </a:endParaRPr>
        </a:p>
      </dsp:txBody>
      <dsp:txXfrm>
        <a:off x="1198932" y="209466"/>
        <a:ext cx="10838202" cy="2373711"/>
      </dsp:txXfrm>
    </dsp:sp>
    <dsp:sp modelId="{014B3B6D-BF35-4A48-BE90-0C104CAE0E6F}">
      <dsp:nvSpPr>
        <dsp:cNvPr id="0" name=""/>
        <dsp:cNvSpPr/>
      </dsp:nvSpPr>
      <dsp:spPr>
        <a:xfrm>
          <a:off x="126608" y="2705949"/>
          <a:ext cx="927870" cy="1011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19434-7350-4A12-85D7-5BEDC788CB94}">
      <dsp:nvSpPr>
        <dsp:cNvPr id="0" name=""/>
        <dsp:cNvSpPr/>
      </dsp:nvSpPr>
      <dsp:spPr>
        <a:xfrm>
          <a:off x="1183041" y="3080538"/>
          <a:ext cx="6129072" cy="792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 panose="02040502050405020303" pitchFamily="18" charset="0"/>
            </a:rPr>
            <a:t>Obter imagens de uma </a:t>
          </a:r>
          <a:r>
            <a:rPr lang="pt-BR" sz="1800" i="1" kern="1200" dirty="0">
              <a:latin typeface="Georgia" panose="02040502050405020303" pitchFamily="18" charset="0"/>
            </a:rPr>
            <a:t>webcam</a:t>
          </a:r>
          <a:r>
            <a:rPr lang="pt-BR" sz="1800" kern="1200" dirty="0">
              <a:latin typeface="Georgia" panose="02040502050405020303" pitchFamily="18" charset="0"/>
            </a:rPr>
            <a:t>;</a:t>
          </a:r>
          <a:endParaRPr lang="en-US" sz="1800" kern="1200" dirty="0">
            <a:latin typeface="Georgia" panose="02040502050405020303" pitchFamily="18" charset="0"/>
          </a:endParaRPr>
        </a:p>
      </dsp:txBody>
      <dsp:txXfrm>
        <a:off x="1183041" y="3080538"/>
        <a:ext cx="6129072" cy="792169"/>
      </dsp:txXfrm>
    </dsp:sp>
    <dsp:sp modelId="{68096D7B-AFA1-499E-B121-471CDAFE03D3}">
      <dsp:nvSpPr>
        <dsp:cNvPr id="0" name=""/>
        <dsp:cNvSpPr/>
      </dsp:nvSpPr>
      <dsp:spPr>
        <a:xfrm>
          <a:off x="192541" y="3996033"/>
          <a:ext cx="846570" cy="1015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3D1B1-1F12-410C-AE32-05A88B17F2D4}">
      <dsp:nvSpPr>
        <dsp:cNvPr id="0" name=""/>
        <dsp:cNvSpPr/>
      </dsp:nvSpPr>
      <dsp:spPr>
        <a:xfrm>
          <a:off x="1154044" y="4374189"/>
          <a:ext cx="5906434" cy="792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 panose="02040502050405020303" pitchFamily="18" charset="0"/>
            </a:rPr>
            <a:t>Detectar pontos de referência faciais.</a:t>
          </a:r>
          <a:endParaRPr lang="en-US" sz="1800" kern="1200" dirty="0">
            <a:latin typeface="Georgia" panose="02040502050405020303" pitchFamily="18" charset="0"/>
          </a:endParaRPr>
        </a:p>
      </dsp:txBody>
      <dsp:txXfrm>
        <a:off x="1154044" y="4374189"/>
        <a:ext cx="5906434" cy="792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5A591-7F12-4310-AF32-F113E37C0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4E5F8-98A5-4155-9C08-5DE9AD8A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AF7F3-CA72-4E5D-A02B-0297B386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6FE43-2484-4CE2-963B-D481A4A3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82E93-96AF-4CF4-9F34-A1B3CB33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95E9-1E97-4B95-923B-EB7C332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CC663-388F-4FDB-8A31-DC1DA76B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4AEFE-A559-4C17-B383-249C5CC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3A239-8BFD-4EAE-9883-1CD41730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D554E-5D52-4462-A7E5-C8107B27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8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096AF2-5687-4500-87D1-F6806534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B139DE-2D9D-4E02-B3FC-988B877E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213E3-EC0F-4DE3-809E-26178305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55AC7-F7B9-4E2F-8A2D-61916EF1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BDD3C-35FF-4131-B7AD-86DFE16A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82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2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2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4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4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03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33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2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C0121-7AA5-4818-AB13-5FF7061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837D6-59F8-43B0-A2F3-596C4541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FE7FA-E182-4F05-A127-A337020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DDB91-3C20-44F1-AD3A-0EA9B3E1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E9C3D-3488-436A-9EDC-A6BC3EDB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30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85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46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71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3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59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99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17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13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833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40485-7FAA-413B-A73D-2C3D0102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7179A-8C21-4543-BB88-860F71F6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65FA9-9EC5-473B-94C2-C4B62480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9907B-C947-47C1-9140-2E1853B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D9536-BA5D-4B2A-B4DB-E6C664F4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54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60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8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AA91A-D252-4A2F-BBFB-DE8AC0C6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49CA6-A5DD-4A46-9686-A8A9CAE7F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F1169C-6E2A-48E5-A0CF-7E112545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6405C7-A39B-4283-A8EA-B3FB170B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1A84A3-42C0-494C-86E5-7F26496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9E320-09E6-4FE3-A4CA-4128238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3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DAED1-53F6-411A-8FEE-BAFB019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770787-A080-4C93-A2EB-138E5ABF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1755E6-468B-4625-ACA9-2953DDBA6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89DA5E-7CFD-48CC-8CBE-BE5F8A476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719355-CCE7-45BD-9750-578C62B3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2DEF6B-2A87-468D-9F02-C934CF8F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3E6D25-3547-4812-9E87-09B28C2F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F72CDB-EDEF-4626-B62D-999ECC7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08DC-A46D-4A71-A280-84707DA2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D3432C-6EEA-4C31-BD7C-77444E1C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543501-5FD3-40A4-A40B-C8134F4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AF222-3CFE-4D48-9656-6D3D808B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2BDB67-3746-44F3-AF9A-3B05F20C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C4049B-B168-4649-A6E7-C503F2B3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C6E510-EB06-44B8-97D4-29D3006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8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6FEC-511F-41A9-A001-50E49DF3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A56EA-EF07-4208-BBE2-D31E835E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B3EA4D-0C03-4883-B08E-1045636A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7D3DBF-8C05-412E-9E27-433C7434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59F77-3A2D-460D-8C24-EB8A5C31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2040B-61A4-4A7C-ACFE-5507C7BE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3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DD93F-79BE-4B9A-8149-A0A568B4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039B28-263E-4028-B92F-82F9DA969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1469BF-28F1-4504-A0B0-FD661AAA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D3AF6-4B30-4292-BEB1-0777282A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142084-EE55-4482-8724-B878A31C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2ACAB8-B959-4DFC-AC32-A2313E7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1B0A91-B8E7-4ABB-A198-037A9A3C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C5AD05-1FA1-4918-BBAE-7BAD3C25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2B2A-320A-47C9-83AA-30C1671FA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15F0C-61F3-4E44-8B75-13050FD29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171DA-72AF-4564-9A00-BA64946B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9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EF22-AEE5-40A7-A808-A51587B75EA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C22D-702E-4D52-AC15-CAACEBA24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23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atequino/Fatequino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37B1C-70C1-48E7-B023-B0D6B37D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745587"/>
            <a:ext cx="7080738" cy="52613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Manual Técnico de </a:t>
            </a:r>
            <a:r>
              <a:rPr lang="pt-BR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Instalação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: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</a:b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Sistema de </a:t>
            </a:r>
            <a:r>
              <a:rPr lang="pt-BR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Captação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 de Pontos de Referência da Face via Câmera</a:t>
            </a: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3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BC9E7E-53F7-428C-A821-1BB49503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" y="1635358"/>
            <a:ext cx="3513993" cy="3006980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Execução</a:t>
            </a:r>
            <a:endParaRPr lang="pt-BR" sz="3600" dirty="0"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0CFEF-1DEA-4064-80FA-DBA70D64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075" y="1131394"/>
            <a:ext cx="8202521" cy="5030255"/>
          </a:xfrm>
        </p:spPr>
        <p:txBody>
          <a:bodyPr anchor="ctr"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Para executar, é necessário que você tenha uma </a:t>
            </a:r>
            <a:r>
              <a:rPr lang="pt-BR" sz="18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webcam</a:t>
            </a: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conectada a seu dispositivo de execução, ou você pode utilizar um aplicativo que simule em seu </a:t>
            </a:r>
            <a:r>
              <a:rPr lang="pt-BR" sz="18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smartphone</a:t>
            </a: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esta funcionalidade.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No terminal, digite o seguinte comando: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8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python</a:t>
            </a:r>
            <a:r>
              <a:rPr lang="pt-BR" sz="18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landmarks.py</a:t>
            </a:r>
            <a:endParaRPr lang="pt-BR" sz="18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Direcionando a câmera para sua face, irá aparecer os pontos em sua face, esses pontos são a referência que o arquivo </a:t>
            </a:r>
            <a:r>
              <a:rPr lang="pt-BR" sz="18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r>
              <a:rPr lang="pt-BR" sz="1800" i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dat</a:t>
            </a: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entrega para a aplicação identificar os pontos via biblioteca </a:t>
            </a:r>
            <a:r>
              <a:rPr lang="pt-BR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dlib</a:t>
            </a:r>
            <a:r>
              <a:rPr lang="pt-BR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que trabalha com Aprendizado de Máquinas, Visão Computacional, Processamento de Imagem e Álgebra Linear (A ideia básica é encontrar 68 pontos específicos que existem em cada  face: o topo do queixo, a borda externa de cada olho, a borda interna de  cada sobrancelha etc., assim não identifica rosto onde não tem, um falso positivo). </a:t>
            </a:r>
            <a:endParaRPr lang="pt-BR" sz="18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</a:pPr>
            <a:endParaRPr lang="pt-BR" sz="1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7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70A9B-8A9D-4DC1-8D73-8A9B771E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" y="1473327"/>
            <a:ext cx="4220307" cy="352070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t-BR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Mesmo ao mudar o gesto da sua face, os pontos acompanharão. Para finalizar a execução pressione a tecla </a:t>
            </a:r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q</a:t>
            </a:r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</a:t>
            </a:r>
            <a:r>
              <a:rPr lang="pt-BR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de seu teclado.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magem em preto e branco&#10;&#10;Descrição gerada automaticamente">
            <a:extLst>
              <a:ext uri="{FF2B5EF4-FFF2-40B4-BE49-F238E27FC236}">
                <a16:creationId xmlns:a16="http://schemas.microsoft.com/office/drawing/2014/main" id="{0D03AA83-A1A3-44FF-8F4C-7D6A4DC255A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2" b="6698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938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A322FA-1843-4AD6-A1EB-BA52F4A0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1378857"/>
            <a:ext cx="3633144" cy="3018972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Glossário</a:t>
            </a:r>
            <a:endParaRPr lang="pt-BR" sz="3600" dirty="0"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3DEB9-B5FA-4098-BB0F-A5FC08F5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487" y="0"/>
            <a:ext cx="8036341" cy="6858000"/>
          </a:xfrm>
        </p:spPr>
        <p:txBody>
          <a:bodyPr anchor="ctr"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Dat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Identificação da extensão de um arquivo de dados.</a:t>
            </a:r>
            <a:endParaRPr lang="pt-BR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Download: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Inglês do verbo baixar.</a:t>
            </a:r>
            <a:endParaRPr lang="pt-BR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Landmarks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Traduzido para o português, pontos de referência.</a:t>
            </a:r>
            <a:endParaRPr lang="pt-BR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Pip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cs typeface="Symbol" panose="05050102010706020507" pitchFamily="18" charset="2"/>
              </a:rPr>
              <a:t>: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 É um sistema de gerenciamento de pacotes padrão usado  para instalar e gerenciar pacotes de software escritos em Python.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Python: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É uma linguagem de programação de alto nível, interpretada,  de </a:t>
            </a:r>
            <a:r>
              <a:rPr lang="pt-BR" sz="20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script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, imperativa, orientada a objetos, funcional, de tipagem  dinâmica e forte.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Smartphone: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 É um celular que combina recursos de computadores pessoais, com  funcionalidades avançadas que podem ser estendidas por meio de programas  aplicativos executados pelo seu sistema operacional.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·"/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Script: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Um </a:t>
            </a:r>
            <a:r>
              <a:rPr lang="pt-BR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scripting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 ou linguagem de script é uma linguagem de programação  que suporta scripts, programas escritos para um sistema de tempo de  execução especial que automatiza a execução de tarefas que poderiam  alternativamente ser executadas uma por vez por um operador humano.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·"/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Webcam: 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Symbol" panose="05050102010706020507" pitchFamily="18" charset="2"/>
                <a:cs typeface="Symbol" panose="05050102010706020507" pitchFamily="18" charset="2"/>
              </a:rPr>
              <a:t>É uma câmera de vídeo de baixo custo que  capta imagens e que as transfere para um computador. Pode ser usada para  videoconferência, monitoramento de ambientes, produção de vídeo e  imagens para edição, entre outras aplicações.</a:t>
            </a:r>
            <a:endParaRPr lang="pt-BR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3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47A4-007E-4FB1-896A-10C81DFA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Referências</a:t>
            </a:r>
            <a:endParaRPr lang="pt-BR" dirty="0">
              <a:latin typeface="Georgia" panose="02040502050405020303" pitchFamily="18" charset="0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A8A1389-FCED-433F-A61E-7EFF7CC2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060"/>
            <a:ext cx="10515600" cy="428170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paulvangent.com - Paul van Gent. </a:t>
            </a: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Emotion Recognition using Facial Landmarks, Python, </a:t>
            </a:r>
            <a:r>
              <a:rPr lang="en-US" sz="18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DLib</a:t>
            </a: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and OpenCV.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http://www.paulvangent.com/2016/08/05/emotion-recognition-using-facial-landmarks/. 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Acesso dia 06 de Junho de 2020.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pt-BR" sz="18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pt-BR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Medium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- Suzana Viana. 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Configurando o ambiente </a:t>
            </a:r>
            <a:r>
              <a:rPr lang="pt-BR" sz="18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Dlib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+ Python: Guia para Iniciantes. 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https://medium.com/@suzana.svm/configurando-o-ambiente-dlib-python-guia-para-iniciantes-81cdcffc937e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. 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Acesso dia 06 de Junho de 2020.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pt-BR" sz="18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Anaconda - Anaconda Inc.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Anaconda Individual </a:t>
            </a:r>
            <a:r>
              <a:rPr lang="pt-BR" sz="18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Edition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https://www.anaconda.com/</a:t>
            </a:r>
            <a:r>
              <a:rPr lang="pt-BR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products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/individual. Acesso dia 20 de Junho de 2020.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pt-BR" sz="18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r>
              <a:rPr lang="pt-BR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PyPI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- Python Software Foundation. 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Python </a:t>
            </a:r>
            <a:r>
              <a:rPr lang="pt-BR" sz="18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Package</a:t>
            </a:r>
            <a:r>
              <a:rPr lang="pt-BR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Index. </a:t>
            </a:r>
            <a:r>
              <a:rPr lang="pt-BR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https://pypi.org/. Acesso dia 20 de Junho de 2020.</a:t>
            </a:r>
            <a:endParaRPr lang="pt-BR" sz="1800" dirty="0">
              <a:effectLst/>
              <a:latin typeface="Georgia" panose="02040502050405020303" pitchFamily="18" charset="0"/>
            </a:endParaRPr>
          </a:p>
          <a:p>
            <a:endParaRPr lang="pt-B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6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736A-6261-409F-8D6A-BDF46EE1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Georgia" panose="02040502050405020303" pitchFamily="18" charset="0"/>
              </a:rPr>
              <a:t>Tópicos Especiais em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63373-FBB5-4BA8-9577-94FA96EB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300" y="533400"/>
            <a:ext cx="6470650" cy="50927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Bruna Weber da Nóbrega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Caio César Silva Paulino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Francisco </a:t>
            </a:r>
            <a:r>
              <a:rPr lang="pt-BR" sz="22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Roniele</a:t>
            </a: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Melo de Castro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Feliphe</a:t>
            </a: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Lorrã</a:t>
            </a: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Serodio</a:t>
            </a: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Jesus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Gabriel Soler Belmonte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Guilherme Carvalho Caldeira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Lucas Paes de Oliveira</a:t>
            </a:r>
            <a:endParaRPr lang="pt-BR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200" dirty="0">
              <a:latin typeface="Georgia" panose="02040502050405020303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C4F24C-D319-4B1E-8490-2ACAFBECDFCA}"/>
              </a:ext>
            </a:extLst>
          </p:cNvPr>
          <p:cNvSpPr txBox="1"/>
          <p:nvPr/>
        </p:nvSpPr>
        <p:spPr>
          <a:xfrm>
            <a:off x="5194300" y="6012656"/>
            <a:ext cx="6470650" cy="6238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b="1" dirty="0">
                <a:latin typeface="Georgia" panose="02040502050405020303" pitchFamily="18" charset="0"/>
              </a:rPr>
              <a:t>Professor: Mario Marques</a:t>
            </a:r>
          </a:p>
        </p:txBody>
      </p:sp>
    </p:spTree>
    <p:extLst>
      <p:ext uri="{BB962C8B-B14F-4D97-AF65-F5344CB8AC3E}">
        <p14:creationId xmlns:p14="http://schemas.microsoft.com/office/powerpoint/2010/main" val="10649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F52F31-4BDF-4ADB-A293-825C37EA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704850"/>
            <a:ext cx="4423665" cy="2978150"/>
          </a:xfrm>
        </p:spPr>
        <p:txBody>
          <a:bodyPr anchor="b">
            <a:normAutofit/>
          </a:bodyPr>
          <a:lstStyle/>
          <a:p>
            <a:pPr algn="ctr"/>
            <a:r>
              <a:rPr lang="pt-BR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Objetivo do Manual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0C29D-272C-4ABA-8967-9BBE535D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09" y="704850"/>
            <a:ext cx="6614592" cy="5251450"/>
          </a:xfrm>
        </p:spPr>
        <p:txBody>
          <a:bodyPr anchor="ctr">
            <a:normAutofit/>
          </a:bodyPr>
          <a:lstStyle/>
          <a:p>
            <a:pPr algn="just"/>
            <a:r>
              <a:rPr lang="pt-BR" sz="21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Garantir que, as instruções estabelecidas orientem e/ou auxiliem a quem decidir implantar o presente modelo de captação de pontos de referências da face, para assim obter êxito em seu processo de instalação e configuração. </a:t>
            </a:r>
          </a:p>
          <a:p>
            <a:pPr algn="just"/>
            <a:endParaRPr lang="pt-BR" sz="21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59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CE96C-85D7-4A23-AD71-3C7DED66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Introdução à Aplicação</a:t>
            </a:r>
            <a:endParaRPr lang="pt-BR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3C1BFC3B-DC20-48D7-A722-5DAA86DA4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57102"/>
              </p:ext>
            </p:extLst>
          </p:nvPr>
        </p:nvGraphicFramePr>
        <p:xfrm>
          <a:off x="10886" y="1690688"/>
          <a:ext cx="12181114" cy="516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0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AAD06-A29B-4288-8A32-7758BD20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8800" b="1" kern="1200" dirty="0">
                <a:effectLst/>
                <a:latin typeface="Georgia" panose="02040502050405020303" pitchFamily="18" charset="0"/>
              </a:rPr>
              <a:t>Instalação</a:t>
            </a:r>
            <a:endParaRPr lang="en-US" sz="8000" kern="1200" dirty="0">
              <a:latin typeface="Georgia" panose="02040502050405020303" pitchFamily="18" charset="0"/>
            </a:endParaRP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0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6C316-CEA1-418B-9906-3A4EEDB8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6" y="312141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Anaconda</a:t>
            </a:r>
            <a:endParaRPr lang="pt-BR" sz="5400" dirty="0"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12F58-52E3-4FFF-AA8F-544F6B30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637704"/>
            <a:ext cx="6329562" cy="5030381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É necessário acessar o terminal de comandos do seu sistema operacional para instalar a plataforma Anaconda. Acessando o link abaixo, irá identificar a versão adequada para baixar:</a:t>
            </a: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pt-BR" sz="20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  <a:hlinkClick r:id="rId2" tooltip="https://www.anaconda.com/products/individua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b="1" u="sng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  <a:hlinkClick r:id="rId2" tooltip="https://www.anaconda.com/products/individu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pt-BR" sz="2000" b="1" dirty="0">
              <a:solidFill>
                <a:schemeClr val="bg1"/>
              </a:solidFill>
              <a:effectLst/>
              <a:highlight>
                <a:srgbClr val="FFFFFF"/>
              </a:highlight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pt-BR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 Anaconda é solução flexível que fornece os utilitários para criar, distribuir, instalar, atualizar e gerenciar software de maneira multiplataforma. A Anaconda facilita o gerenciamento de vários ambientes de dados que podem ser mantidos e executados separadamente, sem interferência um do outro.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Georgia" panose="02040502050405020303" pitchFamily="18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Serpente">
            <a:extLst>
              <a:ext uri="{FF2B5EF4-FFF2-40B4-BE49-F238E27FC236}">
                <a16:creationId xmlns:a16="http://schemas.microsoft.com/office/drawing/2014/main" id="{0EEBD474-DF42-4107-BFBD-63D21430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4E89-16CA-499F-B11E-1768E20E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515022"/>
            <a:ext cx="7474172" cy="1325563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Criação do Ambiente</a:t>
            </a:r>
            <a:endParaRPr lang="pt-BR" sz="48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BF330-FD64-49F2-80A5-6FF92C20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983546"/>
            <a:ext cx="8173329" cy="4586066"/>
          </a:xfrm>
        </p:spPr>
        <p:txBody>
          <a:bodyPr anchor="ctr"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É recomendável criar, pois, evita possíveis problemas de compatibilidades entre sistemas instalados. Dentro do terminal de comandos, no diretório (pasta) o qual deseja manter a aplicação, digite: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create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--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name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nomedoseuambiente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Após criado o ambiente ative-o via terminal: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activate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nomedoseuambiente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Caso queira encerrar o ambiente digite: 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deactivate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nomedoseuambiente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asta">
            <a:extLst>
              <a:ext uri="{FF2B5EF4-FFF2-40B4-BE49-F238E27FC236}">
                <a16:creationId xmlns:a16="http://schemas.microsoft.com/office/drawing/2014/main" id="{2EC073AB-EB10-4E69-85DE-0A269C5F4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E804-2C5F-4B48-805B-06A26D4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Download do Projeto</a:t>
            </a:r>
            <a:endParaRPr lang="pt-BR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73330-B588-4DBE-B237-83F3B5F5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2053883"/>
            <a:ext cx="8577775" cy="4550117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Os arquivos da aplicação estão dentro de um repositório do </a:t>
            </a:r>
            <a:r>
              <a:rPr lang="pt-BR" sz="2000" i="1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Github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</a:t>
            </a:r>
            <a:r>
              <a:rPr lang="pt-BR" sz="2000" dirty="0">
                <a:solidFill>
                  <a:srgbClr val="FFFFFF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a qual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é uma plataforma de hospedagem de código-fonte com controle de versão usando </a:t>
            </a:r>
            <a:r>
              <a:rPr lang="pt-BR" sz="2000" i="1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Git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que é um sistema de controle de versões distribuído, usado  principalmente no desenvolvimento de software, mas pode ser usado para  registrar o histórico de edições de qualquer tipo de arquivo.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Você pode clonar o projeto via comando, dentro do diretório desejado, como explícito abaixo: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git clone </a:t>
            </a:r>
            <a:r>
              <a:rPr lang="en-US" sz="2000" u="sng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  <a:hlinkClick r:id="rId2" tooltip="https://github.com/Fatequino/Fatequi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https://github.com/Fatequino/Fatequino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Você pode baixar o projeto diretamente acessando o link acima, clicando em </a:t>
            </a:r>
            <a:r>
              <a:rPr lang="pt-BR" sz="2000" i="1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Clone ou download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Após baixado, acesse a pasta contendo os arquivos com o seguinte comando: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000" dirty="0" err="1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cd</a:t>
            </a:r>
            <a:r>
              <a:rPr lang="pt-BR" sz="20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Fatequino/Visão</a:t>
            </a:r>
            <a:endParaRPr lang="pt-BR" sz="2000" dirty="0">
              <a:solidFill>
                <a:srgbClr val="FFFFFF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6DA53CB-3DFB-4B60-A7ED-A6F91FB7C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5B9AA7-30AA-48C1-AEA2-820CE758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Instalando as bibliotecas</a:t>
            </a:r>
            <a:endParaRPr lang="pt-BR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E3953-588E-4F64-94D1-64F81FB4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91" y="2094771"/>
            <a:ext cx="11226018" cy="447154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Como está sendo utilizado o Anaconda, o mesmo possui seu repositório de bibliotecas </a:t>
            </a:r>
            <a:r>
              <a:rPr lang="pt-BR" sz="20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Python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(apesar de também ser compatível o download com o próprio </a:t>
            </a:r>
            <a:r>
              <a:rPr lang="pt-BR" sz="2000" i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pip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do </a:t>
            </a:r>
            <a:r>
              <a:rPr lang="pt-BR" sz="20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Python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).</a:t>
            </a:r>
          </a:p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As bibliotecas utilizadas são: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OpenCV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originalmente, desenvolvida pela Intel, em 2000, é uma biblioteca multiplataforma, totalmente livre ao uso acadêmico e comercial, para o desenvolvimento de aplicativos na área de Visão computacional;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Dlib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é uma biblioteca de software multiplataforma de uso geral;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Python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Imaging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Library (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Pillow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)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é uma biblioteca da linguagem de programação </a:t>
            </a:r>
            <a:r>
              <a:rPr lang="pt-BR" sz="2000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Python</a:t>
            </a: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que adiciona suporte à abertura e gravação de muitos formatos de imagem diferentes.</a:t>
            </a:r>
          </a:p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O comando para instalar no terminal, são os três comandos abaixo: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install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-c conda-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forge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dlib</a:t>
            </a:r>
            <a:endParaRPr lang="pt-BR" sz="20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install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-c conda-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forge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opencv</a:t>
            </a:r>
            <a:endParaRPr lang="pt-BR" sz="20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conda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install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-c conda-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forge</a:t>
            </a:r>
            <a:r>
              <a:rPr lang="pt-BR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ourier New" panose="02070309020205020404" pitchFamily="49" charset="0"/>
              </a:rPr>
              <a:t>pillow</a:t>
            </a:r>
            <a:endParaRPr lang="pt-BR" sz="20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ersonalizada 15">
      <a:dk1>
        <a:sysClr val="windowText" lastClr="000000"/>
      </a:dk1>
      <a:lt1>
        <a:srgbClr val="000000"/>
      </a:lt1>
      <a:dk2>
        <a:srgbClr val="44546A"/>
      </a:dk2>
      <a:lt2>
        <a:srgbClr val="E7E6E6"/>
      </a:lt2>
      <a:accent1>
        <a:srgbClr val="7F7F7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1_Office Theme">
  <a:themeElements>
    <a:clrScheme name="Personalizada 15">
      <a:dk1>
        <a:sysClr val="windowText" lastClr="000000"/>
      </a:dk1>
      <a:lt1>
        <a:srgbClr val="000000"/>
      </a:lt1>
      <a:dk2>
        <a:srgbClr val="44546A"/>
      </a:dk2>
      <a:lt2>
        <a:srgbClr val="E7E6E6"/>
      </a:lt2>
      <a:accent1>
        <a:srgbClr val="7F7F7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8CA5C607FD142819A29C0B74B5105" ma:contentTypeVersion="4" ma:contentTypeDescription="Create a new document." ma:contentTypeScope="" ma:versionID="ffcde12a4db36d109dd674961f257cb2">
  <xsd:schema xmlns:xsd="http://www.w3.org/2001/XMLSchema" xmlns:xs="http://www.w3.org/2001/XMLSchema" xmlns:p="http://schemas.microsoft.com/office/2006/metadata/properties" xmlns:ns3="7cd2d6e5-6d2e-429c-bbb9-b3e0280ca886" targetNamespace="http://schemas.microsoft.com/office/2006/metadata/properties" ma:root="true" ma:fieldsID="8af85d0b4f92fb842ac4a0187e6c4eca" ns3:_="">
    <xsd:import namespace="7cd2d6e5-6d2e-429c-bbb9-b3e0280ca8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2d6e5-6d2e-429c-bbb9-b3e0280ca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EBA65-3F7D-4FA2-8957-D759C9AEF1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F8145C-A3B5-42FB-B769-6DB4F455A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2d6e5-6d2e-429c-bbb9-b3e0280ca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6FB56E-0107-4409-9836-6C25E69304D6}">
  <ds:schemaRefs>
    <ds:schemaRef ds:uri="7cd2d6e5-6d2e-429c-bbb9-b3e0280ca88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Tema do Office</vt:lpstr>
      <vt:lpstr>Office Theme</vt:lpstr>
      <vt:lpstr>1_Office Theme</vt:lpstr>
      <vt:lpstr>Manual Técnico de Instalação: Sistema de Captação de Pontos de Referência da Face via Câmera</vt:lpstr>
      <vt:lpstr>Tópicos Especiais em Informática</vt:lpstr>
      <vt:lpstr>Objetivo do Manual</vt:lpstr>
      <vt:lpstr>Introdução à Aplicação</vt:lpstr>
      <vt:lpstr> Instalação</vt:lpstr>
      <vt:lpstr>Anaconda</vt:lpstr>
      <vt:lpstr>Criação do Ambiente</vt:lpstr>
      <vt:lpstr>Download do Projeto</vt:lpstr>
      <vt:lpstr>Instalando as bibliotecas</vt:lpstr>
      <vt:lpstr>Execução</vt:lpstr>
      <vt:lpstr>Mesmo ao mudar o gesto da sua face, os pontos acompanharão. Para finalizar a execução pressione a tecla “q” de seu teclado.</vt:lpstr>
      <vt:lpstr>Glossário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 de Instalação: Sistema de Captação de Pontos de Referência da Face via Câmera</dc:title>
  <dc:creator>Cláudio Nóbrega</dc:creator>
  <cp:lastModifiedBy>Cláudio Nóbrega</cp:lastModifiedBy>
  <cp:revision>1</cp:revision>
  <dcterms:created xsi:type="dcterms:W3CDTF">2020-06-24T17:52:50Z</dcterms:created>
  <dcterms:modified xsi:type="dcterms:W3CDTF">2020-06-24T17:59:45Z</dcterms:modified>
</cp:coreProperties>
</file>