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66" r:id="rId8"/>
    <p:sldId id="267" r:id="rId9"/>
    <p:sldId id="259" r:id="rId10"/>
    <p:sldId id="260" r:id="rId11"/>
    <p:sldId id="261" r:id="rId12"/>
    <p:sldId id="262" r:id="rId13"/>
    <p:sldId id="264" r:id="rId14"/>
    <p:sldId id="263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5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3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13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01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6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5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80C244-2F3C-46BC-A8E2-1D0AC31487F9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52A2ED-7417-4B8E-8194-D9A0723A7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E0D3D-0CC9-4C06-89AF-4E3C2F6A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44" y="853625"/>
            <a:ext cx="10837889" cy="2149293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</a:rPr>
              <a:t>Projeto Fatequino</a:t>
            </a:r>
            <a:br>
              <a:rPr lang="pt-BR" sz="7200" b="1" dirty="0">
                <a:solidFill>
                  <a:schemeClr val="tx1"/>
                </a:solidFill>
              </a:rPr>
            </a:br>
            <a:r>
              <a:rPr lang="pt-BR" sz="7200" b="1" dirty="0">
                <a:solidFill>
                  <a:schemeClr val="tx1"/>
                </a:solidFill>
              </a:rPr>
              <a:t>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C0D5A-5BBC-4F91-9F06-005F528FB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05442"/>
            <a:ext cx="7285220" cy="340092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pt-BR" cap="none" dirty="0">
                <a:solidFill>
                  <a:schemeClr val="tx1"/>
                </a:solidFill>
                <a:latin typeface="+mn-lt"/>
              </a:rPr>
              <a:t>Bruna Weber Da Nóbrega</a:t>
            </a:r>
          </a:p>
          <a:p>
            <a:r>
              <a:rPr lang="pt-BR" cap="none" dirty="0">
                <a:solidFill>
                  <a:schemeClr val="tx1"/>
                </a:solidFill>
                <a:latin typeface="+mn-lt"/>
              </a:rPr>
              <a:t>Caio César Silva Paulino </a:t>
            </a:r>
          </a:p>
          <a:p>
            <a:r>
              <a:rPr lang="pt-BR" cap="none" dirty="0" err="1">
                <a:solidFill>
                  <a:schemeClr val="tx1"/>
                </a:solidFill>
                <a:latin typeface="+mn-lt"/>
              </a:rPr>
              <a:t>Feliphe</a:t>
            </a:r>
            <a:r>
              <a:rPr lang="pt-BR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cap="none" dirty="0" err="1">
                <a:solidFill>
                  <a:schemeClr val="tx1"/>
                </a:solidFill>
                <a:latin typeface="+mn-lt"/>
              </a:rPr>
              <a:t>Lorrã</a:t>
            </a:r>
            <a:r>
              <a:rPr lang="pt-BR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cap="none" dirty="0" err="1">
                <a:solidFill>
                  <a:schemeClr val="tx1"/>
                </a:solidFill>
                <a:latin typeface="+mn-lt"/>
              </a:rPr>
              <a:t>Serodio</a:t>
            </a:r>
            <a:r>
              <a:rPr lang="pt-BR" cap="none" dirty="0">
                <a:solidFill>
                  <a:schemeClr val="tx1"/>
                </a:solidFill>
                <a:latin typeface="+mn-lt"/>
              </a:rPr>
              <a:t> Jesus</a:t>
            </a:r>
          </a:p>
          <a:p>
            <a:r>
              <a:rPr lang="pt-BR" cap="none" dirty="0">
                <a:solidFill>
                  <a:schemeClr val="tx1"/>
                </a:solidFill>
                <a:latin typeface="+mn-lt"/>
              </a:rPr>
              <a:t>Francisco </a:t>
            </a:r>
            <a:r>
              <a:rPr lang="pt-BR" cap="none" dirty="0" err="1">
                <a:solidFill>
                  <a:schemeClr val="tx1"/>
                </a:solidFill>
                <a:latin typeface="+mn-lt"/>
              </a:rPr>
              <a:t>Roniele</a:t>
            </a:r>
            <a:r>
              <a:rPr lang="pt-BR" cap="none" dirty="0">
                <a:solidFill>
                  <a:schemeClr val="tx1"/>
                </a:solidFill>
                <a:latin typeface="+mn-lt"/>
              </a:rPr>
              <a:t> Melo De Castro</a:t>
            </a:r>
          </a:p>
          <a:p>
            <a:r>
              <a:rPr lang="pt-BR" cap="none" dirty="0">
                <a:solidFill>
                  <a:schemeClr val="tx1"/>
                </a:solidFill>
                <a:latin typeface="+mn-lt"/>
              </a:rPr>
              <a:t>Gabriel Soler Belmonte </a:t>
            </a:r>
          </a:p>
          <a:p>
            <a:r>
              <a:rPr lang="pt-BR" cap="none" dirty="0">
                <a:solidFill>
                  <a:schemeClr val="tx1"/>
                </a:solidFill>
                <a:latin typeface="+mn-lt"/>
              </a:rPr>
              <a:t>Guilherme Carvalho Caldeira</a:t>
            </a:r>
          </a:p>
          <a:p>
            <a:r>
              <a:rPr lang="pt-BR" cap="none" dirty="0">
                <a:solidFill>
                  <a:schemeClr val="tx1"/>
                </a:solidFill>
                <a:latin typeface="+mn-lt"/>
              </a:rPr>
              <a:t>Lucas Paes De Oliveira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47E6C6-FA31-43B3-8980-10672224F8C8}"/>
              </a:ext>
            </a:extLst>
          </p:cNvPr>
          <p:cNvSpPr/>
          <p:nvPr/>
        </p:nvSpPr>
        <p:spPr>
          <a:xfrm>
            <a:off x="7285220" y="3952558"/>
            <a:ext cx="413435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/>
              <a:t>Fatec </a:t>
            </a:r>
            <a:r>
              <a:rPr lang="pt-BR" sz="2400" b="1" dirty="0" err="1"/>
              <a:t>Carapicuiba</a:t>
            </a:r>
            <a:endParaRPr lang="pt-BR" sz="2400" b="1" dirty="0"/>
          </a:p>
          <a:p>
            <a:r>
              <a:rPr lang="pt-BR" sz="2400" b="1" dirty="0" err="1"/>
              <a:t>Profº</a:t>
            </a:r>
            <a:r>
              <a:rPr lang="pt-BR" sz="2400" b="1" dirty="0"/>
              <a:t> Mario Marques</a:t>
            </a:r>
          </a:p>
        </p:txBody>
      </p:sp>
      <p:pic>
        <p:nvPicPr>
          <p:cNvPr id="4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7CE5A5AD-E4A1-40F7-A97E-79F07E1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aracas Geek Fest">
            <a:extLst>
              <a:ext uri="{FF2B5EF4-FFF2-40B4-BE49-F238E27FC236}">
                <a16:creationId xmlns:a16="http://schemas.microsoft.com/office/drawing/2014/main" id="{AAE31BD0-52F5-4597-A0D8-AE6D1039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1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622F5-B13D-4417-AEC6-AC1C808D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6162"/>
            <a:ext cx="10058400" cy="731198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O que é Segmentação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3478B-9051-4A28-A4A9-060E706E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4281268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Em visão computacional, segmentação se refere ao processo de dividir uma imagem digital em múltiplas regiões (conjunto de pixels) ou objetos, com o objetivo de simplificar e/ou mudar a representação de uma imagem para facilitar a sua análise. Segmentação de imagens é tipicamente usada para localizar objetos e formas (linhas, curvas, </a:t>
            </a:r>
            <a:r>
              <a:rPr lang="pt-BR" dirty="0" err="1">
                <a:solidFill>
                  <a:schemeClr val="tx1"/>
                </a:solidFill>
              </a:rPr>
              <a:t>etc</a:t>
            </a:r>
            <a:r>
              <a:rPr lang="pt-BR" dirty="0">
                <a:solidFill>
                  <a:schemeClr val="tx1"/>
                </a:solidFill>
              </a:rPr>
              <a:t>) em imagens.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O resultado da segmentação de imagens é um conjunto de regiões/objetos ou um conjunto de contornos extraídos da imagem (ver detecção de borda). Como resultado, cada um dos pixels em uma mesma região é similar com referência a alguma característica ou propriedade computacional, tais como cor, intensidade, textura ou continuidade. Regiões adjacentes devem possuir diferenças significativas com respeito a mesma característica(s).</a:t>
            </a:r>
          </a:p>
        </p:txBody>
      </p:sp>
      <p:pic>
        <p:nvPicPr>
          <p:cNvPr id="5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9F3BD1B3-FF39-4380-A472-FE83C7D5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aracas Geek Fest">
            <a:extLst>
              <a:ext uri="{FF2B5EF4-FFF2-40B4-BE49-F238E27FC236}">
                <a16:creationId xmlns:a16="http://schemas.microsoft.com/office/drawing/2014/main" id="{A7947242-7D45-4E9E-B61A-EB6B36006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8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496D-66CF-4899-A90C-A1638419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Tipos de Segmentação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B77B7-B45D-488F-8A7D-2CAC7D66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A segmentação pode seguir duas estratégias genéricas: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 fontAlgn="base"/>
            <a:r>
              <a:rPr lang="pt-BR" dirty="0">
                <a:solidFill>
                  <a:schemeClr val="tx1"/>
                </a:solidFill>
              </a:rPr>
              <a:t>Descontinuidade: A partição da imagem é efetuada com base nas alterações bruscas de intensidade (ex: detecção de contornos).</a:t>
            </a:r>
          </a:p>
          <a:p>
            <a:pPr algn="just" fontAlgn="base"/>
            <a:endParaRPr lang="pt-BR" dirty="0">
              <a:solidFill>
                <a:schemeClr val="tx1"/>
              </a:solidFill>
            </a:endParaRPr>
          </a:p>
          <a:p>
            <a:pPr algn="just" fontAlgn="base"/>
            <a:r>
              <a:rPr lang="pt-BR" dirty="0">
                <a:solidFill>
                  <a:schemeClr val="tx1"/>
                </a:solidFill>
              </a:rPr>
              <a:t>Similaridade: A partição é efetuada com base na similaridade entre pixels, seguindo um determinado critério (ex: binarização, crescimento de regiões, divisão e junção de regiões).</a:t>
            </a:r>
          </a:p>
        </p:txBody>
      </p:sp>
      <p:pic>
        <p:nvPicPr>
          <p:cNvPr id="5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8C5CA62D-3AC7-4ADB-BFC2-E34814CC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aracas Geek Fest">
            <a:extLst>
              <a:ext uri="{FF2B5EF4-FFF2-40B4-BE49-F238E27FC236}">
                <a16:creationId xmlns:a16="http://schemas.microsoft.com/office/drawing/2014/main" id="{88CC4087-95D0-42EE-A8C8-E0B3D52A3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0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39F73-565B-4156-83D0-91D6087C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6162"/>
            <a:ext cx="10058400" cy="731198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Segmentação de Movimento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1A8A2-95DB-4E8D-BC3F-460669A7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000"/>
            <a:ext cx="10058400" cy="495300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O movimento é uma poderosa pista usada por seres humanos e animais para a extração de um objeto de interesse de um fundo de detalhes irrelevantes, logo também é muito utilizada na segmentação. O modelo utilizado mais básico consiste na comparação pixel a pixel entre duas imagens, subsequentes, capturadas de um mesmo ambiente. Tal diferença pode ser expressa como:</a:t>
            </a:r>
          </a:p>
          <a:p>
            <a:pPr marL="0" indent="0" algn="just">
              <a:buNone/>
            </a:pP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onde, </a:t>
            </a:r>
            <a:r>
              <a:rPr lang="pt-BR" b="1" i="1" dirty="0">
                <a:solidFill>
                  <a:schemeClr val="tx1"/>
                </a:solidFill>
              </a:rPr>
              <a:t>0 </a:t>
            </a:r>
            <a:r>
              <a:rPr lang="pt-BR" dirty="0">
                <a:solidFill>
                  <a:schemeClr val="tx1"/>
                </a:solidFill>
              </a:rPr>
              <a:t>é o limiar entre os tons de cinza, isto é na imagem obtida </a:t>
            </a:r>
            <a:r>
              <a:rPr lang="pt-BR" b="1" i="1" dirty="0" err="1">
                <a:solidFill>
                  <a:schemeClr val="tx1"/>
                </a:solidFill>
              </a:rPr>
              <a:t>dij</a:t>
            </a:r>
            <a:r>
              <a:rPr lang="pt-BR" dirty="0">
                <a:solidFill>
                  <a:schemeClr val="tx1"/>
                </a:solidFill>
              </a:rPr>
              <a:t> , só existiam os pixels que apresentaram uma diferença de cor maior que </a:t>
            </a:r>
            <a:r>
              <a:rPr lang="pt-BR" b="1" i="1" dirty="0">
                <a:solidFill>
                  <a:schemeClr val="tx1"/>
                </a:solidFill>
              </a:rPr>
              <a:t>0</a:t>
            </a:r>
            <a:r>
              <a:rPr lang="pt-BR" dirty="0">
                <a:solidFill>
                  <a:schemeClr val="tx1"/>
                </a:solidFill>
              </a:rPr>
              <a:t>. Com isso a imagem obtida será apenas a silhueta do objeto que se movimentou, porque o ambiente permanecerá o mesmo e será apagado com a diferença.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9B82FFF-89E8-48D4-8EE6-4751F31A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15" y="3429000"/>
            <a:ext cx="7012330" cy="1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872749D5-6C41-4C5A-86AA-8FEF0B526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aracas Geek Fest">
            <a:extLst>
              <a:ext uri="{FF2B5EF4-FFF2-40B4-BE49-F238E27FC236}">
                <a16:creationId xmlns:a16="http://schemas.microsoft.com/office/drawing/2014/main" id="{77203E2C-5F0C-4588-98EC-8224FBC00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5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57D81-A9B6-49D1-9574-CE1E8E7E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Exemplo de Imagem Segmentada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A94288-08FA-40DD-85B3-F7B89192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11" y="1821309"/>
            <a:ext cx="7918751" cy="228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DAD378-693B-4A37-BBA9-D7FAFC549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b="5656"/>
          <a:stretch/>
        </p:blipFill>
        <p:spPr bwMode="auto">
          <a:xfrm>
            <a:off x="962368" y="4104794"/>
            <a:ext cx="8427196" cy="21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953F1F65-8153-4BC3-9E2C-2E46AD04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aracas Geek Fest">
            <a:extLst>
              <a:ext uri="{FF2B5EF4-FFF2-40B4-BE49-F238E27FC236}">
                <a16:creationId xmlns:a16="http://schemas.microsoft.com/office/drawing/2014/main" id="{38DBE540-EF35-481D-B3DB-56CA50A04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4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60F80-E6D7-48E6-B448-61740E87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4439"/>
            <a:ext cx="10058400" cy="882921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1CB012-955D-4666-B70A-5DDE5F8D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6157"/>
            <a:ext cx="10058400" cy="270568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Porém tal método possui algumas limitações: o ambiente nas duas imagens tem que possuir uma iluminação constante, o tempo entre as duas imagens tem que ser pequeno o suficiente para pegar apenas uma silhueta do objeto e não um borrão do mesmo e grande o suficiente para ser possível a observação do movimento. Uma possível melhora para esse método é a utilização de mais imagens, onde as diferenças entre elas são acumulativas, gerando uma imagem mais nítida do objeto e diminuindo os ruídos da imagem.</a:t>
            </a:r>
          </a:p>
        </p:txBody>
      </p:sp>
      <p:pic>
        <p:nvPicPr>
          <p:cNvPr id="5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5768785B-A60B-4F3A-990D-94EF2445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aracas Geek Fest">
            <a:extLst>
              <a:ext uri="{FF2B5EF4-FFF2-40B4-BE49-F238E27FC236}">
                <a16:creationId xmlns:a16="http://schemas.microsoft.com/office/drawing/2014/main" id="{AD0CE2D3-939F-4310-9597-5549D0048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77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998FF-A72C-4AFD-BB81-842876A9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51" y="847860"/>
            <a:ext cx="8911687" cy="886804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Detecção de Objetos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53DDFE0-2451-43AB-A563-5D047F09792E}"/>
              </a:ext>
            </a:extLst>
          </p:cNvPr>
          <p:cNvSpPr txBox="1">
            <a:spLocks/>
          </p:cNvSpPr>
          <p:nvPr/>
        </p:nvSpPr>
        <p:spPr>
          <a:xfrm>
            <a:off x="1190451" y="1943962"/>
            <a:ext cx="10052172" cy="2927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Utilizaremos uma API que utiliza bibliotecas públicas para detectar vários objetos em uma imagem enviada, a principal biblioteca utilizada será a do </a:t>
            </a:r>
            <a:r>
              <a:rPr lang="pt-BR" sz="2000" b="0" i="0" u="none" strike="noStrike" dirty="0" err="1">
                <a:solidFill>
                  <a:schemeClr val="tx1"/>
                </a:solidFill>
                <a:effectLst/>
              </a:rPr>
              <a:t>TensorFlow</a:t>
            </a: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, pois é uma biblioteca de aprendizado de máquina de código aberto (fornecida pela Google),O </a:t>
            </a:r>
            <a:r>
              <a:rPr lang="pt-BR" sz="2000" b="0" i="0" u="none" strike="noStrike" dirty="0" err="1">
                <a:solidFill>
                  <a:schemeClr val="tx1"/>
                </a:solidFill>
                <a:effectLst/>
              </a:rPr>
              <a:t>TensorFlow</a:t>
            </a: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 é executado em vários computadores para distribuir as cargas de trabalho de treinamento.</a:t>
            </a:r>
          </a:p>
          <a:p>
            <a:pPr mar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lang="pt-BR" sz="2000" b="0" dirty="0">
              <a:solidFill>
                <a:schemeClr val="tx1"/>
              </a:solidFill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500"/>
              </a:spcAft>
              <a:buNone/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API Object Detection é uma estrutura que facilita a construção, o treinamento e a implantação de modelos de detecção de objetos. Ela fornece modelos de detecção de objetos </a:t>
            </a:r>
            <a:r>
              <a:rPr lang="pt-BR" sz="2000" b="0" i="0" u="none" strike="noStrike" dirty="0" err="1">
                <a:solidFill>
                  <a:schemeClr val="tx1"/>
                </a:solidFill>
                <a:effectLst/>
              </a:rPr>
              <a:t>pré</a:t>
            </a: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-treinados para usuários que executam </a:t>
            </a:r>
            <a:r>
              <a:rPr lang="pt-BR" sz="2000" b="0" i="0" u="none" strike="noStrike" dirty="0" err="1">
                <a:solidFill>
                  <a:schemeClr val="tx1"/>
                </a:solidFill>
                <a:effectLst/>
              </a:rPr>
              <a:t>jobs</a:t>
            </a: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 de inferência. Os usuários não precisam treinar modelos a partir do zero.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br>
              <a:rPr lang="pt-BR" sz="20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676EB3D3-A56B-4459-9954-A80CEEC3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racas Geek Fest">
            <a:extLst>
              <a:ext uri="{FF2B5EF4-FFF2-40B4-BE49-F238E27FC236}">
                <a16:creationId xmlns:a16="http://schemas.microsoft.com/office/drawing/2014/main" id="{3BDDC940-DBE9-4C2D-8C00-59412A36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7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3254-8287-4899-A5B8-FDD62299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6162"/>
            <a:ext cx="10058400" cy="731198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Referências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B1F78622-9558-4D5A-A0D0-5984463A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http://gec.di.uminho.pt/lesi/vpc0304/Aula07Segmenta%C3%A7%C3%A3o.pdf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http://mtc-m16c.sid.inpe.br/col/sid.inpe.br/mtc-m18@80/2010/06.22.18.13/doc/106003.pdf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https://ieeexplore.ieee.org/document/1335450</a:t>
            </a:r>
          </a:p>
          <a:p>
            <a:pPr algn="just"/>
            <a:r>
              <a:rPr lang="pt-BR" b="0" i="0" u="none" strike="noStrike" dirty="0">
                <a:solidFill>
                  <a:schemeClr val="tx1"/>
                </a:solidFill>
                <a:effectLst/>
              </a:rPr>
              <a:t>https://mundoapi.com.br/materias/conheca-a-fantastica-google-cloud-vision-api-para-identificacao-de-objetos/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https://pythonhelp.wordpress.com/2014/07/25/acessando-apis-rest-com-python/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https://pt.wikipedia.org/wiki/OpenCV</a:t>
            </a:r>
          </a:p>
        </p:txBody>
      </p:sp>
      <p:pic>
        <p:nvPicPr>
          <p:cNvPr id="3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A3519F01-BDC3-46F1-8152-FC98283A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racas Geek Fest">
            <a:extLst>
              <a:ext uri="{FF2B5EF4-FFF2-40B4-BE49-F238E27FC236}">
                <a16:creationId xmlns:a16="http://schemas.microsoft.com/office/drawing/2014/main" id="{F51CBCA2-5A49-40B8-AD62-A154655F7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F4D39-EE0F-4B75-BC1D-A8E67613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819" y="928365"/>
            <a:ext cx="8911687" cy="807125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BFF5A-5E38-4846-9A8C-FDB06AB4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82" y="1819822"/>
            <a:ext cx="10089662" cy="2675587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</a:rPr>
              <a:t>Atualmente na Fatec Carapicuíba os alunos conseguem informações sobre aulas e professores somente pelo site disponibilizado (SIGA e site oficial da Fatec Carapicuíba), entretanto há alunos que possuem dificuldades para realizar consultas sobre horário de aulas e professores. 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</a:rPr>
              <a:t>Pensando nisso foi iniciado um projeto para que este problema seja solucionado de forma rápida e eficiente. O projeto nomeado “Fatequino”, possui esse propósito de auxiliar tanto alunos que não possuem conhecimento da instituição, ex: novatos, novos professores e visitantes. Auxiliando-os e facilitando em suas buscas através de uma informação simples e rápida.  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589167B-158C-4E9C-820C-D28FE4C5E498}"/>
              </a:ext>
            </a:extLst>
          </p:cNvPr>
          <p:cNvSpPr txBox="1">
            <a:spLocks/>
          </p:cNvSpPr>
          <p:nvPr/>
        </p:nvSpPr>
        <p:spPr>
          <a:xfrm>
            <a:off x="1094282" y="5371575"/>
            <a:ext cx="10089663" cy="111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</a:rPr>
              <a:t>Nosso objetivo principal é realizar reconhecimento facial de pessoas e objetos, a fim de que seja alcançado o resultado estipulado pelo o Fatequino.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657AB59-D1DD-4782-B72C-E45B5F9155A3}"/>
              </a:ext>
            </a:extLst>
          </p:cNvPr>
          <p:cNvSpPr txBox="1">
            <a:spLocks/>
          </p:cNvSpPr>
          <p:nvPr/>
        </p:nvSpPr>
        <p:spPr>
          <a:xfrm>
            <a:off x="1228819" y="4459526"/>
            <a:ext cx="8911687" cy="849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b="1" dirty="0">
                <a:solidFill>
                  <a:schemeClr val="tx1"/>
                </a:solidFill>
              </a:rPr>
              <a:t>Objetivo</a:t>
            </a:r>
          </a:p>
        </p:txBody>
      </p:sp>
      <p:pic>
        <p:nvPicPr>
          <p:cNvPr id="4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A339A1BF-6A1D-4774-A5E1-F5EA8BD7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racas Geek Fest">
            <a:extLst>
              <a:ext uri="{FF2B5EF4-FFF2-40B4-BE49-F238E27FC236}">
                <a16:creationId xmlns:a16="http://schemas.microsoft.com/office/drawing/2014/main" id="{B9863380-25E1-497A-83CD-820C0B16D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4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998FF-A72C-4AFD-BB81-842876A9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471" y="853012"/>
            <a:ext cx="8911687" cy="886804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Grupo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D0EF2-70A4-424F-91C1-054A9A98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71" y="4572000"/>
            <a:ext cx="10082152" cy="1169233"/>
          </a:xfrm>
        </p:spPr>
        <p:txBody>
          <a:bodyPr>
            <a:noAutofit/>
          </a:bodyPr>
          <a:lstStyle/>
          <a:p>
            <a:pPr mar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b="0" i="0" u="none" strike="noStrike" dirty="0">
                <a:solidFill>
                  <a:schemeClr val="tx1"/>
                </a:solidFill>
                <a:effectLst/>
              </a:rPr>
              <a:t>O código disponibilizado pela equipe anterior traz informações de como o programa funciona, para melhor utilização é necessário um arquivo que recebe as imagens que são capturadas pela câmera e são  tratadas (ENCODE_FACE.txt e RECOGNIZE_FACES_VIDEO.txt).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53DDFE0-2451-43AB-A563-5D047F09792E}"/>
              </a:ext>
            </a:extLst>
          </p:cNvPr>
          <p:cNvSpPr txBox="1">
            <a:spLocks/>
          </p:cNvSpPr>
          <p:nvPr/>
        </p:nvSpPr>
        <p:spPr>
          <a:xfrm>
            <a:off x="1160471" y="1836445"/>
            <a:ext cx="10082152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</a:rPr>
              <a:t>Estava desenvolvendo o reconhecimento facial de pessoas para quando o robô entrasse em contato com a pessoa, o Fatequino pudesse reconhecê-la e auxiliá-la através de perguntas feitas pela pessoa.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ED3A7E-6F3F-49B8-957B-A56B89C9F890}"/>
              </a:ext>
            </a:extLst>
          </p:cNvPr>
          <p:cNvSpPr txBox="1">
            <a:spLocks/>
          </p:cNvSpPr>
          <p:nvPr/>
        </p:nvSpPr>
        <p:spPr>
          <a:xfrm>
            <a:off x="1160470" y="3504216"/>
            <a:ext cx="8911687" cy="88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b="1" dirty="0">
                <a:solidFill>
                  <a:schemeClr val="tx1"/>
                </a:solidFill>
              </a:rPr>
              <a:t>Análise de Código Anterior</a:t>
            </a:r>
          </a:p>
        </p:txBody>
      </p:sp>
      <p:pic>
        <p:nvPicPr>
          <p:cNvPr id="7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676EB3D3-A56B-4459-9954-A80CEEC3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racas Geek Fest">
            <a:extLst>
              <a:ext uri="{FF2B5EF4-FFF2-40B4-BE49-F238E27FC236}">
                <a16:creationId xmlns:a16="http://schemas.microsoft.com/office/drawing/2014/main" id="{3BDDC940-DBE9-4C2D-8C00-59412A36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D0EF2-70A4-424F-91C1-054A9A98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924" y="2044116"/>
            <a:ext cx="10082152" cy="357787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chemeClr val="tx1"/>
                </a:solidFill>
                <a:effectLst/>
              </a:rPr>
              <a:t>ENCODE FACES: Nesse arquivo temos as bibliotecas utilizadas na aplicação, a busca de caminho das imagens, a interação com as mesmas e temos os encoding faciais salvos em um arquivo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chemeClr val="tx1"/>
                </a:solidFill>
                <a:effectLst/>
              </a:rPr>
              <a:t>RECOGNIZE FACES VIDEO: Já neste arquivo temos as importações de bibliotecas responsáveis pela inicialização da stream de vídeo, busca de encode facial e similares para comparação.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ED3A7E-6F3F-49B8-957B-A56B89C9F890}"/>
              </a:ext>
            </a:extLst>
          </p:cNvPr>
          <p:cNvSpPr txBox="1">
            <a:spLocks/>
          </p:cNvSpPr>
          <p:nvPr/>
        </p:nvSpPr>
        <p:spPr>
          <a:xfrm>
            <a:off x="1160471" y="887375"/>
            <a:ext cx="8911687" cy="88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b="1" dirty="0">
                <a:solidFill>
                  <a:schemeClr val="tx1"/>
                </a:solidFill>
              </a:rPr>
              <a:t>Análise do Código Anterior</a:t>
            </a:r>
          </a:p>
        </p:txBody>
      </p:sp>
      <p:pic>
        <p:nvPicPr>
          <p:cNvPr id="7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676EB3D3-A56B-4459-9954-A80CEEC3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racas Geek Fest">
            <a:extLst>
              <a:ext uri="{FF2B5EF4-FFF2-40B4-BE49-F238E27FC236}">
                <a16:creationId xmlns:a16="http://schemas.microsoft.com/office/drawing/2014/main" id="{3BDDC940-DBE9-4C2D-8C00-59412A36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2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D0EF2-70A4-424F-91C1-054A9A98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924" y="2133380"/>
            <a:ext cx="10082152" cy="390765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Devido a complicações com algumas bibliotecas no código utilizado pelo grupo anterior, foi recomendado e orientado pelo professor uma alteração dele. Então nos foi dado outras referências, e assim implantamos outro método de reconhecimento de faces pela câmera, utilizando os arquivos landmarks.py e o arquivo .</a:t>
            </a:r>
            <a:r>
              <a:rPr lang="pt-BR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dat</a:t>
            </a: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(que nomeamos como no projeto original). Todo o processo de instalação foi dentro do ambiente virtual Anaconda.</a:t>
            </a:r>
            <a:endParaRPr lang="pt-BR" dirty="0">
              <a:solidFill>
                <a:schemeClr val="tx1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landmarks.py:</a:t>
            </a: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No arquivo encontram-se as bibliotecas, as coordenadas da detecção de 68 pontos de referência de faces pela câmera, que são checados com base no arquivo “.</a:t>
            </a:r>
            <a:r>
              <a:rPr lang="pt-BR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dat</a:t>
            </a: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”.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“arquivo”.</a:t>
            </a:r>
            <a:r>
              <a:rPr lang="pt-BR" b="1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dat</a:t>
            </a:r>
            <a:r>
              <a:rPr lang="pt-BR" b="1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:</a:t>
            </a: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Arquivo identificador de pontos de referência, que no método “</a:t>
            </a:r>
            <a:r>
              <a:rPr lang="pt-BR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shapepredictor</a:t>
            </a: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” da biblioteca </a:t>
            </a:r>
            <a:r>
              <a:rPr lang="pt-BR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dlib</a:t>
            </a: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(no arquivo landmarks.py), busca desse arquivo as coordenadas para a detecção dos pontos de referências.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676EB3D3-A56B-4459-9954-A80CEEC3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racas Geek Fest">
            <a:extLst>
              <a:ext uri="{FF2B5EF4-FFF2-40B4-BE49-F238E27FC236}">
                <a16:creationId xmlns:a16="http://schemas.microsoft.com/office/drawing/2014/main" id="{3BDDC940-DBE9-4C2D-8C00-59412A36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0EE82B-47E9-4B76-958E-771A7B1E9758}"/>
              </a:ext>
            </a:extLst>
          </p:cNvPr>
          <p:cNvSpPr txBox="1">
            <a:spLocks/>
          </p:cNvSpPr>
          <p:nvPr/>
        </p:nvSpPr>
        <p:spPr>
          <a:xfrm>
            <a:off x="1054924" y="1006733"/>
            <a:ext cx="8911687" cy="88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b="1" dirty="0">
                <a:solidFill>
                  <a:schemeClr val="tx1"/>
                </a:solidFill>
              </a:rPr>
              <a:t>Atualização no Código</a:t>
            </a:r>
          </a:p>
        </p:txBody>
      </p:sp>
    </p:spTree>
    <p:extLst>
      <p:ext uri="{BB962C8B-B14F-4D97-AF65-F5344CB8AC3E}">
        <p14:creationId xmlns:p14="http://schemas.microsoft.com/office/powerpoint/2010/main" val="359666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D0EF2-70A4-424F-91C1-054A9A98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71" y="2202190"/>
            <a:ext cx="10082152" cy="28770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Documentar os métodos de instalação no projeto, atualizar no repositório </a:t>
            </a:r>
            <a:r>
              <a:rPr lang="pt-BR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github</a:t>
            </a:r>
            <a:r>
              <a:rPr lang="pt-BR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os arquivos e se possível implementar o reconhecimento de </a:t>
            </a:r>
            <a:r>
              <a:rPr lang="pt-BR" dirty="0">
                <a:solidFill>
                  <a:schemeClr val="tx1"/>
                </a:solidFill>
              </a:rPr>
              <a:t>objetos com o propósito de poder desviar de paredes, objetos, pessoas que não querem interagir com o robô, evitando impactos para que o Fatequino seja danificado. 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</a:rPr>
              <a:t>Caso alguém queira interagir com o Fatequino, o usuário deverá acenar de forma direta para a câmera do robô a fim de que o Fatequino tenha a ciência de sua solicitação para responder alguma dúvida, seja de alunos ou professores.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ED3A7E-6F3F-49B8-957B-A56B89C9F890}"/>
              </a:ext>
            </a:extLst>
          </p:cNvPr>
          <p:cNvSpPr txBox="1">
            <a:spLocks/>
          </p:cNvSpPr>
          <p:nvPr/>
        </p:nvSpPr>
        <p:spPr>
          <a:xfrm>
            <a:off x="1160471" y="891915"/>
            <a:ext cx="8911687" cy="88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b="1" dirty="0">
                <a:solidFill>
                  <a:schemeClr val="tx1"/>
                </a:solidFill>
              </a:rPr>
              <a:t>Grupo Atual</a:t>
            </a:r>
          </a:p>
        </p:txBody>
      </p:sp>
      <p:pic>
        <p:nvPicPr>
          <p:cNvPr id="7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676EB3D3-A56B-4459-9954-A80CEEC3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racas Geek Fest">
            <a:extLst>
              <a:ext uri="{FF2B5EF4-FFF2-40B4-BE49-F238E27FC236}">
                <a16:creationId xmlns:a16="http://schemas.microsoft.com/office/drawing/2014/main" id="{3BDDC940-DBE9-4C2D-8C00-59412A36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998FF-A72C-4AFD-BB81-842876A9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52" y="884065"/>
            <a:ext cx="8911687" cy="886804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Linguagem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53DDFE0-2451-43AB-A563-5D047F09792E}"/>
              </a:ext>
            </a:extLst>
          </p:cNvPr>
          <p:cNvSpPr txBox="1">
            <a:spLocks/>
          </p:cNvSpPr>
          <p:nvPr/>
        </p:nvSpPr>
        <p:spPr>
          <a:xfrm>
            <a:off x="1139252" y="1943962"/>
            <a:ext cx="10103371" cy="2098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Como nos grupos anteriores continuaremos a utilizar a linguagem Python, pois ela demonstra-se perfeita e compatível para continuarmos o projeto. </a:t>
            </a:r>
          </a:p>
          <a:p>
            <a:pPr marL="0" indent="0" algn="just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Utilizaremos também o OpenCV2 que é uma biblioteca multiplataforma. Esta ferramenta é totalmente gratuita, voltada para estudos acadêmicos, têm a capacidade de processamento de imagens, ajudando assim, a distinguir os rostos das pessoas que serão cadastradas no Fatequino. 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676EB3D3-A56B-4459-9954-A80CEEC3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racas Geek Fest">
            <a:extLst>
              <a:ext uri="{FF2B5EF4-FFF2-40B4-BE49-F238E27FC236}">
                <a16:creationId xmlns:a16="http://schemas.microsoft.com/office/drawing/2014/main" id="{3BDDC940-DBE9-4C2D-8C00-59412A36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u Amo Picles: como explorar desserialização em Python - Real Protect">
            <a:extLst>
              <a:ext uri="{FF2B5EF4-FFF2-40B4-BE49-F238E27FC236}">
                <a16:creationId xmlns:a16="http://schemas.microsoft.com/office/drawing/2014/main" id="{99F5BAFE-5E8A-4073-A2F4-C8F9252DF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t="11573" r="6283" b="22183"/>
          <a:stretch/>
        </p:blipFill>
        <p:spPr bwMode="auto">
          <a:xfrm>
            <a:off x="1636443" y="4481142"/>
            <a:ext cx="5298465" cy="143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licação de visão computacional com OpenCV - Embarcados">
            <a:extLst>
              <a:ext uri="{FF2B5EF4-FFF2-40B4-BE49-F238E27FC236}">
                <a16:creationId xmlns:a16="http://schemas.microsoft.com/office/drawing/2014/main" id="{AC7B159C-0C47-418A-AF0B-8D10EC119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8" t="16595" r="29543" b="18261"/>
          <a:stretch/>
        </p:blipFill>
        <p:spPr bwMode="auto">
          <a:xfrm>
            <a:off x="7976050" y="3755696"/>
            <a:ext cx="2575793" cy="22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998FF-A72C-4AFD-BB81-842876A9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471" y="895307"/>
            <a:ext cx="8911687" cy="886804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Inserção das Imagens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53DDFE0-2451-43AB-A563-5D047F09792E}"/>
              </a:ext>
            </a:extLst>
          </p:cNvPr>
          <p:cNvSpPr txBox="1">
            <a:spLocks/>
          </p:cNvSpPr>
          <p:nvPr/>
        </p:nvSpPr>
        <p:spPr>
          <a:xfrm>
            <a:off x="1160471" y="1943962"/>
            <a:ext cx="10082152" cy="1894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0" i="0" u="none" strike="noStrike" dirty="0">
                <a:solidFill>
                  <a:schemeClr val="tx1"/>
                </a:solidFill>
                <a:effectLst/>
              </a:rPr>
              <a:t>A equipe web disponibilizará um duplicador do site WordPress que ao instalarmos teremos acesso ao Fatequino sem alterar o ambiente de produção, será necessário implementar uma API para consumir os dados das imagens disponibilizadas (ainda não definido pela equipe web).</a:t>
            </a:r>
            <a:endParaRPr lang="pt-BR" sz="20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br>
              <a:rPr lang="pt-BR" sz="2000" dirty="0">
                <a:solidFill>
                  <a:schemeClr val="tx1"/>
                </a:solidFill>
              </a:rPr>
            </a:b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7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676EB3D3-A56B-4459-9954-A80CEEC3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racas Geek Fest">
            <a:extLst>
              <a:ext uri="{FF2B5EF4-FFF2-40B4-BE49-F238E27FC236}">
                <a16:creationId xmlns:a16="http://schemas.microsoft.com/office/drawing/2014/main" id="{3BDDC940-DBE9-4C2D-8C00-59412A36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ordpress - Alquimia">
            <a:extLst>
              <a:ext uri="{FF2B5EF4-FFF2-40B4-BE49-F238E27FC236}">
                <a16:creationId xmlns:a16="http://schemas.microsoft.com/office/drawing/2014/main" id="{549813FB-DD01-41C3-A918-6A25535BA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5" b="18575"/>
          <a:stretch/>
        </p:blipFill>
        <p:spPr bwMode="auto">
          <a:xfrm>
            <a:off x="3552668" y="3275430"/>
            <a:ext cx="4776071" cy="300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3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075BD-602D-4FFB-B94F-37A4A3A4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6162"/>
            <a:ext cx="10058400" cy="731198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E02A3-AEE4-45CE-BD57-F8D0C5C53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61413"/>
            <a:ext cx="10058399" cy="3690425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Trabalharemos com a segmentação (processamento de imagem) para identificar formas e objetos nas imagens, com o objetivo de poder identificar possíveis obstáculos. 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Há vários tipos de segmentação, porém a que mais se adequa ao nosso projeto é a descontinuidade de movimento, pois como o Fatequino estará sempre em movimento na Fatec, os obstáculos serão móveis e não fixos (no caso de pessoas), também como iremos utilizar o aceno, esse tipo de segmentação irá se adequar bem ao que foi sugerido para o projeto.</a:t>
            </a:r>
          </a:p>
        </p:txBody>
      </p:sp>
      <p:pic>
        <p:nvPicPr>
          <p:cNvPr id="5" name="Picture 2" descr="https://lh4.googleusercontent.com/5Rwe-hedv2zoUCJ7yVpYSv5dHvCHmP7_N-VQn_XWiI_mGPc7hzOabq8GesVXalU4R6t1mtMjZ6muxkuoLuxr_Bu2t0KDQWAgGThdKNWV1l_u8wpZm2I61j6SBhNGJl0XNTZYsvHI">
            <a:extLst>
              <a:ext uri="{FF2B5EF4-FFF2-40B4-BE49-F238E27FC236}">
                <a16:creationId xmlns:a16="http://schemas.microsoft.com/office/drawing/2014/main" id="{FC0DE60D-57E8-4EA5-B018-800144E7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63" y="0"/>
            <a:ext cx="3593438" cy="10061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aracas Geek Fest">
            <a:extLst>
              <a:ext uri="{FF2B5EF4-FFF2-40B4-BE49-F238E27FC236}">
                <a16:creationId xmlns:a16="http://schemas.microsoft.com/office/drawing/2014/main" id="{AA30737F-57D8-4CBB-8CB5-92AE780EC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 b="24102"/>
          <a:stretch/>
        </p:blipFill>
        <p:spPr bwMode="auto">
          <a:xfrm>
            <a:off x="0" y="0"/>
            <a:ext cx="2073180" cy="1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8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1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1415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 3</vt:lpstr>
      <vt:lpstr>Retrospectiva</vt:lpstr>
      <vt:lpstr>Projeto Fatequino Visão</vt:lpstr>
      <vt:lpstr>Introdução</vt:lpstr>
      <vt:lpstr>Grupo Anterior</vt:lpstr>
      <vt:lpstr>Apresentação do PowerPoint</vt:lpstr>
      <vt:lpstr>Apresentação do PowerPoint</vt:lpstr>
      <vt:lpstr>Apresentação do PowerPoint</vt:lpstr>
      <vt:lpstr>Linguagem</vt:lpstr>
      <vt:lpstr>Inserção das Imagens</vt:lpstr>
      <vt:lpstr>Implementação</vt:lpstr>
      <vt:lpstr>O que é Segmentação</vt:lpstr>
      <vt:lpstr>Tipos de Segmentação</vt:lpstr>
      <vt:lpstr>Segmentação de Movimento</vt:lpstr>
      <vt:lpstr>Exemplo de Imagem Segmentada</vt:lpstr>
      <vt:lpstr>Limitações</vt:lpstr>
      <vt:lpstr>Detecção de Objetos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Fatequino</dc:title>
  <dc:creator>Cláudio Nóbrega</dc:creator>
  <cp:lastModifiedBy>Cláudio Nóbrega</cp:lastModifiedBy>
  <cp:revision>24</cp:revision>
  <dcterms:created xsi:type="dcterms:W3CDTF">2020-03-18T19:40:34Z</dcterms:created>
  <dcterms:modified xsi:type="dcterms:W3CDTF">2020-06-17T22:43:30Z</dcterms:modified>
</cp:coreProperties>
</file>