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60" dirty="0"/>
              <a:t>Presented</a:t>
            </a:r>
            <a:r>
              <a:rPr spc="-50" dirty="0"/>
              <a:t> </a:t>
            </a:r>
            <a:r>
              <a:rPr spc="-65" dirty="0"/>
              <a:t>by</a:t>
            </a:r>
            <a:r>
              <a:rPr spc="-45" dirty="0"/>
              <a:t> </a:t>
            </a:r>
            <a:r>
              <a:rPr dirty="0"/>
              <a:t>Khushboo</a:t>
            </a:r>
            <a:r>
              <a:rPr spc="-60" dirty="0"/>
              <a:t> </a:t>
            </a:r>
            <a:r>
              <a:rPr spc="-25" dirty="0"/>
              <a:t>Rani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60" dirty="0"/>
              <a:t>Presented</a:t>
            </a:r>
            <a:r>
              <a:rPr spc="-50" dirty="0"/>
              <a:t> </a:t>
            </a:r>
            <a:r>
              <a:rPr spc="-65" dirty="0"/>
              <a:t>by</a:t>
            </a:r>
            <a:r>
              <a:rPr spc="-45" dirty="0"/>
              <a:t> </a:t>
            </a:r>
            <a:r>
              <a:rPr dirty="0"/>
              <a:t>Khushboo</a:t>
            </a:r>
            <a:r>
              <a:rPr spc="-60" dirty="0"/>
              <a:t> </a:t>
            </a:r>
            <a:r>
              <a:rPr spc="-25" dirty="0"/>
              <a:t>Rani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60" dirty="0"/>
              <a:t>Presented</a:t>
            </a:r>
            <a:r>
              <a:rPr spc="-50" dirty="0"/>
              <a:t> </a:t>
            </a:r>
            <a:r>
              <a:rPr spc="-65" dirty="0"/>
              <a:t>by</a:t>
            </a:r>
            <a:r>
              <a:rPr spc="-45" dirty="0"/>
              <a:t> </a:t>
            </a:r>
            <a:r>
              <a:rPr dirty="0"/>
              <a:t>Khushboo</a:t>
            </a:r>
            <a:r>
              <a:rPr spc="-60" dirty="0"/>
              <a:t> </a:t>
            </a:r>
            <a:r>
              <a:rPr spc="-25" dirty="0"/>
              <a:t>Rani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60" dirty="0"/>
              <a:t>Presented</a:t>
            </a:r>
            <a:r>
              <a:rPr spc="-50" dirty="0"/>
              <a:t> </a:t>
            </a:r>
            <a:r>
              <a:rPr spc="-65" dirty="0"/>
              <a:t>by</a:t>
            </a:r>
            <a:r>
              <a:rPr spc="-45" dirty="0"/>
              <a:t> </a:t>
            </a:r>
            <a:r>
              <a:rPr dirty="0"/>
              <a:t>Khushboo</a:t>
            </a:r>
            <a:r>
              <a:rPr spc="-60" dirty="0"/>
              <a:t> </a:t>
            </a:r>
            <a:r>
              <a:rPr spc="-25" dirty="0"/>
              <a:t>Rani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60" dirty="0"/>
              <a:t>Presented</a:t>
            </a:r>
            <a:r>
              <a:rPr spc="-50" dirty="0"/>
              <a:t> </a:t>
            </a:r>
            <a:r>
              <a:rPr spc="-65" dirty="0"/>
              <a:t>by</a:t>
            </a:r>
            <a:r>
              <a:rPr spc="-45" dirty="0"/>
              <a:t> </a:t>
            </a:r>
            <a:r>
              <a:rPr dirty="0"/>
              <a:t>Khushboo</a:t>
            </a:r>
            <a:r>
              <a:rPr spc="-60" dirty="0"/>
              <a:t> </a:t>
            </a:r>
            <a:r>
              <a:rPr spc="-25" dirty="0"/>
              <a:t>Rani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652" y="1057655"/>
            <a:ext cx="9084564" cy="1131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2626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77" y="1879455"/>
            <a:ext cx="6003925" cy="2103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41741" y="6316186"/>
            <a:ext cx="2230754" cy="371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60" dirty="0"/>
              <a:t>Presented</a:t>
            </a:r>
            <a:r>
              <a:rPr spc="-50" dirty="0"/>
              <a:t> </a:t>
            </a:r>
            <a:r>
              <a:rPr spc="-65" dirty="0"/>
              <a:t>by</a:t>
            </a:r>
            <a:r>
              <a:rPr spc="-45" dirty="0"/>
              <a:t> </a:t>
            </a:r>
            <a:r>
              <a:rPr dirty="0"/>
              <a:t>Khushboo</a:t>
            </a:r>
            <a:r>
              <a:rPr spc="-60" dirty="0"/>
              <a:t> </a:t>
            </a:r>
            <a:r>
              <a:rPr spc="-25" dirty="0"/>
              <a:t>Rani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jpg"/><Relationship Id="rId18" Type="http://schemas.openxmlformats.org/officeDocument/2006/relationships/image" Target="../media/image66.jpg"/><Relationship Id="rId3" Type="http://schemas.openxmlformats.org/officeDocument/2006/relationships/image" Target="../media/image51.jp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jp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13.jp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jpg"/><Relationship Id="rId14" Type="http://schemas.openxmlformats.org/officeDocument/2006/relationships/image" Target="../media/image62.jpg"/><Relationship Id="rId22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7" Type="http://schemas.openxmlformats.org/officeDocument/2006/relationships/image" Target="../media/image13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13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3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image" Target="../media/image37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12" Type="http://schemas.openxmlformats.org/officeDocument/2006/relationships/image" Target="../media/image36.jpg"/><Relationship Id="rId2" Type="http://schemas.openxmlformats.org/officeDocument/2006/relationships/image" Target="../media/image26.png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35.jpg"/><Relationship Id="rId5" Type="http://schemas.openxmlformats.org/officeDocument/2006/relationships/image" Target="../media/image29.jpg"/><Relationship Id="rId15" Type="http://schemas.openxmlformats.org/officeDocument/2006/relationships/image" Target="../media/image39.jpg"/><Relationship Id="rId10" Type="http://schemas.openxmlformats.org/officeDocument/2006/relationships/image" Target="../media/image34.jpg"/><Relationship Id="rId4" Type="http://schemas.openxmlformats.org/officeDocument/2006/relationships/image" Target="../media/image28.jpg"/><Relationship Id="rId9" Type="http://schemas.openxmlformats.org/officeDocument/2006/relationships/image" Target="../media/image33.jpg"/><Relationship Id="rId14" Type="http://schemas.openxmlformats.org/officeDocument/2006/relationships/image" Target="../media/image3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288036" y="1217675"/>
            <a:ext cx="897890" cy="1752600"/>
            <a:chOff x="288036" y="1217675"/>
            <a:chExt cx="897890" cy="17526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36" y="2072640"/>
              <a:ext cx="897635" cy="8976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217675"/>
              <a:ext cx="865631" cy="86563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9057132" y="1239011"/>
            <a:ext cx="727075" cy="1336675"/>
            <a:chOff x="9057132" y="1239011"/>
            <a:chExt cx="727075" cy="133667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7132" y="1885187"/>
              <a:ext cx="726947" cy="6903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0848" y="1239011"/>
              <a:ext cx="697991" cy="65836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916679" y="1146047"/>
            <a:ext cx="1122045" cy="1824228"/>
            <a:chOff x="3916679" y="1146047"/>
            <a:chExt cx="1122045" cy="175450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6679" y="2002536"/>
              <a:ext cx="1121664" cy="8976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1919" y="1146047"/>
              <a:ext cx="1092708" cy="86715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490459" y="3345179"/>
            <a:ext cx="2498090" cy="3371215"/>
            <a:chOff x="7490459" y="3345179"/>
            <a:chExt cx="2498090" cy="337121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0459" y="6096000"/>
              <a:ext cx="2497835" cy="6202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04175" y="3345179"/>
              <a:ext cx="2470403" cy="2763012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392" y="3922776"/>
            <a:ext cx="2726435" cy="27127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11C30CF-06D4-0491-1358-3EFB85E63690}"/>
              </a:ext>
            </a:extLst>
          </p:cNvPr>
          <p:cNvSpPr/>
          <p:nvPr/>
        </p:nvSpPr>
        <p:spPr>
          <a:xfrm>
            <a:off x="2895600" y="2438400"/>
            <a:ext cx="4267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60B497-E0E5-9EF9-B922-8CF6AF97490B}"/>
              </a:ext>
            </a:extLst>
          </p:cNvPr>
          <p:cNvSpPr txBox="1"/>
          <p:nvPr/>
        </p:nvSpPr>
        <p:spPr>
          <a:xfrm>
            <a:off x="3657600" y="2575558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0" dirty="0">
                <a:solidFill>
                  <a:srgbClr val="1F2328"/>
                </a:solidFill>
                <a:effectLst/>
                <a:latin typeface="Algerian" panose="04020705040A02060702" pitchFamily="82" charset="0"/>
              </a:rPr>
              <a:t>Ad-Hoc-Analysis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REQUEST:5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6197" y="1879455"/>
            <a:ext cx="6063615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73025" algn="ctr">
              <a:lnSpc>
                <a:spcPct val="100000"/>
              </a:lnSpc>
              <a:spcBef>
                <a:spcPts val="925"/>
              </a:spcBef>
            </a:pP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highest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lowest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manufacturing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costs.</a:t>
            </a:r>
            <a:endParaRPr sz="1650" dirty="0">
              <a:latin typeface="Trebuchet MS"/>
              <a:cs typeface="Trebuchet MS"/>
            </a:endParaRPr>
          </a:p>
          <a:p>
            <a:pPr marL="155575" marR="228600" algn="ctr">
              <a:lnSpc>
                <a:spcPct val="100000"/>
              </a:lnSpc>
            </a:pP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5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contain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r>
              <a:rPr lang="en-IN" sz="16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 err="1">
                <a:solidFill>
                  <a:srgbClr val="FFFFFF"/>
                </a:solidFill>
                <a:latin typeface="Trebuchet MS"/>
                <a:cs typeface="Trebuchet MS"/>
              </a:rPr>
              <a:t>product_code</a:t>
            </a:r>
            <a:r>
              <a:rPr lang="en-IN" sz="1650" spc="-6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lang="en-IN" sz="165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manufacturing_cost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51" y="3279225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4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6280" y="2696982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2347" y="3489959"/>
            <a:ext cx="4226051" cy="12009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195" y="4200144"/>
            <a:ext cx="4654296" cy="23149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85356" y="4641659"/>
            <a:ext cx="5714365" cy="204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7485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 dirty="0">
              <a:latin typeface="Trebuchet MS"/>
              <a:cs typeface="Trebuchet MS"/>
            </a:endParaRPr>
          </a:p>
          <a:p>
            <a:pPr marL="1934210" marR="5080" indent="-8255">
              <a:lnSpc>
                <a:spcPct val="102099"/>
              </a:lnSpc>
              <a:spcBef>
                <a:spcPts val="25"/>
              </a:spcBef>
              <a:buSzPct val="93103"/>
              <a:buFont typeface="Arial MT"/>
              <a:buChar char="•"/>
              <a:tabLst>
                <a:tab pos="1998980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"AQ</a:t>
            </a:r>
            <a:r>
              <a:rPr sz="1450" b="1" spc="7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HOME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Allin1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Gen</a:t>
            </a:r>
            <a:r>
              <a:rPr sz="1450" b="1" spc="7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2"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has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relatively</a:t>
            </a:r>
            <a:r>
              <a:rPr sz="1450" b="1" spc="4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higher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manufacturing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cost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of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240.5364.</a:t>
            </a:r>
            <a:endParaRPr sz="1450" dirty="0">
              <a:latin typeface="Calibri"/>
              <a:cs typeface="Calibri"/>
            </a:endParaRPr>
          </a:p>
          <a:p>
            <a:pPr marL="1934210" marR="69850" indent="-8255">
              <a:lnSpc>
                <a:spcPct val="102099"/>
              </a:lnSpc>
              <a:spcBef>
                <a:spcPts val="10"/>
              </a:spcBef>
              <a:buSzPct val="93103"/>
              <a:buFont typeface="Arial MT"/>
              <a:buChar char="•"/>
              <a:tabLst>
                <a:tab pos="1998980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In</a:t>
            </a:r>
            <a:r>
              <a:rPr sz="1450" b="1" spc="2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contrast,</a:t>
            </a:r>
            <a:r>
              <a:rPr sz="1450" b="1" spc="3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"AQ</a:t>
            </a:r>
            <a:r>
              <a:rPr sz="1450" b="1" spc="7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Master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wired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x1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Ms"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has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50" dirty="0">
                <a:solidFill>
                  <a:srgbClr val="D1D4DB"/>
                </a:solidFill>
                <a:latin typeface="Calibri"/>
                <a:cs typeface="Calibri"/>
              </a:rPr>
              <a:t>a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significantly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lower</a:t>
            </a:r>
            <a:r>
              <a:rPr sz="1450" b="1" spc="8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manufacturing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cost</a:t>
            </a:r>
            <a:r>
              <a:rPr sz="1450" b="1" spc="8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of</a:t>
            </a:r>
            <a:r>
              <a:rPr sz="1450" b="1" spc="10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0.892.</a:t>
            </a:r>
            <a:endParaRPr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endParaRPr sz="14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REQUEST:6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25"/>
              </a:spcBef>
            </a:pPr>
            <a:r>
              <a:rPr spc="40" dirty="0"/>
              <a:t>QUESTION:</a:t>
            </a:r>
          </a:p>
          <a:p>
            <a:pPr marR="5080" indent="48260" algn="ctr">
              <a:lnSpc>
                <a:spcPct val="100000"/>
              </a:lnSpc>
              <a:spcBef>
                <a:spcPts val="830"/>
              </a:spcBef>
            </a:pPr>
            <a:r>
              <a:rPr spc="-70" dirty="0"/>
              <a:t>Generate</a:t>
            </a:r>
            <a:r>
              <a:rPr spc="-75" dirty="0"/>
              <a:t> </a:t>
            </a:r>
            <a:r>
              <a:rPr spc="-170" dirty="0"/>
              <a:t>a</a:t>
            </a:r>
            <a:r>
              <a:rPr spc="-30" dirty="0"/>
              <a:t> </a:t>
            </a:r>
            <a:r>
              <a:rPr spc="-55" dirty="0"/>
              <a:t>report</a:t>
            </a:r>
            <a:r>
              <a:rPr spc="-75" dirty="0"/>
              <a:t> </a:t>
            </a:r>
            <a:r>
              <a:rPr spc="-85" dirty="0"/>
              <a:t>which</a:t>
            </a:r>
            <a:r>
              <a:rPr spc="-35" dirty="0"/>
              <a:t> </a:t>
            </a:r>
            <a:r>
              <a:rPr spc="-90" dirty="0"/>
              <a:t>contains</a:t>
            </a:r>
            <a:r>
              <a:rPr spc="-30" dirty="0"/>
              <a:t> </a:t>
            </a:r>
            <a:r>
              <a:rPr spc="-100" dirty="0"/>
              <a:t>the</a:t>
            </a:r>
            <a:r>
              <a:rPr spc="-35" dirty="0"/>
              <a:t> </a:t>
            </a:r>
            <a:r>
              <a:rPr spc="-70" dirty="0"/>
              <a:t>top</a:t>
            </a:r>
            <a:r>
              <a:rPr spc="-35" dirty="0"/>
              <a:t> </a:t>
            </a:r>
            <a:r>
              <a:rPr dirty="0"/>
              <a:t>5</a:t>
            </a:r>
            <a:r>
              <a:rPr spc="-35" dirty="0"/>
              <a:t> </a:t>
            </a:r>
            <a:r>
              <a:rPr spc="-60" dirty="0"/>
              <a:t>customers</a:t>
            </a:r>
            <a:r>
              <a:rPr spc="-30" dirty="0"/>
              <a:t> who</a:t>
            </a:r>
            <a:r>
              <a:rPr spc="-40" dirty="0"/>
              <a:t> </a:t>
            </a:r>
            <a:r>
              <a:rPr spc="-80" dirty="0"/>
              <a:t>received </a:t>
            </a:r>
            <a:r>
              <a:rPr spc="-125" dirty="0"/>
              <a:t>an</a:t>
            </a:r>
            <a:r>
              <a:rPr spc="-15" dirty="0"/>
              <a:t> </a:t>
            </a:r>
            <a:r>
              <a:rPr spc="-130" dirty="0"/>
              <a:t>average</a:t>
            </a:r>
            <a:r>
              <a:rPr spc="-25" dirty="0"/>
              <a:t> </a:t>
            </a:r>
            <a:r>
              <a:rPr spc="-100" dirty="0"/>
              <a:t>high</a:t>
            </a:r>
            <a:r>
              <a:rPr spc="-35" dirty="0"/>
              <a:t> </a:t>
            </a:r>
            <a:r>
              <a:rPr spc="-75" dirty="0"/>
              <a:t>pre_invoice_discount_pct</a:t>
            </a:r>
            <a:r>
              <a:rPr spc="-40" dirty="0"/>
              <a:t> </a:t>
            </a:r>
            <a:r>
              <a:rPr spc="-70" dirty="0"/>
              <a:t>for</a:t>
            </a:r>
            <a:r>
              <a:rPr spc="-45" dirty="0"/>
              <a:t> </a:t>
            </a:r>
            <a:r>
              <a:rPr spc="-100" dirty="0"/>
              <a:t>the</a:t>
            </a:r>
            <a:r>
              <a:rPr spc="-30" dirty="0"/>
              <a:t> </a:t>
            </a:r>
            <a:r>
              <a:rPr spc="-130" dirty="0"/>
              <a:t>fiscal</a:t>
            </a:r>
            <a:r>
              <a:rPr spc="-10" dirty="0"/>
              <a:t> </a:t>
            </a:r>
            <a:r>
              <a:rPr spc="-105" dirty="0"/>
              <a:t>year</a:t>
            </a:r>
            <a:r>
              <a:rPr spc="-20" dirty="0"/>
              <a:t> </a:t>
            </a:r>
            <a:r>
              <a:rPr spc="-25" dirty="0"/>
              <a:t>2021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spc="-100" dirty="0"/>
              <a:t>in</a:t>
            </a:r>
            <a:r>
              <a:rPr spc="-15" dirty="0"/>
              <a:t> </a:t>
            </a:r>
            <a:r>
              <a:rPr spc="-100" dirty="0"/>
              <a:t>the</a:t>
            </a:r>
            <a:r>
              <a:rPr spc="-35" dirty="0"/>
              <a:t> </a:t>
            </a:r>
            <a:r>
              <a:rPr spc="-100" dirty="0"/>
              <a:t>Indian</a:t>
            </a:r>
            <a:r>
              <a:rPr spc="-15" dirty="0"/>
              <a:t> </a:t>
            </a:r>
            <a:r>
              <a:rPr spc="-95" dirty="0"/>
              <a:t>market.The</a:t>
            </a:r>
            <a:r>
              <a:rPr spc="-10" dirty="0"/>
              <a:t> </a:t>
            </a:r>
            <a:r>
              <a:rPr spc="-140" dirty="0"/>
              <a:t>final</a:t>
            </a:r>
            <a:r>
              <a:rPr spc="-40" dirty="0"/>
              <a:t> </a:t>
            </a:r>
            <a:r>
              <a:rPr spc="-80" dirty="0"/>
              <a:t>output</a:t>
            </a:r>
            <a:r>
              <a:rPr spc="-20" dirty="0"/>
              <a:t> </a:t>
            </a:r>
            <a:r>
              <a:rPr spc="-90" dirty="0"/>
              <a:t>contains</a:t>
            </a:r>
            <a:r>
              <a:rPr spc="-40" dirty="0"/>
              <a:t> </a:t>
            </a:r>
            <a:r>
              <a:rPr spc="-90" dirty="0"/>
              <a:t>these</a:t>
            </a:r>
            <a:r>
              <a:rPr spc="-15" dirty="0"/>
              <a:t> </a:t>
            </a:r>
            <a:r>
              <a:rPr spc="-10" dirty="0"/>
              <a:t>field </a:t>
            </a:r>
            <a:r>
              <a:rPr spc="-60" dirty="0" err="1"/>
              <a:t>customer_code</a:t>
            </a:r>
            <a:r>
              <a:rPr lang="en-IN" spc="-60" dirty="0"/>
              <a:t>,</a:t>
            </a:r>
            <a:r>
              <a:rPr spc="-20" dirty="0"/>
              <a:t> </a:t>
            </a:r>
            <a:r>
              <a:rPr spc="-70" dirty="0"/>
              <a:t>customer</a:t>
            </a:r>
            <a:r>
              <a:rPr lang="en-IN" spc="-70" dirty="0"/>
              <a:t>,</a:t>
            </a:r>
            <a:r>
              <a:rPr spc="-15" dirty="0"/>
              <a:t> </a:t>
            </a:r>
            <a:r>
              <a:rPr spc="-55" dirty="0"/>
              <a:t>average_discount_percentage</a:t>
            </a:r>
          </a:p>
          <a:p>
            <a:pPr marL="435609">
              <a:lnSpc>
                <a:spcPts val="4810"/>
              </a:lnSpc>
            </a:pPr>
            <a:r>
              <a:rPr sz="4450" spc="145" dirty="0"/>
              <a:t>SQL</a:t>
            </a:r>
            <a:r>
              <a:rPr sz="4450" spc="-90" dirty="0"/>
              <a:t> </a:t>
            </a:r>
            <a:r>
              <a:rPr sz="4450" spc="-10" dirty="0"/>
              <a:t>Query</a:t>
            </a:r>
            <a:endParaRPr sz="4450" dirty="0"/>
          </a:p>
        </p:txBody>
      </p:sp>
      <p:sp>
        <p:nvSpPr>
          <p:cNvPr id="4" name="object 4"/>
          <p:cNvSpPr txBox="1"/>
          <p:nvPr/>
        </p:nvSpPr>
        <p:spPr>
          <a:xfrm>
            <a:off x="7055664" y="3274532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" y="4134611"/>
            <a:ext cx="4562856" cy="19690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1635" y="4046220"/>
            <a:ext cx="3624071" cy="18958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183" y="1057655"/>
            <a:ext cx="3694429" cy="809625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1099820">
              <a:lnSpc>
                <a:spcPct val="100000"/>
              </a:lnSpc>
              <a:spcBef>
                <a:spcPts val="1585"/>
              </a:spcBef>
            </a:pPr>
            <a:r>
              <a:rPr spc="165" dirty="0"/>
              <a:t>VISUALS-</a:t>
            </a:r>
            <a:r>
              <a:rPr spc="-50" dirty="0"/>
              <a:t>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027" y="2374392"/>
            <a:ext cx="4564380" cy="3718560"/>
            <a:chOff x="224027" y="2374392"/>
            <a:chExt cx="4564380" cy="3718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" y="2374392"/>
              <a:ext cx="4564380" cy="37185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55" y="2795016"/>
              <a:ext cx="4346447" cy="31882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895" y="3073908"/>
              <a:ext cx="134112" cy="1021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1735" y="3176016"/>
              <a:ext cx="170688" cy="1051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84575" y="3281172"/>
              <a:ext cx="205739" cy="1051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4348" y="3386328"/>
              <a:ext cx="451103" cy="3063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16329" y="3413211"/>
            <a:ext cx="40068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7155" marR="5080" indent="-97790">
              <a:lnSpc>
                <a:spcPct val="100000"/>
              </a:lnSpc>
              <a:spcBef>
                <a:spcPts val="125"/>
              </a:spcBef>
            </a:pPr>
            <a:r>
              <a:rPr sz="800" b="1" spc="-10" dirty="0">
                <a:solidFill>
                  <a:srgbClr val="FFFFFF"/>
                </a:solidFill>
                <a:latin typeface="Trebuchet MS"/>
                <a:cs typeface="Trebuchet MS"/>
              </a:rPr>
              <a:t>Flipkart </a:t>
            </a:r>
            <a:r>
              <a:rPr sz="800" b="1" spc="-25" dirty="0">
                <a:solidFill>
                  <a:srgbClr val="FFFFFF"/>
                </a:solidFill>
                <a:latin typeface="Trebuchet MS"/>
                <a:cs typeface="Trebuchet MS"/>
              </a:rPr>
              <a:t>20%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51632" y="4130040"/>
            <a:ext cx="1172210" cy="474345"/>
            <a:chOff x="3151632" y="4130040"/>
            <a:chExt cx="1172210" cy="47434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1632" y="4130040"/>
              <a:ext cx="1171956" cy="4739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4491" y="4218432"/>
              <a:ext cx="384048" cy="640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4491" y="4282440"/>
              <a:ext cx="478535" cy="640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74491" y="4346448"/>
              <a:ext cx="684276" cy="640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4364" y="4410456"/>
              <a:ext cx="576071" cy="1234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74491" y="4410456"/>
              <a:ext cx="384048" cy="2133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207989" y="4152355"/>
            <a:ext cx="3321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230" marR="5080" indent="-62865">
              <a:lnSpc>
                <a:spcPct val="100000"/>
              </a:lnSpc>
              <a:spcBef>
                <a:spcPts val="125"/>
              </a:spcBef>
            </a:pPr>
            <a:r>
              <a:rPr sz="800" b="1" spc="-10" dirty="0">
                <a:solidFill>
                  <a:srgbClr val="FFFFFF"/>
                </a:solidFill>
                <a:latin typeface="Trebuchet MS"/>
                <a:cs typeface="Trebuchet MS"/>
              </a:rPr>
              <a:t>Viveks </a:t>
            </a:r>
            <a:r>
              <a:rPr sz="800" b="1" spc="-25" dirty="0">
                <a:solidFill>
                  <a:srgbClr val="FFFFFF"/>
                </a:solidFill>
                <a:latin typeface="Trebuchet MS"/>
                <a:cs typeface="Trebuchet MS"/>
              </a:rPr>
              <a:t>20%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78379" y="4604003"/>
            <a:ext cx="462280" cy="1018540"/>
            <a:chOff x="2278379" y="4604003"/>
            <a:chExt cx="462280" cy="101854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8379" y="4604003"/>
              <a:ext cx="461771" cy="10180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02763" y="4629911"/>
              <a:ext cx="368808" cy="3703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77440" y="5000244"/>
              <a:ext cx="77723" cy="55168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336252" y="4627810"/>
            <a:ext cx="31623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4610" marR="5080" indent="-55244">
              <a:lnSpc>
                <a:spcPct val="100000"/>
              </a:lnSpc>
              <a:spcBef>
                <a:spcPts val="125"/>
              </a:spcBef>
            </a:pPr>
            <a:r>
              <a:rPr sz="800" b="1" spc="-10" dirty="0">
                <a:solidFill>
                  <a:srgbClr val="FFFFFF"/>
                </a:solidFill>
                <a:latin typeface="Trebuchet MS"/>
                <a:cs typeface="Trebuchet MS"/>
              </a:rPr>
              <a:t>Ezone </a:t>
            </a:r>
            <a:r>
              <a:rPr sz="800" b="1" spc="-25" dirty="0">
                <a:solidFill>
                  <a:srgbClr val="FFFFFF"/>
                </a:solidFill>
                <a:latin typeface="Trebuchet MS"/>
                <a:cs typeface="Trebuchet MS"/>
              </a:rPr>
              <a:t>20%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7136" y="4088891"/>
            <a:ext cx="1197864" cy="42824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58457" y="4111183"/>
            <a:ext cx="36004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470" marR="5080" indent="-78105">
              <a:lnSpc>
                <a:spcPct val="100000"/>
              </a:lnSpc>
              <a:spcBef>
                <a:spcPts val="125"/>
              </a:spcBef>
            </a:pPr>
            <a:r>
              <a:rPr sz="800" b="1" spc="50" dirty="0">
                <a:solidFill>
                  <a:srgbClr val="FFFFFF"/>
                </a:solidFill>
                <a:latin typeface="Trebuchet MS"/>
                <a:cs typeface="Trebuchet MS"/>
              </a:rPr>
              <a:t>Croma </a:t>
            </a:r>
            <a:r>
              <a:rPr sz="800" b="1" spc="-25" dirty="0">
                <a:solidFill>
                  <a:srgbClr val="FFFFFF"/>
                </a:solidFill>
                <a:latin typeface="Trebuchet MS"/>
                <a:cs typeface="Trebuchet MS"/>
              </a:rPr>
              <a:t>20%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30095" y="3037332"/>
            <a:ext cx="802005" cy="722630"/>
            <a:chOff x="1530095" y="3037332"/>
            <a:chExt cx="802005" cy="722630"/>
          </a:xfrm>
        </p:grpSpPr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30095" y="3037332"/>
              <a:ext cx="801624" cy="7223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4479" y="3061716"/>
              <a:ext cx="106679" cy="883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0679" y="3150108"/>
              <a:ext cx="141732" cy="914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09928" y="3241548"/>
              <a:ext cx="172211" cy="914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78507" y="3332988"/>
              <a:ext cx="483108" cy="35966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812019" y="3413211"/>
            <a:ext cx="43053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2395" marR="5080" indent="-113030">
              <a:lnSpc>
                <a:spcPct val="100000"/>
              </a:lnSpc>
              <a:spcBef>
                <a:spcPts val="125"/>
              </a:spcBef>
            </a:pPr>
            <a:r>
              <a:rPr sz="800" b="1" spc="-10" dirty="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sz="800" b="1" spc="-25" dirty="0">
                <a:solidFill>
                  <a:srgbClr val="FFFFFF"/>
                </a:solidFill>
                <a:latin typeface="Trebuchet MS"/>
                <a:cs typeface="Trebuchet MS"/>
              </a:rPr>
              <a:t>20%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43251" y="2427199"/>
            <a:ext cx="21418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customer</a:t>
            </a:r>
            <a:r>
              <a:rPr sz="1450" b="1" spc="8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vs</a:t>
            </a:r>
            <a:r>
              <a:rPr sz="1450" b="1" spc="1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rebuchet MS"/>
                <a:cs typeface="Trebuchet MS"/>
              </a:rPr>
              <a:t>avg_dis_pct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4027" y="2374392"/>
            <a:ext cx="4564380" cy="3718560"/>
          </a:xfrm>
          <a:custGeom>
            <a:avLst/>
            <a:gdLst/>
            <a:ahLst/>
            <a:cxnLst/>
            <a:rect l="l" t="t" r="r" b="b"/>
            <a:pathLst>
              <a:path w="4564380" h="3718560">
                <a:moveTo>
                  <a:pt x="0" y="0"/>
                </a:moveTo>
                <a:lnTo>
                  <a:pt x="4564380" y="0"/>
                </a:lnTo>
                <a:lnTo>
                  <a:pt x="4564380" y="3718559"/>
                </a:lnTo>
                <a:lnTo>
                  <a:pt x="0" y="3718559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80807" y="1948817"/>
            <a:ext cx="4852035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  <a:p>
            <a:pPr marL="295910" marR="13970" indent="-283845">
              <a:lnSpc>
                <a:spcPct val="109700"/>
              </a:lnSpc>
              <a:spcBef>
                <a:spcPts val="994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"Flipkart"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has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highest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average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pre-invoice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discount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percentage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at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30.83%.</a:t>
            </a:r>
            <a:endParaRPr sz="1450">
              <a:latin typeface="Gadugi"/>
              <a:cs typeface="Gadugi"/>
            </a:endParaRPr>
          </a:p>
          <a:p>
            <a:pPr marL="295910" marR="4826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"Amazon"</a:t>
            </a:r>
            <a:r>
              <a:rPr sz="145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has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comparatively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lower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average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discount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at</a:t>
            </a:r>
            <a:r>
              <a:rPr sz="1450" spc="1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29.33%.</a:t>
            </a:r>
            <a:endParaRPr sz="1450">
              <a:latin typeface="Gadugi"/>
              <a:cs typeface="Gadugi"/>
            </a:endParaRPr>
          </a:p>
          <a:p>
            <a:pPr marL="295910" marR="5080" indent="-283845">
              <a:lnSpc>
                <a:spcPct val="1094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These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insights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indicate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varying</a:t>
            </a:r>
            <a:r>
              <a:rPr sz="1450" spc="1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discount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strategies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among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customers,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with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"Flipkart"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and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"Viveks"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offering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1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highest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average</a:t>
            </a:r>
            <a:r>
              <a:rPr sz="1450" spc="10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discounts,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potentially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attracting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cost-conscious</a:t>
            </a:r>
            <a:r>
              <a:rPr sz="1450" spc="1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shoppers.</a:t>
            </a:r>
            <a:endParaRPr sz="1450">
              <a:latin typeface="Gadugi"/>
              <a:cs typeface="Gadugi"/>
            </a:endParaRPr>
          </a:p>
          <a:p>
            <a:pPr marL="295910" marR="17907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"Amazon"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provides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relatively</a:t>
            </a:r>
            <a:r>
              <a:rPr sz="1450" spc="114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lower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discounts,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suggesting</a:t>
            </a:r>
            <a:r>
              <a:rPr sz="145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450" spc="10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different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pricing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strategy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or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customer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base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less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sensitive</a:t>
            </a:r>
            <a:r>
              <a:rPr sz="1450" spc="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to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discounts.</a:t>
            </a:r>
            <a:endParaRPr sz="1450">
              <a:latin typeface="Gadugi"/>
              <a:cs typeface="Gadugi"/>
            </a:endParaRPr>
          </a:p>
          <a:p>
            <a:pPr marL="295910" marR="16891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These</a:t>
            </a:r>
            <a:r>
              <a:rPr sz="145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insights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can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be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valuable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for</a:t>
            </a:r>
            <a:r>
              <a:rPr sz="145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adjusting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discount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strategies</a:t>
            </a:r>
            <a:r>
              <a:rPr sz="1450" spc="114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and</a:t>
            </a:r>
            <a:r>
              <a:rPr sz="1450" spc="1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understanding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customer</a:t>
            </a:r>
            <a:r>
              <a:rPr sz="1450" spc="11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preferences.</a:t>
            </a:r>
            <a:endParaRPr sz="1450">
              <a:latin typeface="Gadugi"/>
              <a:cs typeface="Gadug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REQUEST:7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34290" algn="ctr">
              <a:lnSpc>
                <a:spcPct val="100000"/>
              </a:lnSpc>
              <a:spcBef>
                <a:spcPts val="925"/>
              </a:spcBef>
            </a:pPr>
            <a:r>
              <a:rPr spc="40" dirty="0"/>
              <a:t>QUESTION:</a:t>
            </a:r>
          </a:p>
          <a:p>
            <a:pPr marL="12700" marR="5080" indent="73025" algn="ctr">
              <a:lnSpc>
                <a:spcPct val="100000"/>
              </a:lnSpc>
              <a:spcBef>
                <a:spcPts val="830"/>
              </a:spcBef>
            </a:pPr>
            <a:r>
              <a:rPr spc="-20" dirty="0"/>
              <a:t>Get</a:t>
            </a:r>
            <a:r>
              <a:rPr spc="-30" dirty="0"/>
              <a:t> </a:t>
            </a:r>
            <a:r>
              <a:rPr spc="-100" dirty="0"/>
              <a:t>the</a:t>
            </a:r>
            <a:r>
              <a:rPr spc="-25" dirty="0"/>
              <a:t> </a:t>
            </a:r>
            <a:r>
              <a:rPr spc="-105" dirty="0"/>
              <a:t>complete</a:t>
            </a:r>
            <a:r>
              <a:rPr spc="-20" dirty="0"/>
              <a:t> </a:t>
            </a:r>
            <a:r>
              <a:rPr spc="-55" dirty="0"/>
              <a:t>report</a:t>
            </a:r>
            <a:r>
              <a:rPr spc="-50" dirty="0"/>
              <a:t> </a:t>
            </a:r>
            <a:r>
              <a:rPr spc="-100" dirty="0"/>
              <a:t>of</a:t>
            </a:r>
            <a:r>
              <a:rPr spc="-25" dirty="0"/>
              <a:t> </a:t>
            </a:r>
            <a:r>
              <a:rPr spc="-100" dirty="0"/>
              <a:t>the</a:t>
            </a:r>
            <a:r>
              <a:rPr spc="-35" dirty="0"/>
              <a:t> </a:t>
            </a:r>
            <a:r>
              <a:rPr dirty="0"/>
              <a:t>Gross</a:t>
            </a:r>
            <a:r>
              <a:rPr spc="-35" dirty="0"/>
              <a:t> </a:t>
            </a:r>
            <a:r>
              <a:rPr spc="-100" dirty="0"/>
              <a:t>sales</a:t>
            </a:r>
            <a:r>
              <a:rPr spc="-35" dirty="0"/>
              <a:t> </a:t>
            </a:r>
            <a:r>
              <a:rPr spc="-90" dirty="0"/>
              <a:t>amount</a:t>
            </a:r>
            <a:r>
              <a:rPr spc="-25" dirty="0"/>
              <a:t> </a:t>
            </a:r>
            <a:r>
              <a:rPr spc="-75" dirty="0"/>
              <a:t>for</a:t>
            </a:r>
            <a:r>
              <a:rPr spc="-35" dirty="0"/>
              <a:t> </a:t>
            </a:r>
            <a:r>
              <a:rPr spc="-100" dirty="0"/>
              <a:t>the</a:t>
            </a:r>
            <a:r>
              <a:rPr spc="-40" dirty="0"/>
              <a:t> customer </a:t>
            </a:r>
            <a:r>
              <a:rPr spc="-90" dirty="0"/>
              <a:t>“Atliq</a:t>
            </a:r>
            <a:r>
              <a:rPr spc="-20" dirty="0"/>
              <a:t> </a:t>
            </a:r>
            <a:r>
              <a:rPr spc="-95" dirty="0"/>
              <a:t>Exclusive”</a:t>
            </a:r>
            <a:r>
              <a:rPr spc="-35" dirty="0"/>
              <a:t> </a:t>
            </a:r>
            <a:r>
              <a:rPr spc="-65" dirty="0"/>
              <a:t>for</a:t>
            </a:r>
            <a:r>
              <a:rPr spc="-30" dirty="0"/>
              <a:t> </a:t>
            </a:r>
            <a:r>
              <a:rPr spc="-120" dirty="0"/>
              <a:t>each</a:t>
            </a:r>
            <a:r>
              <a:rPr spc="-20" dirty="0"/>
              <a:t> </a:t>
            </a:r>
            <a:r>
              <a:rPr spc="-80" dirty="0"/>
              <a:t>month.This</a:t>
            </a:r>
            <a:r>
              <a:rPr spc="-10" dirty="0"/>
              <a:t> </a:t>
            </a:r>
            <a:r>
              <a:rPr spc="-110" dirty="0"/>
              <a:t>analysis</a:t>
            </a:r>
            <a:r>
              <a:rPr spc="-30" dirty="0"/>
              <a:t> </a:t>
            </a:r>
            <a:r>
              <a:rPr spc="-95" dirty="0"/>
              <a:t>helps</a:t>
            </a:r>
            <a:r>
              <a:rPr spc="-15" dirty="0"/>
              <a:t> </a:t>
            </a:r>
            <a:r>
              <a:rPr spc="-30" dirty="0"/>
              <a:t>to</a:t>
            </a:r>
            <a:r>
              <a:rPr spc="-25" dirty="0"/>
              <a:t> </a:t>
            </a:r>
            <a:r>
              <a:rPr spc="-125" dirty="0"/>
              <a:t>get</a:t>
            </a:r>
            <a:r>
              <a:rPr spc="-5" dirty="0"/>
              <a:t> </a:t>
            </a:r>
            <a:r>
              <a:rPr spc="-135" dirty="0"/>
              <a:t>an</a:t>
            </a:r>
            <a:r>
              <a:rPr spc="-20" dirty="0"/>
              <a:t> </a:t>
            </a:r>
            <a:r>
              <a:rPr spc="-130" dirty="0"/>
              <a:t>idea</a:t>
            </a:r>
            <a:r>
              <a:rPr spc="5" dirty="0"/>
              <a:t> </a:t>
            </a:r>
            <a:r>
              <a:rPr spc="-25" dirty="0"/>
              <a:t>of </a:t>
            </a:r>
            <a:r>
              <a:rPr spc="-50" dirty="0"/>
              <a:t>low</a:t>
            </a:r>
            <a:r>
              <a:rPr spc="-30" dirty="0"/>
              <a:t> </a:t>
            </a:r>
            <a:r>
              <a:rPr spc="-120" dirty="0"/>
              <a:t>and</a:t>
            </a:r>
            <a:r>
              <a:rPr spc="-25" dirty="0"/>
              <a:t> </a:t>
            </a:r>
            <a:r>
              <a:rPr spc="-100" dirty="0"/>
              <a:t>high-</a:t>
            </a:r>
            <a:r>
              <a:rPr spc="-85" dirty="0"/>
              <a:t>performing</a:t>
            </a:r>
            <a:r>
              <a:rPr spc="-55" dirty="0"/>
              <a:t> </a:t>
            </a:r>
            <a:r>
              <a:rPr spc="-65" dirty="0"/>
              <a:t>months</a:t>
            </a:r>
            <a:r>
              <a:rPr spc="-55" dirty="0"/>
              <a:t> </a:t>
            </a:r>
            <a:r>
              <a:rPr spc="-110" dirty="0"/>
              <a:t>and</a:t>
            </a:r>
            <a:r>
              <a:rPr spc="-25" dirty="0"/>
              <a:t> </a:t>
            </a:r>
            <a:r>
              <a:rPr spc="-130" dirty="0"/>
              <a:t>take</a:t>
            </a:r>
            <a:r>
              <a:rPr spc="-25" dirty="0"/>
              <a:t> </a:t>
            </a:r>
            <a:r>
              <a:rPr spc="-95" dirty="0"/>
              <a:t>strategic</a:t>
            </a:r>
            <a:r>
              <a:rPr spc="-55" dirty="0"/>
              <a:t> </a:t>
            </a:r>
            <a:r>
              <a:rPr spc="-75" dirty="0"/>
              <a:t>decisions.The</a:t>
            </a:r>
            <a:r>
              <a:rPr spc="-30" dirty="0"/>
              <a:t> </a:t>
            </a:r>
            <a:r>
              <a:rPr spc="-25" dirty="0"/>
              <a:t>final </a:t>
            </a:r>
            <a:r>
              <a:rPr spc="-55" dirty="0"/>
              <a:t>report</a:t>
            </a:r>
            <a:r>
              <a:rPr spc="-45" dirty="0"/>
              <a:t> </a:t>
            </a:r>
            <a:r>
              <a:rPr spc="-80" dirty="0"/>
              <a:t>contains</a:t>
            </a:r>
            <a:r>
              <a:rPr spc="-10" dirty="0"/>
              <a:t> </a:t>
            </a:r>
            <a:r>
              <a:rPr spc="-95" dirty="0"/>
              <a:t>these</a:t>
            </a:r>
            <a:r>
              <a:rPr dirty="0"/>
              <a:t> </a:t>
            </a:r>
            <a:r>
              <a:rPr spc="-100" dirty="0"/>
              <a:t>columns:</a:t>
            </a:r>
            <a:r>
              <a:rPr spc="-185" dirty="0"/>
              <a:t> </a:t>
            </a:r>
            <a:r>
              <a:rPr spc="-35" dirty="0"/>
              <a:t>Month</a:t>
            </a:r>
            <a:r>
              <a:rPr lang="en-IN" spc="-35" dirty="0"/>
              <a:t>,</a:t>
            </a:r>
            <a:r>
              <a:rPr spc="-295" dirty="0"/>
              <a:t> </a:t>
            </a:r>
            <a:r>
              <a:rPr spc="-114" dirty="0"/>
              <a:t>Year</a:t>
            </a:r>
            <a:r>
              <a:rPr lang="en-IN" spc="-114" dirty="0"/>
              <a:t>,</a:t>
            </a:r>
            <a:r>
              <a:rPr spc="5" dirty="0"/>
              <a:t> </a:t>
            </a:r>
            <a:r>
              <a:rPr dirty="0"/>
              <a:t>Gross</a:t>
            </a:r>
            <a:r>
              <a:rPr spc="-25" dirty="0"/>
              <a:t> </a:t>
            </a:r>
            <a:r>
              <a:rPr spc="-100" dirty="0"/>
              <a:t>sales</a:t>
            </a:r>
            <a:r>
              <a:rPr spc="-180" dirty="0"/>
              <a:t> </a:t>
            </a:r>
            <a:r>
              <a:rPr spc="-10" dirty="0"/>
              <a:t>Amount</a:t>
            </a:r>
          </a:p>
          <a:p>
            <a:pPr marL="436245">
              <a:lnSpc>
                <a:spcPts val="4810"/>
              </a:lnSpc>
            </a:pPr>
            <a:r>
              <a:rPr sz="4450" spc="145" dirty="0"/>
              <a:t>SQL</a:t>
            </a:r>
            <a:r>
              <a:rPr sz="4450" spc="-90" dirty="0"/>
              <a:t> </a:t>
            </a:r>
            <a:r>
              <a:rPr sz="4450" spc="-10" dirty="0"/>
              <a:t>Query</a:t>
            </a:r>
            <a:endParaRPr sz="4450" dirty="0"/>
          </a:p>
        </p:txBody>
      </p:sp>
      <p:sp>
        <p:nvSpPr>
          <p:cNvPr id="4" name="object 4"/>
          <p:cNvSpPr txBox="1"/>
          <p:nvPr/>
        </p:nvSpPr>
        <p:spPr>
          <a:xfrm>
            <a:off x="7308550" y="1589090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4134611"/>
            <a:ext cx="4425696" cy="2298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1755" y="2255520"/>
            <a:ext cx="2322575" cy="4401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47" y="1057655"/>
            <a:ext cx="6377940" cy="981710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2270"/>
              </a:spcBef>
            </a:pPr>
            <a:r>
              <a:rPr spc="165" dirty="0"/>
              <a:t>VISUALS-</a:t>
            </a:r>
            <a:r>
              <a:rPr spc="-50" dirty="0"/>
              <a:t>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" y="2318004"/>
            <a:ext cx="4917948" cy="3982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92637" y="1653763"/>
            <a:ext cx="4869815" cy="4566285"/>
          </a:xfrm>
          <a:prstGeom prst="rect">
            <a:avLst/>
          </a:prstGeom>
        </p:spPr>
        <p:txBody>
          <a:bodyPr vert="horz" wrap="square" lIns="0" tIns="307975" rIns="0" bIns="0" rtlCol="0">
            <a:spAutoFit/>
          </a:bodyPr>
          <a:lstStyle/>
          <a:p>
            <a:pPr marL="1259205">
              <a:lnSpc>
                <a:spcPct val="100000"/>
              </a:lnSpc>
              <a:spcBef>
                <a:spcPts val="2425"/>
              </a:spcBef>
            </a:pPr>
            <a:r>
              <a:rPr sz="4450" spc="-9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  <a:p>
            <a:pPr marL="295910" marR="193040" indent="-283845">
              <a:lnSpc>
                <a:spcPct val="109700"/>
              </a:lnSpc>
              <a:spcBef>
                <a:spcPts val="645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November</a:t>
            </a:r>
            <a:r>
              <a:rPr sz="1450" spc="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2021</a:t>
            </a:r>
            <a:r>
              <a:rPr sz="1450" spc="1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had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highest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gross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sales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amount,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reaching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$32,247,289.79.</a:t>
            </a:r>
            <a:endParaRPr sz="1450">
              <a:latin typeface="Gadugi"/>
              <a:cs typeface="Gadugi"/>
            </a:endParaRPr>
          </a:p>
          <a:p>
            <a:pPr marL="295910" marR="508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contrast,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fiscal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year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2021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started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with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lower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sales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September</a:t>
            </a:r>
            <a:r>
              <a:rPr sz="145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but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still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had</a:t>
            </a:r>
            <a:r>
              <a:rPr sz="145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significant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peak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Gadugi"/>
                <a:cs typeface="Gadugi"/>
              </a:rPr>
              <a:t>in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November.</a:t>
            </a:r>
            <a:endParaRPr sz="1450">
              <a:latin typeface="Gadugi"/>
              <a:cs typeface="Gadugi"/>
            </a:endParaRPr>
          </a:p>
          <a:p>
            <a:pPr marL="295910" marR="100330" indent="-283845">
              <a:lnSpc>
                <a:spcPct val="109000"/>
              </a:lnSpc>
              <a:spcBef>
                <a:spcPts val="67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There</a:t>
            </a:r>
            <a:r>
              <a:rPr sz="145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is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notable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seasonality</a:t>
            </a:r>
            <a:r>
              <a:rPr sz="145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sales,</a:t>
            </a:r>
            <a:r>
              <a:rPr sz="145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with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November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being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450" spc="1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consistently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strong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month.</a:t>
            </a:r>
            <a:endParaRPr sz="1450">
              <a:latin typeface="Gadugi"/>
              <a:cs typeface="Gadugi"/>
            </a:endParaRPr>
          </a:p>
          <a:p>
            <a:pPr marL="295910" marR="40005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months</a:t>
            </a:r>
            <a:r>
              <a:rPr sz="145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of</a:t>
            </a:r>
            <a:r>
              <a:rPr sz="145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March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and</a:t>
            </a:r>
            <a:r>
              <a:rPr sz="145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April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450" spc="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fiscal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year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2020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Gadugi"/>
                <a:cs typeface="Gadugi"/>
              </a:rPr>
              <a:t>had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relatively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low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sales,</a:t>
            </a:r>
            <a:r>
              <a:rPr sz="1450" spc="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which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improved</a:t>
            </a:r>
            <a:r>
              <a:rPr sz="145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fiscal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year</a:t>
            </a:r>
            <a:r>
              <a:rPr sz="1450" spc="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2021.</a:t>
            </a:r>
            <a:endParaRPr sz="1450">
              <a:latin typeface="Gadugi"/>
              <a:cs typeface="Gadugi"/>
            </a:endParaRPr>
          </a:p>
          <a:p>
            <a:pPr marL="295910" marR="252095" indent="-283845">
              <a:lnSpc>
                <a:spcPct val="109700"/>
              </a:lnSpc>
              <a:spcBef>
                <a:spcPts val="655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These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insights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can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guide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strategic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decisions,</a:t>
            </a:r>
            <a:r>
              <a:rPr sz="145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such</a:t>
            </a:r>
            <a:r>
              <a:rPr sz="1450" spc="1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Gadugi"/>
                <a:cs typeface="Gadugi"/>
              </a:rPr>
              <a:t>as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focusing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marketing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efforts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and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inventory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planning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around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peak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sales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months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and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addressing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potential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challenges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during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lower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sales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months.</a:t>
            </a:r>
            <a:endParaRPr sz="1450">
              <a:latin typeface="Gadugi"/>
              <a:cs typeface="Gadug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REQUEST:8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3755" y="1879455"/>
            <a:ext cx="5847080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925"/>
              </a:spcBef>
            </a:pP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830"/>
              </a:spcBef>
            </a:pP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quarter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2020,</a:t>
            </a:r>
            <a:r>
              <a:rPr sz="16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got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maximum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total_sold_quantity?</a:t>
            </a:r>
            <a:r>
              <a:rPr sz="165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sorted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total_sold_quantity, 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Quarter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total_sold_quantity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51" y="3279225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4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5664" y="3274532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392" y="4117848"/>
            <a:ext cx="2871215" cy="2011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675" y="4067555"/>
            <a:ext cx="3208019" cy="2439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004" y="1057655"/>
            <a:ext cx="6377940" cy="981710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2270"/>
              </a:spcBef>
            </a:pPr>
            <a:r>
              <a:rPr spc="165" dirty="0"/>
              <a:t>VISUALS-</a:t>
            </a:r>
            <a:r>
              <a:rPr spc="-50" dirty="0"/>
              <a:t>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923" y="2351532"/>
            <a:ext cx="4381500" cy="3510279"/>
            <a:chOff x="153923" y="2351532"/>
            <a:chExt cx="4381500" cy="3510279"/>
          </a:xfrm>
        </p:grpSpPr>
        <p:sp>
          <p:nvSpPr>
            <p:cNvPr id="4" name="object 4"/>
            <p:cNvSpPr/>
            <p:nvPr/>
          </p:nvSpPr>
          <p:spPr>
            <a:xfrm>
              <a:off x="153923" y="2351532"/>
              <a:ext cx="4381500" cy="3510279"/>
            </a:xfrm>
            <a:custGeom>
              <a:avLst/>
              <a:gdLst/>
              <a:ahLst/>
              <a:cxnLst/>
              <a:rect l="l" t="t" r="r" b="b"/>
              <a:pathLst>
                <a:path w="4381500" h="3510279">
                  <a:moveTo>
                    <a:pt x="4381500" y="3509771"/>
                  </a:moveTo>
                  <a:lnTo>
                    <a:pt x="0" y="3509771"/>
                  </a:lnTo>
                  <a:lnTo>
                    <a:pt x="0" y="0"/>
                  </a:lnTo>
                  <a:lnTo>
                    <a:pt x="4381500" y="0"/>
                  </a:lnTo>
                  <a:lnTo>
                    <a:pt x="4381500" y="3509771"/>
                  </a:lnTo>
                  <a:close/>
                </a:path>
              </a:pathLst>
            </a:custGeom>
            <a:solidFill>
              <a:srgbClr val="91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747" y="5570219"/>
              <a:ext cx="4150360" cy="0"/>
            </a:xfrm>
            <a:custGeom>
              <a:avLst/>
              <a:gdLst/>
              <a:ahLst/>
              <a:cxnLst/>
              <a:rect l="l" t="t" r="r" b="b"/>
              <a:pathLst>
                <a:path w="4150360">
                  <a:moveTo>
                    <a:pt x="0" y="0"/>
                  </a:moveTo>
                  <a:lnTo>
                    <a:pt x="4149852" y="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47" y="5570219"/>
              <a:ext cx="4150360" cy="38100"/>
            </a:xfrm>
            <a:custGeom>
              <a:avLst/>
              <a:gdLst/>
              <a:ahLst/>
              <a:cxnLst/>
              <a:rect l="l" t="t" r="r" b="b"/>
              <a:pathLst>
                <a:path w="4150360" h="38100">
                  <a:moveTo>
                    <a:pt x="0" y="0"/>
                  </a:moveTo>
                  <a:lnTo>
                    <a:pt x="0" y="38100"/>
                  </a:lnTo>
                </a:path>
                <a:path w="4150360" h="38100">
                  <a:moveTo>
                    <a:pt x="1036320" y="0"/>
                  </a:moveTo>
                  <a:lnTo>
                    <a:pt x="1036320" y="38100"/>
                  </a:lnTo>
                </a:path>
                <a:path w="4150360" h="38100">
                  <a:moveTo>
                    <a:pt x="2074163" y="0"/>
                  </a:moveTo>
                  <a:lnTo>
                    <a:pt x="2074163" y="38100"/>
                  </a:lnTo>
                </a:path>
                <a:path w="4150360" h="38100">
                  <a:moveTo>
                    <a:pt x="3112008" y="0"/>
                  </a:moveTo>
                  <a:lnTo>
                    <a:pt x="3112008" y="38100"/>
                  </a:lnTo>
                </a:path>
                <a:path w="4150360" h="38100">
                  <a:moveTo>
                    <a:pt x="4149851" y="0"/>
                  </a:moveTo>
                  <a:lnTo>
                    <a:pt x="4149851" y="3810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908" y="3095243"/>
              <a:ext cx="3144520" cy="1772920"/>
            </a:xfrm>
            <a:custGeom>
              <a:avLst/>
              <a:gdLst/>
              <a:ahLst/>
              <a:cxnLst/>
              <a:rect l="l" t="t" r="r" b="b"/>
              <a:pathLst>
                <a:path w="3144520" h="1772920">
                  <a:moveTo>
                    <a:pt x="3131819" y="1772412"/>
                  </a:moveTo>
                  <a:lnTo>
                    <a:pt x="3122676" y="1772412"/>
                  </a:lnTo>
                  <a:lnTo>
                    <a:pt x="3118104" y="1766316"/>
                  </a:lnTo>
                  <a:lnTo>
                    <a:pt x="2081784" y="720852"/>
                  </a:lnTo>
                  <a:lnTo>
                    <a:pt x="1048512" y="153924"/>
                  </a:lnTo>
                  <a:lnTo>
                    <a:pt x="13716" y="28956"/>
                  </a:lnTo>
                  <a:lnTo>
                    <a:pt x="6096" y="27432"/>
                  </a:lnTo>
                  <a:lnTo>
                    <a:pt x="0" y="19812"/>
                  </a:lnTo>
                  <a:lnTo>
                    <a:pt x="1524" y="12192"/>
                  </a:lnTo>
                  <a:lnTo>
                    <a:pt x="1524" y="6096"/>
                  </a:lnTo>
                  <a:lnTo>
                    <a:pt x="7620" y="0"/>
                  </a:lnTo>
                  <a:lnTo>
                    <a:pt x="16764" y="0"/>
                  </a:lnTo>
                  <a:lnTo>
                    <a:pt x="1054608" y="126492"/>
                  </a:lnTo>
                  <a:lnTo>
                    <a:pt x="1059180" y="126492"/>
                  </a:lnTo>
                  <a:lnTo>
                    <a:pt x="1060704" y="128016"/>
                  </a:lnTo>
                  <a:lnTo>
                    <a:pt x="2097024" y="696468"/>
                  </a:lnTo>
                  <a:lnTo>
                    <a:pt x="2098548" y="696468"/>
                  </a:lnTo>
                  <a:lnTo>
                    <a:pt x="2100071" y="697992"/>
                  </a:lnTo>
                  <a:lnTo>
                    <a:pt x="2101596" y="697992"/>
                  </a:lnTo>
                  <a:lnTo>
                    <a:pt x="3137916" y="1746504"/>
                  </a:lnTo>
                  <a:lnTo>
                    <a:pt x="3144012" y="1752600"/>
                  </a:lnTo>
                  <a:lnTo>
                    <a:pt x="3144012" y="1761744"/>
                  </a:lnTo>
                  <a:lnTo>
                    <a:pt x="3137916" y="1766316"/>
                  </a:lnTo>
                  <a:lnTo>
                    <a:pt x="3131819" y="1772412"/>
                  </a:lnTo>
                  <a:close/>
                </a:path>
              </a:pathLst>
            </a:custGeom>
            <a:solidFill>
              <a:srgbClr val="F6A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7908" y="3095243"/>
              <a:ext cx="3114040" cy="1742439"/>
            </a:xfrm>
            <a:custGeom>
              <a:avLst/>
              <a:gdLst/>
              <a:ahLst/>
              <a:cxnLst/>
              <a:rect l="l" t="t" r="r" b="b"/>
              <a:pathLst>
                <a:path w="3114040" h="1742439">
                  <a:moveTo>
                    <a:pt x="0" y="0"/>
                  </a:moveTo>
                  <a:lnTo>
                    <a:pt x="1037843" y="124967"/>
                  </a:lnTo>
                  <a:lnTo>
                    <a:pt x="2075688" y="693420"/>
                  </a:lnTo>
                  <a:lnTo>
                    <a:pt x="3113532" y="174193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39" y="3090672"/>
              <a:ext cx="21335" cy="24856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607" y="3215640"/>
              <a:ext cx="16763" cy="23606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1403" y="3785616"/>
              <a:ext cx="21336" cy="1790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0772" y="4832604"/>
              <a:ext cx="16763" cy="7437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15112" y="2860548"/>
            <a:ext cx="547370" cy="1771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08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0"/>
              </a:spcBef>
            </a:pP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7005619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51432" y="2985516"/>
            <a:ext cx="548640" cy="177165"/>
          </a:xfrm>
          <a:custGeom>
            <a:avLst/>
            <a:gdLst/>
            <a:ahLst/>
            <a:cxnLst/>
            <a:rect l="l" t="t" r="r" b="b"/>
            <a:pathLst>
              <a:path w="548639" h="177164">
                <a:moveTo>
                  <a:pt x="548639" y="176783"/>
                </a:moveTo>
                <a:lnTo>
                  <a:pt x="0" y="176783"/>
                </a:lnTo>
                <a:lnTo>
                  <a:pt x="0" y="0"/>
                </a:lnTo>
                <a:lnTo>
                  <a:pt x="548639" y="0"/>
                </a:lnTo>
                <a:lnTo>
                  <a:pt x="548639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9177" y="2980403"/>
            <a:ext cx="516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6649642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89275" y="3553967"/>
            <a:ext cx="548640" cy="177165"/>
          </a:xfrm>
          <a:custGeom>
            <a:avLst/>
            <a:gdLst/>
            <a:ahLst/>
            <a:cxnLst/>
            <a:rect l="l" t="t" r="r" b="b"/>
            <a:pathLst>
              <a:path w="548639" h="177164">
                <a:moveTo>
                  <a:pt x="548640" y="176783"/>
                </a:moveTo>
                <a:lnTo>
                  <a:pt x="0" y="176783"/>
                </a:lnTo>
                <a:lnTo>
                  <a:pt x="0" y="0"/>
                </a:lnTo>
                <a:lnTo>
                  <a:pt x="548640" y="0"/>
                </a:lnTo>
                <a:lnTo>
                  <a:pt x="548640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07045" y="3547327"/>
            <a:ext cx="516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5042541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7120" y="4602479"/>
            <a:ext cx="547370" cy="1771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08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0"/>
              </a:spcBef>
            </a:pP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2075087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258" y="5626012"/>
            <a:ext cx="202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FFFFFF"/>
                </a:solidFill>
                <a:latin typeface="Trebuchet MS"/>
                <a:cs typeface="Trebuchet MS"/>
              </a:rPr>
              <a:t>Q1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8219" y="5626012"/>
            <a:ext cx="203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FFFFFF"/>
                </a:solidFill>
                <a:latin typeface="Trebuchet MS"/>
                <a:cs typeface="Trebuchet MS"/>
              </a:rPr>
              <a:t>Q2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6710" y="5626012"/>
            <a:ext cx="202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FFFFFF"/>
                </a:solidFill>
                <a:latin typeface="Trebuchet MS"/>
                <a:cs typeface="Trebuchet MS"/>
              </a:rPr>
              <a:t>Q4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3935" y="5626012"/>
            <a:ext cx="203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FFFFFF"/>
                </a:solidFill>
                <a:latin typeface="Trebuchet MS"/>
                <a:cs typeface="Trebuchet MS"/>
              </a:rPr>
              <a:t>Q3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9132" y="2407414"/>
            <a:ext cx="282130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95" dirty="0">
                <a:solidFill>
                  <a:srgbClr val="FFFFFF"/>
                </a:solidFill>
                <a:latin typeface="Trebuchet MS"/>
                <a:cs typeface="Trebuchet MS"/>
              </a:rPr>
              <a:t>QUATERS</a:t>
            </a: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170" dirty="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170" dirty="0">
                <a:solidFill>
                  <a:srgbClr val="FFFFFF"/>
                </a:solidFill>
                <a:latin typeface="Trebuchet MS"/>
                <a:cs typeface="Trebuchet MS"/>
              </a:rPr>
              <a:t>TOTAL_SOLD_QTY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3923" y="2351532"/>
            <a:ext cx="4381500" cy="3510279"/>
          </a:xfrm>
          <a:custGeom>
            <a:avLst/>
            <a:gdLst/>
            <a:ahLst/>
            <a:cxnLst/>
            <a:rect l="l" t="t" r="r" b="b"/>
            <a:pathLst>
              <a:path w="4381500" h="3510279">
                <a:moveTo>
                  <a:pt x="0" y="0"/>
                </a:moveTo>
                <a:lnTo>
                  <a:pt x="4381500" y="0"/>
                </a:lnTo>
                <a:lnTo>
                  <a:pt x="4381500" y="3509771"/>
                </a:lnTo>
                <a:lnTo>
                  <a:pt x="0" y="3509771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F6A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39248" y="1948817"/>
            <a:ext cx="17246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27232" y="2653930"/>
            <a:ext cx="4819650" cy="2130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86105" indent="-283845">
              <a:lnSpc>
                <a:spcPct val="109700"/>
              </a:lnSpc>
              <a:spcBef>
                <a:spcPts val="9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highest</a:t>
            </a:r>
            <a:r>
              <a:rPr sz="1450" b="1" spc="4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total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sold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quantity</a:t>
            </a:r>
            <a:r>
              <a:rPr sz="1450" b="1" spc="4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is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Q1,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20" dirty="0">
                <a:solidFill>
                  <a:srgbClr val="D1D4DB"/>
                </a:solidFill>
                <a:latin typeface="Gadugi"/>
                <a:cs typeface="Gadugi"/>
              </a:rPr>
              <a:t>with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7,005,619</a:t>
            </a:r>
            <a:r>
              <a:rPr sz="1450" b="1" spc="14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units.</a:t>
            </a:r>
            <a:endParaRPr sz="1450">
              <a:latin typeface="Gadugi"/>
              <a:cs typeface="Gadugi"/>
            </a:endParaRPr>
          </a:p>
          <a:p>
            <a:pPr marL="295910" marR="29209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These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insights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highlight</a:t>
            </a:r>
            <a:r>
              <a:rPr sz="1450" b="1" spc="9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</a:t>
            </a:r>
            <a:r>
              <a:rPr sz="1450" b="1" spc="10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seasonal</a:t>
            </a:r>
            <a:r>
              <a:rPr sz="1450" b="1" spc="5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variation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25" dirty="0">
                <a:solidFill>
                  <a:srgbClr val="D1D4DB"/>
                </a:solidFill>
                <a:latin typeface="Gadugi"/>
                <a:cs typeface="Gadugi"/>
              </a:rPr>
              <a:t>in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sales,</a:t>
            </a:r>
            <a:r>
              <a:rPr sz="1450" b="1" spc="4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with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Q1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and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Q2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being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strongest</a:t>
            </a:r>
            <a:r>
              <a:rPr sz="1450" b="1" spc="3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quarters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and</a:t>
            </a:r>
            <a:r>
              <a:rPr sz="1450" b="1" spc="3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Q3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being</a:t>
            </a:r>
            <a:r>
              <a:rPr sz="1450" b="1" spc="5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weakest.</a:t>
            </a:r>
            <a:endParaRPr sz="1450">
              <a:latin typeface="Gadugi"/>
              <a:cs typeface="Gadugi"/>
            </a:endParaRPr>
          </a:p>
          <a:p>
            <a:pPr marL="295910" marR="5080" indent="-283845">
              <a:lnSpc>
                <a:spcPct val="109300"/>
              </a:lnSpc>
              <a:spcBef>
                <a:spcPts val="665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This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information</a:t>
            </a:r>
            <a:r>
              <a:rPr sz="1450" b="1" spc="4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is</a:t>
            </a:r>
            <a:r>
              <a:rPr sz="1450" b="1" spc="9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valuable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for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planning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inventory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and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marketing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strategies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to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align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with</a:t>
            </a:r>
            <a:r>
              <a:rPr sz="1450" b="1" spc="10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seasonal demand</a:t>
            </a:r>
            <a:endParaRPr sz="1450">
              <a:latin typeface="Gadugi"/>
              <a:cs typeface="Gadug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REQUEST:9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87738" y="1879455"/>
            <a:ext cx="6010910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925"/>
              </a:spcBef>
            </a:pP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830"/>
              </a:spcBef>
            </a:pP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channel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helped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bring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gross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30" dirty="0">
                <a:solidFill>
                  <a:srgbClr val="FFFFFF"/>
                </a:solidFill>
                <a:latin typeface="Trebuchet MS"/>
                <a:cs typeface="Trebuchet MS"/>
              </a:rPr>
              <a:t>fiscal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2021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contribution?</a:t>
            </a:r>
            <a:r>
              <a:rPr sz="165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these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r>
              <a:rPr lang="en-IN" sz="165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channel</a:t>
            </a:r>
            <a:r>
              <a:rPr lang="en-IN" sz="1650" spc="-11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 err="1">
                <a:solidFill>
                  <a:srgbClr val="FFFFFF"/>
                </a:solidFill>
                <a:latin typeface="Trebuchet MS"/>
                <a:cs typeface="Trebuchet MS"/>
              </a:rPr>
              <a:t>gross_sales_mln</a:t>
            </a:r>
            <a:r>
              <a:rPr lang="en-IN" sz="1650" spc="-6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51" y="3279225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4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5664" y="3274532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9" y="4151376"/>
            <a:ext cx="5196839" cy="24140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847" y="4072128"/>
            <a:ext cx="3895343" cy="2040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0" y="1057655"/>
            <a:ext cx="6377940" cy="981710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2270"/>
              </a:spcBef>
            </a:pPr>
            <a:r>
              <a:rPr spc="160" dirty="0"/>
              <a:t>VISUALS</a:t>
            </a:r>
            <a:r>
              <a:rPr spc="235" dirty="0"/>
              <a:t> </a:t>
            </a:r>
            <a:r>
              <a:rPr spc="-50" dirty="0"/>
              <a:t>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2924556"/>
            <a:ext cx="2478023" cy="2481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15767" y="4401311"/>
            <a:ext cx="728980" cy="1784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spc="-65" dirty="0">
                <a:solidFill>
                  <a:srgbClr val="FFFFFF"/>
                </a:solidFill>
                <a:latin typeface="Trebuchet MS"/>
                <a:cs typeface="Trebuchet MS"/>
              </a:rPr>
              <a:t>19241.7,</a:t>
            </a:r>
            <a:r>
              <a:rPr sz="1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73%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9116" y="3890772"/>
            <a:ext cx="728980" cy="1771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spc="-65" dirty="0">
                <a:solidFill>
                  <a:srgbClr val="FFFFFF"/>
                </a:solidFill>
                <a:latin typeface="Trebuchet MS"/>
                <a:cs typeface="Trebuchet MS"/>
              </a:rPr>
              <a:t>4066.87,</a:t>
            </a:r>
            <a:r>
              <a:rPr sz="1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16%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1283" y="3136392"/>
            <a:ext cx="481965" cy="323215"/>
          </a:xfrm>
          <a:custGeom>
            <a:avLst/>
            <a:gdLst/>
            <a:ahLst/>
            <a:cxnLst/>
            <a:rect l="l" t="t" r="r" b="b"/>
            <a:pathLst>
              <a:path w="481964" h="323214">
                <a:moveTo>
                  <a:pt x="481583" y="323088"/>
                </a:moveTo>
                <a:lnTo>
                  <a:pt x="0" y="323088"/>
                </a:lnTo>
                <a:lnTo>
                  <a:pt x="0" y="0"/>
                </a:lnTo>
                <a:lnTo>
                  <a:pt x="481583" y="0"/>
                </a:lnTo>
                <a:lnTo>
                  <a:pt x="481583" y="323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1283" y="3136392"/>
            <a:ext cx="481965" cy="1625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spc="-50" dirty="0">
                <a:solidFill>
                  <a:srgbClr val="FFFFFF"/>
                </a:solidFill>
                <a:latin typeface="Trebuchet MS"/>
                <a:cs typeface="Trebuchet MS"/>
              </a:rPr>
              <a:t>2971.76,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1283" y="3298677"/>
            <a:ext cx="481965" cy="1612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ts val="1120"/>
              </a:lnSpc>
            </a:pP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11%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775" y="2480593"/>
            <a:ext cx="230568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dirty="0">
                <a:solidFill>
                  <a:srgbClr val="FFFFFF"/>
                </a:solidFill>
                <a:latin typeface="Trebuchet MS"/>
                <a:cs typeface="Trebuchet MS"/>
              </a:rPr>
              <a:t>channel</a:t>
            </a:r>
            <a:r>
              <a:rPr sz="1150" b="1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dirty="0">
                <a:solidFill>
                  <a:srgbClr val="FFFFFF"/>
                </a:solidFill>
                <a:latin typeface="Trebuchet MS"/>
                <a:cs typeface="Trebuchet MS"/>
              </a:rPr>
              <a:t>gross_sales</a:t>
            </a:r>
            <a:r>
              <a:rPr sz="115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Trebuchet MS"/>
                <a:cs typeface="Trebuchet MS"/>
              </a:rPr>
              <a:t>contribution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0095" y="5701284"/>
            <a:ext cx="79247" cy="822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19514" y="5642843"/>
            <a:ext cx="423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solidFill>
                  <a:srgbClr val="FFFFFF"/>
                </a:solidFill>
                <a:latin typeface="Trebuchet MS"/>
                <a:cs typeface="Trebuchet MS"/>
              </a:rPr>
              <a:t>Retailer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1220" y="5701284"/>
            <a:ext cx="83819" cy="8229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232143" y="5642843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Direct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89860" y="5701284"/>
            <a:ext cx="79248" cy="822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777697" y="5642843"/>
            <a:ext cx="601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Distributor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7958" y="1938208"/>
            <a:ext cx="4872990" cy="387477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94030" algn="ctr">
              <a:lnSpc>
                <a:spcPct val="100000"/>
              </a:lnSpc>
              <a:spcBef>
                <a:spcPts val="1205"/>
              </a:spcBef>
            </a:pPr>
            <a:r>
              <a:rPr sz="4450" spc="-9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  <a:p>
            <a:pPr marL="295910" marR="396875" indent="-283845">
              <a:lnSpc>
                <a:spcPct val="109700"/>
              </a:lnSpc>
              <a:spcBef>
                <a:spcPts val="235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"Retailer"</a:t>
            </a:r>
            <a:r>
              <a:rPr sz="145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channel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accounts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for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majority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Gadugi"/>
                <a:cs typeface="Gadugi"/>
              </a:rPr>
              <a:t>of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sales,</a:t>
            </a:r>
            <a:r>
              <a:rPr sz="1450" spc="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contributing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to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73.22%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of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gross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sales.</a:t>
            </a:r>
            <a:endParaRPr sz="1450">
              <a:latin typeface="Gadugi"/>
              <a:cs typeface="Gadugi"/>
            </a:endParaRPr>
          </a:p>
          <a:p>
            <a:pPr marL="295910" marR="560705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"Direct"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channel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also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plays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significant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role,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representing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15.47%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of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gross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sales.</a:t>
            </a:r>
            <a:endParaRPr sz="1450">
              <a:latin typeface="Gadugi"/>
              <a:cs typeface="Gadugi"/>
            </a:endParaRPr>
          </a:p>
          <a:p>
            <a:pPr marL="295910" marR="114935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"Distributor"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channel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contributes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11.31%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of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gross sales.</a:t>
            </a:r>
            <a:endParaRPr sz="1450">
              <a:latin typeface="Gadugi"/>
              <a:cs typeface="Gadugi"/>
            </a:endParaRPr>
          </a:p>
          <a:p>
            <a:pPr marL="295910" marR="5080" indent="-283845">
              <a:lnSpc>
                <a:spcPct val="109700"/>
              </a:lnSpc>
              <a:spcBef>
                <a:spcPts val="645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significant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focus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on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"Retailer"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channel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suggests</a:t>
            </a:r>
            <a:r>
              <a:rPr sz="145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Gadugi"/>
                <a:cs typeface="Gadugi"/>
              </a:rPr>
              <a:t>it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is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primary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revenue</a:t>
            </a:r>
            <a:r>
              <a:rPr sz="145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driver.</a:t>
            </a:r>
            <a:endParaRPr sz="1450">
              <a:latin typeface="Gadugi"/>
              <a:cs typeface="Gadugi"/>
            </a:endParaRPr>
          </a:p>
          <a:p>
            <a:pPr marL="295910" marR="17145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Diversification</a:t>
            </a:r>
            <a:r>
              <a:rPr sz="1450" spc="10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and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growth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opportunities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may</a:t>
            </a:r>
            <a:r>
              <a:rPr sz="1450" spc="10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Gadugi"/>
                <a:cs typeface="Gadugi"/>
              </a:rPr>
              <a:t>be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explored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450" spc="1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"Direct"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and</a:t>
            </a:r>
            <a:r>
              <a:rPr sz="1450" spc="1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"Distributor"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channels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Gadugi"/>
                <a:cs typeface="Gadugi"/>
              </a:rPr>
              <a:t>to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further</a:t>
            </a:r>
            <a:r>
              <a:rPr sz="1450" spc="1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maximize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sales.</a:t>
            </a:r>
            <a:endParaRPr sz="1450">
              <a:latin typeface="Gadugi"/>
              <a:cs typeface="Gadug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3335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REQUEST:10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3255" y="1879455"/>
            <a:ext cx="5848350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>
              <a:latin typeface="Trebuchet MS"/>
              <a:cs typeface="Trebuchet MS"/>
            </a:endParaRPr>
          </a:p>
          <a:p>
            <a:pPr marL="12700" marR="5080" indent="114300" algn="ctr">
              <a:lnSpc>
                <a:spcPct val="100000"/>
              </a:lnSpc>
              <a:spcBef>
                <a:spcPts val="830"/>
              </a:spcBef>
            </a:pP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division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high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total_sold_quantity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fiscal_year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2021?</a:t>
            </a:r>
            <a:r>
              <a:rPr sz="165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contains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r>
              <a:rPr sz="16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division</a:t>
            </a:r>
            <a:r>
              <a:rPr sz="16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product_code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51" y="3279225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4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5664" y="3274532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8067" y="4204716"/>
            <a:ext cx="4093464" cy="20330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27" y="4079748"/>
            <a:ext cx="5340095" cy="2377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26545" y="1879455"/>
            <a:ext cx="4907280" cy="10953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506220">
              <a:lnSpc>
                <a:spcPct val="100000"/>
              </a:lnSpc>
              <a:spcBef>
                <a:spcPts val="925"/>
              </a:spcBef>
            </a:pP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>
              <a:latin typeface="Trebuchet MS"/>
              <a:cs typeface="Trebuchet MS"/>
            </a:endParaRPr>
          </a:p>
          <a:p>
            <a:pPr marL="116205">
              <a:lnSpc>
                <a:spcPct val="100000"/>
              </a:lnSpc>
              <a:spcBef>
                <a:spcPts val="830"/>
              </a:spcBef>
            </a:pP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1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markets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"Atliq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Exclusive"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operates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APAC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region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51" y="3279225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4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5664" y="3274532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868" y="4158996"/>
            <a:ext cx="4742687" cy="15163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7580" y="4021835"/>
            <a:ext cx="1450848" cy="2514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279" y="1235963"/>
            <a:ext cx="5189220" cy="893444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1910"/>
              </a:spcBef>
            </a:pPr>
            <a:r>
              <a:rPr spc="160" dirty="0"/>
              <a:t>VISUALS</a:t>
            </a:r>
            <a:r>
              <a:rPr spc="285" dirty="0"/>
              <a:t> </a:t>
            </a:r>
            <a:r>
              <a:rPr dirty="0"/>
              <a:t>-</a:t>
            </a:r>
            <a:r>
              <a:rPr spc="-25" dirty="0"/>
              <a:t>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772" y="2391155"/>
            <a:ext cx="5524500" cy="3686810"/>
            <a:chOff x="80772" y="2391155"/>
            <a:chExt cx="5524500" cy="3686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" y="2391155"/>
              <a:ext cx="5524499" cy="3686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5384" y="3575303"/>
              <a:ext cx="4186554" cy="1658620"/>
            </a:xfrm>
            <a:custGeom>
              <a:avLst/>
              <a:gdLst/>
              <a:ahLst/>
              <a:cxnLst/>
              <a:rect l="l" t="t" r="r" b="b"/>
              <a:pathLst>
                <a:path w="4186554" h="1658620">
                  <a:moveTo>
                    <a:pt x="664464" y="0"/>
                  </a:moveTo>
                  <a:lnTo>
                    <a:pt x="0" y="0"/>
                  </a:lnTo>
                  <a:lnTo>
                    <a:pt x="0" y="1658112"/>
                  </a:lnTo>
                  <a:lnTo>
                    <a:pt x="664464" y="1658112"/>
                  </a:lnTo>
                  <a:lnTo>
                    <a:pt x="664464" y="0"/>
                  </a:lnTo>
                  <a:close/>
                </a:path>
                <a:path w="4186554" h="1658620">
                  <a:moveTo>
                    <a:pt x="2426208" y="32004"/>
                  </a:moveTo>
                  <a:lnTo>
                    <a:pt x="1761744" y="32004"/>
                  </a:lnTo>
                  <a:lnTo>
                    <a:pt x="1761744" y="1658112"/>
                  </a:lnTo>
                  <a:lnTo>
                    <a:pt x="2426208" y="1658112"/>
                  </a:lnTo>
                  <a:lnTo>
                    <a:pt x="2426208" y="32004"/>
                  </a:lnTo>
                  <a:close/>
                </a:path>
                <a:path w="4186554" h="1658620">
                  <a:moveTo>
                    <a:pt x="4186428" y="59436"/>
                  </a:moveTo>
                  <a:lnTo>
                    <a:pt x="3521964" y="59436"/>
                  </a:lnTo>
                  <a:lnTo>
                    <a:pt x="3521964" y="1658112"/>
                  </a:lnTo>
                  <a:lnTo>
                    <a:pt x="4186428" y="1658112"/>
                  </a:lnTo>
                  <a:lnTo>
                    <a:pt x="4186428" y="59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39" y="3569208"/>
              <a:ext cx="4870703" cy="1674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0500" y="5233416"/>
              <a:ext cx="5282565" cy="0"/>
            </a:xfrm>
            <a:custGeom>
              <a:avLst/>
              <a:gdLst/>
              <a:ahLst/>
              <a:cxnLst/>
              <a:rect l="l" t="t" r="r" b="b"/>
              <a:pathLst>
                <a:path w="5282565">
                  <a:moveTo>
                    <a:pt x="0" y="0"/>
                  </a:moveTo>
                  <a:lnTo>
                    <a:pt x="5282183" y="0"/>
                  </a:lnTo>
                </a:path>
              </a:pathLst>
            </a:custGeom>
            <a:ln w="1524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00" y="5233416"/>
              <a:ext cx="5282565" cy="231775"/>
            </a:xfrm>
            <a:custGeom>
              <a:avLst/>
              <a:gdLst/>
              <a:ahLst/>
              <a:cxnLst/>
              <a:rect l="l" t="t" r="r" b="b"/>
              <a:pathLst>
                <a:path w="5282565" h="231775">
                  <a:moveTo>
                    <a:pt x="0" y="0"/>
                  </a:moveTo>
                  <a:lnTo>
                    <a:pt x="0" y="231648"/>
                  </a:lnTo>
                </a:path>
                <a:path w="5282565" h="231775">
                  <a:moveTo>
                    <a:pt x="1760220" y="0"/>
                  </a:moveTo>
                  <a:lnTo>
                    <a:pt x="1760220" y="231648"/>
                  </a:lnTo>
                </a:path>
                <a:path w="5282565" h="231775">
                  <a:moveTo>
                    <a:pt x="3520440" y="0"/>
                  </a:moveTo>
                  <a:lnTo>
                    <a:pt x="3520440" y="231648"/>
                  </a:lnTo>
                </a:path>
                <a:path w="5282565" h="231775">
                  <a:moveTo>
                    <a:pt x="5282183" y="0"/>
                  </a:moveTo>
                  <a:lnTo>
                    <a:pt x="5282183" y="231648"/>
                  </a:lnTo>
                </a:path>
              </a:pathLst>
            </a:custGeom>
            <a:ln w="1524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" y="5465064"/>
              <a:ext cx="5282565" cy="231775"/>
            </a:xfrm>
            <a:custGeom>
              <a:avLst/>
              <a:gdLst/>
              <a:ahLst/>
              <a:cxnLst/>
              <a:rect l="l" t="t" r="r" b="b"/>
              <a:pathLst>
                <a:path w="5282565" h="231775">
                  <a:moveTo>
                    <a:pt x="0" y="0"/>
                  </a:moveTo>
                  <a:lnTo>
                    <a:pt x="0" y="231648"/>
                  </a:lnTo>
                </a:path>
                <a:path w="5282565" h="231775">
                  <a:moveTo>
                    <a:pt x="1760220" y="0"/>
                  </a:moveTo>
                  <a:lnTo>
                    <a:pt x="1760220" y="231648"/>
                  </a:lnTo>
                </a:path>
                <a:path w="5282565" h="231775">
                  <a:moveTo>
                    <a:pt x="3520440" y="0"/>
                  </a:moveTo>
                  <a:lnTo>
                    <a:pt x="3520440" y="231648"/>
                  </a:lnTo>
                </a:path>
                <a:path w="5282565" h="231775">
                  <a:moveTo>
                    <a:pt x="5282183" y="0"/>
                  </a:moveTo>
                  <a:lnTo>
                    <a:pt x="5282183" y="231648"/>
                  </a:lnTo>
                </a:path>
              </a:pathLst>
            </a:custGeom>
            <a:ln w="1524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500" y="5696712"/>
              <a:ext cx="5282565" cy="231775"/>
            </a:xfrm>
            <a:custGeom>
              <a:avLst/>
              <a:gdLst/>
              <a:ahLst/>
              <a:cxnLst/>
              <a:rect l="l" t="t" r="r" b="b"/>
              <a:pathLst>
                <a:path w="5282565" h="231775">
                  <a:moveTo>
                    <a:pt x="0" y="0"/>
                  </a:moveTo>
                  <a:lnTo>
                    <a:pt x="0" y="231648"/>
                  </a:lnTo>
                </a:path>
                <a:path w="5282565" h="231775">
                  <a:moveTo>
                    <a:pt x="1760220" y="0"/>
                  </a:moveTo>
                  <a:lnTo>
                    <a:pt x="1760220" y="231648"/>
                  </a:lnTo>
                </a:path>
                <a:path w="5282565" h="231775">
                  <a:moveTo>
                    <a:pt x="3520440" y="0"/>
                  </a:moveTo>
                  <a:lnTo>
                    <a:pt x="3520440" y="231648"/>
                  </a:lnTo>
                </a:path>
                <a:path w="5282565" h="231775">
                  <a:moveTo>
                    <a:pt x="5282183" y="0"/>
                  </a:moveTo>
                  <a:lnTo>
                    <a:pt x="5282183" y="231648"/>
                  </a:lnTo>
                </a:path>
              </a:pathLst>
            </a:custGeom>
            <a:ln w="1524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1687" y="3607308"/>
            <a:ext cx="375285" cy="1403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952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75"/>
              </a:spcBef>
            </a:pPr>
            <a:r>
              <a:rPr sz="750" b="1" spc="-10" dirty="0">
                <a:solidFill>
                  <a:srgbClr val="FFFFFF"/>
                </a:solidFill>
                <a:latin typeface="Trebuchet MS"/>
                <a:cs typeface="Trebuchet MS"/>
              </a:rPr>
              <a:t>701373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907" y="3639311"/>
            <a:ext cx="375285" cy="1403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825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65"/>
              </a:spcBef>
            </a:pPr>
            <a:r>
              <a:rPr sz="750" b="1" spc="-10" dirty="0">
                <a:solidFill>
                  <a:srgbClr val="FFFFFF"/>
                </a:solidFill>
                <a:latin typeface="Trebuchet MS"/>
                <a:cs typeface="Trebuchet MS"/>
              </a:rPr>
              <a:t>688003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2127" y="3666744"/>
            <a:ext cx="375285" cy="1403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952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75"/>
              </a:spcBef>
            </a:pPr>
            <a:r>
              <a:rPr sz="750" b="1" spc="-10" dirty="0">
                <a:solidFill>
                  <a:srgbClr val="FFFFFF"/>
                </a:solidFill>
                <a:latin typeface="Trebuchet MS"/>
                <a:cs typeface="Trebuchet MS"/>
              </a:rPr>
              <a:t>676245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45691" y="5061203"/>
            <a:ext cx="114300" cy="142240"/>
          </a:xfrm>
          <a:custGeom>
            <a:avLst/>
            <a:gdLst/>
            <a:ahLst/>
            <a:cxnLst/>
            <a:rect l="l" t="t" r="r" b="b"/>
            <a:pathLst>
              <a:path w="114300" h="142239">
                <a:moveTo>
                  <a:pt x="114300" y="141732"/>
                </a:moveTo>
                <a:lnTo>
                  <a:pt x="0" y="141732"/>
                </a:lnTo>
                <a:lnTo>
                  <a:pt x="0" y="0"/>
                </a:lnTo>
                <a:lnTo>
                  <a:pt x="114300" y="0"/>
                </a:lnTo>
                <a:lnTo>
                  <a:pt x="114300" y="14173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7668" y="5059070"/>
            <a:ext cx="654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5911" y="5061203"/>
            <a:ext cx="116205" cy="142240"/>
          </a:xfrm>
          <a:custGeom>
            <a:avLst/>
            <a:gdLst/>
            <a:ahLst/>
            <a:cxnLst/>
            <a:rect l="l" t="t" r="r" b="b"/>
            <a:pathLst>
              <a:path w="116205" h="142239">
                <a:moveTo>
                  <a:pt x="115824" y="141732"/>
                </a:moveTo>
                <a:lnTo>
                  <a:pt x="0" y="141732"/>
                </a:lnTo>
                <a:lnTo>
                  <a:pt x="0" y="0"/>
                </a:lnTo>
                <a:lnTo>
                  <a:pt x="115824" y="0"/>
                </a:lnTo>
                <a:lnTo>
                  <a:pt x="115824" y="14173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37856" y="5059070"/>
            <a:ext cx="654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66132" y="5061203"/>
            <a:ext cx="116205" cy="142240"/>
          </a:xfrm>
          <a:custGeom>
            <a:avLst/>
            <a:gdLst/>
            <a:ahLst/>
            <a:cxnLst/>
            <a:rect l="l" t="t" r="r" b="b"/>
            <a:pathLst>
              <a:path w="116204" h="142239">
                <a:moveTo>
                  <a:pt x="115823" y="141732"/>
                </a:moveTo>
                <a:lnTo>
                  <a:pt x="0" y="141732"/>
                </a:lnTo>
                <a:lnTo>
                  <a:pt x="0" y="0"/>
                </a:lnTo>
                <a:lnTo>
                  <a:pt x="115823" y="0"/>
                </a:lnTo>
                <a:lnTo>
                  <a:pt x="115823" y="14173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99591" y="5059070"/>
            <a:ext cx="654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084" y="5210931"/>
            <a:ext cx="119189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2000"/>
              </a:lnSpc>
              <a:spcBef>
                <a:spcPts val="100"/>
              </a:spcBef>
            </a:pPr>
            <a:r>
              <a:rPr sz="1000" spc="85" dirty="0">
                <a:solidFill>
                  <a:srgbClr val="3F3F3F"/>
                </a:solidFill>
                <a:latin typeface="Trebuchet MS"/>
                <a:cs typeface="Trebuchet MS"/>
              </a:rPr>
              <a:t>AQ</a:t>
            </a:r>
            <a:r>
              <a:rPr sz="10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3F3F3F"/>
                </a:solidFill>
                <a:latin typeface="Trebuchet MS"/>
                <a:cs typeface="Trebuchet MS"/>
              </a:rPr>
              <a:t>PEN</a:t>
            </a:r>
            <a:r>
              <a:rPr sz="10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3F3F3F"/>
                </a:solidFill>
                <a:latin typeface="Trebuchet MS"/>
                <a:cs typeface="Trebuchet MS"/>
              </a:rPr>
              <a:t>DRIVE</a:t>
            </a:r>
            <a:r>
              <a:rPr sz="1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3F3F3F"/>
                </a:solidFill>
                <a:latin typeface="Trebuchet MS"/>
                <a:cs typeface="Trebuchet MS"/>
              </a:rPr>
              <a:t>2</a:t>
            </a:r>
            <a:r>
              <a:rPr sz="1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50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1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1 </a:t>
            </a:r>
            <a:r>
              <a:rPr sz="1000" spc="-10" dirty="0">
                <a:solidFill>
                  <a:srgbClr val="3F3F3F"/>
                </a:solidFill>
                <a:latin typeface="Trebuchet MS"/>
                <a:cs typeface="Trebuchet MS"/>
              </a:rPr>
              <a:t>A6720160103</a:t>
            </a:r>
            <a:endParaRPr sz="1000">
              <a:latin typeface="Trebuchet MS"/>
              <a:cs typeface="Trebuchet MS"/>
            </a:endParaRPr>
          </a:p>
          <a:p>
            <a:pPr marR="4445" algn="ctr">
              <a:lnSpc>
                <a:spcPct val="100000"/>
              </a:lnSpc>
              <a:spcBef>
                <a:spcPts val="625"/>
              </a:spcBef>
            </a:pPr>
            <a:r>
              <a:rPr sz="1000" spc="13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sz="10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4991" y="5210931"/>
            <a:ext cx="112712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2000"/>
              </a:lnSpc>
              <a:spcBef>
                <a:spcPts val="100"/>
              </a:spcBef>
            </a:pPr>
            <a:r>
              <a:rPr sz="1000" spc="85" dirty="0">
                <a:solidFill>
                  <a:srgbClr val="3F3F3F"/>
                </a:solidFill>
                <a:latin typeface="Trebuchet MS"/>
                <a:cs typeface="Trebuchet MS"/>
              </a:rPr>
              <a:t>AQ</a:t>
            </a: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3F3F3F"/>
                </a:solidFill>
                <a:latin typeface="Trebuchet MS"/>
                <a:cs typeface="Trebuchet MS"/>
              </a:rPr>
              <a:t>PEN</a:t>
            </a:r>
            <a:r>
              <a:rPr sz="1000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3F3F3F"/>
                </a:solidFill>
                <a:latin typeface="Trebuchet MS"/>
                <a:cs typeface="Trebuchet MS"/>
              </a:rPr>
              <a:t>DRIVE</a:t>
            </a:r>
            <a:r>
              <a:rPr sz="10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50" dirty="0">
                <a:solidFill>
                  <a:srgbClr val="3F3F3F"/>
                </a:solidFill>
                <a:latin typeface="Trebuchet MS"/>
                <a:cs typeface="Trebuchet MS"/>
              </a:rPr>
              <a:t>DRC </a:t>
            </a:r>
            <a:r>
              <a:rPr sz="1000" spc="-10" dirty="0">
                <a:solidFill>
                  <a:srgbClr val="3F3F3F"/>
                </a:solidFill>
                <a:latin typeface="Trebuchet MS"/>
                <a:cs typeface="Trebuchet MS"/>
              </a:rPr>
              <a:t>A6818160202</a:t>
            </a:r>
            <a:endParaRPr sz="1000">
              <a:latin typeface="Trebuchet MS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625"/>
              </a:spcBef>
            </a:pPr>
            <a:r>
              <a:rPr sz="1000" spc="13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sz="1000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35745" y="5210931"/>
            <a:ext cx="112585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2000"/>
              </a:lnSpc>
              <a:spcBef>
                <a:spcPts val="100"/>
              </a:spcBef>
            </a:pPr>
            <a:r>
              <a:rPr sz="1000" spc="80" dirty="0">
                <a:solidFill>
                  <a:srgbClr val="3F3F3F"/>
                </a:solidFill>
                <a:latin typeface="Trebuchet MS"/>
                <a:cs typeface="Trebuchet MS"/>
              </a:rPr>
              <a:t>AQ</a:t>
            </a:r>
            <a:r>
              <a:rPr sz="1000" spc="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3F3F3F"/>
                </a:solidFill>
                <a:latin typeface="Trebuchet MS"/>
                <a:cs typeface="Trebuchet MS"/>
              </a:rPr>
              <a:t>PEN</a:t>
            </a:r>
            <a:r>
              <a:rPr sz="1000" spc="-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3F3F3F"/>
                </a:solidFill>
                <a:latin typeface="Trebuchet MS"/>
                <a:cs typeface="Trebuchet MS"/>
              </a:rPr>
              <a:t>DRIVE </a:t>
            </a:r>
            <a:r>
              <a:rPr sz="1000" spc="50" dirty="0">
                <a:solidFill>
                  <a:srgbClr val="3F3F3F"/>
                </a:solidFill>
                <a:latin typeface="Trebuchet MS"/>
                <a:cs typeface="Trebuchet MS"/>
              </a:rPr>
              <a:t>DRC </a:t>
            </a:r>
            <a:r>
              <a:rPr sz="1000" spc="-10" dirty="0">
                <a:solidFill>
                  <a:srgbClr val="3F3F3F"/>
                </a:solidFill>
                <a:latin typeface="Trebuchet MS"/>
                <a:cs typeface="Trebuchet MS"/>
              </a:rPr>
              <a:t>A6819160203</a:t>
            </a:r>
            <a:endParaRPr sz="1000">
              <a:latin typeface="Trebuchet MS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625"/>
              </a:spcBef>
            </a:pPr>
            <a:r>
              <a:rPr sz="1000" spc="13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85" dirty="0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sz="10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76400" y="2763011"/>
            <a:ext cx="2334895" cy="215265"/>
            <a:chOff x="1676400" y="2763011"/>
            <a:chExt cx="2334895" cy="21526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400" y="2763011"/>
              <a:ext cx="2334767" cy="2148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2516" y="2828544"/>
              <a:ext cx="82295" cy="838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5724" y="2828544"/>
              <a:ext cx="83819" cy="8381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318221" y="2443993"/>
            <a:ext cx="3086100" cy="5054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Top</a:t>
            </a:r>
            <a:r>
              <a:rPr sz="1450" b="1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3 sold</a:t>
            </a:r>
            <a:r>
              <a:rPr sz="1450" b="1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product</a:t>
            </a:r>
            <a:r>
              <a:rPr sz="1450" b="1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sz="1450" b="1" spc="175" dirty="0">
                <a:solidFill>
                  <a:srgbClr val="3F3F3F"/>
                </a:solidFill>
                <a:latin typeface="Trebuchet MS"/>
                <a:cs typeface="Trebuchet MS"/>
              </a:rPr>
              <a:t>N&amp;S</a:t>
            </a:r>
            <a:r>
              <a:rPr sz="1450" b="1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rebuchet MS"/>
                <a:cs typeface="Trebuchet MS"/>
              </a:rPr>
              <a:t>Division</a:t>
            </a:r>
            <a:endParaRPr sz="1450">
              <a:latin typeface="Trebuchet MS"/>
              <a:cs typeface="Trebuchet MS"/>
            </a:endParaRPr>
          </a:p>
          <a:p>
            <a:pPr marL="626110">
              <a:lnSpc>
                <a:spcPct val="100000"/>
              </a:lnSpc>
              <a:spcBef>
                <a:spcPts val="800"/>
              </a:spcBef>
              <a:tabLst>
                <a:tab pos="1911985" algn="l"/>
              </a:tabLst>
            </a:pPr>
            <a:r>
              <a:rPr sz="1000" spc="-10" dirty="0">
                <a:solidFill>
                  <a:srgbClr val="3F3F3F"/>
                </a:solidFill>
                <a:latin typeface="Trebuchet MS"/>
                <a:cs typeface="Trebuchet MS"/>
              </a:rPr>
              <a:t>Total_sold_quantity</a:t>
            </a:r>
            <a:r>
              <a:rPr sz="1000" dirty="0">
                <a:solidFill>
                  <a:srgbClr val="3F3F3F"/>
                </a:solidFill>
                <a:latin typeface="Trebuchet MS"/>
                <a:cs typeface="Trebuchet MS"/>
              </a:rPr>
              <a:t>	</a:t>
            </a:r>
            <a:r>
              <a:rPr sz="1000" spc="-10" dirty="0">
                <a:solidFill>
                  <a:srgbClr val="3F3F3F"/>
                </a:solidFill>
                <a:latin typeface="Trebuchet MS"/>
                <a:cs typeface="Trebuchet MS"/>
              </a:rPr>
              <a:t>Rank_Order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772" y="2391155"/>
            <a:ext cx="5524500" cy="3686810"/>
          </a:xfrm>
          <a:custGeom>
            <a:avLst/>
            <a:gdLst/>
            <a:ahLst/>
            <a:cxnLst/>
            <a:rect l="l" t="t" r="r" b="b"/>
            <a:pathLst>
              <a:path w="5524500" h="3686810">
                <a:moveTo>
                  <a:pt x="0" y="0"/>
                </a:moveTo>
                <a:lnTo>
                  <a:pt x="5524499" y="0"/>
                </a:lnTo>
                <a:lnTo>
                  <a:pt x="5524499" y="3686556"/>
                </a:lnTo>
                <a:lnTo>
                  <a:pt x="0" y="3686556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99183" y="2795914"/>
            <a:ext cx="4274185" cy="2214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8500"/>
              </a:lnSpc>
              <a:spcBef>
                <a:spcPts val="95"/>
              </a:spcBef>
              <a:buSzPct val="61538"/>
              <a:buFont typeface="Symbol"/>
              <a:buChar char=""/>
              <a:tabLst>
                <a:tab pos="295910" algn="l"/>
              </a:tabLst>
            </a:pP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300" spc="1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top</a:t>
            </a:r>
            <a:r>
              <a:rPr sz="1300" spc="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three</a:t>
            </a:r>
            <a:r>
              <a:rPr sz="1300" spc="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products:</a:t>
            </a:r>
            <a:r>
              <a:rPr sz="1300" spc="1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"AQ</a:t>
            </a:r>
            <a:r>
              <a:rPr sz="130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Pen</a:t>
            </a:r>
            <a:r>
              <a:rPr sz="1300" spc="1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Drive</a:t>
            </a:r>
            <a:r>
              <a:rPr sz="1300" spc="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2</a:t>
            </a:r>
            <a:r>
              <a:rPr sz="1300" spc="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30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1,"</a:t>
            </a:r>
            <a:r>
              <a:rPr sz="1300" spc="1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Gadugi"/>
                <a:cs typeface="Gadugi"/>
              </a:rPr>
              <a:t>"AQ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Pen</a:t>
            </a:r>
            <a:r>
              <a:rPr sz="1300" spc="1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Drive</a:t>
            </a:r>
            <a:r>
              <a:rPr sz="130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DRC,"</a:t>
            </a:r>
            <a:r>
              <a:rPr sz="130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and</a:t>
            </a:r>
            <a:r>
              <a:rPr sz="1300" spc="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another</a:t>
            </a:r>
            <a:r>
              <a:rPr sz="1300" spc="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variant</a:t>
            </a:r>
            <a:r>
              <a:rPr sz="1300" spc="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of</a:t>
            </a:r>
            <a:r>
              <a:rPr sz="1300" spc="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"AQ</a:t>
            </a:r>
            <a:r>
              <a:rPr sz="130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Pen</a:t>
            </a:r>
            <a:r>
              <a:rPr sz="1300" spc="1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Gadugi"/>
                <a:cs typeface="Gadugi"/>
              </a:rPr>
              <a:t>Drive DRC."</a:t>
            </a:r>
            <a:endParaRPr sz="1300">
              <a:latin typeface="Gadugi"/>
              <a:cs typeface="Gadugi"/>
            </a:endParaRPr>
          </a:p>
          <a:p>
            <a:pPr marL="295910" marR="478155" indent="-283845">
              <a:lnSpc>
                <a:spcPct val="108500"/>
              </a:lnSpc>
              <a:spcBef>
                <a:spcPts val="670"/>
              </a:spcBef>
              <a:buSzPct val="61538"/>
              <a:buFont typeface="Symbol"/>
              <a:buChar char=""/>
              <a:tabLst>
                <a:tab pos="295910" algn="l"/>
              </a:tabLst>
            </a:pP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Strong</a:t>
            </a:r>
            <a:r>
              <a:rPr sz="130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consumer</a:t>
            </a:r>
            <a:r>
              <a:rPr sz="1300" spc="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preference</a:t>
            </a:r>
            <a:r>
              <a:rPr sz="1300" spc="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for</a:t>
            </a:r>
            <a:r>
              <a:rPr sz="130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pen</a:t>
            </a:r>
            <a:r>
              <a:rPr sz="1300" spc="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drives</a:t>
            </a:r>
            <a:r>
              <a:rPr sz="1300" spc="1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Gadugi"/>
                <a:cs typeface="Gadugi"/>
              </a:rPr>
              <a:t>and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related</a:t>
            </a:r>
            <a:r>
              <a:rPr sz="130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items</a:t>
            </a:r>
            <a:r>
              <a:rPr sz="1300" spc="2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300" spc="2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this</a:t>
            </a:r>
            <a:r>
              <a:rPr sz="130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Gadugi"/>
                <a:cs typeface="Gadugi"/>
              </a:rPr>
              <a:t>division.</a:t>
            </a:r>
            <a:endParaRPr sz="1300">
              <a:latin typeface="Gadugi"/>
              <a:cs typeface="Gadugi"/>
            </a:endParaRPr>
          </a:p>
          <a:p>
            <a:pPr marL="295910" marR="398145" indent="-283845">
              <a:lnSpc>
                <a:spcPct val="108500"/>
              </a:lnSpc>
              <a:spcBef>
                <a:spcPts val="660"/>
              </a:spcBef>
              <a:buSzPct val="61538"/>
              <a:buFont typeface="Symbol"/>
              <a:buChar char=""/>
              <a:tabLst>
                <a:tab pos="295910" algn="l"/>
              </a:tabLst>
            </a:pP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30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division's</a:t>
            </a:r>
            <a:r>
              <a:rPr sz="1300" spc="1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leadership</a:t>
            </a:r>
            <a:r>
              <a:rPr sz="1300" spc="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30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this</a:t>
            </a:r>
            <a:r>
              <a:rPr sz="130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market</a:t>
            </a:r>
            <a:r>
              <a:rPr sz="130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Gadugi"/>
                <a:cs typeface="Gadugi"/>
              </a:rPr>
              <a:t>segment,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indicating</a:t>
            </a:r>
            <a:r>
              <a:rPr sz="1300" spc="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growth</a:t>
            </a:r>
            <a:r>
              <a:rPr sz="1300" spc="7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Gadugi"/>
                <a:cs typeface="Gadugi"/>
              </a:rPr>
              <a:t>potential.</a:t>
            </a:r>
            <a:endParaRPr sz="1300">
              <a:latin typeface="Gadugi"/>
              <a:cs typeface="Gadugi"/>
            </a:endParaRPr>
          </a:p>
          <a:p>
            <a:pPr marL="295910" marR="692785" indent="-283845">
              <a:lnSpc>
                <a:spcPct val="108500"/>
              </a:lnSpc>
              <a:spcBef>
                <a:spcPts val="670"/>
              </a:spcBef>
              <a:buSzPct val="61538"/>
              <a:buFont typeface="Symbol"/>
              <a:buChar char=""/>
              <a:tabLst>
                <a:tab pos="295910" algn="l"/>
              </a:tabLst>
            </a:pP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Efficient</a:t>
            </a:r>
            <a:r>
              <a:rPr sz="130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inventory</a:t>
            </a:r>
            <a:r>
              <a:rPr sz="1300" spc="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management</a:t>
            </a:r>
            <a:r>
              <a:rPr sz="1300" spc="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is</a:t>
            </a:r>
            <a:r>
              <a:rPr sz="130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crucial</a:t>
            </a:r>
            <a:r>
              <a:rPr sz="1300" spc="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Gadugi"/>
                <a:cs typeface="Gadugi"/>
              </a:rPr>
              <a:t>for </a:t>
            </a:r>
            <a:r>
              <a:rPr sz="1300" dirty="0">
                <a:solidFill>
                  <a:srgbClr val="FFFFFF"/>
                </a:solidFill>
                <a:latin typeface="Gadugi"/>
                <a:cs typeface="Gadugi"/>
              </a:rPr>
              <a:t>sustained</a:t>
            </a:r>
            <a:r>
              <a:rPr sz="1300" spc="3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Gadugi"/>
                <a:cs typeface="Gadugi"/>
              </a:rPr>
              <a:t>success.</a:t>
            </a:r>
            <a:endParaRPr sz="1300">
              <a:latin typeface="Gadugi"/>
              <a:cs typeface="Gadug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39248" y="1948817"/>
            <a:ext cx="17246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279" y="1235963"/>
            <a:ext cx="5189220" cy="893444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1910"/>
              </a:spcBef>
            </a:pPr>
            <a:r>
              <a:rPr spc="160" dirty="0"/>
              <a:t>VISUALS</a:t>
            </a:r>
            <a:r>
              <a:rPr spc="285" dirty="0"/>
              <a:t> </a:t>
            </a:r>
            <a:r>
              <a:rPr dirty="0"/>
              <a:t>-</a:t>
            </a:r>
            <a:r>
              <a:rPr spc="-25" dirty="0"/>
              <a:t>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1647" y="2404872"/>
            <a:ext cx="4864735" cy="3580129"/>
            <a:chOff x="231647" y="2404872"/>
            <a:chExt cx="4864735" cy="3580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47" y="2404872"/>
              <a:ext cx="4864607" cy="35798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27" y="2903220"/>
              <a:ext cx="4271772" cy="16093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88263" y="2944367"/>
            <a:ext cx="478790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428498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600" y="2976372"/>
            <a:ext cx="478790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419865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7411" y="2977896"/>
            <a:ext cx="480059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419471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40357" y="4292346"/>
            <a:ext cx="140335" cy="184785"/>
            <a:chOff x="1340357" y="4292346"/>
            <a:chExt cx="140335" cy="184785"/>
          </a:xfrm>
        </p:grpSpPr>
        <p:sp>
          <p:nvSpPr>
            <p:cNvPr id="10" name="object 10"/>
            <p:cNvSpPr/>
            <p:nvPr/>
          </p:nvSpPr>
          <p:spPr>
            <a:xfrm>
              <a:off x="1344167" y="4296156"/>
              <a:ext cx="132715" cy="177165"/>
            </a:xfrm>
            <a:custGeom>
              <a:avLst/>
              <a:gdLst/>
              <a:ahLst/>
              <a:cxnLst/>
              <a:rect l="l" t="t" r="r" b="b"/>
              <a:pathLst>
                <a:path w="132715" h="177164">
                  <a:moveTo>
                    <a:pt x="132587" y="176783"/>
                  </a:moveTo>
                  <a:lnTo>
                    <a:pt x="0" y="176783"/>
                  </a:lnTo>
                  <a:lnTo>
                    <a:pt x="0" y="0"/>
                  </a:lnTo>
                  <a:lnTo>
                    <a:pt x="132587" y="0"/>
                  </a:lnTo>
                  <a:lnTo>
                    <a:pt x="132587" y="176783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4167" y="4296156"/>
              <a:ext cx="132715" cy="177165"/>
            </a:xfrm>
            <a:custGeom>
              <a:avLst/>
              <a:gdLst/>
              <a:ahLst/>
              <a:cxnLst/>
              <a:rect l="l" t="t" r="r" b="b"/>
              <a:pathLst>
                <a:path w="132715" h="177164">
                  <a:moveTo>
                    <a:pt x="0" y="0"/>
                  </a:moveTo>
                  <a:lnTo>
                    <a:pt x="132587" y="0"/>
                  </a:lnTo>
                  <a:lnTo>
                    <a:pt x="132587" y="176783"/>
                  </a:lnTo>
                  <a:lnTo>
                    <a:pt x="0" y="176783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63444" y="4291002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5693" y="4292346"/>
            <a:ext cx="140335" cy="184785"/>
            <a:chOff x="2885693" y="4292346"/>
            <a:chExt cx="140335" cy="184785"/>
          </a:xfrm>
        </p:grpSpPr>
        <p:sp>
          <p:nvSpPr>
            <p:cNvPr id="14" name="object 14"/>
            <p:cNvSpPr/>
            <p:nvPr/>
          </p:nvSpPr>
          <p:spPr>
            <a:xfrm>
              <a:off x="2889503" y="4296156"/>
              <a:ext cx="132715" cy="177165"/>
            </a:xfrm>
            <a:custGeom>
              <a:avLst/>
              <a:gdLst/>
              <a:ahLst/>
              <a:cxnLst/>
              <a:rect l="l" t="t" r="r" b="b"/>
              <a:pathLst>
                <a:path w="132714" h="177164">
                  <a:moveTo>
                    <a:pt x="132588" y="176783"/>
                  </a:moveTo>
                  <a:lnTo>
                    <a:pt x="0" y="176783"/>
                  </a:lnTo>
                  <a:lnTo>
                    <a:pt x="0" y="0"/>
                  </a:lnTo>
                  <a:lnTo>
                    <a:pt x="132588" y="0"/>
                  </a:lnTo>
                  <a:lnTo>
                    <a:pt x="132588" y="176783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9503" y="4296156"/>
              <a:ext cx="132715" cy="177165"/>
            </a:xfrm>
            <a:custGeom>
              <a:avLst/>
              <a:gdLst/>
              <a:ahLst/>
              <a:cxnLst/>
              <a:rect l="l" t="t" r="r" b="b"/>
              <a:pathLst>
                <a:path w="132714" h="177164">
                  <a:moveTo>
                    <a:pt x="0" y="0"/>
                  </a:moveTo>
                  <a:lnTo>
                    <a:pt x="132588" y="0"/>
                  </a:lnTo>
                  <a:lnTo>
                    <a:pt x="132588" y="176783"/>
                  </a:lnTo>
                  <a:lnTo>
                    <a:pt x="0" y="176783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07276" y="4291002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31029" y="4292346"/>
            <a:ext cx="139065" cy="184785"/>
            <a:chOff x="4431029" y="4292346"/>
            <a:chExt cx="139065" cy="184785"/>
          </a:xfrm>
        </p:grpSpPr>
        <p:sp>
          <p:nvSpPr>
            <p:cNvPr id="18" name="object 18"/>
            <p:cNvSpPr/>
            <p:nvPr/>
          </p:nvSpPr>
          <p:spPr>
            <a:xfrm>
              <a:off x="4434839" y="4296156"/>
              <a:ext cx="131445" cy="177165"/>
            </a:xfrm>
            <a:custGeom>
              <a:avLst/>
              <a:gdLst/>
              <a:ahLst/>
              <a:cxnLst/>
              <a:rect l="l" t="t" r="r" b="b"/>
              <a:pathLst>
                <a:path w="131445" h="177164">
                  <a:moveTo>
                    <a:pt x="131063" y="176783"/>
                  </a:moveTo>
                  <a:lnTo>
                    <a:pt x="0" y="176783"/>
                  </a:lnTo>
                  <a:lnTo>
                    <a:pt x="0" y="0"/>
                  </a:lnTo>
                  <a:lnTo>
                    <a:pt x="131063" y="0"/>
                  </a:lnTo>
                  <a:lnTo>
                    <a:pt x="131063" y="176783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34839" y="4296156"/>
              <a:ext cx="131445" cy="177165"/>
            </a:xfrm>
            <a:custGeom>
              <a:avLst/>
              <a:gdLst/>
              <a:ahLst/>
              <a:cxnLst/>
              <a:rect l="l" t="t" r="r" b="b"/>
              <a:pathLst>
                <a:path w="131445" h="177164">
                  <a:moveTo>
                    <a:pt x="0" y="0"/>
                  </a:moveTo>
                  <a:lnTo>
                    <a:pt x="131063" y="0"/>
                  </a:lnTo>
                  <a:lnTo>
                    <a:pt x="131063" y="176783"/>
                  </a:lnTo>
                  <a:lnTo>
                    <a:pt x="0" y="176783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2582" y="4291002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39852" y="4497323"/>
          <a:ext cx="4633595" cy="1155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spc="-5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spc="-5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spc="-5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428498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419865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419471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8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AQ</a:t>
                      </a:r>
                      <a:r>
                        <a:rPr sz="1000" spc="3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GAMERS</a:t>
                      </a:r>
                      <a:r>
                        <a:rPr sz="1000" spc="1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8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AQ</a:t>
                      </a:r>
                      <a:r>
                        <a:rPr sz="1000" spc="-1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6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MAXIMA</a:t>
                      </a:r>
                      <a:r>
                        <a:rPr sz="1000" spc="-4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8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AQ</a:t>
                      </a:r>
                      <a:r>
                        <a:rPr sz="1000" spc="-1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6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MAXIMA</a:t>
                      </a:r>
                      <a:r>
                        <a:rPr sz="1000" spc="-5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A2319150302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A2520150501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A2520150504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1905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spc="-6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000" spc="-3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9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000" spc="-1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spc="-6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000" spc="-3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9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000" spc="-1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spc="-6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000" spc="-2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9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000" spc="-14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43463" y="2477488"/>
            <a:ext cx="31819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Top</a:t>
            </a:r>
            <a:r>
              <a:rPr sz="1450" b="1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3</a:t>
            </a:r>
            <a:r>
              <a:rPr sz="1450" b="1" spc="-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sold</a:t>
            </a:r>
            <a:r>
              <a:rPr sz="1450" b="1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product</a:t>
            </a:r>
            <a:r>
              <a:rPr sz="1450" b="1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1450" b="1" spc="-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114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450" b="1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80" dirty="0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sz="1450" b="1" spc="-1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245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450" b="1" spc="-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rebuchet MS"/>
                <a:cs typeface="Trebuchet MS"/>
              </a:rPr>
              <a:t>Division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96567" y="5708903"/>
            <a:ext cx="2336800" cy="216535"/>
            <a:chOff x="1496567" y="5708903"/>
            <a:chExt cx="2336800" cy="21653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6567" y="5708903"/>
              <a:ext cx="2336291" cy="21640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2683" y="5775960"/>
              <a:ext cx="83819" cy="8229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753602" y="5719043"/>
            <a:ext cx="1050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Total_sold_quantity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47416" y="5775960"/>
            <a:ext cx="83819" cy="8229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039820" y="5719043"/>
            <a:ext cx="675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F3F3F"/>
                </a:solidFill>
                <a:latin typeface="Trebuchet MS"/>
                <a:cs typeface="Trebuchet MS"/>
              </a:rPr>
              <a:t>Rank_Order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1647" y="2404872"/>
            <a:ext cx="4864735" cy="3580129"/>
          </a:xfrm>
          <a:custGeom>
            <a:avLst/>
            <a:gdLst/>
            <a:ahLst/>
            <a:cxnLst/>
            <a:rect l="l" t="t" r="r" b="b"/>
            <a:pathLst>
              <a:path w="4864735" h="3580129">
                <a:moveTo>
                  <a:pt x="0" y="0"/>
                </a:moveTo>
                <a:lnTo>
                  <a:pt x="4864607" y="0"/>
                </a:lnTo>
                <a:lnTo>
                  <a:pt x="4864607" y="3579876"/>
                </a:lnTo>
                <a:lnTo>
                  <a:pt x="0" y="3579876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92637" y="3057809"/>
            <a:ext cx="4766945" cy="2214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>
              <a:lnSpc>
                <a:spcPct val="109700"/>
              </a:lnSpc>
              <a:spcBef>
                <a:spcPts val="9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best-selling</a:t>
            </a:r>
            <a:r>
              <a:rPr sz="145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product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is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"AQ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Gamers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Ms,"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followed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by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two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variants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of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"AQ</a:t>
            </a:r>
            <a:r>
              <a:rPr sz="1450" spc="3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Maxima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Gadugi"/>
                <a:cs typeface="Gadugi"/>
              </a:rPr>
              <a:t>Ms."</a:t>
            </a:r>
            <a:endParaRPr sz="1450">
              <a:latin typeface="Gadugi"/>
              <a:cs typeface="Gadugi"/>
            </a:endParaRPr>
          </a:p>
          <a:p>
            <a:pPr marL="295910" marR="150495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This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division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specializes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gaming-related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products,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appealing</a:t>
            </a:r>
            <a:r>
              <a:rPr sz="1450" spc="4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to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</a:t>
            </a:r>
            <a:r>
              <a:rPr sz="1450" spc="6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specific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customer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niche..</a:t>
            </a:r>
            <a:endParaRPr sz="1450">
              <a:latin typeface="Gadugi"/>
              <a:cs typeface="Gadugi"/>
            </a:endParaRPr>
          </a:p>
          <a:p>
            <a:pPr marL="295910" marR="17653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Efficient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inventory</a:t>
            </a:r>
            <a:r>
              <a:rPr sz="1450" spc="5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management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is</a:t>
            </a:r>
            <a:r>
              <a:rPr sz="1450" spc="11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essential</a:t>
            </a:r>
            <a:r>
              <a:rPr sz="1450" spc="6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to</a:t>
            </a:r>
            <a:r>
              <a:rPr sz="1450" spc="10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Gadugi"/>
                <a:cs typeface="Gadugi"/>
              </a:rPr>
              <a:t>meet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customer</a:t>
            </a:r>
            <a:r>
              <a:rPr sz="1450" spc="8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demand.</a:t>
            </a:r>
            <a:endParaRPr sz="1450">
              <a:latin typeface="Gadugi"/>
              <a:cs typeface="Gadugi"/>
            </a:endParaRPr>
          </a:p>
          <a:p>
            <a:pPr marL="295910" marR="26034" indent="-283845">
              <a:lnSpc>
                <a:spcPct val="109700"/>
              </a:lnSpc>
              <a:spcBef>
                <a:spcPts val="645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Continuously</a:t>
            </a:r>
            <a:r>
              <a:rPr sz="1450" spc="4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promote</a:t>
            </a:r>
            <a:r>
              <a:rPr sz="1450" spc="5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and</a:t>
            </a:r>
            <a:r>
              <a:rPr sz="1450" spc="95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brand</a:t>
            </a:r>
            <a:r>
              <a:rPr sz="1450" spc="7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the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top</a:t>
            </a:r>
            <a:r>
              <a:rPr sz="1450" spc="9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products</a:t>
            </a:r>
            <a:r>
              <a:rPr sz="1450" spc="10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Gadugi"/>
                <a:cs typeface="Gadugi"/>
              </a:rPr>
              <a:t>to </a:t>
            </a:r>
            <a:r>
              <a:rPr sz="1450" dirty="0">
                <a:solidFill>
                  <a:srgbClr val="FFFFFF"/>
                </a:solidFill>
                <a:latin typeface="Gadugi"/>
                <a:cs typeface="Gadugi"/>
              </a:rPr>
              <a:t>sustain</a:t>
            </a:r>
            <a:r>
              <a:rPr sz="1450" spc="80" dirty="0">
                <a:solidFill>
                  <a:srgbClr val="FFFFFF"/>
                </a:solidFill>
                <a:latin typeface="Gadugi"/>
                <a:cs typeface="Gadugi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Gadugi"/>
                <a:cs typeface="Gadugi"/>
              </a:rPr>
              <a:t>success.</a:t>
            </a:r>
            <a:endParaRPr sz="1450">
              <a:latin typeface="Gadugi"/>
              <a:cs typeface="Gadug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39248" y="1948817"/>
            <a:ext cx="17246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279" y="1235963"/>
            <a:ext cx="5189220" cy="893444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42570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1910"/>
              </a:spcBef>
            </a:pPr>
            <a:r>
              <a:rPr spc="160" dirty="0"/>
              <a:t>VISUALS</a:t>
            </a:r>
            <a:r>
              <a:rPr spc="285" dirty="0"/>
              <a:t> </a:t>
            </a:r>
            <a:r>
              <a:rPr dirty="0"/>
              <a:t>-</a:t>
            </a:r>
            <a:r>
              <a:rPr spc="-25" dirty="0"/>
              <a:t>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2" y="2474975"/>
            <a:ext cx="4526280" cy="3779520"/>
            <a:chOff x="362712" y="2474975"/>
            <a:chExt cx="4526280" cy="3779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2" y="2474975"/>
              <a:ext cx="4526280" cy="3779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43" y="3261359"/>
              <a:ext cx="3936491" cy="13959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29995" y="3299459"/>
            <a:ext cx="410209" cy="17716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55"/>
              </a:spcBef>
            </a:pP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17434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1888" y="3311652"/>
            <a:ext cx="410209" cy="17716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17280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3779" y="3311652"/>
            <a:ext cx="410209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17275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6651" y="4440935"/>
            <a:ext cx="131445" cy="178435"/>
          </a:xfrm>
          <a:custGeom>
            <a:avLst/>
            <a:gdLst/>
            <a:ahLst/>
            <a:cxnLst/>
            <a:rect l="l" t="t" r="r" b="b"/>
            <a:pathLst>
              <a:path w="131444" h="178435">
                <a:moveTo>
                  <a:pt x="131064" y="178308"/>
                </a:moveTo>
                <a:lnTo>
                  <a:pt x="0" y="178308"/>
                </a:lnTo>
                <a:lnTo>
                  <a:pt x="0" y="0"/>
                </a:lnTo>
                <a:lnTo>
                  <a:pt x="131064" y="0"/>
                </a:lnTo>
                <a:lnTo>
                  <a:pt x="131064" y="17830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4404" y="4435798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28543" y="4440935"/>
            <a:ext cx="131445" cy="178435"/>
          </a:xfrm>
          <a:custGeom>
            <a:avLst/>
            <a:gdLst/>
            <a:ahLst/>
            <a:cxnLst/>
            <a:rect l="l" t="t" r="r" b="b"/>
            <a:pathLst>
              <a:path w="131444" h="178435">
                <a:moveTo>
                  <a:pt x="131064" y="178308"/>
                </a:moveTo>
                <a:lnTo>
                  <a:pt x="0" y="178308"/>
                </a:lnTo>
                <a:lnTo>
                  <a:pt x="0" y="0"/>
                </a:lnTo>
                <a:lnTo>
                  <a:pt x="131064" y="0"/>
                </a:lnTo>
                <a:lnTo>
                  <a:pt x="131064" y="17830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46315" y="4435798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48911" y="4440935"/>
            <a:ext cx="132715" cy="178435"/>
          </a:xfrm>
          <a:custGeom>
            <a:avLst/>
            <a:gdLst/>
            <a:ahLst/>
            <a:cxnLst/>
            <a:rect l="l" t="t" r="r" b="b"/>
            <a:pathLst>
              <a:path w="132714" h="178435">
                <a:moveTo>
                  <a:pt x="132588" y="178308"/>
                </a:moveTo>
                <a:lnTo>
                  <a:pt x="0" y="178308"/>
                </a:lnTo>
                <a:lnTo>
                  <a:pt x="0" y="0"/>
                </a:lnTo>
                <a:lnTo>
                  <a:pt x="132588" y="0"/>
                </a:lnTo>
                <a:lnTo>
                  <a:pt x="132588" y="17830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68180" y="4435798"/>
            <a:ext cx="95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4631" y="4642103"/>
          <a:ext cx="4265295" cy="1156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17434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17280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17275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0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8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AQ</a:t>
                      </a:r>
                      <a:r>
                        <a:rPr sz="1000" spc="-3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DIGIT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8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AQ</a:t>
                      </a:r>
                      <a:r>
                        <a:rPr sz="1000" spc="-18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VELOCITY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8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AQ</a:t>
                      </a: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DIGIT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A4218110202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A4319110306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A4218110208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PC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PC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PC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162312" y="2527777"/>
            <a:ext cx="29514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Top</a:t>
            </a:r>
            <a:r>
              <a:rPr sz="1450" b="1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3 sold</a:t>
            </a:r>
            <a:r>
              <a:rPr sz="1450" b="1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product</a:t>
            </a:r>
            <a:r>
              <a:rPr sz="1450" b="1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in </a:t>
            </a:r>
            <a:r>
              <a:rPr sz="1450" b="1" spc="180" dirty="0">
                <a:solidFill>
                  <a:srgbClr val="3F3F3F"/>
                </a:solidFill>
                <a:latin typeface="Trebuchet MS"/>
                <a:cs typeface="Trebuchet MS"/>
              </a:rPr>
              <a:t>PC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rebuchet MS"/>
                <a:cs typeface="Trebuchet MS"/>
              </a:rPr>
              <a:t>Division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59991" y="5980176"/>
            <a:ext cx="2331720" cy="215265"/>
            <a:chOff x="1459991" y="5980176"/>
            <a:chExt cx="2331720" cy="21526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991" y="5980176"/>
              <a:ext cx="2331719" cy="2148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108" y="6045707"/>
              <a:ext cx="82295" cy="8381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15494" y="5988755"/>
            <a:ext cx="1050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Total_sold_quantity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0839" y="6045707"/>
            <a:ext cx="82295" cy="8381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001773" y="5988755"/>
            <a:ext cx="674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F3F3F"/>
                </a:solidFill>
                <a:latin typeface="Trebuchet MS"/>
                <a:cs typeface="Trebuchet MS"/>
              </a:rPr>
              <a:t>Rank_Order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2712" y="2474975"/>
            <a:ext cx="4526280" cy="3779520"/>
          </a:xfrm>
          <a:custGeom>
            <a:avLst/>
            <a:gdLst/>
            <a:ahLst/>
            <a:cxnLst/>
            <a:rect l="l" t="t" r="r" b="b"/>
            <a:pathLst>
              <a:path w="4526280" h="3779520">
                <a:moveTo>
                  <a:pt x="0" y="0"/>
                </a:moveTo>
                <a:lnTo>
                  <a:pt x="4526280" y="0"/>
                </a:lnTo>
                <a:lnTo>
                  <a:pt x="4526280" y="3779520"/>
                </a:lnTo>
                <a:lnTo>
                  <a:pt x="0" y="3779520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26536" y="2862755"/>
            <a:ext cx="4892040" cy="2214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>
              <a:lnSpc>
                <a:spcPct val="109700"/>
              </a:lnSpc>
              <a:spcBef>
                <a:spcPts val="9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best-selling</a:t>
            </a:r>
            <a:r>
              <a:rPr sz="1450" b="1" spc="4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product</a:t>
            </a:r>
            <a:r>
              <a:rPr sz="1450" b="1" spc="4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"PC"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division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is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25" dirty="0">
                <a:solidFill>
                  <a:srgbClr val="D1D4DB"/>
                </a:solidFill>
                <a:latin typeface="Gadugi"/>
                <a:cs typeface="Gadugi"/>
              </a:rPr>
              <a:t>"AQ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Digit,"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with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two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variants</a:t>
            </a:r>
            <a:r>
              <a:rPr sz="1450" b="1" spc="5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followed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by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“AQ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velocity”.</a:t>
            </a:r>
            <a:endParaRPr sz="1450">
              <a:latin typeface="Gadugi"/>
              <a:cs typeface="Gadugi"/>
            </a:endParaRPr>
          </a:p>
          <a:p>
            <a:pPr marL="295910" marR="43942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division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specializes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</a:t>
            </a:r>
            <a:r>
              <a:rPr sz="1450" b="1" spc="9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PC-related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products,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indicating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focus</a:t>
            </a:r>
            <a:r>
              <a:rPr sz="1450" b="1" spc="4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on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computing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niche.</a:t>
            </a:r>
            <a:endParaRPr sz="1450">
              <a:latin typeface="Gadugi"/>
              <a:cs typeface="Gadugi"/>
            </a:endParaRPr>
          </a:p>
          <a:p>
            <a:pPr marL="295910" marR="484505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Efficient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inventory</a:t>
            </a:r>
            <a:r>
              <a:rPr sz="1450" b="1" spc="10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management</a:t>
            </a:r>
            <a:r>
              <a:rPr sz="1450" b="1" spc="9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is</a:t>
            </a:r>
            <a:r>
              <a:rPr sz="1450" b="1" spc="10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essential</a:t>
            </a:r>
            <a:r>
              <a:rPr sz="1450" b="1" spc="10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25" dirty="0">
                <a:solidFill>
                  <a:srgbClr val="D1D4DB"/>
                </a:solidFill>
                <a:latin typeface="Gadugi"/>
                <a:cs typeface="Gadugi"/>
              </a:rPr>
              <a:t>to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meet</a:t>
            </a:r>
            <a:r>
              <a:rPr sz="1450" b="1" spc="9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customer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demand.</a:t>
            </a:r>
            <a:endParaRPr sz="1450">
              <a:latin typeface="Gadugi"/>
              <a:cs typeface="Gadugi"/>
            </a:endParaRPr>
          </a:p>
          <a:p>
            <a:pPr marL="295910" marR="630555" indent="-283845">
              <a:lnSpc>
                <a:spcPct val="109700"/>
              </a:lnSpc>
              <a:spcBef>
                <a:spcPts val="645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Ongoing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branding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and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marketing</a:t>
            </a:r>
            <a:r>
              <a:rPr sz="1450" b="1" spc="10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efforts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25" dirty="0">
                <a:solidFill>
                  <a:srgbClr val="D1D4DB"/>
                </a:solidFill>
                <a:latin typeface="Gadugi"/>
                <a:cs typeface="Gadugi"/>
              </a:rPr>
              <a:t>are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important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to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maintain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success.</a:t>
            </a:r>
            <a:endParaRPr sz="1450">
              <a:latin typeface="Gadugi"/>
              <a:cs typeface="Gadug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39248" y="1948817"/>
            <a:ext cx="17246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1629" y="1622297"/>
            <a:ext cx="4941571" cy="2797303"/>
            <a:chOff x="1611629" y="1622297"/>
            <a:chExt cx="6823075" cy="4965700"/>
          </a:xfrm>
        </p:grpSpPr>
        <p:sp>
          <p:nvSpPr>
            <p:cNvPr id="3" name="object 3"/>
            <p:cNvSpPr/>
            <p:nvPr/>
          </p:nvSpPr>
          <p:spPr>
            <a:xfrm>
              <a:off x="1840991" y="1854708"/>
              <a:ext cx="6377940" cy="980440"/>
            </a:xfrm>
            <a:custGeom>
              <a:avLst/>
              <a:gdLst/>
              <a:ahLst/>
              <a:cxnLst/>
              <a:rect l="l" t="t" r="r" b="b"/>
              <a:pathLst>
                <a:path w="6377940" h="980439">
                  <a:moveTo>
                    <a:pt x="6377940" y="979932"/>
                  </a:moveTo>
                  <a:lnTo>
                    <a:pt x="0" y="979932"/>
                  </a:lnTo>
                  <a:lnTo>
                    <a:pt x="0" y="0"/>
                  </a:lnTo>
                  <a:lnTo>
                    <a:pt x="6377940" y="0"/>
                  </a:lnTo>
                  <a:lnTo>
                    <a:pt x="637794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40991" y="1854708"/>
              <a:ext cx="6377940" cy="980440"/>
            </a:xfrm>
            <a:custGeom>
              <a:avLst/>
              <a:gdLst/>
              <a:ahLst/>
              <a:cxnLst/>
              <a:rect l="l" t="t" r="r" b="b"/>
              <a:pathLst>
                <a:path w="6377940" h="980439">
                  <a:moveTo>
                    <a:pt x="0" y="0"/>
                  </a:moveTo>
                  <a:lnTo>
                    <a:pt x="6377940" y="0"/>
                  </a:lnTo>
                  <a:lnTo>
                    <a:pt x="6377940" y="979932"/>
                  </a:lnTo>
                  <a:lnTo>
                    <a:pt x="0" y="979932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6963" y="1627631"/>
              <a:ext cx="6812280" cy="4954905"/>
            </a:xfrm>
            <a:custGeom>
              <a:avLst/>
              <a:gdLst/>
              <a:ahLst/>
              <a:cxnLst/>
              <a:rect l="l" t="t" r="r" b="b"/>
              <a:pathLst>
                <a:path w="6812280" h="4954905">
                  <a:moveTo>
                    <a:pt x="6079236" y="4402836"/>
                  </a:moveTo>
                  <a:lnTo>
                    <a:pt x="734568" y="4402836"/>
                  </a:lnTo>
                  <a:lnTo>
                    <a:pt x="686303" y="4401279"/>
                  </a:lnTo>
                  <a:lnTo>
                    <a:pt x="638868" y="4396673"/>
                  </a:lnTo>
                  <a:lnTo>
                    <a:pt x="592358" y="4389113"/>
                  </a:lnTo>
                  <a:lnTo>
                    <a:pt x="546872" y="4378695"/>
                  </a:lnTo>
                  <a:lnTo>
                    <a:pt x="502505" y="4365516"/>
                  </a:lnTo>
                  <a:lnTo>
                    <a:pt x="459356" y="4349671"/>
                  </a:lnTo>
                  <a:lnTo>
                    <a:pt x="417521" y="4331257"/>
                  </a:lnTo>
                  <a:lnTo>
                    <a:pt x="377097" y="4310368"/>
                  </a:lnTo>
                  <a:lnTo>
                    <a:pt x="338183" y="4287102"/>
                  </a:lnTo>
                  <a:lnTo>
                    <a:pt x="300874" y="4261555"/>
                  </a:lnTo>
                  <a:lnTo>
                    <a:pt x="265268" y="4233821"/>
                  </a:lnTo>
                  <a:lnTo>
                    <a:pt x="231462" y="4203998"/>
                  </a:lnTo>
                  <a:lnTo>
                    <a:pt x="199553" y="4172181"/>
                  </a:lnTo>
                  <a:lnTo>
                    <a:pt x="169639" y="4138466"/>
                  </a:lnTo>
                  <a:lnTo>
                    <a:pt x="141817" y="4102949"/>
                  </a:lnTo>
                  <a:lnTo>
                    <a:pt x="116183" y="4065726"/>
                  </a:lnTo>
                  <a:lnTo>
                    <a:pt x="92835" y="4026894"/>
                  </a:lnTo>
                  <a:lnTo>
                    <a:pt x="71870" y="3986547"/>
                  </a:lnTo>
                  <a:lnTo>
                    <a:pt x="53385" y="3944782"/>
                  </a:lnTo>
                  <a:lnTo>
                    <a:pt x="37478" y="3901696"/>
                  </a:lnTo>
                  <a:lnTo>
                    <a:pt x="24245" y="3857383"/>
                  </a:lnTo>
                  <a:lnTo>
                    <a:pt x="13783" y="3811940"/>
                  </a:lnTo>
                  <a:lnTo>
                    <a:pt x="6190" y="3765464"/>
                  </a:lnTo>
                  <a:lnTo>
                    <a:pt x="1563" y="3718049"/>
                  </a:lnTo>
                  <a:lnTo>
                    <a:pt x="0" y="3669792"/>
                  </a:lnTo>
                  <a:lnTo>
                    <a:pt x="0" y="734568"/>
                  </a:lnTo>
                  <a:lnTo>
                    <a:pt x="1563" y="686303"/>
                  </a:lnTo>
                  <a:lnTo>
                    <a:pt x="6190" y="638868"/>
                  </a:lnTo>
                  <a:lnTo>
                    <a:pt x="13783" y="592358"/>
                  </a:lnTo>
                  <a:lnTo>
                    <a:pt x="24245" y="546872"/>
                  </a:lnTo>
                  <a:lnTo>
                    <a:pt x="37478" y="502505"/>
                  </a:lnTo>
                  <a:lnTo>
                    <a:pt x="53385" y="459356"/>
                  </a:lnTo>
                  <a:lnTo>
                    <a:pt x="71870" y="417521"/>
                  </a:lnTo>
                  <a:lnTo>
                    <a:pt x="92835" y="377097"/>
                  </a:lnTo>
                  <a:lnTo>
                    <a:pt x="116183" y="338183"/>
                  </a:lnTo>
                  <a:lnTo>
                    <a:pt x="141817" y="300874"/>
                  </a:lnTo>
                  <a:lnTo>
                    <a:pt x="169639" y="265268"/>
                  </a:lnTo>
                  <a:lnTo>
                    <a:pt x="199553" y="231462"/>
                  </a:lnTo>
                  <a:lnTo>
                    <a:pt x="231462" y="199553"/>
                  </a:lnTo>
                  <a:lnTo>
                    <a:pt x="265268" y="169639"/>
                  </a:lnTo>
                  <a:lnTo>
                    <a:pt x="300874" y="141817"/>
                  </a:lnTo>
                  <a:lnTo>
                    <a:pt x="338183" y="116183"/>
                  </a:lnTo>
                  <a:lnTo>
                    <a:pt x="377097" y="92835"/>
                  </a:lnTo>
                  <a:lnTo>
                    <a:pt x="417521" y="71870"/>
                  </a:lnTo>
                  <a:lnTo>
                    <a:pt x="459356" y="53385"/>
                  </a:lnTo>
                  <a:lnTo>
                    <a:pt x="502505" y="37478"/>
                  </a:lnTo>
                  <a:lnTo>
                    <a:pt x="546872" y="24245"/>
                  </a:lnTo>
                  <a:lnTo>
                    <a:pt x="592358" y="13783"/>
                  </a:lnTo>
                  <a:lnTo>
                    <a:pt x="638868" y="6190"/>
                  </a:lnTo>
                  <a:lnTo>
                    <a:pt x="686303" y="1563"/>
                  </a:lnTo>
                  <a:lnTo>
                    <a:pt x="734568" y="0"/>
                  </a:lnTo>
                  <a:lnTo>
                    <a:pt x="6079236" y="0"/>
                  </a:lnTo>
                  <a:lnTo>
                    <a:pt x="6127493" y="1563"/>
                  </a:lnTo>
                  <a:lnTo>
                    <a:pt x="6174907" y="6190"/>
                  </a:lnTo>
                  <a:lnTo>
                    <a:pt x="6221384" y="13783"/>
                  </a:lnTo>
                  <a:lnTo>
                    <a:pt x="6266827" y="24245"/>
                  </a:lnTo>
                  <a:lnTo>
                    <a:pt x="6311140" y="37478"/>
                  </a:lnTo>
                  <a:lnTo>
                    <a:pt x="6354226" y="53385"/>
                  </a:lnTo>
                  <a:lnTo>
                    <a:pt x="6395991" y="71870"/>
                  </a:lnTo>
                  <a:lnTo>
                    <a:pt x="6436338" y="92835"/>
                  </a:lnTo>
                  <a:lnTo>
                    <a:pt x="6475170" y="116183"/>
                  </a:lnTo>
                  <a:lnTo>
                    <a:pt x="6512393" y="141817"/>
                  </a:lnTo>
                  <a:lnTo>
                    <a:pt x="6547910" y="169639"/>
                  </a:lnTo>
                  <a:lnTo>
                    <a:pt x="6581625" y="199553"/>
                  </a:lnTo>
                  <a:lnTo>
                    <a:pt x="6613442" y="231462"/>
                  </a:lnTo>
                  <a:lnTo>
                    <a:pt x="6643265" y="265268"/>
                  </a:lnTo>
                  <a:lnTo>
                    <a:pt x="6670999" y="300874"/>
                  </a:lnTo>
                  <a:lnTo>
                    <a:pt x="6696547" y="338183"/>
                  </a:lnTo>
                  <a:lnTo>
                    <a:pt x="6719813" y="377097"/>
                  </a:lnTo>
                  <a:lnTo>
                    <a:pt x="6740701" y="417521"/>
                  </a:lnTo>
                  <a:lnTo>
                    <a:pt x="6759115" y="459356"/>
                  </a:lnTo>
                  <a:lnTo>
                    <a:pt x="6774960" y="502505"/>
                  </a:lnTo>
                  <a:lnTo>
                    <a:pt x="6788139" y="546872"/>
                  </a:lnTo>
                  <a:lnTo>
                    <a:pt x="6798557" y="592358"/>
                  </a:lnTo>
                  <a:lnTo>
                    <a:pt x="6806117" y="638868"/>
                  </a:lnTo>
                  <a:lnTo>
                    <a:pt x="6810723" y="686303"/>
                  </a:lnTo>
                  <a:lnTo>
                    <a:pt x="6812280" y="734568"/>
                  </a:lnTo>
                  <a:lnTo>
                    <a:pt x="6812280" y="3669792"/>
                  </a:lnTo>
                  <a:lnTo>
                    <a:pt x="6810723" y="3718049"/>
                  </a:lnTo>
                  <a:lnTo>
                    <a:pt x="6806117" y="3765464"/>
                  </a:lnTo>
                  <a:lnTo>
                    <a:pt x="6798557" y="3811940"/>
                  </a:lnTo>
                  <a:lnTo>
                    <a:pt x="6788139" y="3857383"/>
                  </a:lnTo>
                  <a:lnTo>
                    <a:pt x="6774960" y="3901696"/>
                  </a:lnTo>
                  <a:lnTo>
                    <a:pt x="6759115" y="3944782"/>
                  </a:lnTo>
                  <a:lnTo>
                    <a:pt x="6740701" y="3986547"/>
                  </a:lnTo>
                  <a:lnTo>
                    <a:pt x="6719813" y="4026894"/>
                  </a:lnTo>
                  <a:lnTo>
                    <a:pt x="6696547" y="4065726"/>
                  </a:lnTo>
                  <a:lnTo>
                    <a:pt x="6670999" y="4102949"/>
                  </a:lnTo>
                  <a:lnTo>
                    <a:pt x="6643265" y="4138466"/>
                  </a:lnTo>
                  <a:lnTo>
                    <a:pt x="6613442" y="4172181"/>
                  </a:lnTo>
                  <a:lnTo>
                    <a:pt x="6581625" y="4203998"/>
                  </a:lnTo>
                  <a:lnTo>
                    <a:pt x="6547910" y="4233821"/>
                  </a:lnTo>
                  <a:lnTo>
                    <a:pt x="6512393" y="4261555"/>
                  </a:lnTo>
                  <a:lnTo>
                    <a:pt x="6475170" y="4287102"/>
                  </a:lnTo>
                  <a:lnTo>
                    <a:pt x="6436338" y="4310368"/>
                  </a:lnTo>
                  <a:lnTo>
                    <a:pt x="6395991" y="4331257"/>
                  </a:lnTo>
                  <a:lnTo>
                    <a:pt x="6354226" y="4349671"/>
                  </a:lnTo>
                  <a:lnTo>
                    <a:pt x="6311140" y="4365516"/>
                  </a:lnTo>
                  <a:lnTo>
                    <a:pt x="6266827" y="4378695"/>
                  </a:lnTo>
                  <a:lnTo>
                    <a:pt x="6221384" y="4389113"/>
                  </a:lnTo>
                  <a:lnTo>
                    <a:pt x="6174907" y="4396673"/>
                  </a:lnTo>
                  <a:lnTo>
                    <a:pt x="6127493" y="4401279"/>
                  </a:lnTo>
                  <a:lnTo>
                    <a:pt x="6079236" y="4402836"/>
                  </a:lnTo>
                  <a:close/>
                </a:path>
                <a:path w="6812280" h="4954905">
                  <a:moveTo>
                    <a:pt x="1987296" y="4954524"/>
                  </a:moveTo>
                  <a:lnTo>
                    <a:pt x="1135380" y="4402836"/>
                  </a:lnTo>
                  <a:lnTo>
                    <a:pt x="2839211" y="4402836"/>
                  </a:lnTo>
                  <a:lnTo>
                    <a:pt x="1987296" y="495452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616963" y="1627631"/>
              <a:ext cx="6812280" cy="4954905"/>
            </a:xfrm>
            <a:custGeom>
              <a:avLst/>
              <a:gdLst/>
              <a:ahLst/>
              <a:cxnLst/>
              <a:rect l="l" t="t" r="r" b="b"/>
              <a:pathLst>
                <a:path w="6812280" h="4954905">
                  <a:moveTo>
                    <a:pt x="0" y="734568"/>
                  </a:moveTo>
                  <a:lnTo>
                    <a:pt x="1563" y="686303"/>
                  </a:lnTo>
                  <a:lnTo>
                    <a:pt x="6190" y="638868"/>
                  </a:lnTo>
                  <a:lnTo>
                    <a:pt x="13783" y="592358"/>
                  </a:lnTo>
                  <a:lnTo>
                    <a:pt x="24245" y="546872"/>
                  </a:lnTo>
                  <a:lnTo>
                    <a:pt x="37478" y="502505"/>
                  </a:lnTo>
                  <a:lnTo>
                    <a:pt x="53385" y="459356"/>
                  </a:lnTo>
                  <a:lnTo>
                    <a:pt x="71870" y="417521"/>
                  </a:lnTo>
                  <a:lnTo>
                    <a:pt x="92835" y="377097"/>
                  </a:lnTo>
                  <a:lnTo>
                    <a:pt x="116183" y="338183"/>
                  </a:lnTo>
                  <a:lnTo>
                    <a:pt x="141817" y="300874"/>
                  </a:lnTo>
                  <a:lnTo>
                    <a:pt x="169639" y="265268"/>
                  </a:lnTo>
                  <a:lnTo>
                    <a:pt x="199553" y="231462"/>
                  </a:lnTo>
                  <a:lnTo>
                    <a:pt x="231462" y="199553"/>
                  </a:lnTo>
                  <a:lnTo>
                    <a:pt x="265268" y="169639"/>
                  </a:lnTo>
                  <a:lnTo>
                    <a:pt x="300874" y="141817"/>
                  </a:lnTo>
                  <a:lnTo>
                    <a:pt x="338183" y="116183"/>
                  </a:lnTo>
                  <a:lnTo>
                    <a:pt x="377097" y="92835"/>
                  </a:lnTo>
                  <a:lnTo>
                    <a:pt x="417521" y="71870"/>
                  </a:lnTo>
                  <a:lnTo>
                    <a:pt x="459356" y="53385"/>
                  </a:lnTo>
                  <a:lnTo>
                    <a:pt x="502505" y="37478"/>
                  </a:lnTo>
                  <a:lnTo>
                    <a:pt x="546872" y="24245"/>
                  </a:lnTo>
                  <a:lnTo>
                    <a:pt x="592358" y="13783"/>
                  </a:lnTo>
                  <a:lnTo>
                    <a:pt x="638868" y="6190"/>
                  </a:lnTo>
                  <a:lnTo>
                    <a:pt x="686303" y="1563"/>
                  </a:lnTo>
                  <a:lnTo>
                    <a:pt x="734568" y="0"/>
                  </a:lnTo>
                  <a:lnTo>
                    <a:pt x="1135379" y="0"/>
                  </a:lnTo>
                  <a:lnTo>
                    <a:pt x="2839211" y="0"/>
                  </a:lnTo>
                  <a:lnTo>
                    <a:pt x="6079235" y="0"/>
                  </a:lnTo>
                  <a:lnTo>
                    <a:pt x="6127492" y="1563"/>
                  </a:lnTo>
                  <a:lnTo>
                    <a:pt x="6174907" y="6190"/>
                  </a:lnTo>
                  <a:lnTo>
                    <a:pt x="6221384" y="13783"/>
                  </a:lnTo>
                  <a:lnTo>
                    <a:pt x="6266827" y="24245"/>
                  </a:lnTo>
                  <a:lnTo>
                    <a:pt x="6311139" y="37478"/>
                  </a:lnTo>
                  <a:lnTo>
                    <a:pt x="6354226" y="53385"/>
                  </a:lnTo>
                  <a:lnTo>
                    <a:pt x="6395991" y="71870"/>
                  </a:lnTo>
                  <a:lnTo>
                    <a:pt x="6436337" y="92835"/>
                  </a:lnTo>
                  <a:lnTo>
                    <a:pt x="6475170" y="116183"/>
                  </a:lnTo>
                  <a:lnTo>
                    <a:pt x="6512393" y="141817"/>
                  </a:lnTo>
                  <a:lnTo>
                    <a:pt x="6547910" y="169639"/>
                  </a:lnTo>
                  <a:lnTo>
                    <a:pt x="6581625" y="199553"/>
                  </a:lnTo>
                  <a:lnTo>
                    <a:pt x="6613442" y="231462"/>
                  </a:lnTo>
                  <a:lnTo>
                    <a:pt x="6643265" y="265268"/>
                  </a:lnTo>
                  <a:lnTo>
                    <a:pt x="6670999" y="300874"/>
                  </a:lnTo>
                  <a:lnTo>
                    <a:pt x="6696546" y="338183"/>
                  </a:lnTo>
                  <a:lnTo>
                    <a:pt x="6719812" y="377097"/>
                  </a:lnTo>
                  <a:lnTo>
                    <a:pt x="6740701" y="417521"/>
                  </a:lnTo>
                  <a:lnTo>
                    <a:pt x="6759115" y="459356"/>
                  </a:lnTo>
                  <a:lnTo>
                    <a:pt x="6774960" y="502505"/>
                  </a:lnTo>
                  <a:lnTo>
                    <a:pt x="6788139" y="546872"/>
                  </a:lnTo>
                  <a:lnTo>
                    <a:pt x="6798557" y="592358"/>
                  </a:lnTo>
                  <a:lnTo>
                    <a:pt x="6806117" y="638868"/>
                  </a:lnTo>
                  <a:lnTo>
                    <a:pt x="6810723" y="686303"/>
                  </a:lnTo>
                  <a:lnTo>
                    <a:pt x="6812280" y="734568"/>
                  </a:lnTo>
                  <a:lnTo>
                    <a:pt x="6812280" y="2569464"/>
                  </a:lnTo>
                  <a:lnTo>
                    <a:pt x="6812280" y="3669792"/>
                  </a:lnTo>
                  <a:lnTo>
                    <a:pt x="6810723" y="3718049"/>
                  </a:lnTo>
                  <a:lnTo>
                    <a:pt x="6806117" y="3765463"/>
                  </a:lnTo>
                  <a:lnTo>
                    <a:pt x="6798557" y="3811940"/>
                  </a:lnTo>
                  <a:lnTo>
                    <a:pt x="6788139" y="3857383"/>
                  </a:lnTo>
                  <a:lnTo>
                    <a:pt x="6774960" y="3901696"/>
                  </a:lnTo>
                  <a:lnTo>
                    <a:pt x="6759115" y="3944782"/>
                  </a:lnTo>
                  <a:lnTo>
                    <a:pt x="6740701" y="3986547"/>
                  </a:lnTo>
                  <a:lnTo>
                    <a:pt x="6719812" y="4026893"/>
                  </a:lnTo>
                  <a:lnTo>
                    <a:pt x="6696546" y="4065726"/>
                  </a:lnTo>
                  <a:lnTo>
                    <a:pt x="6670999" y="4102949"/>
                  </a:lnTo>
                  <a:lnTo>
                    <a:pt x="6643265" y="4138466"/>
                  </a:lnTo>
                  <a:lnTo>
                    <a:pt x="6613442" y="4172181"/>
                  </a:lnTo>
                  <a:lnTo>
                    <a:pt x="6581625" y="4203998"/>
                  </a:lnTo>
                  <a:lnTo>
                    <a:pt x="6547910" y="4233821"/>
                  </a:lnTo>
                  <a:lnTo>
                    <a:pt x="6512393" y="4261555"/>
                  </a:lnTo>
                  <a:lnTo>
                    <a:pt x="6475170" y="4287102"/>
                  </a:lnTo>
                  <a:lnTo>
                    <a:pt x="6436337" y="4310368"/>
                  </a:lnTo>
                  <a:lnTo>
                    <a:pt x="6395991" y="4331256"/>
                  </a:lnTo>
                  <a:lnTo>
                    <a:pt x="6354226" y="4349671"/>
                  </a:lnTo>
                  <a:lnTo>
                    <a:pt x="6311139" y="4365516"/>
                  </a:lnTo>
                  <a:lnTo>
                    <a:pt x="6266827" y="4378695"/>
                  </a:lnTo>
                  <a:lnTo>
                    <a:pt x="6221384" y="4389112"/>
                  </a:lnTo>
                  <a:lnTo>
                    <a:pt x="6174907" y="4396672"/>
                  </a:lnTo>
                  <a:lnTo>
                    <a:pt x="6127492" y="4401279"/>
                  </a:lnTo>
                  <a:lnTo>
                    <a:pt x="6079235" y="4402835"/>
                  </a:lnTo>
                  <a:lnTo>
                    <a:pt x="2839211" y="4402835"/>
                  </a:lnTo>
                  <a:lnTo>
                    <a:pt x="1987295" y="4954524"/>
                  </a:lnTo>
                  <a:lnTo>
                    <a:pt x="1135379" y="4402835"/>
                  </a:lnTo>
                  <a:lnTo>
                    <a:pt x="734568" y="4402835"/>
                  </a:lnTo>
                  <a:lnTo>
                    <a:pt x="686303" y="4401279"/>
                  </a:lnTo>
                  <a:lnTo>
                    <a:pt x="638868" y="4396672"/>
                  </a:lnTo>
                  <a:lnTo>
                    <a:pt x="592358" y="4389112"/>
                  </a:lnTo>
                  <a:lnTo>
                    <a:pt x="546872" y="4378695"/>
                  </a:lnTo>
                  <a:lnTo>
                    <a:pt x="502505" y="4365516"/>
                  </a:lnTo>
                  <a:lnTo>
                    <a:pt x="459356" y="4349671"/>
                  </a:lnTo>
                  <a:lnTo>
                    <a:pt x="417521" y="4331256"/>
                  </a:lnTo>
                  <a:lnTo>
                    <a:pt x="377097" y="4310368"/>
                  </a:lnTo>
                  <a:lnTo>
                    <a:pt x="338183" y="4287102"/>
                  </a:lnTo>
                  <a:lnTo>
                    <a:pt x="300874" y="4261555"/>
                  </a:lnTo>
                  <a:lnTo>
                    <a:pt x="265268" y="4233821"/>
                  </a:lnTo>
                  <a:lnTo>
                    <a:pt x="231462" y="4203998"/>
                  </a:lnTo>
                  <a:lnTo>
                    <a:pt x="199553" y="4172181"/>
                  </a:lnTo>
                  <a:lnTo>
                    <a:pt x="169639" y="4138466"/>
                  </a:lnTo>
                  <a:lnTo>
                    <a:pt x="141817" y="4102949"/>
                  </a:lnTo>
                  <a:lnTo>
                    <a:pt x="116183" y="4065726"/>
                  </a:lnTo>
                  <a:lnTo>
                    <a:pt x="92835" y="4026893"/>
                  </a:lnTo>
                  <a:lnTo>
                    <a:pt x="71870" y="3986547"/>
                  </a:lnTo>
                  <a:lnTo>
                    <a:pt x="53385" y="3944782"/>
                  </a:lnTo>
                  <a:lnTo>
                    <a:pt x="37478" y="3901696"/>
                  </a:lnTo>
                  <a:lnTo>
                    <a:pt x="24245" y="3857383"/>
                  </a:lnTo>
                  <a:lnTo>
                    <a:pt x="13783" y="3811940"/>
                  </a:lnTo>
                  <a:lnTo>
                    <a:pt x="6190" y="3765463"/>
                  </a:lnTo>
                  <a:lnTo>
                    <a:pt x="1563" y="3718049"/>
                  </a:lnTo>
                  <a:lnTo>
                    <a:pt x="0" y="3669792"/>
                  </a:lnTo>
                  <a:lnTo>
                    <a:pt x="0" y="2569464"/>
                  </a:lnTo>
                  <a:lnTo>
                    <a:pt x="0" y="734568"/>
                  </a:lnTo>
                  <a:close/>
                </a:path>
              </a:pathLst>
            </a:custGeom>
            <a:ln w="10668">
              <a:solidFill>
                <a:srgbClr val="C3C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0671" y="2904743"/>
              <a:ext cx="3900170" cy="685800"/>
            </a:xfrm>
            <a:custGeom>
              <a:avLst/>
              <a:gdLst/>
              <a:ahLst/>
              <a:cxnLst/>
              <a:rect l="l" t="t" r="r" b="b"/>
              <a:pathLst>
                <a:path w="3900170" h="685800">
                  <a:moveTo>
                    <a:pt x="1719072" y="685800"/>
                  </a:moveTo>
                  <a:lnTo>
                    <a:pt x="1537715" y="685800"/>
                  </a:lnTo>
                  <a:lnTo>
                    <a:pt x="1815084" y="0"/>
                  </a:lnTo>
                  <a:lnTo>
                    <a:pt x="2013204" y="0"/>
                  </a:lnTo>
                  <a:lnTo>
                    <a:pt x="2085316" y="163068"/>
                  </a:lnTo>
                  <a:lnTo>
                    <a:pt x="1915668" y="163068"/>
                  </a:lnTo>
                  <a:lnTo>
                    <a:pt x="1815084" y="429768"/>
                  </a:lnTo>
                  <a:lnTo>
                    <a:pt x="2203256" y="429768"/>
                  </a:lnTo>
                  <a:lnTo>
                    <a:pt x="2256498" y="550164"/>
                  </a:lnTo>
                  <a:lnTo>
                    <a:pt x="1769364" y="550164"/>
                  </a:lnTo>
                  <a:lnTo>
                    <a:pt x="1719072" y="685800"/>
                  </a:lnTo>
                  <a:close/>
                </a:path>
                <a:path w="3900170" h="685800">
                  <a:moveTo>
                    <a:pt x="2203256" y="429768"/>
                  </a:moveTo>
                  <a:lnTo>
                    <a:pt x="2026920" y="429768"/>
                  </a:lnTo>
                  <a:lnTo>
                    <a:pt x="1915668" y="163068"/>
                  </a:lnTo>
                  <a:lnTo>
                    <a:pt x="2085316" y="163068"/>
                  </a:lnTo>
                  <a:lnTo>
                    <a:pt x="2203256" y="429768"/>
                  </a:lnTo>
                  <a:close/>
                </a:path>
                <a:path w="3900170" h="685800">
                  <a:moveTo>
                    <a:pt x="2316480" y="685800"/>
                  </a:moveTo>
                  <a:lnTo>
                    <a:pt x="2133600" y="685800"/>
                  </a:lnTo>
                  <a:lnTo>
                    <a:pt x="2077212" y="550164"/>
                  </a:lnTo>
                  <a:lnTo>
                    <a:pt x="2256498" y="550164"/>
                  </a:lnTo>
                  <a:lnTo>
                    <a:pt x="2316480" y="685800"/>
                  </a:lnTo>
                  <a:close/>
                </a:path>
                <a:path w="3900170" h="685800">
                  <a:moveTo>
                    <a:pt x="3415284" y="685800"/>
                  </a:moveTo>
                  <a:lnTo>
                    <a:pt x="3243072" y="685800"/>
                  </a:lnTo>
                  <a:lnTo>
                    <a:pt x="3243072" y="0"/>
                  </a:lnTo>
                  <a:lnTo>
                    <a:pt x="3415284" y="0"/>
                  </a:lnTo>
                  <a:lnTo>
                    <a:pt x="3415284" y="307848"/>
                  </a:lnTo>
                  <a:lnTo>
                    <a:pt x="3606195" y="307848"/>
                  </a:lnTo>
                  <a:lnTo>
                    <a:pt x="3596640" y="321564"/>
                  </a:lnTo>
                  <a:lnTo>
                    <a:pt x="3632170" y="364236"/>
                  </a:lnTo>
                  <a:lnTo>
                    <a:pt x="3415284" y="364236"/>
                  </a:lnTo>
                  <a:lnTo>
                    <a:pt x="3415284" y="685800"/>
                  </a:lnTo>
                  <a:close/>
                </a:path>
                <a:path w="3900170" h="685800">
                  <a:moveTo>
                    <a:pt x="3606195" y="307848"/>
                  </a:moveTo>
                  <a:lnTo>
                    <a:pt x="3415284" y="307848"/>
                  </a:lnTo>
                  <a:lnTo>
                    <a:pt x="3633216" y="0"/>
                  </a:lnTo>
                  <a:lnTo>
                    <a:pt x="3820668" y="0"/>
                  </a:lnTo>
                  <a:lnTo>
                    <a:pt x="3606195" y="307848"/>
                  </a:lnTo>
                  <a:close/>
                </a:path>
                <a:path w="3900170" h="685800">
                  <a:moveTo>
                    <a:pt x="3899916" y="685800"/>
                  </a:moveTo>
                  <a:lnTo>
                    <a:pt x="3686556" y="685800"/>
                  </a:lnTo>
                  <a:lnTo>
                    <a:pt x="3415284" y="364236"/>
                  </a:lnTo>
                  <a:lnTo>
                    <a:pt x="3632170" y="364236"/>
                  </a:lnTo>
                  <a:lnTo>
                    <a:pt x="3899916" y="685800"/>
                  </a:lnTo>
                  <a:close/>
                </a:path>
                <a:path w="3900170" h="685800">
                  <a:moveTo>
                    <a:pt x="2567940" y="685800"/>
                  </a:moveTo>
                  <a:lnTo>
                    <a:pt x="2397252" y="685800"/>
                  </a:lnTo>
                  <a:lnTo>
                    <a:pt x="2397252" y="0"/>
                  </a:lnTo>
                  <a:lnTo>
                    <a:pt x="2554224" y="0"/>
                  </a:lnTo>
                  <a:lnTo>
                    <a:pt x="2768359" y="245364"/>
                  </a:lnTo>
                  <a:lnTo>
                    <a:pt x="2567940" y="245364"/>
                  </a:lnTo>
                  <a:lnTo>
                    <a:pt x="2567940" y="685800"/>
                  </a:lnTo>
                  <a:close/>
                </a:path>
                <a:path w="3900170" h="685800">
                  <a:moveTo>
                    <a:pt x="3090672" y="419100"/>
                  </a:moveTo>
                  <a:lnTo>
                    <a:pt x="2919984" y="419100"/>
                  </a:lnTo>
                  <a:lnTo>
                    <a:pt x="2919984" y="0"/>
                  </a:lnTo>
                  <a:lnTo>
                    <a:pt x="3090672" y="0"/>
                  </a:lnTo>
                  <a:lnTo>
                    <a:pt x="3090672" y="419100"/>
                  </a:lnTo>
                  <a:close/>
                </a:path>
                <a:path w="3900170" h="685800">
                  <a:moveTo>
                    <a:pt x="3090672" y="685800"/>
                  </a:moveTo>
                  <a:lnTo>
                    <a:pt x="2945892" y="685800"/>
                  </a:lnTo>
                  <a:lnTo>
                    <a:pt x="2567940" y="245364"/>
                  </a:lnTo>
                  <a:lnTo>
                    <a:pt x="2768359" y="245364"/>
                  </a:lnTo>
                  <a:lnTo>
                    <a:pt x="2919984" y="419100"/>
                  </a:lnTo>
                  <a:lnTo>
                    <a:pt x="3090672" y="419100"/>
                  </a:lnTo>
                  <a:lnTo>
                    <a:pt x="3090672" y="685800"/>
                  </a:lnTo>
                  <a:close/>
                </a:path>
                <a:path w="3900170" h="685800">
                  <a:moveTo>
                    <a:pt x="944879" y="685800"/>
                  </a:moveTo>
                  <a:lnTo>
                    <a:pt x="774192" y="685800"/>
                  </a:lnTo>
                  <a:lnTo>
                    <a:pt x="774192" y="0"/>
                  </a:lnTo>
                  <a:lnTo>
                    <a:pt x="944879" y="0"/>
                  </a:lnTo>
                  <a:lnTo>
                    <a:pt x="944879" y="274320"/>
                  </a:lnTo>
                  <a:lnTo>
                    <a:pt x="1456943" y="274320"/>
                  </a:lnTo>
                  <a:lnTo>
                    <a:pt x="1456943" y="408432"/>
                  </a:lnTo>
                  <a:lnTo>
                    <a:pt x="944879" y="408432"/>
                  </a:lnTo>
                  <a:lnTo>
                    <a:pt x="944879" y="685800"/>
                  </a:lnTo>
                  <a:close/>
                </a:path>
                <a:path w="3900170" h="685800">
                  <a:moveTo>
                    <a:pt x="1456943" y="274320"/>
                  </a:moveTo>
                  <a:lnTo>
                    <a:pt x="1286255" y="274320"/>
                  </a:lnTo>
                  <a:lnTo>
                    <a:pt x="1286255" y="0"/>
                  </a:lnTo>
                  <a:lnTo>
                    <a:pt x="1456943" y="0"/>
                  </a:lnTo>
                  <a:lnTo>
                    <a:pt x="1456943" y="274320"/>
                  </a:lnTo>
                  <a:close/>
                </a:path>
                <a:path w="3900170" h="685800">
                  <a:moveTo>
                    <a:pt x="1456943" y="685800"/>
                  </a:moveTo>
                  <a:lnTo>
                    <a:pt x="1286255" y="685800"/>
                  </a:lnTo>
                  <a:lnTo>
                    <a:pt x="1286255" y="408432"/>
                  </a:lnTo>
                  <a:lnTo>
                    <a:pt x="1456943" y="408432"/>
                  </a:lnTo>
                  <a:lnTo>
                    <a:pt x="1456943" y="685800"/>
                  </a:lnTo>
                  <a:close/>
                </a:path>
                <a:path w="3900170" h="685800">
                  <a:moveTo>
                    <a:pt x="667512" y="124968"/>
                  </a:moveTo>
                  <a:lnTo>
                    <a:pt x="0" y="124968"/>
                  </a:lnTo>
                  <a:lnTo>
                    <a:pt x="0" y="0"/>
                  </a:lnTo>
                  <a:lnTo>
                    <a:pt x="667512" y="0"/>
                  </a:lnTo>
                  <a:lnTo>
                    <a:pt x="667512" y="124968"/>
                  </a:lnTo>
                  <a:close/>
                </a:path>
                <a:path w="3900170" h="685800">
                  <a:moveTo>
                    <a:pt x="419100" y="685800"/>
                  </a:moveTo>
                  <a:lnTo>
                    <a:pt x="248412" y="685800"/>
                  </a:lnTo>
                  <a:lnTo>
                    <a:pt x="248412" y="124968"/>
                  </a:lnTo>
                  <a:lnTo>
                    <a:pt x="419100" y="124968"/>
                  </a:lnTo>
                  <a:lnTo>
                    <a:pt x="41910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0671" y="2904743"/>
              <a:ext cx="3900170" cy="685800"/>
            </a:xfrm>
            <a:custGeom>
              <a:avLst/>
              <a:gdLst/>
              <a:ahLst/>
              <a:cxnLst/>
              <a:rect l="l" t="t" r="r" b="b"/>
              <a:pathLst>
                <a:path w="3900170" h="685800">
                  <a:moveTo>
                    <a:pt x="1915667" y="163068"/>
                  </a:moveTo>
                  <a:lnTo>
                    <a:pt x="1815083" y="429768"/>
                  </a:lnTo>
                  <a:lnTo>
                    <a:pt x="2026919" y="429768"/>
                  </a:lnTo>
                  <a:lnTo>
                    <a:pt x="1915667" y="163068"/>
                  </a:lnTo>
                  <a:close/>
                </a:path>
                <a:path w="3900170" h="685800">
                  <a:moveTo>
                    <a:pt x="3243071" y="0"/>
                  </a:moveTo>
                  <a:lnTo>
                    <a:pt x="3415283" y="0"/>
                  </a:lnTo>
                  <a:lnTo>
                    <a:pt x="3415283" y="307848"/>
                  </a:lnTo>
                  <a:lnTo>
                    <a:pt x="3633216" y="0"/>
                  </a:lnTo>
                  <a:lnTo>
                    <a:pt x="3820667" y="0"/>
                  </a:lnTo>
                  <a:lnTo>
                    <a:pt x="3596639" y="321564"/>
                  </a:lnTo>
                  <a:lnTo>
                    <a:pt x="3899916" y="685800"/>
                  </a:lnTo>
                  <a:lnTo>
                    <a:pt x="3686555" y="685800"/>
                  </a:lnTo>
                  <a:lnTo>
                    <a:pt x="3415283" y="364236"/>
                  </a:lnTo>
                  <a:lnTo>
                    <a:pt x="3415283" y="685800"/>
                  </a:lnTo>
                  <a:lnTo>
                    <a:pt x="3243071" y="685800"/>
                  </a:lnTo>
                  <a:lnTo>
                    <a:pt x="3243071" y="0"/>
                  </a:lnTo>
                  <a:close/>
                </a:path>
                <a:path w="3900170" h="685800">
                  <a:moveTo>
                    <a:pt x="2397251" y="0"/>
                  </a:moveTo>
                  <a:lnTo>
                    <a:pt x="2554223" y="0"/>
                  </a:lnTo>
                  <a:lnTo>
                    <a:pt x="2919983" y="419100"/>
                  </a:lnTo>
                  <a:lnTo>
                    <a:pt x="2919983" y="0"/>
                  </a:lnTo>
                  <a:lnTo>
                    <a:pt x="3090671" y="0"/>
                  </a:lnTo>
                  <a:lnTo>
                    <a:pt x="3090671" y="685800"/>
                  </a:lnTo>
                  <a:lnTo>
                    <a:pt x="2945891" y="685800"/>
                  </a:lnTo>
                  <a:lnTo>
                    <a:pt x="2567939" y="245364"/>
                  </a:lnTo>
                  <a:lnTo>
                    <a:pt x="2567939" y="685800"/>
                  </a:lnTo>
                  <a:lnTo>
                    <a:pt x="2397251" y="685800"/>
                  </a:lnTo>
                  <a:lnTo>
                    <a:pt x="2397251" y="0"/>
                  </a:lnTo>
                  <a:close/>
                </a:path>
                <a:path w="3900170" h="685800">
                  <a:moveTo>
                    <a:pt x="1815083" y="0"/>
                  </a:moveTo>
                  <a:lnTo>
                    <a:pt x="2013203" y="0"/>
                  </a:lnTo>
                  <a:lnTo>
                    <a:pt x="2316479" y="685800"/>
                  </a:lnTo>
                  <a:lnTo>
                    <a:pt x="2133599" y="685800"/>
                  </a:lnTo>
                  <a:lnTo>
                    <a:pt x="2077211" y="550164"/>
                  </a:lnTo>
                  <a:lnTo>
                    <a:pt x="1769363" y="550164"/>
                  </a:lnTo>
                  <a:lnTo>
                    <a:pt x="1719071" y="685800"/>
                  </a:lnTo>
                  <a:lnTo>
                    <a:pt x="1537715" y="685800"/>
                  </a:lnTo>
                  <a:lnTo>
                    <a:pt x="1815083" y="0"/>
                  </a:lnTo>
                  <a:close/>
                </a:path>
                <a:path w="3900170" h="685800">
                  <a:moveTo>
                    <a:pt x="774191" y="0"/>
                  </a:moveTo>
                  <a:lnTo>
                    <a:pt x="944879" y="0"/>
                  </a:lnTo>
                  <a:lnTo>
                    <a:pt x="944879" y="274320"/>
                  </a:lnTo>
                  <a:lnTo>
                    <a:pt x="1286255" y="274320"/>
                  </a:lnTo>
                  <a:lnTo>
                    <a:pt x="1286255" y="0"/>
                  </a:lnTo>
                  <a:lnTo>
                    <a:pt x="1456943" y="0"/>
                  </a:lnTo>
                  <a:lnTo>
                    <a:pt x="1456943" y="685800"/>
                  </a:lnTo>
                  <a:lnTo>
                    <a:pt x="1286255" y="685800"/>
                  </a:lnTo>
                  <a:lnTo>
                    <a:pt x="1286255" y="408432"/>
                  </a:lnTo>
                  <a:lnTo>
                    <a:pt x="944879" y="408432"/>
                  </a:lnTo>
                  <a:lnTo>
                    <a:pt x="944879" y="685800"/>
                  </a:lnTo>
                  <a:lnTo>
                    <a:pt x="774191" y="685800"/>
                  </a:lnTo>
                  <a:lnTo>
                    <a:pt x="774191" y="0"/>
                  </a:lnTo>
                  <a:close/>
                </a:path>
                <a:path w="3900170" h="685800">
                  <a:moveTo>
                    <a:pt x="0" y="0"/>
                  </a:moveTo>
                  <a:lnTo>
                    <a:pt x="667512" y="0"/>
                  </a:lnTo>
                  <a:lnTo>
                    <a:pt x="667512" y="124968"/>
                  </a:lnTo>
                  <a:lnTo>
                    <a:pt x="419100" y="124968"/>
                  </a:lnTo>
                  <a:lnTo>
                    <a:pt x="419100" y="685800"/>
                  </a:lnTo>
                  <a:lnTo>
                    <a:pt x="248412" y="685800"/>
                  </a:lnTo>
                  <a:lnTo>
                    <a:pt x="248412" y="124968"/>
                  </a:lnTo>
                  <a:lnTo>
                    <a:pt x="0" y="124968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9AAF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4195" y="4102608"/>
              <a:ext cx="1463040" cy="704215"/>
            </a:xfrm>
            <a:custGeom>
              <a:avLst/>
              <a:gdLst/>
              <a:ahLst/>
              <a:cxnLst/>
              <a:rect l="l" t="t" r="r" b="b"/>
              <a:pathLst>
                <a:path w="1463039" h="704214">
                  <a:moveTo>
                    <a:pt x="1071372" y="704088"/>
                  </a:moveTo>
                  <a:lnTo>
                    <a:pt x="1015238" y="701167"/>
                  </a:lnTo>
                  <a:lnTo>
                    <a:pt x="962660" y="692404"/>
                  </a:lnTo>
                  <a:lnTo>
                    <a:pt x="913638" y="677799"/>
                  </a:lnTo>
                  <a:lnTo>
                    <a:pt x="868172" y="657352"/>
                  </a:lnTo>
                  <a:lnTo>
                    <a:pt x="826262" y="631063"/>
                  </a:lnTo>
                  <a:lnTo>
                    <a:pt x="787908" y="598932"/>
                  </a:lnTo>
                  <a:lnTo>
                    <a:pt x="754380" y="563499"/>
                  </a:lnTo>
                  <a:lnTo>
                    <a:pt x="726948" y="525780"/>
                  </a:lnTo>
                  <a:lnTo>
                    <a:pt x="705612" y="485775"/>
                  </a:lnTo>
                  <a:lnTo>
                    <a:pt x="690372" y="443484"/>
                  </a:lnTo>
                  <a:lnTo>
                    <a:pt x="681228" y="398907"/>
                  </a:lnTo>
                  <a:lnTo>
                    <a:pt x="678180" y="352044"/>
                  </a:lnTo>
                  <a:lnTo>
                    <a:pt x="681128" y="307228"/>
                  </a:lnTo>
                  <a:lnTo>
                    <a:pt x="681221" y="305816"/>
                  </a:lnTo>
                  <a:lnTo>
                    <a:pt x="690245" y="261958"/>
                  </a:lnTo>
                  <a:lnTo>
                    <a:pt x="705421" y="219456"/>
                  </a:lnTo>
                  <a:lnTo>
                    <a:pt x="726496" y="179324"/>
                  </a:lnTo>
                  <a:lnTo>
                    <a:pt x="753498" y="141224"/>
                  </a:lnTo>
                  <a:lnTo>
                    <a:pt x="786384" y="105156"/>
                  </a:lnTo>
                  <a:lnTo>
                    <a:pt x="824745" y="73025"/>
                  </a:lnTo>
                  <a:lnTo>
                    <a:pt x="866704" y="46736"/>
                  </a:lnTo>
                  <a:lnTo>
                    <a:pt x="912304" y="26289"/>
                  </a:lnTo>
                  <a:lnTo>
                    <a:pt x="961587" y="11684"/>
                  </a:lnTo>
                  <a:lnTo>
                    <a:pt x="1014596" y="2921"/>
                  </a:lnTo>
                  <a:lnTo>
                    <a:pt x="1071372" y="0"/>
                  </a:lnTo>
                  <a:lnTo>
                    <a:pt x="1128141" y="2921"/>
                  </a:lnTo>
                  <a:lnTo>
                    <a:pt x="1181100" y="11684"/>
                  </a:lnTo>
                  <a:lnTo>
                    <a:pt x="1230249" y="26289"/>
                  </a:lnTo>
                  <a:lnTo>
                    <a:pt x="1275588" y="46736"/>
                  </a:lnTo>
                  <a:lnTo>
                    <a:pt x="1317117" y="73025"/>
                  </a:lnTo>
                  <a:lnTo>
                    <a:pt x="1354836" y="105156"/>
                  </a:lnTo>
                  <a:lnTo>
                    <a:pt x="1388251" y="141753"/>
                  </a:lnTo>
                  <a:lnTo>
                    <a:pt x="1389317" y="143256"/>
                  </a:lnTo>
                  <a:lnTo>
                    <a:pt x="1071372" y="143256"/>
                  </a:lnTo>
                  <a:lnTo>
                    <a:pt x="1024770" y="146708"/>
                  </a:lnTo>
                  <a:lnTo>
                    <a:pt x="983170" y="157162"/>
                  </a:lnTo>
                  <a:lnTo>
                    <a:pt x="946427" y="174759"/>
                  </a:lnTo>
                  <a:lnTo>
                    <a:pt x="914400" y="199644"/>
                  </a:lnTo>
                  <a:lnTo>
                    <a:pt x="887515" y="230743"/>
                  </a:lnTo>
                  <a:lnTo>
                    <a:pt x="868489" y="266700"/>
                  </a:lnTo>
                  <a:lnTo>
                    <a:pt x="857178" y="307228"/>
                  </a:lnTo>
                  <a:lnTo>
                    <a:pt x="853440" y="352044"/>
                  </a:lnTo>
                  <a:lnTo>
                    <a:pt x="857178" y="396621"/>
                  </a:lnTo>
                  <a:lnTo>
                    <a:pt x="868489" y="436626"/>
                  </a:lnTo>
                  <a:lnTo>
                    <a:pt x="887515" y="472058"/>
                  </a:lnTo>
                  <a:lnTo>
                    <a:pt x="914400" y="502919"/>
                  </a:lnTo>
                  <a:lnTo>
                    <a:pt x="946427" y="528685"/>
                  </a:lnTo>
                  <a:lnTo>
                    <a:pt x="983170" y="546735"/>
                  </a:lnTo>
                  <a:lnTo>
                    <a:pt x="1024770" y="557355"/>
                  </a:lnTo>
                  <a:lnTo>
                    <a:pt x="1071372" y="560832"/>
                  </a:lnTo>
                  <a:lnTo>
                    <a:pt x="1388303" y="560832"/>
                  </a:lnTo>
                  <a:lnTo>
                    <a:pt x="1386840" y="562864"/>
                  </a:lnTo>
                  <a:lnTo>
                    <a:pt x="1353312" y="598932"/>
                  </a:lnTo>
                  <a:lnTo>
                    <a:pt x="1314965" y="631063"/>
                  </a:lnTo>
                  <a:lnTo>
                    <a:pt x="1273104" y="657352"/>
                  </a:lnTo>
                  <a:lnTo>
                    <a:pt x="1227772" y="677799"/>
                  </a:lnTo>
                  <a:lnTo>
                    <a:pt x="1179011" y="692404"/>
                  </a:lnTo>
                  <a:lnTo>
                    <a:pt x="1126864" y="701167"/>
                  </a:lnTo>
                  <a:lnTo>
                    <a:pt x="1071372" y="704088"/>
                  </a:lnTo>
                  <a:close/>
                </a:path>
                <a:path w="1463039" h="704214">
                  <a:moveTo>
                    <a:pt x="441960" y="694944"/>
                  </a:moveTo>
                  <a:lnTo>
                    <a:pt x="269747" y="694944"/>
                  </a:lnTo>
                  <a:lnTo>
                    <a:pt x="269747" y="374904"/>
                  </a:lnTo>
                  <a:lnTo>
                    <a:pt x="0" y="9144"/>
                  </a:lnTo>
                  <a:lnTo>
                    <a:pt x="207264" y="9144"/>
                  </a:lnTo>
                  <a:lnTo>
                    <a:pt x="355092" y="224028"/>
                  </a:lnTo>
                  <a:lnTo>
                    <a:pt x="553231" y="224028"/>
                  </a:lnTo>
                  <a:lnTo>
                    <a:pt x="441960" y="374904"/>
                  </a:lnTo>
                  <a:lnTo>
                    <a:pt x="441960" y="694944"/>
                  </a:lnTo>
                  <a:close/>
                </a:path>
                <a:path w="1463039" h="704214">
                  <a:moveTo>
                    <a:pt x="553231" y="224028"/>
                  </a:moveTo>
                  <a:lnTo>
                    <a:pt x="355092" y="224028"/>
                  </a:lnTo>
                  <a:lnTo>
                    <a:pt x="505968" y="9144"/>
                  </a:lnTo>
                  <a:lnTo>
                    <a:pt x="711708" y="9144"/>
                  </a:lnTo>
                  <a:lnTo>
                    <a:pt x="553231" y="224028"/>
                  </a:lnTo>
                  <a:close/>
                </a:path>
                <a:path w="1463039" h="704214">
                  <a:moveTo>
                    <a:pt x="1388303" y="560832"/>
                  </a:moveTo>
                  <a:lnTo>
                    <a:pt x="1071372" y="560832"/>
                  </a:lnTo>
                  <a:lnTo>
                    <a:pt x="1117330" y="557355"/>
                  </a:lnTo>
                  <a:lnTo>
                    <a:pt x="1159002" y="546735"/>
                  </a:lnTo>
                  <a:lnTo>
                    <a:pt x="1196101" y="528685"/>
                  </a:lnTo>
                  <a:lnTo>
                    <a:pt x="1228344" y="502919"/>
                  </a:lnTo>
                  <a:lnTo>
                    <a:pt x="1254347" y="472058"/>
                  </a:lnTo>
                  <a:lnTo>
                    <a:pt x="1272921" y="436626"/>
                  </a:lnTo>
                  <a:lnTo>
                    <a:pt x="1284065" y="396621"/>
                  </a:lnTo>
                  <a:lnTo>
                    <a:pt x="1287780" y="352044"/>
                  </a:lnTo>
                  <a:lnTo>
                    <a:pt x="1284065" y="307228"/>
                  </a:lnTo>
                  <a:lnTo>
                    <a:pt x="1272921" y="266700"/>
                  </a:lnTo>
                  <a:lnTo>
                    <a:pt x="1254347" y="230743"/>
                  </a:lnTo>
                  <a:lnTo>
                    <a:pt x="1228344" y="199644"/>
                  </a:lnTo>
                  <a:lnTo>
                    <a:pt x="1196101" y="174759"/>
                  </a:lnTo>
                  <a:lnTo>
                    <a:pt x="1159002" y="157162"/>
                  </a:lnTo>
                  <a:lnTo>
                    <a:pt x="1117330" y="146708"/>
                  </a:lnTo>
                  <a:lnTo>
                    <a:pt x="1071372" y="143256"/>
                  </a:lnTo>
                  <a:lnTo>
                    <a:pt x="1389317" y="143256"/>
                  </a:lnTo>
                  <a:lnTo>
                    <a:pt x="1415400" y="180001"/>
                  </a:lnTo>
                  <a:lnTo>
                    <a:pt x="1436370" y="220027"/>
                  </a:lnTo>
                  <a:lnTo>
                    <a:pt x="1451123" y="261620"/>
                  </a:lnTo>
                  <a:lnTo>
                    <a:pt x="1460083" y="305816"/>
                  </a:lnTo>
                  <a:lnTo>
                    <a:pt x="1463040" y="352044"/>
                  </a:lnTo>
                  <a:lnTo>
                    <a:pt x="1460100" y="396621"/>
                  </a:lnTo>
                  <a:lnTo>
                    <a:pt x="1459992" y="398272"/>
                  </a:lnTo>
                  <a:lnTo>
                    <a:pt x="1450848" y="442468"/>
                  </a:lnTo>
                  <a:lnTo>
                    <a:pt x="1435608" y="484632"/>
                  </a:lnTo>
                  <a:lnTo>
                    <a:pt x="1414272" y="524764"/>
                  </a:lnTo>
                  <a:lnTo>
                    <a:pt x="1388303" y="560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4195" y="4102608"/>
              <a:ext cx="1463040" cy="704215"/>
            </a:xfrm>
            <a:custGeom>
              <a:avLst/>
              <a:gdLst/>
              <a:ahLst/>
              <a:cxnLst/>
              <a:rect l="l" t="t" r="r" b="b"/>
              <a:pathLst>
                <a:path w="1463039" h="704214">
                  <a:moveTo>
                    <a:pt x="1071372" y="143255"/>
                  </a:moveTo>
                  <a:lnTo>
                    <a:pt x="1024770" y="146708"/>
                  </a:lnTo>
                  <a:lnTo>
                    <a:pt x="983170" y="157162"/>
                  </a:lnTo>
                  <a:lnTo>
                    <a:pt x="946427" y="174759"/>
                  </a:lnTo>
                  <a:lnTo>
                    <a:pt x="914400" y="199643"/>
                  </a:lnTo>
                  <a:lnTo>
                    <a:pt x="887515" y="230743"/>
                  </a:lnTo>
                  <a:lnTo>
                    <a:pt x="868489" y="266699"/>
                  </a:lnTo>
                  <a:lnTo>
                    <a:pt x="857178" y="307228"/>
                  </a:lnTo>
                  <a:lnTo>
                    <a:pt x="853440" y="352043"/>
                  </a:lnTo>
                  <a:lnTo>
                    <a:pt x="857178" y="396620"/>
                  </a:lnTo>
                  <a:lnTo>
                    <a:pt x="868489" y="436625"/>
                  </a:lnTo>
                  <a:lnTo>
                    <a:pt x="887515" y="472058"/>
                  </a:lnTo>
                  <a:lnTo>
                    <a:pt x="914400" y="502919"/>
                  </a:lnTo>
                  <a:lnTo>
                    <a:pt x="946427" y="528685"/>
                  </a:lnTo>
                  <a:lnTo>
                    <a:pt x="983170" y="546734"/>
                  </a:lnTo>
                  <a:lnTo>
                    <a:pt x="1024770" y="557355"/>
                  </a:lnTo>
                  <a:lnTo>
                    <a:pt x="1071372" y="560831"/>
                  </a:lnTo>
                  <a:lnTo>
                    <a:pt x="1117330" y="557355"/>
                  </a:lnTo>
                  <a:lnTo>
                    <a:pt x="1159002" y="546734"/>
                  </a:lnTo>
                  <a:lnTo>
                    <a:pt x="1196101" y="528685"/>
                  </a:lnTo>
                  <a:lnTo>
                    <a:pt x="1228344" y="502919"/>
                  </a:lnTo>
                  <a:lnTo>
                    <a:pt x="1254347" y="472058"/>
                  </a:lnTo>
                  <a:lnTo>
                    <a:pt x="1272921" y="436625"/>
                  </a:lnTo>
                  <a:lnTo>
                    <a:pt x="1284065" y="396620"/>
                  </a:lnTo>
                  <a:lnTo>
                    <a:pt x="1287780" y="352043"/>
                  </a:lnTo>
                  <a:lnTo>
                    <a:pt x="1284065" y="307228"/>
                  </a:lnTo>
                  <a:lnTo>
                    <a:pt x="1272921" y="266699"/>
                  </a:lnTo>
                  <a:lnTo>
                    <a:pt x="1254347" y="230743"/>
                  </a:lnTo>
                  <a:lnTo>
                    <a:pt x="1228344" y="199643"/>
                  </a:lnTo>
                  <a:lnTo>
                    <a:pt x="1196101" y="174759"/>
                  </a:lnTo>
                  <a:lnTo>
                    <a:pt x="1159002" y="157162"/>
                  </a:lnTo>
                  <a:lnTo>
                    <a:pt x="1117330" y="146708"/>
                  </a:lnTo>
                  <a:lnTo>
                    <a:pt x="1071372" y="143255"/>
                  </a:lnTo>
                  <a:close/>
                </a:path>
                <a:path w="1463039" h="704214">
                  <a:moveTo>
                    <a:pt x="0" y="9143"/>
                  </a:moveTo>
                  <a:lnTo>
                    <a:pt x="207264" y="9143"/>
                  </a:lnTo>
                  <a:lnTo>
                    <a:pt x="355092" y="224027"/>
                  </a:lnTo>
                  <a:lnTo>
                    <a:pt x="505968" y="9143"/>
                  </a:lnTo>
                  <a:lnTo>
                    <a:pt x="711708" y="9143"/>
                  </a:lnTo>
                  <a:lnTo>
                    <a:pt x="441960" y="374903"/>
                  </a:lnTo>
                  <a:lnTo>
                    <a:pt x="441960" y="694943"/>
                  </a:lnTo>
                  <a:lnTo>
                    <a:pt x="269747" y="694943"/>
                  </a:lnTo>
                  <a:lnTo>
                    <a:pt x="269747" y="374903"/>
                  </a:lnTo>
                  <a:lnTo>
                    <a:pt x="0" y="9143"/>
                  </a:lnTo>
                  <a:close/>
                </a:path>
                <a:path w="1463039" h="704214">
                  <a:moveTo>
                    <a:pt x="1071372" y="0"/>
                  </a:moveTo>
                  <a:lnTo>
                    <a:pt x="1128141" y="2920"/>
                  </a:lnTo>
                  <a:lnTo>
                    <a:pt x="1181100" y="11683"/>
                  </a:lnTo>
                  <a:lnTo>
                    <a:pt x="1230249" y="26288"/>
                  </a:lnTo>
                  <a:lnTo>
                    <a:pt x="1275588" y="46735"/>
                  </a:lnTo>
                  <a:lnTo>
                    <a:pt x="1317117" y="73024"/>
                  </a:lnTo>
                  <a:lnTo>
                    <a:pt x="1354836" y="105155"/>
                  </a:lnTo>
                  <a:lnTo>
                    <a:pt x="1388251" y="141753"/>
                  </a:lnTo>
                  <a:lnTo>
                    <a:pt x="1415400" y="180001"/>
                  </a:lnTo>
                  <a:lnTo>
                    <a:pt x="1436370" y="220027"/>
                  </a:lnTo>
                  <a:lnTo>
                    <a:pt x="1451243" y="261958"/>
                  </a:lnTo>
                  <a:lnTo>
                    <a:pt x="1460104" y="305921"/>
                  </a:lnTo>
                  <a:lnTo>
                    <a:pt x="1463040" y="352043"/>
                  </a:lnTo>
                  <a:lnTo>
                    <a:pt x="1459992" y="398271"/>
                  </a:lnTo>
                  <a:lnTo>
                    <a:pt x="1450848" y="442467"/>
                  </a:lnTo>
                  <a:lnTo>
                    <a:pt x="1435608" y="484631"/>
                  </a:lnTo>
                  <a:lnTo>
                    <a:pt x="1414272" y="524763"/>
                  </a:lnTo>
                  <a:lnTo>
                    <a:pt x="1386840" y="562863"/>
                  </a:lnTo>
                  <a:lnTo>
                    <a:pt x="1353312" y="598931"/>
                  </a:lnTo>
                  <a:lnTo>
                    <a:pt x="1314965" y="631063"/>
                  </a:lnTo>
                  <a:lnTo>
                    <a:pt x="1273104" y="657352"/>
                  </a:lnTo>
                  <a:lnTo>
                    <a:pt x="1227772" y="677799"/>
                  </a:lnTo>
                  <a:lnTo>
                    <a:pt x="1179011" y="692404"/>
                  </a:lnTo>
                  <a:lnTo>
                    <a:pt x="1126863" y="701167"/>
                  </a:lnTo>
                  <a:lnTo>
                    <a:pt x="1071372" y="704088"/>
                  </a:lnTo>
                  <a:lnTo>
                    <a:pt x="1015238" y="701167"/>
                  </a:lnTo>
                  <a:lnTo>
                    <a:pt x="962660" y="692404"/>
                  </a:lnTo>
                  <a:lnTo>
                    <a:pt x="913638" y="677799"/>
                  </a:lnTo>
                  <a:lnTo>
                    <a:pt x="868172" y="657352"/>
                  </a:lnTo>
                  <a:lnTo>
                    <a:pt x="826262" y="631063"/>
                  </a:lnTo>
                  <a:lnTo>
                    <a:pt x="787908" y="598931"/>
                  </a:lnTo>
                  <a:lnTo>
                    <a:pt x="754380" y="563498"/>
                  </a:lnTo>
                  <a:lnTo>
                    <a:pt x="726948" y="525779"/>
                  </a:lnTo>
                  <a:lnTo>
                    <a:pt x="705612" y="485774"/>
                  </a:lnTo>
                  <a:lnTo>
                    <a:pt x="690372" y="443483"/>
                  </a:lnTo>
                  <a:lnTo>
                    <a:pt x="681228" y="398906"/>
                  </a:lnTo>
                  <a:lnTo>
                    <a:pt x="678180" y="352043"/>
                  </a:lnTo>
                  <a:lnTo>
                    <a:pt x="681220" y="305815"/>
                  </a:lnTo>
                  <a:lnTo>
                    <a:pt x="690315" y="261619"/>
                  </a:lnTo>
                  <a:lnTo>
                    <a:pt x="705421" y="219455"/>
                  </a:lnTo>
                  <a:lnTo>
                    <a:pt x="726496" y="179323"/>
                  </a:lnTo>
                  <a:lnTo>
                    <a:pt x="753498" y="141223"/>
                  </a:lnTo>
                  <a:lnTo>
                    <a:pt x="786384" y="105155"/>
                  </a:lnTo>
                  <a:lnTo>
                    <a:pt x="824745" y="73024"/>
                  </a:lnTo>
                  <a:lnTo>
                    <a:pt x="866704" y="46735"/>
                  </a:lnTo>
                  <a:lnTo>
                    <a:pt x="912304" y="26288"/>
                  </a:lnTo>
                  <a:lnTo>
                    <a:pt x="961587" y="11683"/>
                  </a:lnTo>
                  <a:lnTo>
                    <a:pt x="1014595" y="2920"/>
                  </a:lnTo>
                  <a:lnTo>
                    <a:pt x="1071372" y="0"/>
                  </a:lnTo>
                  <a:close/>
                </a:path>
              </a:pathLst>
            </a:custGeom>
            <a:ln w="6096">
              <a:solidFill>
                <a:srgbClr val="9AAF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6107" y="4111752"/>
              <a:ext cx="685800" cy="695325"/>
            </a:xfrm>
            <a:custGeom>
              <a:avLst/>
              <a:gdLst/>
              <a:ahLst/>
              <a:cxnLst/>
              <a:rect l="l" t="t" r="r" b="b"/>
              <a:pathLst>
                <a:path w="685800" h="695325">
                  <a:moveTo>
                    <a:pt x="342900" y="694943"/>
                  </a:moveTo>
                  <a:lnTo>
                    <a:pt x="280745" y="691676"/>
                  </a:lnTo>
                  <a:lnTo>
                    <a:pt x="224223" y="681971"/>
                  </a:lnTo>
                  <a:lnTo>
                    <a:pt x="173479" y="665975"/>
                  </a:lnTo>
                  <a:lnTo>
                    <a:pt x="128662" y="643835"/>
                  </a:lnTo>
                  <a:lnTo>
                    <a:pt x="89916" y="615695"/>
                  </a:lnTo>
                  <a:lnTo>
                    <a:pt x="57741" y="581704"/>
                  </a:lnTo>
                  <a:lnTo>
                    <a:pt x="32589" y="542007"/>
                  </a:lnTo>
                  <a:lnTo>
                    <a:pt x="14532" y="496750"/>
                  </a:lnTo>
                  <a:lnTo>
                    <a:pt x="3645" y="446080"/>
                  </a:lnTo>
                  <a:lnTo>
                    <a:pt x="0" y="390143"/>
                  </a:lnTo>
                  <a:lnTo>
                    <a:pt x="0" y="0"/>
                  </a:lnTo>
                  <a:lnTo>
                    <a:pt x="170688" y="0"/>
                  </a:lnTo>
                  <a:lnTo>
                    <a:pt x="170688" y="393191"/>
                  </a:lnTo>
                  <a:lnTo>
                    <a:pt x="173783" y="427791"/>
                  </a:lnTo>
                  <a:lnTo>
                    <a:pt x="197691" y="485560"/>
                  </a:lnTo>
                  <a:lnTo>
                    <a:pt x="243649" y="527899"/>
                  </a:lnTo>
                  <a:lnTo>
                    <a:pt x="305371" y="549092"/>
                  </a:lnTo>
                  <a:lnTo>
                    <a:pt x="341376" y="551687"/>
                  </a:lnTo>
                  <a:lnTo>
                    <a:pt x="378499" y="549068"/>
                  </a:lnTo>
                  <a:lnTo>
                    <a:pt x="441888" y="527256"/>
                  </a:lnTo>
                  <a:lnTo>
                    <a:pt x="488751" y="483250"/>
                  </a:lnTo>
                  <a:lnTo>
                    <a:pt x="512230" y="420481"/>
                  </a:lnTo>
                  <a:lnTo>
                    <a:pt x="515112" y="382523"/>
                  </a:lnTo>
                  <a:lnTo>
                    <a:pt x="515112" y="0"/>
                  </a:lnTo>
                  <a:lnTo>
                    <a:pt x="685800" y="0"/>
                  </a:lnTo>
                  <a:lnTo>
                    <a:pt x="685800" y="388619"/>
                  </a:lnTo>
                  <a:lnTo>
                    <a:pt x="682313" y="446044"/>
                  </a:lnTo>
                  <a:lnTo>
                    <a:pt x="671803" y="497616"/>
                  </a:lnTo>
                  <a:lnTo>
                    <a:pt x="654198" y="543336"/>
                  </a:lnTo>
                  <a:lnTo>
                    <a:pt x="629424" y="583204"/>
                  </a:lnTo>
                  <a:lnTo>
                    <a:pt x="597408" y="617220"/>
                  </a:lnTo>
                  <a:lnTo>
                    <a:pt x="558649" y="645200"/>
                  </a:lnTo>
                  <a:lnTo>
                    <a:pt x="513746" y="666963"/>
                  </a:lnTo>
                  <a:lnTo>
                    <a:pt x="462771" y="682508"/>
                  </a:lnTo>
                  <a:lnTo>
                    <a:pt x="405798" y="691835"/>
                  </a:lnTo>
                  <a:lnTo>
                    <a:pt x="342900" y="6949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6107" y="4111752"/>
              <a:ext cx="685800" cy="695325"/>
            </a:xfrm>
            <a:custGeom>
              <a:avLst/>
              <a:gdLst/>
              <a:ahLst/>
              <a:cxnLst/>
              <a:rect l="l" t="t" r="r" b="b"/>
              <a:pathLst>
                <a:path w="685800" h="695325">
                  <a:moveTo>
                    <a:pt x="0" y="0"/>
                  </a:moveTo>
                  <a:lnTo>
                    <a:pt x="170688" y="0"/>
                  </a:lnTo>
                  <a:lnTo>
                    <a:pt x="170688" y="393191"/>
                  </a:lnTo>
                  <a:lnTo>
                    <a:pt x="173783" y="427791"/>
                  </a:lnTo>
                  <a:lnTo>
                    <a:pt x="197691" y="485560"/>
                  </a:lnTo>
                  <a:lnTo>
                    <a:pt x="243649" y="527899"/>
                  </a:lnTo>
                  <a:lnTo>
                    <a:pt x="305371" y="549092"/>
                  </a:lnTo>
                  <a:lnTo>
                    <a:pt x="341376" y="551687"/>
                  </a:lnTo>
                  <a:lnTo>
                    <a:pt x="378499" y="549068"/>
                  </a:lnTo>
                  <a:lnTo>
                    <a:pt x="441888" y="527256"/>
                  </a:lnTo>
                  <a:lnTo>
                    <a:pt x="488751" y="483250"/>
                  </a:lnTo>
                  <a:lnTo>
                    <a:pt x="512230" y="420481"/>
                  </a:lnTo>
                  <a:lnTo>
                    <a:pt x="515112" y="382523"/>
                  </a:lnTo>
                  <a:lnTo>
                    <a:pt x="515112" y="0"/>
                  </a:lnTo>
                  <a:lnTo>
                    <a:pt x="685800" y="0"/>
                  </a:lnTo>
                  <a:lnTo>
                    <a:pt x="685800" y="388619"/>
                  </a:lnTo>
                  <a:lnTo>
                    <a:pt x="682313" y="446044"/>
                  </a:lnTo>
                  <a:lnTo>
                    <a:pt x="671803" y="497616"/>
                  </a:lnTo>
                  <a:lnTo>
                    <a:pt x="654198" y="543336"/>
                  </a:lnTo>
                  <a:lnTo>
                    <a:pt x="629424" y="583204"/>
                  </a:lnTo>
                  <a:lnTo>
                    <a:pt x="597408" y="617220"/>
                  </a:lnTo>
                  <a:lnTo>
                    <a:pt x="558649" y="645200"/>
                  </a:lnTo>
                  <a:lnTo>
                    <a:pt x="513746" y="666963"/>
                  </a:lnTo>
                  <a:lnTo>
                    <a:pt x="462771" y="682508"/>
                  </a:lnTo>
                  <a:lnTo>
                    <a:pt x="405798" y="691835"/>
                  </a:lnTo>
                  <a:lnTo>
                    <a:pt x="342900" y="694943"/>
                  </a:lnTo>
                  <a:lnTo>
                    <a:pt x="280745" y="691676"/>
                  </a:lnTo>
                  <a:lnTo>
                    <a:pt x="224223" y="681971"/>
                  </a:lnTo>
                  <a:lnTo>
                    <a:pt x="173479" y="665975"/>
                  </a:lnTo>
                  <a:lnTo>
                    <a:pt x="128662" y="643835"/>
                  </a:lnTo>
                  <a:lnTo>
                    <a:pt x="89916" y="615695"/>
                  </a:lnTo>
                  <a:lnTo>
                    <a:pt x="57741" y="581704"/>
                  </a:lnTo>
                  <a:lnTo>
                    <a:pt x="32589" y="542007"/>
                  </a:lnTo>
                  <a:lnTo>
                    <a:pt x="14532" y="496750"/>
                  </a:lnTo>
                  <a:lnTo>
                    <a:pt x="3645" y="446080"/>
                  </a:lnTo>
                  <a:lnTo>
                    <a:pt x="0" y="390143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9AAF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6692090" y="6096000"/>
            <a:ext cx="3061510" cy="31162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000" spc="-60" dirty="0"/>
              <a:t>Presented</a:t>
            </a:r>
            <a:r>
              <a:rPr sz="2000" spc="-50" dirty="0"/>
              <a:t> </a:t>
            </a:r>
            <a:r>
              <a:rPr sz="2000" spc="-65" dirty="0"/>
              <a:t>b</a:t>
            </a:r>
            <a:r>
              <a:rPr lang="en-IN" sz="2000" spc="-65" dirty="0"/>
              <a:t>y Almira Kelkar</a:t>
            </a:r>
            <a:endParaRPr sz="2000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144" y="1115568"/>
            <a:ext cx="2970530" cy="512445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600"/>
              </a:spcBef>
            </a:pPr>
            <a:r>
              <a:rPr sz="2050" spc="165" dirty="0"/>
              <a:t>VISUALS-</a:t>
            </a:r>
            <a:r>
              <a:rPr sz="2050" spc="-50" dirty="0"/>
              <a:t>1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" y="2106167"/>
            <a:ext cx="5170931" cy="3727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44411" y="1948817"/>
            <a:ext cx="3755390" cy="288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  <a:p>
            <a:pPr marL="12700" marR="5080" indent="-8255">
              <a:lnSpc>
                <a:spcPct val="102299"/>
              </a:lnSpc>
              <a:spcBef>
                <a:spcPts val="2925"/>
              </a:spcBef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"Atliq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Exclusive"</a:t>
            </a:r>
            <a:r>
              <a:rPr sz="1450" b="1" spc="3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has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presence</a:t>
            </a:r>
            <a:r>
              <a:rPr sz="1450" b="1" spc="2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several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countries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across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the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APAC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region,</a:t>
            </a:r>
            <a:r>
              <a:rPr sz="1450" b="1" spc="3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including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India,</a:t>
            </a:r>
            <a:r>
              <a:rPr sz="1450" b="1" spc="10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Indonesia,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Japan,</a:t>
            </a:r>
            <a:r>
              <a:rPr sz="1450" b="1" spc="11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the</a:t>
            </a:r>
            <a:r>
              <a:rPr sz="1450" b="1" spc="13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Philippines,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South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Korea,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Australia,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New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Zealand,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and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Bangladesh.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1D4DB"/>
              </a:buClr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12700" marR="91440" indent="-8255">
              <a:lnSpc>
                <a:spcPct val="102400"/>
              </a:lnSpc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It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reflects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spc="7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robust</a:t>
            </a:r>
            <a:r>
              <a:rPr sz="1450" b="1" spc="2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market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presence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25" dirty="0">
                <a:solidFill>
                  <a:srgbClr val="D1D4DB"/>
                </a:solidFill>
                <a:latin typeface="Calibri"/>
                <a:cs typeface="Calibri"/>
              </a:rPr>
              <a:t>and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adaptability</a:t>
            </a:r>
            <a:r>
              <a:rPr sz="1450" b="1" spc="8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to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different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cultural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and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economic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contexts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the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Asia-Pacific</a:t>
            </a:r>
            <a:r>
              <a:rPr sz="1450" b="1" spc="4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region.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09633" y="1879455"/>
            <a:ext cx="5767705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24130" algn="ctr">
              <a:lnSpc>
                <a:spcPct val="100000"/>
              </a:lnSpc>
              <a:spcBef>
                <a:spcPts val="925"/>
              </a:spcBef>
            </a:pP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2021vs.</a:t>
            </a:r>
            <a:r>
              <a:rPr sz="165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2020?</a:t>
            </a:r>
            <a:endParaRPr sz="1650">
              <a:latin typeface="Trebuchet MS"/>
              <a:cs typeface="Trebuchet MS"/>
            </a:endParaRPr>
          </a:p>
          <a:p>
            <a:pPr marL="280670" marR="304800" algn="ctr">
              <a:lnSpc>
                <a:spcPct val="100000"/>
              </a:lnSpc>
            </a:pP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5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r>
              <a:rPr sz="165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unique_products_2020 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unique_products_2021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percentage_chg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51" y="3279225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4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5664" y="3274532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56" y="4113276"/>
            <a:ext cx="5519927" cy="20985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723" y="4072127"/>
            <a:ext cx="3400043" cy="6309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004" y="1057655"/>
            <a:ext cx="6377940" cy="981710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2270"/>
              </a:spcBef>
            </a:pPr>
            <a:r>
              <a:rPr spc="165" dirty="0"/>
              <a:t>VISUALS-</a:t>
            </a:r>
            <a:r>
              <a:rPr spc="-50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1752" y="2404872"/>
            <a:ext cx="4234180" cy="3657600"/>
            <a:chOff x="301752" y="2404872"/>
            <a:chExt cx="4234180" cy="365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52" y="2404872"/>
              <a:ext cx="4233672" cy="3657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0" y="3008376"/>
              <a:ext cx="2151887" cy="21686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06752" y="3238500"/>
              <a:ext cx="852169" cy="1607820"/>
            </a:xfrm>
            <a:custGeom>
              <a:avLst/>
              <a:gdLst/>
              <a:ahLst/>
              <a:cxnLst/>
              <a:rect l="l" t="t" r="r" b="b"/>
              <a:pathLst>
                <a:path w="852169" h="1607820">
                  <a:moveTo>
                    <a:pt x="396239" y="1607820"/>
                  </a:moveTo>
                  <a:lnTo>
                    <a:pt x="198119" y="1231391"/>
                  </a:lnTo>
                  <a:lnTo>
                    <a:pt x="237867" y="1207533"/>
                  </a:lnTo>
                  <a:lnTo>
                    <a:pt x="274127" y="1180082"/>
                  </a:lnTo>
                  <a:lnTo>
                    <a:pt x="306787" y="1149388"/>
                  </a:lnTo>
                  <a:lnTo>
                    <a:pt x="335732" y="1115801"/>
                  </a:lnTo>
                  <a:lnTo>
                    <a:pt x="360849" y="1079669"/>
                  </a:lnTo>
                  <a:lnTo>
                    <a:pt x="382024" y="1041343"/>
                  </a:lnTo>
                  <a:lnTo>
                    <a:pt x="399143" y="1001171"/>
                  </a:lnTo>
                  <a:lnTo>
                    <a:pt x="412092" y="959504"/>
                  </a:lnTo>
                  <a:lnTo>
                    <a:pt x="420758" y="916692"/>
                  </a:lnTo>
                  <a:lnTo>
                    <a:pt x="425026" y="873082"/>
                  </a:lnTo>
                  <a:lnTo>
                    <a:pt x="424784" y="829026"/>
                  </a:lnTo>
                  <a:lnTo>
                    <a:pt x="419916" y="784872"/>
                  </a:lnTo>
                  <a:lnTo>
                    <a:pt x="410310" y="740970"/>
                  </a:lnTo>
                  <a:lnTo>
                    <a:pt x="395852" y="697669"/>
                  </a:lnTo>
                  <a:lnTo>
                    <a:pt x="376428" y="655320"/>
                  </a:lnTo>
                  <a:lnTo>
                    <a:pt x="352391" y="614848"/>
                  </a:lnTo>
                  <a:lnTo>
                    <a:pt x="324404" y="577705"/>
                  </a:lnTo>
                  <a:lnTo>
                    <a:pt x="292815" y="544110"/>
                  </a:lnTo>
                  <a:lnTo>
                    <a:pt x="257970" y="514282"/>
                  </a:lnTo>
                  <a:lnTo>
                    <a:pt x="220217" y="488442"/>
                  </a:lnTo>
                  <a:lnTo>
                    <a:pt x="179905" y="466807"/>
                  </a:lnTo>
                  <a:lnTo>
                    <a:pt x="137379" y="449598"/>
                  </a:lnTo>
                  <a:lnTo>
                    <a:pt x="92988" y="437034"/>
                  </a:lnTo>
                  <a:lnTo>
                    <a:pt x="47079" y="429335"/>
                  </a:lnTo>
                  <a:lnTo>
                    <a:pt x="0" y="426719"/>
                  </a:lnTo>
                  <a:lnTo>
                    <a:pt x="0" y="0"/>
                  </a:lnTo>
                  <a:lnTo>
                    <a:pt x="48382" y="1352"/>
                  </a:lnTo>
                  <a:lnTo>
                    <a:pt x="96052" y="5361"/>
                  </a:lnTo>
                  <a:lnTo>
                    <a:pt x="142937" y="11955"/>
                  </a:lnTo>
                  <a:lnTo>
                    <a:pt x="188966" y="21060"/>
                  </a:lnTo>
                  <a:lnTo>
                    <a:pt x="234066" y="32605"/>
                  </a:lnTo>
                  <a:lnTo>
                    <a:pt x="278167" y="46518"/>
                  </a:lnTo>
                  <a:lnTo>
                    <a:pt x="321197" y="62725"/>
                  </a:lnTo>
                  <a:lnTo>
                    <a:pt x="363085" y="81155"/>
                  </a:lnTo>
                  <a:lnTo>
                    <a:pt x="403757" y="101735"/>
                  </a:lnTo>
                  <a:lnTo>
                    <a:pt x="443144" y="124393"/>
                  </a:lnTo>
                  <a:lnTo>
                    <a:pt x="481174" y="149056"/>
                  </a:lnTo>
                  <a:lnTo>
                    <a:pt x="517774" y="175652"/>
                  </a:lnTo>
                  <a:lnTo>
                    <a:pt x="552873" y="204110"/>
                  </a:lnTo>
                  <a:lnTo>
                    <a:pt x="586400" y="234355"/>
                  </a:lnTo>
                  <a:lnTo>
                    <a:pt x="618282" y="266317"/>
                  </a:lnTo>
                  <a:lnTo>
                    <a:pt x="648450" y="299922"/>
                  </a:lnTo>
                  <a:lnTo>
                    <a:pt x="676829" y="335099"/>
                  </a:lnTo>
                  <a:lnTo>
                    <a:pt x="703350" y="371774"/>
                  </a:lnTo>
                  <a:lnTo>
                    <a:pt x="727941" y="409876"/>
                  </a:lnTo>
                  <a:lnTo>
                    <a:pt x="750529" y="449332"/>
                  </a:lnTo>
                  <a:lnTo>
                    <a:pt x="771044" y="490071"/>
                  </a:lnTo>
                  <a:lnTo>
                    <a:pt x="789414" y="532018"/>
                  </a:lnTo>
                  <a:lnTo>
                    <a:pt x="805566" y="575103"/>
                  </a:lnTo>
                  <a:lnTo>
                    <a:pt x="819430" y="619253"/>
                  </a:lnTo>
                  <a:lnTo>
                    <a:pt x="830934" y="664395"/>
                  </a:lnTo>
                  <a:lnTo>
                    <a:pt x="840006" y="710457"/>
                  </a:lnTo>
                  <a:lnTo>
                    <a:pt x="846575" y="757366"/>
                  </a:lnTo>
                  <a:lnTo>
                    <a:pt x="850568" y="805051"/>
                  </a:lnTo>
                  <a:lnTo>
                    <a:pt x="851916" y="853439"/>
                  </a:lnTo>
                  <a:lnTo>
                    <a:pt x="850469" y="903258"/>
                  </a:lnTo>
                  <a:lnTo>
                    <a:pt x="846171" y="952542"/>
                  </a:lnTo>
                  <a:lnTo>
                    <a:pt x="839083" y="1001188"/>
                  </a:lnTo>
                  <a:lnTo>
                    <a:pt x="829266" y="1049091"/>
                  </a:lnTo>
                  <a:lnTo>
                    <a:pt x="816782" y="1096147"/>
                  </a:lnTo>
                  <a:lnTo>
                    <a:pt x="801691" y="1142253"/>
                  </a:lnTo>
                  <a:lnTo>
                    <a:pt x="784055" y="1187305"/>
                  </a:lnTo>
                  <a:lnTo>
                    <a:pt x="763935" y="1231198"/>
                  </a:lnTo>
                  <a:lnTo>
                    <a:pt x="741394" y="1273828"/>
                  </a:lnTo>
                  <a:lnTo>
                    <a:pt x="716491" y="1315092"/>
                  </a:lnTo>
                  <a:lnTo>
                    <a:pt x="689288" y="1354886"/>
                  </a:lnTo>
                  <a:lnTo>
                    <a:pt x="659848" y="1393105"/>
                  </a:lnTo>
                  <a:lnTo>
                    <a:pt x="628230" y="1429645"/>
                  </a:lnTo>
                  <a:lnTo>
                    <a:pt x="594496" y="1464404"/>
                  </a:lnTo>
                  <a:lnTo>
                    <a:pt x="558708" y="1497276"/>
                  </a:lnTo>
                  <a:lnTo>
                    <a:pt x="520927" y="1528157"/>
                  </a:lnTo>
                  <a:lnTo>
                    <a:pt x="481215" y="1556944"/>
                  </a:lnTo>
                  <a:lnTo>
                    <a:pt x="439632" y="1583533"/>
                  </a:lnTo>
                  <a:lnTo>
                    <a:pt x="396239" y="160782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3553" y="3238499"/>
              <a:ext cx="1249680" cy="1706245"/>
            </a:xfrm>
            <a:custGeom>
              <a:avLst/>
              <a:gdLst/>
              <a:ahLst/>
              <a:cxnLst/>
              <a:rect l="l" t="t" r="r" b="b"/>
              <a:pathLst>
                <a:path w="1249680" h="1706245">
                  <a:moveTo>
                    <a:pt x="844231" y="1705835"/>
                  </a:moveTo>
                  <a:lnTo>
                    <a:pt x="798792" y="1704120"/>
                  </a:lnTo>
                  <a:lnTo>
                    <a:pt x="753624" y="1699998"/>
                  </a:lnTo>
                  <a:lnTo>
                    <a:pt x="708825" y="1693500"/>
                  </a:lnTo>
                  <a:lnTo>
                    <a:pt x="664490" y="1684657"/>
                  </a:lnTo>
                  <a:lnTo>
                    <a:pt x="620717" y="1673501"/>
                  </a:lnTo>
                  <a:lnTo>
                    <a:pt x="577602" y="1660062"/>
                  </a:lnTo>
                  <a:lnTo>
                    <a:pt x="535243" y="1644372"/>
                  </a:lnTo>
                  <a:lnTo>
                    <a:pt x="493735" y="1626462"/>
                  </a:lnTo>
                  <a:lnTo>
                    <a:pt x="453176" y="1606362"/>
                  </a:lnTo>
                  <a:lnTo>
                    <a:pt x="413662" y="1584104"/>
                  </a:lnTo>
                  <a:lnTo>
                    <a:pt x="375290" y="1559719"/>
                  </a:lnTo>
                  <a:lnTo>
                    <a:pt x="338157" y="1533239"/>
                  </a:lnTo>
                  <a:lnTo>
                    <a:pt x="302359" y="1504694"/>
                  </a:lnTo>
                  <a:lnTo>
                    <a:pt x="267994" y="1474115"/>
                  </a:lnTo>
                  <a:lnTo>
                    <a:pt x="235157" y="1441534"/>
                  </a:lnTo>
                  <a:lnTo>
                    <a:pt x="203946" y="1406981"/>
                  </a:lnTo>
                  <a:lnTo>
                    <a:pt x="174458" y="1370488"/>
                  </a:lnTo>
                  <a:lnTo>
                    <a:pt x="146789" y="1332086"/>
                  </a:lnTo>
                  <a:lnTo>
                    <a:pt x="121035" y="1291806"/>
                  </a:lnTo>
                  <a:lnTo>
                    <a:pt x="97294" y="1249680"/>
                  </a:lnTo>
                  <a:lnTo>
                    <a:pt x="76093" y="1206150"/>
                  </a:lnTo>
                  <a:lnTo>
                    <a:pt x="57558" y="1162022"/>
                  </a:lnTo>
                  <a:lnTo>
                    <a:pt x="41661" y="1117391"/>
                  </a:lnTo>
                  <a:lnTo>
                    <a:pt x="28371" y="1072354"/>
                  </a:lnTo>
                  <a:lnTo>
                    <a:pt x="17659" y="1027009"/>
                  </a:lnTo>
                  <a:lnTo>
                    <a:pt x="9496" y="981451"/>
                  </a:lnTo>
                  <a:lnTo>
                    <a:pt x="3851" y="935778"/>
                  </a:lnTo>
                  <a:lnTo>
                    <a:pt x="696" y="890086"/>
                  </a:lnTo>
                  <a:lnTo>
                    <a:pt x="0" y="844472"/>
                  </a:lnTo>
                  <a:lnTo>
                    <a:pt x="1733" y="799033"/>
                  </a:lnTo>
                  <a:lnTo>
                    <a:pt x="5867" y="753865"/>
                  </a:lnTo>
                  <a:lnTo>
                    <a:pt x="12372" y="709066"/>
                  </a:lnTo>
                  <a:lnTo>
                    <a:pt x="21218" y="664731"/>
                  </a:lnTo>
                  <a:lnTo>
                    <a:pt x="32375" y="620958"/>
                  </a:lnTo>
                  <a:lnTo>
                    <a:pt x="45814" y="577844"/>
                  </a:lnTo>
                  <a:lnTo>
                    <a:pt x="61505" y="535484"/>
                  </a:lnTo>
                  <a:lnTo>
                    <a:pt x="79418" y="493976"/>
                  </a:lnTo>
                  <a:lnTo>
                    <a:pt x="99525" y="453417"/>
                  </a:lnTo>
                  <a:lnTo>
                    <a:pt x="121795" y="413903"/>
                  </a:lnTo>
                  <a:lnTo>
                    <a:pt x="146198" y="375531"/>
                  </a:lnTo>
                  <a:lnTo>
                    <a:pt x="172706" y="338398"/>
                  </a:lnTo>
                  <a:lnTo>
                    <a:pt x="201288" y="302600"/>
                  </a:lnTo>
                  <a:lnTo>
                    <a:pt x="231914" y="268235"/>
                  </a:lnTo>
                  <a:lnTo>
                    <a:pt x="264556" y="235399"/>
                  </a:lnTo>
                  <a:lnTo>
                    <a:pt x="299184" y="204188"/>
                  </a:lnTo>
                  <a:lnTo>
                    <a:pt x="335768" y="174699"/>
                  </a:lnTo>
                  <a:lnTo>
                    <a:pt x="374278" y="147030"/>
                  </a:lnTo>
                  <a:lnTo>
                    <a:pt x="414684" y="121276"/>
                  </a:lnTo>
                  <a:lnTo>
                    <a:pt x="456958" y="97536"/>
                  </a:lnTo>
                  <a:lnTo>
                    <a:pt x="503300" y="74967"/>
                  </a:lnTo>
                  <a:lnTo>
                    <a:pt x="550803" y="55292"/>
                  </a:lnTo>
                  <a:lnTo>
                    <a:pt x="599342" y="38546"/>
                  </a:lnTo>
                  <a:lnTo>
                    <a:pt x="648792" y="24765"/>
                  </a:lnTo>
                  <a:lnTo>
                    <a:pt x="699027" y="13983"/>
                  </a:lnTo>
                  <a:lnTo>
                    <a:pt x="749923" y="6238"/>
                  </a:lnTo>
                  <a:lnTo>
                    <a:pt x="801356" y="1565"/>
                  </a:lnTo>
                  <a:lnTo>
                    <a:pt x="853198" y="0"/>
                  </a:lnTo>
                  <a:lnTo>
                    <a:pt x="853198" y="426720"/>
                  </a:lnTo>
                  <a:lnTo>
                    <a:pt x="806607" y="429217"/>
                  </a:lnTo>
                  <a:lnTo>
                    <a:pt x="761492" y="436536"/>
                  </a:lnTo>
                  <a:lnTo>
                    <a:pt x="718111" y="448421"/>
                  </a:lnTo>
                  <a:lnTo>
                    <a:pt x="676721" y="464614"/>
                  </a:lnTo>
                  <a:lnTo>
                    <a:pt x="637580" y="484857"/>
                  </a:lnTo>
                  <a:lnTo>
                    <a:pt x="600946" y="508894"/>
                  </a:lnTo>
                  <a:lnTo>
                    <a:pt x="567075" y="536466"/>
                  </a:lnTo>
                  <a:lnTo>
                    <a:pt x="536224" y="567316"/>
                  </a:lnTo>
                  <a:lnTo>
                    <a:pt x="508652" y="601187"/>
                  </a:lnTo>
                  <a:lnTo>
                    <a:pt x="484616" y="637822"/>
                  </a:lnTo>
                  <a:lnTo>
                    <a:pt x="464373" y="676963"/>
                  </a:lnTo>
                  <a:lnTo>
                    <a:pt x="448180" y="718352"/>
                  </a:lnTo>
                  <a:lnTo>
                    <a:pt x="436295" y="761733"/>
                  </a:lnTo>
                  <a:lnTo>
                    <a:pt x="428975" y="806848"/>
                  </a:lnTo>
                  <a:lnTo>
                    <a:pt x="426478" y="853440"/>
                  </a:lnTo>
                  <a:lnTo>
                    <a:pt x="428975" y="899766"/>
                  </a:lnTo>
                  <a:lnTo>
                    <a:pt x="436295" y="944688"/>
                  </a:lnTo>
                  <a:lnTo>
                    <a:pt x="448180" y="987942"/>
                  </a:lnTo>
                  <a:lnTo>
                    <a:pt x="464373" y="1029261"/>
                  </a:lnTo>
                  <a:lnTo>
                    <a:pt x="484616" y="1068380"/>
                  </a:lnTo>
                  <a:lnTo>
                    <a:pt x="508652" y="1105034"/>
                  </a:lnTo>
                  <a:lnTo>
                    <a:pt x="536224" y="1138956"/>
                  </a:lnTo>
                  <a:lnTo>
                    <a:pt x="567075" y="1169882"/>
                  </a:lnTo>
                  <a:lnTo>
                    <a:pt x="600946" y="1197547"/>
                  </a:lnTo>
                  <a:lnTo>
                    <a:pt x="637580" y="1221683"/>
                  </a:lnTo>
                  <a:lnTo>
                    <a:pt x="676721" y="1242027"/>
                  </a:lnTo>
                  <a:lnTo>
                    <a:pt x="718111" y="1258311"/>
                  </a:lnTo>
                  <a:lnTo>
                    <a:pt x="761492" y="1270272"/>
                  </a:lnTo>
                  <a:lnTo>
                    <a:pt x="806607" y="1277643"/>
                  </a:lnTo>
                  <a:lnTo>
                    <a:pt x="853198" y="1280160"/>
                  </a:lnTo>
                  <a:lnTo>
                    <a:pt x="904514" y="1277040"/>
                  </a:lnTo>
                  <a:lnTo>
                    <a:pt x="955116" y="1267777"/>
                  </a:lnTo>
                  <a:lnTo>
                    <a:pt x="1004289" y="1252513"/>
                  </a:lnTo>
                  <a:lnTo>
                    <a:pt x="1051318" y="1231392"/>
                  </a:lnTo>
                  <a:lnTo>
                    <a:pt x="1249438" y="1607820"/>
                  </a:lnTo>
                  <a:lnTo>
                    <a:pt x="1205909" y="1629168"/>
                  </a:lnTo>
                  <a:lnTo>
                    <a:pt x="1161781" y="1647829"/>
                  </a:lnTo>
                  <a:lnTo>
                    <a:pt x="1117150" y="1663835"/>
                  </a:lnTo>
                  <a:lnTo>
                    <a:pt x="1072113" y="1677215"/>
                  </a:lnTo>
                  <a:lnTo>
                    <a:pt x="1026768" y="1688002"/>
                  </a:lnTo>
                  <a:lnTo>
                    <a:pt x="981210" y="1696226"/>
                  </a:lnTo>
                  <a:lnTo>
                    <a:pt x="935537" y="1701919"/>
                  </a:lnTo>
                  <a:lnTo>
                    <a:pt x="889845" y="1705112"/>
                  </a:lnTo>
                  <a:lnTo>
                    <a:pt x="844231" y="1705835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5475" y="3826764"/>
              <a:ext cx="365759" cy="2697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1384" y="3849624"/>
              <a:ext cx="271272" cy="1783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723384" y="3844532"/>
            <a:ext cx="223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245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26463" y="4130040"/>
            <a:ext cx="361315" cy="269875"/>
            <a:chOff x="1426463" y="4130040"/>
            <a:chExt cx="361315" cy="2698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6463" y="4130040"/>
              <a:ext cx="361187" cy="2697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324" y="4155948"/>
              <a:ext cx="271271" cy="17678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81327" y="4150800"/>
            <a:ext cx="223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334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799" y="2450083"/>
            <a:ext cx="31369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Rise</a:t>
            </a:r>
            <a:r>
              <a:rPr sz="1450" b="1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1450" b="1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unique_product</a:t>
            </a:r>
            <a:r>
              <a:rPr sz="1450" b="1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20" dirty="0">
                <a:solidFill>
                  <a:srgbClr val="3F3F3F"/>
                </a:solidFill>
                <a:latin typeface="Trebuchet MS"/>
                <a:cs typeface="Trebuchet MS"/>
              </a:rPr>
              <a:t>2021vs</a:t>
            </a:r>
            <a:r>
              <a:rPr sz="1450" b="1" spc="-1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20" dirty="0">
                <a:solidFill>
                  <a:srgbClr val="3F3F3F"/>
                </a:solidFill>
                <a:latin typeface="Trebuchet MS"/>
                <a:cs typeface="Trebuchet MS"/>
              </a:rPr>
              <a:t>2020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89148" y="4180332"/>
            <a:ext cx="1388745" cy="424180"/>
            <a:chOff x="3089148" y="4180332"/>
            <a:chExt cx="1388745" cy="42418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9148" y="4180332"/>
              <a:ext cx="1388363" cy="4236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50108" y="4253483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65532"/>
                  </a:moveTo>
                  <a:lnTo>
                    <a:pt x="0" y="65532"/>
                  </a:lnTo>
                  <a:lnTo>
                    <a:pt x="0" y="0"/>
                  </a:lnTo>
                  <a:lnTo>
                    <a:pt x="65532" y="0"/>
                  </a:lnTo>
                  <a:lnTo>
                    <a:pt x="65532" y="6553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0108" y="4460747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65532"/>
                  </a:moveTo>
                  <a:lnTo>
                    <a:pt x="0" y="65532"/>
                  </a:lnTo>
                  <a:lnTo>
                    <a:pt x="0" y="0"/>
                  </a:lnTo>
                  <a:lnTo>
                    <a:pt x="65532" y="0"/>
                  </a:lnTo>
                  <a:lnTo>
                    <a:pt x="65532" y="65532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46085" y="4131930"/>
            <a:ext cx="119697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6000"/>
              </a:lnSpc>
              <a:spcBef>
                <a:spcPts val="100"/>
              </a:spcBef>
            </a:pP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unique_products_2020 unique_products_2021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1752" y="2404872"/>
            <a:ext cx="4234180" cy="3657600"/>
          </a:xfrm>
          <a:custGeom>
            <a:avLst/>
            <a:gdLst/>
            <a:ahLst/>
            <a:cxnLst/>
            <a:rect l="l" t="t" r="r" b="b"/>
            <a:pathLst>
              <a:path w="4234180" h="3657600">
                <a:moveTo>
                  <a:pt x="0" y="0"/>
                </a:moveTo>
                <a:lnTo>
                  <a:pt x="4233672" y="0"/>
                </a:lnTo>
                <a:lnTo>
                  <a:pt x="4233672" y="3657599"/>
                </a:lnTo>
                <a:lnTo>
                  <a:pt x="0" y="3657599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39248" y="1948817"/>
            <a:ext cx="17246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9852" y="2811241"/>
            <a:ext cx="502285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7620">
              <a:lnSpc>
                <a:spcPct val="102099"/>
              </a:lnSpc>
              <a:spcBef>
                <a:spcPts val="100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There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was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spc="8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significant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increase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unique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products,</a:t>
            </a:r>
            <a:r>
              <a:rPr sz="1450" b="1" spc="4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with</a:t>
            </a:r>
            <a:r>
              <a:rPr sz="1450" b="1" spc="9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334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25" dirty="0">
                <a:solidFill>
                  <a:srgbClr val="D1D4DB"/>
                </a:solidFill>
                <a:latin typeface="Calibri"/>
                <a:cs typeface="Calibri"/>
              </a:rPr>
              <a:t>in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2021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compared</a:t>
            </a:r>
            <a:r>
              <a:rPr sz="1450" b="1" spc="2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to</a:t>
            </a:r>
            <a:r>
              <a:rPr sz="1450" b="1" spc="4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245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</a:t>
            </a:r>
            <a:r>
              <a:rPr sz="1450" b="1" spc="4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2020.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9852" y="3489453"/>
            <a:ext cx="5099685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7620">
              <a:lnSpc>
                <a:spcPct val="102800"/>
              </a:lnSpc>
              <a:spcBef>
                <a:spcPts val="90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The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percentage</a:t>
            </a:r>
            <a:r>
              <a:rPr sz="1450" b="1" spc="2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change</a:t>
            </a:r>
            <a:r>
              <a:rPr sz="1450" b="1" spc="2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represents</a:t>
            </a:r>
            <a:r>
              <a:rPr sz="1450" b="1" spc="4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growth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of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36.33%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</a:t>
            </a:r>
            <a:r>
              <a:rPr sz="1450" b="1" spc="7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unique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products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from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one</a:t>
            </a:r>
            <a:r>
              <a:rPr sz="1450" b="1" spc="4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year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to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the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20" dirty="0">
                <a:solidFill>
                  <a:srgbClr val="D1D4DB"/>
                </a:solidFill>
                <a:latin typeface="Calibri"/>
                <a:cs typeface="Calibri"/>
              </a:rPr>
              <a:t>next.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9852" y="4169140"/>
            <a:ext cx="5039995" cy="705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7620">
              <a:lnSpc>
                <a:spcPct val="102400"/>
              </a:lnSpc>
              <a:spcBef>
                <a:spcPts val="95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This</a:t>
            </a:r>
            <a:r>
              <a:rPr sz="1450" b="1" spc="10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substantial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increase</a:t>
            </a:r>
            <a:r>
              <a:rPr sz="1450" b="1" spc="7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unique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products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suggests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focus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25" dirty="0">
                <a:solidFill>
                  <a:srgbClr val="D1D4DB"/>
                </a:solidFill>
                <a:latin typeface="Calibri"/>
                <a:cs typeface="Calibri"/>
              </a:rPr>
              <a:t>on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expanding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product</a:t>
            </a:r>
            <a:r>
              <a:rPr sz="1450" b="1" spc="4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offerings,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which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can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attract</a:t>
            </a:r>
            <a:r>
              <a:rPr sz="1450" b="1" spc="8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spc="8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broader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customer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base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and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potentially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boost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sales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and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revenue.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59852" y="5074437"/>
            <a:ext cx="490601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7620">
              <a:lnSpc>
                <a:spcPct val="102099"/>
              </a:lnSpc>
              <a:spcBef>
                <a:spcPts val="100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It's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spc="10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positive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indicator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of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business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growth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and</a:t>
            </a:r>
            <a:r>
              <a:rPr sz="1450" b="1" spc="9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adaptability</a:t>
            </a:r>
            <a:r>
              <a:rPr sz="1450" b="1" spc="10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25" dirty="0">
                <a:solidFill>
                  <a:srgbClr val="D1D4DB"/>
                </a:solidFill>
                <a:latin typeface="Calibri"/>
                <a:cs typeface="Calibri"/>
              </a:rPr>
              <a:t>to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changing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market</a:t>
            </a:r>
            <a:r>
              <a:rPr sz="1450" b="1" spc="10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demands.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REQUEST:3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95337" y="1879455"/>
            <a:ext cx="5965825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>
              <a:latin typeface="Trebuchet MS"/>
              <a:cs typeface="Trebuchet MS"/>
            </a:endParaRPr>
          </a:p>
          <a:p>
            <a:pPr marL="12065" marR="5080" indent="-1905" algn="ctr">
              <a:lnSpc>
                <a:spcPct val="100000"/>
              </a:lnSpc>
              <a:spcBef>
                <a:spcPts val="830"/>
              </a:spcBef>
            </a:pP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5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counts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segment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descending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counts.The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5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output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r>
              <a:rPr sz="16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product_count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51" y="3279225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4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5664" y="3274532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3" y="4130040"/>
            <a:ext cx="4800600" cy="1828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044" y="4146803"/>
            <a:ext cx="2668523" cy="2168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008" y="1207008"/>
            <a:ext cx="6376670" cy="981710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2270"/>
              </a:spcBef>
            </a:pPr>
            <a:r>
              <a:rPr spc="165" dirty="0"/>
              <a:t>VISUALS-</a:t>
            </a:r>
            <a:r>
              <a:rPr spc="-50" dirty="0"/>
              <a:t>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168" y="2497835"/>
            <a:ext cx="4441190" cy="3517900"/>
            <a:chOff x="201168" y="2497835"/>
            <a:chExt cx="4441190" cy="3517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2497835"/>
              <a:ext cx="4440935" cy="3517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19" y="5202935"/>
              <a:ext cx="4189475" cy="710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576" y="3159251"/>
              <a:ext cx="498348" cy="27416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140" y="3436619"/>
              <a:ext cx="498348" cy="24643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1179" y="4116324"/>
              <a:ext cx="498348" cy="17846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3743" y="5221223"/>
              <a:ext cx="498348" cy="6797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6307" y="5326380"/>
              <a:ext cx="496824" cy="5745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7347" y="5708903"/>
              <a:ext cx="498348" cy="192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039" y="2795016"/>
              <a:ext cx="694943" cy="51968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58164" y="2797523"/>
            <a:ext cx="643255" cy="3225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3835" marR="5080" indent="-204470">
              <a:lnSpc>
                <a:spcPts val="1140"/>
              </a:lnSpc>
              <a:spcBef>
                <a:spcPts val="180"/>
              </a:spcBef>
            </a:pP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Notebook, 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129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3836" y="3073907"/>
            <a:ext cx="789431" cy="519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11927" y="3074901"/>
            <a:ext cx="740410" cy="3225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0825" marR="5080" indent="-251460">
              <a:lnSpc>
                <a:spcPts val="1140"/>
              </a:lnSpc>
              <a:spcBef>
                <a:spcPts val="180"/>
              </a:spcBef>
            </a:pP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Accessories, 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116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8592" y="3752088"/>
            <a:ext cx="760475" cy="51968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28194" y="3754589"/>
            <a:ext cx="709930" cy="3225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72415" marR="5080" indent="-273050">
              <a:lnSpc>
                <a:spcPts val="1140"/>
              </a:lnSpc>
              <a:spcBef>
                <a:spcPts val="180"/>
              </a:spcBef>
            </a:pP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Peripherals, 84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91155" y="5006339"/>
            <a:ext cx="763524" cy="37033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29206" y="5005794"/>
            <a:ext cx="698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Desktop,</a:t>
            </a:r>
            <a:r>
              <a:rPr sz="10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32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5911" y="5111496"/>
            <a:ext cx="734568" cy="36880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145535" y="5110908"/>
            <a:ext cx="671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Storage,</a:t>
            </a:r>
            <a:r>
              <a:rPr sz="10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24655" y="5492496"/>
            <a:ext cx="902208" cy="37033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764278" y="5493492"/>
            <a:ext cx="836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rebuchet MS"/>
                <a:cs typeface="Trebuchet MS"/>
              </a:rPr>
              <a:t>Networking,</a:t>
            </a:r>
            <a:r>
              <a:rPr sz="1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5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2258" y="2550661"/>
            <a:ext cx="20904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spc="-35" dirty="0">
                <a:solidFill>
                  <a:srgbClr val="595959"/>
                </a:solidFill>
                <a:latin typeface="Trebuchet MS"/>
                <a:cs typeface="Trebuchet MS"/>
              </a:rPr>
              <a:t>product_count</a:t>
            </a:r>
            <a:r>
              <a:rPr sz="1450" spc="-2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50" spc="-85" dirty="0">
                <a:solidFill>
                  <a:srgbClr val="595959"/>
                </a:solidFill>
                <a:latin typeface="Trebuchet MS"/>
                <a:cs typeface="Trebuchet MS"/>
              </a:rPr>
              <a:t>by</a:t>
            </a:r>
            <a:r>
              <a:rPr sz="1450" spc="-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50" spc="-50" dirty="0">
                <a:solidFill>
                  <a:srgbClr val="595959"/>
                </a:solidFill>
                <a:latin typeface="Trebuchet MS"/>
                <a:cs typeface="Trebuchet MS"/>
              </a:rPr>
              <a:t>Segment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1168" y="2497835"/>
            <a:ext cx="4441190" cy="3517900"/>
          </a:xfrm>
          <a:custGeom>
            <a:avLst/>
            <a:gdLst/>
            <a:ahLst/>
            <a:cxnLst/>
            <a:rect l="l" t="t" r="r" b="b"/>
            <a:pathLst>
              <a:path w="4441190" h="3517900">
                <a:moveTo>
                  <a:pt x="0" y="0"/>
                </a:moveTo>
                <a:lnTo>
                  <a:pt x="4440935" y="0"/>
                </a:lnTo>
                <a:lnTo>
                  <a:pt x="4440935" y="3517392"/>
                </a:lnTo>
                <a:lnTo>
                  <a:pt x="0" y="351739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71273" y="2085750"/>
            <a:ext cx="17246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19368" y="2748772"/>
            <a:ext cx="489077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8255">
              <a:lnSpc>
                <a:spcPct val="102099"/>
              </a:lnSpc>
              <a:spcBef>
                <a:spcPts val="100"/>
              </a:spcBef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The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"Notebook"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segment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has</a:t>
            </a:r>
            <a:r>
              <a:rPr sz="1450" b="1" spc="10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the</a:t>
            </a:r>
            <a:r>
              <a:rPr sz="1450" b="1" spc="9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highest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product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count,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20" dirty="0">
                <a:solidFill>
                  <a:srgbClr val="D1D4DB"/>
                </a:solidFill>
                <a:latin typeface="Calibri"/>
                <a:cs typeface="Calibri"/>
              </a:rPr>
              <a:t>with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129</a:t>
            </a:r>
            <a:r>
              <a:rPr sz="1450" b="1" spc="4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products.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19368" y="3426983"/>
            <a:ext cx="4665980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8255">
              <a:lnSpc>
                <a:spcPct val="102800"/>
              </a:lnSpc>
              <a:spcBef>
                <a:spcPts val="90"/>
              </a:spcBef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The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"Networking"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segment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has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the</a:t>
            </a:r>
            <a:r>
              <a:rPr sz="1450" b="1" spc="9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smallest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product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count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with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only</a:t>
            </a:r>
            <a:r>
              <a:rPr sz="1450" b="1" spc="2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9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products.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19368" y="4106671"/>
            <a:ext cx="4608830" cy="93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8255">
              <a:lnSpc>
                <a:spcPct val="102299"/>
              </a:lnSpc>
              <a:spcBef>
                <a:spcPts val="95"/>
              </a:spcBef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These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insights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indicate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the</a:t>
            </a:r>
            <a:r>
              <a:rPr sz="1450" b="1" spc="10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diversity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and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product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offerings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within</a:t>
            </a:r>
            <a:r>
              <a:rPr sz="1450" b="1" spc="9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each</a:t>
            </a:r>
            <a:r>
              <a:rPr sz="1450" b="1" spc="9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segment,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with</a:t>
            </a:r>
            <a:r>
              <a:rPr sz="1450" b="1" spc="10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"Notebook"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and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"Accessories"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offering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wide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range</a:t>
            </a:r>
            <a:r>
              <a:rPr sz="1450" b="1" spc="6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of</a:t>
            </a:r>
            <a:r>
              <a:rPr sz="1450" b="1" spc="8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options,</a:t>
            </a:r>
            <a:r>
              <a:rPr sz="1450" b="1" spc="7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while</a:t>
            </a:r>
            <a:r>
              <a:rPr sz="1450" b="1" spc="3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"Networking"</a:t>
            </a:r>
            <a:r>
              <a:rPr sz="1450" b="1" spc="3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has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50" dirty="0">
                <a:solidFill>
                  <a:srgbClr val="D1D4DB"/>
                </a:solidFill>
                <a:latin typeface="Calibri"/>
                <a:cs typeface="Calibri"/>
              </a:rPr>
              <a:t>a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more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limited</a:t>
            </a:r>
            <a:r>
              <a:rPr sz="1450" b="1" spc="9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selection.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19368" y="5237484"/>
            <a:ext cx="4608195" cy="479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8255">
              <a:lnSpc>
                <a:spcPct val="102800"/>
              </a:lnSpc>
              <a:spcBef>
                <a:spcPts val="90"/>
              </a:spcBef>
              <a:buSzPct val="93103"/>
              <a:buFont typeface="Arial MT"/>
              <a:buChar char="•"/>
              <a:tabLst>
                <a:tab pos="77470" algn="l"/>
              </a:tabLst>
            </a:pP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	The</a:t>
            </a:r>
            <a:r>
              <a:rPr sz="1450" b="1" spc="5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variety</a:t>
            </a:r>
            <a:r>
              <a:rPr sz="1450" b="1" spc="7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in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product</a:t>
            </a:r>
            <a:r>
              <a:rPr sz="1450" b="1" spc="3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offerings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allows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catering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to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various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customer</a:t>
            </a:r>
            <a:r>
              <a:rPr sz="1450" b="1" spc="5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preferences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and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needs</a:t>
            </a:r>
            <a:r>
              <a:rPr sz="1450" b="1" spc="4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across</a:t>
            </a:r>
            <a:r>
              <a:rPr sz="1450" b="1" spc="9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different</a:t>
            </a:r>
            <a:r>
              <a:rPr sz="1450" b="1" spc="6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segments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87" y="1281683"/>
            <a:ext cx="7528559" cy="469900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3260"/>
              </a:lnSpc>
            </a:pPr>
            <a:r>
              <a:rPr sz="2800" spc="370" dirty="0"/>
              <a:t>AD_HOC-</a:t>
            </a:r>
            <a:r>
              <a:rPr sz="2800" spc="114" dirty="0"/>
              <a:t>REQUEST:4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61860" y="1879455"/>
            <a:ext cx="6032500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830"/>
              </a:spcBef>
            </a:pP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Follow-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up:Which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in 2021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2020?</a:t>
            </a:r>
            <a:r>
              <a:rPr sz="165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r>
              <a:rPr sz="165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r>
              <a:rPr lang="en-IN" sz="1650" spc="-1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product_count_2020</a:t>
            </a:r>
            <a:r>
              <a:rPr lang="en-IN" sz="1650" spc="-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product_count_2021</a:t>
            </a:r>
            <a:r>
              <a:rPr lang="en-IN" sz="1650" spc="-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difference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51" y="3279225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4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5664" y="3274532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39" y="4158996"/>
            <a:ext cx="5166360" cy="23149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3852" y="4125467"/>
            <a:ext cx="4331208" cy="23271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652" y="1057655"/>
            <a:ext cx="6376670" cy="981710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2270"/>
              </a:spcBef>
            </a:pPr>
            <a:r>
              <a:rPr spc="160" dirty="0"/>
              <a:t>VISUALS</a:t>
            </a:r>
            <a:r>
              <a:rPr spc="235" dirty="0"/>
              <a:t> </a:t>
            </a:r>
            <a:r>
              <a:rPr spc="-50" dirty="0"/>
              <a:t>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063" y="2397251"/>
            <a:ext cx="4773295" cy="3587750"/>
            <a:chOff x="131063" y="2397251"/>
            <a:chExt cx="4773295" cy="3587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2397251"/>
              <a:ext cx="4773168" cy="3587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" y="3028188"/>
              <a:ext cx="4558283" cy="24063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4839" y="4680203"/>
              <a:ext cx="3785870" cy="676910"/>
            </a:xfrm>
            <a:custGeom>
              <a:avLst/>
              <a:gdLst/>
              <a:ahLst/>
              <a:cxnLst/>
              <a:rect l="l" t="t" r="r" b="b"/>
              <a:pathLst>
                <a:path w="3785870" h="676910">
                  <a:moveTo>
                    <a:pt x="0" y="0"/>
                  </a:moveTo>
                  <a:lnTo>
                    <a:pt x="757427" y="393192"/>
                  </a:lnTo>
                  <a:lnTo>
                    <a:pt x="1514856" y="393192"/>
                  </a:lnTo>
                  <a:lnTo>
                    <a:pt x="2270760" y="414528"/>
                  </a:lnTo>
                  <a:lnTo>
                    <a:pt x="3028187" y="633983"/>
                  </a:lnTo>
                  <a:lnTo>
                    <a:pt x="3785616" y="676656"/>
                  </a:lnTo>
                </a:path>
              </a:pathLst>
            </a:custGeom>
            <a:ln w="28956">
              <a:solidFill>
                <a:srgbClr val="C867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672" y="3707891"/>
              <a:ext cx="187960" cy="177165"/>
            </a:xfrm>
            <a:custGeom>
              <a:avLst/>
              <a:gdLst/>
              <a:ahLst/>
              <a:cxnLst/>
              <a:rect l="l" t="t" r="r" b="b"/>
              <a:pathLst>
                <a:path w="187959" h="177164">
                  <a:moveTo>
                    <a:pt x="187452" y="176783"/>
                  </a:moveTo>
                  <a:lnTo>
                    <a:pt x="0" y="176783"/>
                  </a:lnTo>
                  <a:lnTo>
                    <a:pt x="0" y="0"/>
                  </a:lnTo>
                  <a:lnTo>
                    <a:pt x="187452" y="0"/>
                  </a:lnTo>
                  <a:lnTo>
                    <a:pt x="187452" y="1767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1444" y="3701241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69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9575" y="3204972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30" h="177164">
                <a:moveTo>
                  <a:pt x="188975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8975" y="0"/>
                </a:lnTo>
                <a:lnTo>
                  <a:pt x="188975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363" y="319984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92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7004" y="3925823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30" h="177164">
                <a:moveTo>
                  <a:pt x="188975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8975" y="0"/>
                </a:lnTo>
                <a:lnTo>
                  <a:pt x="188975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54764" y="3920693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59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6435" y="5061203"/>
            <a:ext cx="125095" cy="177165"/>
          </a:xfrm>
          <a:custGeom>
            <a:avLst/>
            <a:gdLst/>
            <a:ahLst/>
            <a:cxnLst/>
            <a:rect l="l" t="t" r="r" b="b"/>
            <a:pathLst>
              <a:path w="125094" h="177164">
                <a:moveTo>
                  <a:pt x="124967" y="176783"/>
                </a:moveTo>
                <a:lnTo>
                  <a:pt x="0" y="176783"/>
                </a:lnTo>
                <a:lnTo>
                  <a:pt x="0" y="0"/>
                </a:lnTo>
                <a:lnTo>
                  <a:pt x="124967" y="0"/>
                </a:lnTo>
                <a:lnTo>
                  <a:pt x="124967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4221" y="5056093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D8D8D8"/>
                </a:solidFill>
                <a:latin typeface="Trebuchet MS"/>
                <a:cs typeface="Trebuchet MS"/>
              </a:rPr>
              <a:t>7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51859" y="4953000"/>
            <a:ext cx="187960" cy="177165"/>
          </a:xfrm>
          <a:custGeom>
            <a:avLst/>
            <a:gdLst/>
            <a:ahLst/>
            <a:cxnLst/>
            <a:rect l="l" t="t" r="r" b="b"/>
            <a:pathLst>
              <a:path w="187960" h="177164">
                <a:moveTo>
                  <a:pt x="187451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7451" y="0"/>
                </a:lnTo>
                <a:lnTo>
                  <a:pt x="187451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68085" y="494630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12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39767" y="5084064"/>
            <a:ext cx="127000" cy="177165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176783"/>
                </a:moveTo>
                <a:lnTo>
                  <a:pt x="0" y="176783"/>
                </a:lnTo>
                <a:lnTo>
                  <a:pt x="0" y="0"/>
                </a:lnTo>
                <a:lnTo>
                  <a:pt x="126491" y="0"/>
                </a:lnTo>
                <a:lnTo>
                  <a:pt x="126491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57526" y="507740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D8D8D8"/>
                </a:solidFill>
                <a:latin typeface="Trebuchet MS"/>
                <a:cs typeface="Trebuchet MS"/>
              </a:rPr>
              <a:t>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076" y="2964180"/>
            <a:ext cx="251460" cy="1771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103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3980" y="2855975"/>
            <a:ext cx="251460" cy="1771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08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40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108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3411" y="3576827"/>
            <a:ext cx="187960" cy="177165"/>
          </a:xfrm>
          <a:custGeom>
            <a:avLst/>
            <a:gdLst/>
            <a:ahLst/>
            <a:cxnLst/>
            <a:rect l="l" t="t" r="r" b="b"/>
            <a:pathLst>
              <a:path w="187960" h="177164">
                <a:moveTo>
                  <a:pt x="187451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7451" y="0"/>
                </a:lnTo>
                <a:lnTo>
                  <a:pt x="187451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69639" y="357018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75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09316" y="4733544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30" h="177164">
                <a:moveTo>
                  <a:pt x="188975" y="176784"/>
                </a:moveTo>
                <a:lnTo>
                  <a:pt x="0" y="176784"/>
                </a:lnTo>
                <a:lnTo>
                  <a:pt x="0" y="0"/>
                </a:lnTo>
                <a:lnTo>
                  <a:pt x="188975" y="0"/>
                </a:lnTo>
                <a:lnTo>
                  <a:pt x="188975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7040" y="472843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22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66744" y="4843272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29" h="177164">
                <a:moveTo>
                  <a:pt x="188975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8975" y="0"/>
                </a:lnTo>
                <a:lnTo>
                  <a:pt x="188975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84503" y="4838185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17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54652" y="5018532"/>
            <a:ext cx="127000" cy="177165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176783"/>
                </a:moveTo>
                <a:lnTo>
                  <a:pt x="0" y="176783"/>
                </a:lnTo>
                <a:lnTo>
                  <a:pt x="0" y="0"/>
                </a:lnTo>
                <a:lnTo>
                  <a:pt x="126491" y="0"/>
                </a:lnTo>
                <a:lnTo>
                  <a:pt x="126491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1708" y="4607052"/>
            <a:ext cx="140970" cy="1466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135"/>
              </a:lnSpc>
            </a:pPr>
            <a:r>
              <a:rPr sz="1000" spc="-25" dirty="0">
                <a:solidFill>
                  <a:srgbClr val="0C0C0C"/>
                </a:solidFill>
                <a:latin typeface="Trebuchet MS"/>
                <a:cs typeface="Trebuchet MS"/>
              </a:rPr>
              <a:t>34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69136" y="5000244"/>
            <a:ext cx="128270" cy="146685"/>
          </a:xfrm>
          <a:custGeom>
            <a:avLst/>
            <a:gdLst/>
            <a:ahLst/>
            <a:cxnLst/>
            <a:rect l="l" t="t" r="r" b="b"/>
            <a:pathLst>
              <a:path w="128269" h="146685">
                <a:moveTo>
                  <a:pt x="128015" y="146303"/>
                </a:moveTo>
                <a:lnTo>
                  <a:pt x="0" y="146303"/>
                </a:lnTo>
                <a:lnTo>
                  <a:pt x="0" y="0"/>
                </a:lnTo>
                <a:lnTo>
                  <a:pt x="128015" y="0"/>
                </a:lnTo>
                <a:lnTo>
                  <a:pt x="128015" y="146303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57942" y="4979854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0C0C0C"/>
                </a:solidFill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26563" y="5000244"/>
            <a:ext cx="128270" cy="146685"/>
          </a:xfrm>
          <a:custGeom>
            <a:avLst/>
            <a:gdLst/>
            <a:ahLst/>
            <a:cxnLst/>
            <a:rect l="l" t="t" r="r" b="b"/>
            <a:pathLst>
              <a:path w="128269" h="146685">
                <a:moveTo>
                  <a:pt x="128016" y="146303"/>
                </a:moveTo>
                <a:lnTo>
                  <a:pt x="0" y="146303"/>
                </a:lnTo>
                <a:lnTo>
                  <a:pt x="0" y="0"/>
                </a:lnTo>
                <a:lnTo>
                  <a:pt x="128016" y="0"/>
                </a:lnTo>
                <a:lnTo>
                  <a:pt x="128016" y="146303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13861" y="4979854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0C0C0C"/>
                </a:solidFill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83992" y="5023103"/>
            <a:ext cx="128270" cy="146685"/>
          </a:xfrm>
          <a:custGeom>
            <a:avLst/>
            <a:gdLst/>
            <a:ahLst/>
            <a:cxnLst/>
            <a:rect l="l" t="t" r="r" b="b"/>
            <a:pathLst>
              <a:path w="128269" h="146685">
                <a:moveTo>
                  <a:pt x="128016" y="146303"/>
                </a:moveTo>
                <a:lnTo>
                  <a:pt x="0" y="146303"/>
                </a:lnTo>
                <a:lnTo>
                  <a:pt x="0" y="0"/>
                </a:lnTo>
                <a:lnTo>
                  <a:pt x="128016" y="0"/>
                </a:lnTo>
                <a:lnTo>
                  <a:pt x="128016" y="146303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71263" y="500124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0C0C0C"/>
                </a:solidFill>
                <a:latin typeface="Trebuchet MS"/>
                <a:cs typeface="Trebuchet MS"/>
              </a:rPr>
              <a:t>15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41407" y="5241035"/>
            <a:ext cx="821690" cy="190500"/>
          </a:xfrm>
          <a:custGeom>
            <a:avLst/>
            <a:gdLst/>
            <a:ahLst/>
            <a:cxnLst/>
            <a:rect l="l" t="t" r="r" b="b"/>
            <a:pathLst>
              <a:path w="821689" h="190500">
                <a:moveTo>
                  <a:pt x="64008" y="0"/>
                </a:moveTo>
                <a:lnTo>
                  <a:pt x="0" y="0"/>
                </a:lnTo>
                <a:lnTo>
                  <a:pt x="0" y="146304"/>
                </a:lnTo>
                <a:lnTo>
                  <a:pt x="64008" y="146304"/>
                </a:lnTo>
                <a:lnTo>
                  <a:pt x="64008" y="0"/>
                </a:lnTo>
                <a:close/>
              </a:path>
              <a:path w="821689" h="190500">
                <a:moveTo>
                  <a:pt x="821448" y="44208"/>
                </a:moveTo>
                <a:lnTo>
                  <a:pt x="757440" y="44208"/>
                </a:lnTo>
                <a:lnTo>
                  <a:pt x="757440" y="190500"/>
                </a:lnTo>
                <a:lnTo>
                  <a:pt x="821448" y="190500"/>
                </a:lnTo>
                <a:lnTo>
                  <a:pt x="821448" y="4420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0383" y="5479788"/>
            <a:ext cx="63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Accessories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4746" y="5479788"/>
            <a:ext cx="556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8D8D8"/>
                </a:solidFill>
                <a:latin typeface="Trebuchet MS"/>
                <a:cs typeface="Trebuchet MS"/>
              </a:rPr>
              <a:t>Notebook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43453" y="5479788"/>
            <a:ext cx="593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D8D8D8"/>
                </a:solidFill>
                <a:latin typeface="Trebuchet MS"/>
                <a:cs typeface="Trebuchet MS"/>
              </a:rPr>
              <a:t>Peripherals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66909" y="5479788"/>
            <a:ext cx="463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8D8D8"/>
                </a:solidFill>
                <a:latin typeface="Trebuchet MS"/>
                <a:cs typeface="Trebuchet MS"/>
              </a:rPr>
              <a:t>Desktop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48622" y="5219148"/>
            <a:ext cx="412750" cy="43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0C0C0C"/>
                </a:solidFill>
                <a:latin typeface="Trebuchet MS"/>
                <a:cs typeface="Trebuchet MS"/>
              </a:rPr>
              <a:t>5</a:t>
            </a:r>
            <a:endParaRPr sz="1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50"/>
              </a:spcBef>
            </a:pPr>
            <a:r>
              <a:rPr sz="1000" spc="-45" dirty="0">
                <a:solidFill>
                  <a:srgbClr val="D8D8D8"/>
                </a:solidFill>
                <a:latin typeface="Trebuchet MS"/>
                <a:cs typeface="Trebuchet MS"/>
              </a:rPr>
              <a:t>Storage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4764" y="2451643"/>
            <a:ext cx="29521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75" dirty="0">
                <a:solidFill>
                  <a:srgbClr val="F2F2F2"/>
                </a:solidFill>
                <a:latin typeface="Trebuchet MS"/>
                <a:cs typeface="Trebuchet MS"/>
              </a:rPr>
              <a:t>product_count</a:t>
            </a:r>
            <a:r>
              <a:rPr sz="1300" b="1" spc="18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1300" b="1" spc="70" dirty="0">
                <a:solidFill>
                  <a:srgbClr val="F2F2F2"/>
                </a:solidFill>
                <a:latin typeface="Trebuchet MS"/>
                <a:cs typeface="Trebuchet MS"/>
              </a:rPr>
              <a:t>trends</a:t>
            </a:r>
            <a:r>
              <a:rPr sz="1300" b="1" spc="14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1300" b="1" dirty="0">
                <a:solidFill>
                  <a:srgbClr val="F2F2F2"/>
                </a:solidFill>
                <a:latin typeface="Trebuchet MS"/>
                <a:cs typeface="Trebuchet MS"/>
              </a:rPr>
              <a:t>of</a:t>
            </a:r>
            <a:r>
              <a:rPr sz="1300" b="1" spc="15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1300" b="1" spc="85" dirty="0">
                <a:solidFill>
                  <a:srgbClr val="F2F2F2"/>
                </a:solidFill>
                <a:latin typeface="Trebuchet MS"/>
                <a:cs typeface="Trebuchet MS"/>
              </a:rPr>
              <a:t>segment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795" y="5775960"/>
            <a:ext cx="219456" cy="82295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872736" y="5719043"/>
            <a:ext cx="1115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D8D8D8"/>
                </a:solidFill>
                <a:latin typeface="Trebuchet MS"/>
                <a:cs typeface="Trebuchet MS"/>
              </a:rPr>
              <a:t>product_count_2020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5604" y="5775960"/>
            <a:ext cx="216407" cy="82295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384513" y="5719043"/>
            <a:ext cx="1115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rgbClr val="D8D8D8"/>
                </a:solidFill>
                <a:latin typeface="Trebuchet MS"/>
                <a:cs typeface="Trebuchet MS"/>
              </a:rPr>
              <a:t>product_count_2021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85032" y="581863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7" y="0"/>
                </a:lnTo>
              </a:path>
            </a:pathLst>
          </a:custGeom>
          <a:ln w="28956">
            <a:solidFill>
              <a:srgbClr val="C867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94822" y="5011855"/>
            <a:ext cx="837565" cy="884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D8D8D8"/>
                </a:solidFill>
                <a:latin typeface="Trebuchet MS"/>
                <a:cs typeface="Trebuchet MS"/>
              </a:rPr>
              <a:t>9</a:t>
            </a:r>
            <a:endParaRPr sz="1000">
              <a:latin typeface="Trebuchet MS"/>
              <a:cs typeface="Trebuchet MS"/>
            </a:endParaRPr>
          </a:p>
          <a:p>
            <a:pPr marL="603885">
              <a:lnSpc>
                <a:spcPct val="100000"/>
              </a:lnSpc>
              <a:spcBef>
                <a:spcPts val="780"/>
              </a:spcBef>
            </a:pPr>
            <a:r>
              <a:rPr sz="1000" spc="-50" dirty="0">
                <a:solidFill>
                  <a:srgbClr val="0C0C0C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  <a:p>
            <a:pPr marL="12700" marR="5080" indent="196215">
              <a:lnSpc>
                <a:spcPts val="1880"/>
              </a:lnSpc>
            </a:pPr>
            <a:r>
              <a:rPr sz="1000" spc="-35" dirty="0">
                <a:solidFill>
                  <a:srgbClr val="D8D8D8"/>
                </a:solidFill>
                <a:latin typeface="Trebuchet MS"/>
                <a:cs typeface="Trebuchet MS"/>
              </a:rPr>
              <a:t>Networking </a:t>
            </a:r>
            <a:r>
              <a:rPr sz="1000" spc="-10" dirty="0">
                <a:solidFill>
                  <a:srgbClr val="D8D8D8"/>
                </a:solidFill>
                <a:latin typeface="Trebuchet MS"/>
                <a:cs typeface="Trebuchet MS"/>
              </a:rPr>
              <a:t>difference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26536" y="1948817"/>
            <a:ext cx="4867275" cy="361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7175" algn="ctr">
              <a:lnSpc>
                <a:spcPct val="100000"/>
              </a:lnSpc>
              <a:spcBef>
                <a:spcPts val="100"/>
              </a:spcBef>
            </a:pPr>
            <a:r>
              <a:rPr sz="4450" spc="-90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  <a:p>
            <a:pPr marL="295910" marR="104775" indent="-283845">
              <a:lnSpc>
                <a:spcPct val="109700"/>
              </a:lnSpc>
              <a:spcBef>
                <a:spcPts val="2520"/>
              </a:spcBef>
              <a:buFont typeface="Symbol"/>
              <a:buChar char=""/>
              <a:tabLst>
                <a:tab pos="295910" algn="l"/>
                <a:tab pos="347345" algn="l"/>
              </a:tabLst>
            </a:pPr>
            <a:r>
              <a:rPr sz="800" dirty="0">
                <a:solidFill>
                  <a:srgbClr val="D1D4DB"/>
                </a:solidFill>
                <a:latin typeface="Times New Roman"/>
                <a:cs typeface="Times New Roman"/>
              </a:rPr>
              <a:t>	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10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"Accessories"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segment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saw</a:t>
            </a:r>
            <a:r>
              <a:rPr sz="1450" b="1" spc="9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significant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increase</a:t>
            </a:r>
            <a:r>
              <a:rPr sz="1450" b="1" spc="4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product</a:t>
            </a:r>
            <a:r>
              <a:rPr sz="1450" b="1" spc="5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counts,</a:t>
            </a:r>
            <a:r>
              <a:rPr sz="1450" b="1" spc="3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with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34</a:t>
            </a:r>
            <a:r>
              <a:rPr sz="1450" b="1" spc="11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more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products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2021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compared</a:t>
            </a:r>
            <a:r>
              <a:rPr sz="1450" b="1" spc="3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to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20" dirty="0">
                <a:solidFill>
                  <a:srgbClr val="D1D4DB"/>
                </a:solidFill>
                <a:latin typeface="Gadugi"/>
                <a:cs typeface="Gadugi"/>
              </a:rPr>
              <a:t>2020.</a:t>
            </a:r>
            <a:endParaRPr sz="1450">
              <a:latin typeface="Gadugi"/>
              <a:cs typeface="Gadugi"/>
            </a:endParaRPr>
          </a:p>
          <a:p>
            <a:pPr marL="295910" marR="151130" indent="-283845">
              <a:lnSpc>
                <a:spcPct val="1095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These</a:t>
            </a:r>
            <a:r>
              <a:rPr sz="1450" b="1" spc="5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insights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suggest</a:t>
            </a:r>
            <a:r>
              <a:rPr sz="1450" b="1" spc="2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</a:t>
            </a:r>
            <a:r>
              <a:rPr sz="1450" b="1" spc="9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general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trend</a:t>
            </a:r>
            <a:r>
              <a:rPr sz="1450" b="1" spc="9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of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product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portfolio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growth,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particularly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</a:t>
            </a:r>
            <a:r>
              <a:rPr sz="1450" b="1" spc="9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9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"Accessories"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and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"Notebook"</a:t>
            </a:r>
            <a:r>
              <a:rPr sz="1450" b="1" spc="10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segments,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which</a:t>
            </a:r>
            <a:r>
              <a:rPr sz="1450" b="1" spc="114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can</a:t>
            </a:r>
            <a:r>
              <a:rPr sz="1450" b="1" spc="9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indicate</a:t>
            </a:r>
            <a:r>
              <a:rPr sz="1450" b="1" spc="8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50" dirty="0">
                <a:solidFill>
                  <a:srgbClr val="D1D4DB"/>
                </a:solidFill>
                <a:latin typeface="Gadugi"/>
                <a:cs typeface="Gadugi"/>
              </a:rPr>
              <a:t>a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strategy</a:t>
            </a:r>
            <a:r>
              <a:rPr sz="1450" b="1" spc="3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to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cater</a:t>
            </a:r>
            <a:r>
              <a:rPr sz="1450" b="1" spc="4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to</a:t>
            </a:r>
            <a:r>
              <a:rPr sz="1450" b="1" spc="5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</a:t>
            </a:r>
            <a:r>
              <a:rPr sz="1450" b="1" spc="6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broader</a:t>
            </a:r>
            <a:r>
              <a:rPr sz="1450" b="1" spc="4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range</a:t>
            </a:r>
            <a:r>
              <a:rPr sz="1450" b="1" spc="4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of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customer preferences.</a:t>
            </a:r>
            <a:endParaRPr sz="1450">
              <a:latin typeface="Gadugi"/>
              <a:cs typeface="Gadugi"/>
            </a:endParaRPr>
          </a:p>
          <a:p>
            <a:pPr marL="295910" marR="508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</a:tabLst>
            </a:pP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The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growth</a:t>
            </a:r>
            <a:r>
              <a:rPr sz="1450" b="1" spc="9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in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product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variety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may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enhance</a:t>
            </a:r>
            <a:r>
              <a:rPr sz="1450" b="1" spc="6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market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competitiveness</a:t>
            </a:r>
            <a:r>
              <a:rPr sz="1450" b="1" spc="7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and</a:t>
            </a:r>
            <a:r>
              <a:rPr sz="1450" b="1" spc="114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offer</a:t>
            </a:r>
            <a:r>
              <a:rPr sz="1450" b="1" spc="8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customers</a:t>
            </a:r>
            <a:r>
              <a:rPr sz="1450" b="1" spc="75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dirty="0">
                <a:solidFill>
                  <a:srgbClr val="D1D4DB"/>
                </a:solidFill>
                <a:latin typeface="Gadugi"/>
                <a:cs typeface="Gadugi"/>
              </a:rPr>
              <a:t>more</a:t>
            </a:r>
            <a:r>
              <a:rPr sz="1450" b="1" spc="110" dirty="0">
                <a:solidFill>
                  <a:srgbClr val="D1D4DB"/>
                </a:solidFill>
                <a:latin typeface="Gadugi"/>
                <a:cs typeface="Gadugi"/>
              </a:rPr>
              <a:t> </a:t>
            </a:r>
            <a:r>
              <a:rPr sz="1450" b="1" spc="-10" dirty="0">
                <a:solidFill>
                  <a:srgbClr val="D1D4DB"/>
                </a:solidFill>
                <a:latin typeface="Gadugi"/>
                <a:cs typeface="Gadugi"/>
              </a:rPr>
              <a:t>choices.</a:t>
            </a:r>
            <a:endParaRPr sz="1450">
              <a:latin typeface="Gadugi"/>
              <a:cs typeface="Gadug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0847" y="1239012"/>
            <a:ext cx="697991" cy="658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1621</Words>
  <Application>Microsoft Office PowerPoint</Application>
  <PresentationFormat>Custom</PresentationFormat>
  <Paragraphs>247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Algerian</vt:lpstr>
      <vt:lpstr>Arial MT</vt:lpstr>
      <vt:lpstr>Calibri</vt:lpstr>
      <vt:lpstr>Gadugi</vt:lpstr>
      <vt:lpstr>Symbol</vt:lpstr>
      <vt:lpstr>Times New Roman</vt:lpstr>
      <vt:lpstr>Trebuchet MS</vt:lpstr>
      <vt:lpstr>Office Theme</vt:lpstr>
      <vt:lpstr>PowerPoint Presentation</vt:lpstr>
      <vt:lpstr>AD_HOC-REQUEST:1</vt:lpstr>
      <vt:lpstr>VISUALS-1</vt:lpstr>
      <vt:lpstr>AD_HOC-REQUEST:2</vt:lpstr>
      <vt:lpstr>VISUALS-2</vt:lpstr>
      <vt:lpstr>AD_HOC-REQUEST:3</vt:lpstr>
      <vt:lpstr>VISUALS-3</vt:lpstr>
      <vt:lpstr>AD_HOC-REQUEST:4</vt:lpstr>
      <vt:lpstr>VISUALS 4</vt:lpstr>
      <vt:lpstr>AD_HOC-REQUEST:5</vt:lpstr>
      <vt:lpstr>AD_HOC-REQUEST:6</vt:lpstr>
      <vt:lpstr>VISUALS-6</vt:lpstr>
      <vt:lpstr>AD_HOC-REQUEST:7</vt:lpstr>
      <vt:lpstr>VISUALS-7</vt:lpstr>
      <vt:lpstr>AD_HOC-REQUEST:8</vt:lpstr>
      <vt:lpstr>VISUALS-8</vt:lpstr>
      <vt:lpstr>AD_HOC-REQUEST:9</vt:lpstr>
      <vt:lpstr>VISUALS 9</vt:lpstr>
      <vt:lpstr>AD_HOC-REQUEST:10</vt:lpstr>
      <vt:lpstr>VISUALS -10</vt:lpstr>
      <vt:lpstr>VISUALS -10</vt:lpstr>
      <vt:lpstr>VISUALS -10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CONSUMER GOODS ANALYTICS</dc:title>
  <dc:creator>kr914</dc:creator>
  <cp:lastModifiedBy>Almira Kelkar</cp:lastModifiedBy>
  <cp:revision>3</cp:revision>
  <dcterms:created xsi:type="dcterms:W3CDTF">2025-02-06T07:06:55Z</dcterms:created>
  <dcterms:modified xsi:type="dcterms:W3CDTF">2025-02-06T15:49:15Z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LastSaved">
    <vt:filetime>2025-02-06T00:00:00Z</vt:filetime>
  </property>
  <property fmtid="{D5CDD505-2E9C-101B-9397-08002B2CF9AE}" pid="4" name="Producer">
    <vt:lpwstr>Microsoft: Print To PDF</vt:lpwstr>
  </property>
</Properties>
</file>