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80" r:id="rId8"/>
    <p:sldId id="261" r:id="rId9"/>
    <p:sldId id="268" r:id="rId10"/>
    <p:sldId id="269" r:id="rId11"/>
    <p:sldId id="281" r:id="rId12"/>
    <p:sldId id="270" r:id="rId13"/>
    <p:sldId id="282" r:id="rId14"/>
    <p:sldId id="271" r:id="rId15"/>
    <p:sldId id="272" r:id="rId16"/>
    <p:sldId id="273" r:id="rId17"/>
    <p:sldId id="274" r:id="rId18"/>
    <p:sldId id="275" r:id="rId19"/>
    <p:sldId id="276" r:id="rId20"/>
    <p:sldId id="278" r:id="rId21"/>
    <p:sldId id="262" r:id="rId22"/>
    <p:sldId id="277" r:id="rId23"/>
    <p:sldId id="279" r:id="rId24"/>
    <p:sldId id="263" r:id="rId25"/>
    <p:sldId id="264" r:id="rId26"/>
    <p:sldId id="265" r:id="rId27"/>
    <p:sldId id="266"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69" d="100"/>
          <a:sy n="69" d="100"/>
        </p:scale>
        <p:origin x="5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pandas.pydata.org/" TargetMode="External"/><Relationship Id="rId7"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4.xml"/><Relationship Id="rId6" Type="http://schemas.openxmlformats.org/officeDocument/2006/relationships/hyperlink" Target="https://matplotlib.org/" TargetMode="External"/><Relationship Id="rId5" Type="http://schemas.openxmlformats.org/officeDocument/2006/relationships/hyperlink" Target="https://scikit-learn.org/stable" TargetMode="External"/><Relationship Id="rId4" Type="http://schemas.openxmlformats.org/officeDocument/2006/relationships/hyperlink" Target="https://numpy.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1" y="2185924"/>
            <a:ext cx="8153400" cy="1121461"/>
          </a:xfrm>
          <a:prstGeom prst="rect">
            <a:avLst/>
          </a:prstGeom>
        </p:spPr>
        <p:txBody>
          <a:bodyPr vert="horz" wrap="square" lIns="0" tIns="13335" rIns="0" bIns="0" rtlCol="0">
            <a:spAutoFit/>
          </a:bodyPr>
          <a:lstStyle/>
          <a:p>
            <a:pPr marL="12700" algn="ctr">
              <a:lnSpc>
                <a:spcPct val="100000"/>
              </a:lnSpc>
              <a:spcBef>
                <a:spcPts val="105"/>
              </a:spcBef>
            </a:pPr>
            <a:r>
              <a:rPr lang="en-IN" sz="3600" b="1" dirty="0">
                <a:solidFill>
                  <a:srgbClr val="1CACE3"/>
                </a:solidFill>
                <a:latin typeface="Arial"/>
                <a:cs typeface="Arial"/>
              </a:rPr>
              <a:t>ANALYSING FACTORS IMPACTING STUDENTS’ PERFORMANCE</a:t>
            </a:r>
            <a:endParaRPr sz="36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dirty="0"/>
          </a:p>
        </p:txBody>
      </p:sp>
      <p:sp>
        <p:nvSpPr>
          <p:cNvPr id="4" name="object 4"/>
          <p:cNvSpPr txBox="1"/>
          <p:nvPr/>
        </p:nvSpPr>
        <p:spPr>
          <a:xfrm>
            <a:off x="438150" y="3595166"/>
            <a:ext cx="11296650" cy="2700000"/>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675"/>
              </a:spcBef>
            </a:pPr>
            <a:endParaRPr sz="2000" dirty="0">
              <a:latin typeface="Times New Roman"/>
              <a:cs typeface="Times New Roman"/>
            </a:endParaRPr>
          </a:p>
        </p:txBody>
      </p:sp>
      <p:sp>
        <p:nvSpPr>
          <p:cNvPr id="5" name="TextBox 4">
            <a:extLst>
              <a:ext uri="{FF2B5EF4-FFF2-40B4-BE49-F238E27FC236}">
                <a16:creationId xmlns:a16="http://schemas.microsoft.com/office/drawing/2014/main" id="{866BA36B-CFC3-E338-72B8-1F6E2F889A0D}"/>
              </a:ext>
            </a:extLst>
          </p:cNvPr>
          <p:cNvSpPr txBox="1"/>
          <p:nvPr/>
        </p:nvSpPr>
        <p:spPr>
          <a:xfrm>
            <a:off x="5105400" y="4036874"/>
            <a:ext cx="6626942" cy="1754326"/>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NAME 	       : ALMITHA B</a:t>
            </a:r>
          </a:p>
          <a:p>
            <a:r>
              <a:rPr lang="en-IN" dirty="0">
                <a:solidFill>
                  <a:schemeClr val="bg1"/>
                </a:solidFill>
              </a:rPr>
              <a:t>ROLL NO.     : 2021303008</a:t>
            </a:r>
          </a:p>
          <a:p>
            <a:r>
              <a:rPr lang="en-IN" dirty="0">
                <a:solidFill>
                  <a:schemeClr val="bg1"/>
                </a:solidFill>
              </a:rPr>
              <a:t>COURSE      </a:t>
            </a:r>
            <a:r>
              <a:rPr lang="en-IN" sz="800" dirty="0">
                <a:solidFill>
                  <a:schemeClr val="bg1"/>
                </a:solidFill>
              </a:rPr>
              <a:t> </a:t>
            </a:r>
            <a:r>
              <a:rPr lang="en-IN" dirty="0">
                <a:solidFill>
                  <a:schemeClr val="bg1"/>
                </a:solidFill>
              </a:rPr>
              <a:t>: B. TECH., CHEMICAL ENGINEERING</a:t>
            </a:r>
          </a:p>
          <a:p>
            <a:r>
              <a:rPr lang="en-IN" dirty="0">
                <a:solidFill>
                  <a:schemeClr val="bg1"/>
                </a:solidFill>
              </a:rPr>
              <a:t>COLLEGE     : ALAGAPPA COLLGE OF TECHNOLOGY, 		         ANNA UNIVERSITY, CHENNAI - 25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614997" y="1340108"/>
            <a:ext cx="10744200" cy="4832092"/>
          </a:xfrm>
          <a:prstGeom prst="rect">
            <a:avLst/>
          </a:prstGeom>
          <a:noFill/>
        </p:spPr>
        <p:txBody>
          <a:bodyPr wrap="square" rtlCol="0">
            <a:spAutoFit/>
          </a:bodyPr>
          <a:lstStyle/>
          <a:p>
            <a:r>
              <a:rPr lang="en-IN" sz="2200" dirty="0">
                <a:solidFill>
                  <a:srgbClr val="00B0F0"/>
                </a:solidFill>
                <a:latin typeface="Aharoni" panose="02010803020104030203" pitchFamily="2" charset="-79"/>
                <a:cs typeface="Aharoni" panose="02010803020104030203" pitchFamily="2" charset="-79"/>
              </a:rPr>
              <a:t>DATA VISUALISATION :</a:t>
            </a:r>
          </a:p>
          <a:p>
            <a:endParaRPr lang="en-IN" sz="2200" dirty="0">
              <a:solidFill>
                <a:srgbClr val="00B0F0"/>
              </a:solidFill>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1. Line over Histogram Plot :</a:t>
            </a:r>
          </a:p>
          <a:p>
            <a:r>
              <a:rPr lang="en-IN" sz="2200" dirty="0">
                <a:latin typeface="Aharoni" panose="02010803020104030203" pitchFamily="2" charset="-79"/>
                <a:cs typeface="Aharoni" panose="02010803020104030203" pitchFamily="2" charset="-79"/>
              </a:rPr>
              <a:t>A line over histogram plot has been plotted for average score vs overall student count and another plot is for average score vs Male and Female students.</a:t>
            </a:r>
          </a:p>
          <a:p>
            <a:r>
              <a:rPr lang="en-IN" sz="2200" dirty="0">
                <a:latin typeface="Aharoni" panose="02010803020104030203" pitchFamily="2" charset="-79"/>
                <a:cs typeface="Aharoni" panose="02010803020104030203" pitchFamily="2" charset="-79"/>
              </a:rPr>
              <a:t>Three similar plots are generated for different factors, these are:</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	Average score vs Student</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	Average score vs Female student</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	Average score vs Male student</a:t>
            </a:r>
          </a:p>
          <a:p>
            <a:r>
              <a:rPr lang="en-IN" sz="2200" dirty="0">
                <a:latin typeface="Aharoni" panose="02010803020104030203" pitchFamily="2" charset="-79"/>
                <a:cs typeface="Aharoni" panose="02010803020104030203" pitchFamily="2" charset="-79"/>
              </a:rPr>
              <a:t> </a:t>
            </a:r>
          </a:p>
          <a:p>
            <a:r>
              <a:rPr lang="en-IN" sz="2200" dirty="0">
                <a:latin typeface="Aharoni" panose="02010803020104030203" pitchFamily="2" charset="-79"/>
                <a:cs typeface="Aharoni" panose="02010803020104030203" pitchFamily="2" charset="-79"/>
              </a:rPr>
              <a:t>2. Violin Plot :</a:t>
            </a:r>
          </a:p>
          <a:p>
            <a:r>
              <a:rPr lang="en-IN" sz="2200" dirty="0">
                <a:latin typeface="Aharoni" panose="02010803020104030203" pitchFamily="2" charset="-79"/>
                <a:cs typeface="Aharoni" panose="02010803020104030203" pitchFamily="2" charset="-79"/>
              </a:rPr>
              <a:t>Violin plot is used to determine the following for each subject:</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Median</a:t>
            </a:r>
          </a:p>
        </p:txBody>
      </p:sp>
    </p:spTree>
    <p:extLst>
      <p:ext uri="{BB962C8B-B14F-4D97-AF65-F5344CB8AC3E}">
        <p14:creationId xmlns:p14="http://schemas.microsoft.com/office/powerpoint/2010/main" val="301059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685800" y="1524000"/>
            <a:ext cx="10744200" cy="2739211"/>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First Quartile</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Third Quartile</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Maximum Value</a:t>
            </a:r>
          </a:p>
          <a:p>
            <a:pPr marL="342900" indent="-342900">
              <a:buFont typeface="Arial" panose="020B0604020202020204" pitchFamily="34" charset="0"/>
              <a:buChar char="•"/>
            </a:pPr>
            <a:r>
              <a:rPr lang="en-IN" sz="2200" dirty="0">
                <a:latin typeface="Aharoni" panose="02010803020104030203" pitchFamily="2" charset="-79"/>
                <a:cs typeface="Aharoni" panose="02010803020104030203" pitchFamily="2" charset="-79"/>
              </a:rPr>
              <a:t>Minimum Value</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3. Pie Chart:</a:t>
            </a:r>
          </a:p>
          <a:p>
            <a:r>
              <a:rPr lang="en-IN" sz="2200" dirty="0">
                <a:latin typeface="Aharoni" panose="02010803020104030203" pitchFamily="2" charset="-79"/>
                <a:cs typeface="Aharoni" panose="02010803020104030203" pitchFamily="2" charset="-79"/>
              </a:rPr>
              <a:t>The percentage of students in each category has been given.</a:t>
            </a:r>
            <a:endParaRPr lang="en-IN" sz="2200" dirty="0"/>
          </a:p>
          <a:p>
            <a:endParaRPr lang="en-IN" dirty="0"/>
          </a:p>
        </p:txBody>
      </p:sp>
    </p:spTree>
    <p:extLst>
      <p:ext uri="{BB962C8B-B14F-4D97-AF65-F5344CB8AC3E}">
        <p14:creationId xmlns:p14="http://schemas.microsoft.com/office/powerpoint/2010/main" val="422931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628852" y="1371600"/>
            <a:ext cx="10801148" cy="5447645"/>
          </a:xfrm>
          <a:prstGeom prst="rect">
            <a:avLst/>
          </a:prstGeom>
          <a:noFill/>
        </p:spPr>
        <p:txBody>
          <a:bodyPr wrap="square" rtlCol="0">
            <a:spAutoFit/>
          </a:bodyPr>
          <a:lstStyle/>
          <a:p>
            <a:r>
              <a:rPr lang="en-US" sz="2200" dirty="0">
                <a:solidFill>
                  <a:srgbClr val="00B0F0"/>
                </a:solidFill>
                <a:latin typeface="Aharoni" panose="02010803020104030203" pitchFamily="2" charset="-79"/>
                <a:cs typeface="Aharoni" panose="02010803020104030203" pitchFamily="2" charset="-79"/>
              </a:rPr>
              <a:t>DATA MODELLING:</a:t>
            </a:r>
          </a:p>
          <a:p>
            <a:endParaRPr lang="en-US" sz="2200" dirty="0">
              <a:solidFill>
                <a:srgbClr val="00B0F0"/>
              </a:solidFill>
              <a:latin typeface="Aharoni" panose="02010803020104030203" pitchFamily="2" charset="-79"/>
              <a:cs typeface="Aharoni" panose="02010803020104030203" pitchFamily="2" charset="-79"/>
            </a:endParaRPr>
          </a:p>
          <a:p>
            <a:r>
              <a:rPr lang="en-US" sz="2200" dirty="0">
                <a:latin typeface="Aharoni" panose="02010803020104030203" pitchFamily="2" charset="-79"/>
                <a:cs typeface="Aharoni" panose="02010803020104030203" pitchFamily="2" charset="-79"/>
              </a:rPr>
              <a:t>1. Data preprocessing :</a:t>
            </a:r>
          </a:p>
          <a:p>
            <a:r>
              <a:rPr lang="en-US" sz="2200" dirty="0">
                <a:latin typeface="Aharoni" panose="02010803020104030203" pitchFamily="2" charset="-79"/>
                <a:cs typeface="Aharoni" panose="02010803020104030203" pitchFamily="2" charset="-79"/>
              </a:rPr>
              <a:t>The X and y variables are made reading for being used for modelling. Columns are transformed using </a:t>
            </a:r>
            <a:r>
              <a:rPr lang="en-US" sz="2200" dirty="0" err="1">
                <a:latin typeface="Aharoni" panose="02010803020104030203" pitchFamily="2" charset="-79"/>
                <a:cs typeface="Aharoni" panose="02010803020104030203" pitchFamily="2" charset="-79"/>
              </a:rPr>
              <a:t>OneHotEncoder</a:t>
            </a:r>
            <a:r>
              <a:rPr lang="en-US" sz="2200" dirty="0">
                <a:latin typeface="Aharoni" panose="02010803020104030203" pitchFamily="2" charset="-79"/>
                <a:cs typeface="Aharoni" panose="02010803020104030203" pitchFamily="2" charset="-79"/>
              </a:rPr>
              <a:t> for objects and </a:t>
            </a:r>
            <a:r>
              <a:rPr lang="en-US" sz="2200" dirty="0" err="1">
                <a:latin typeface="Aharoni" panose="02010803020104030203" pitchFamily="2" charset="-79"/>
                <a:cs typeface="Aharoni" panose="02010803020104030203" pitchFamily="2" charset="-79"/>
              </a:rPr>
              <a:t>StandardScalar</a:t>
            </a:r>
            <a:r>
              <a:rPr lang="en-US" sz="2200" dirty="0">
                <a:latin typeface="Aharoni" panose="02010803020104030203" pitchFamily="2" charset="-79"/>
                <a:cs typeface="Aharoni" panose="02010803020104030203" pitchFamily="2" charset="-79"/>
              </a:rPr>
              <a:t> for numerical values.</a:t>
            </a:r>
          </a:p>
          <a:p>
            <a:endParaRPr lang="en-US" sz="2200" dirty="0">
              <a:latin typeface="Aharoni" panose="02010803020104030203" pitchFamily="2" charset="-79"/>
              <a:cs typeface="Aharoni" panose="02010803020104030203" pitchFamily="2" charset="-79"/>
            </a:endParaRPr>
          </a:p>
          <a:p>
            <a:r>
              <a:rPr lang="en-US" sz="2200" dirty="0">
                <a:latin typeface="Aharoni" panose="02010803020104030203" pitchFamily="2" charset="-79"/>
                <a:cs typeface="Aharoni" panose="02010803020104030203" pitchFamily="2" charset="-79"/>
              </a:rPr>
              <a:t>2. Separating dataset: </a:t>
            </a:r>
          </a:p>
          <a:p>
            <a:r>
              <a:rPr lang="en-US" sz="2200" dirty="0">
                <a:latin typeface="Aharoni" panose="02010803020104030203" pitchFamily="2" charset="-79"/>
                <a:cs typeface="Aharoni" panose="02010803020104030203" pitchFamily="2" charset="-79"/>
              </a:rPr>
              <a:t>The data points are split into train and test data.</a:t>
            </a:r>
          </a:p>
          <a:p>
            <a:endParaRPr lang="en-US" sz="2200" dirty="0">
              <a:latin typeface="Aharoni" panose="02010803020104030203" pitchFamily="2" charset="-79"/>
              <a:cs typeface="Aharoni" panose="02010803020104030203" pitchFamily="2" charset="-79"/>
            </a:endParaRPr>
          </a:p>
          <a:p>
            <a:r>
              <a:rPr lang="en-US" sz="2200" dirty="0">
                <a:latin typeface="Aharoni" panose="02010803020104030203" pitchFamily="2" charset="-79"/>
                <a:cs typeface="Aharoni" panose="02010803020104030203" pitchFamily="2" charset="-79"/>
              </a:rPr>
              <a:t>3. Linear Regression :</a:t>
            </a:r>
          </a:p>
          <a:p>
            <a:r>
              <a:rPr lang="en-US" sz="2200" dirty="0">
                <a:latin typeface="Aharoni" panose="02010803020104030203" pitchFamily="2" charset="-79"/>
                <a:cs typeface="Aharoni" panose="02010803020104030203" pitchFamily="2" charset="-79"/>
              </a:rPr>
              <a:t>The train data fit in the linear regression model.</a:t>
            </a:r>
          </a:p>
          <a:p>
            <a:endParaRPr lang="en-US" dirty="0"/>
          </a:p>
          <a:p>
            <a:r>
              <a:rPr lang="en-US" sz="2200" dirty="0">
                <a:latin typeface="Aharoni" panose="02010803020104030203" pitchFamily="2" charset="-79"/>
                <a:cs typeface="Aharoni" panose="02010803020104030203" pitchFamily="2" charset="-79"/>
              </a:rPr>
              <a:t>4. Test model :</a:t>
            </a:r>
          </a:p>
          <a:p>
            <a:r>
              <a:rPr lang="en-US" sz="2200" dirty="0">
                <a:latin typeface="Aharoni" panose="02010803020104030203" pitchFamily="2" charset="-79"/>
                <a:cs typeface="Aharoni" panose="02010803020104030203" pitchFamily="2" charset="-79"/>
              </a:rPr>
              <a:t>The model is tested using the test data.</a:t>
            </a:r>
          </a:p>
          <a:p>
            <a:endParaRPr lang="en-US" sz="2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7368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762000" y="1472386"/>
            <a:ext cx="10617200" cy="2185214"/>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5. Evaluation:</a:t>
            </a:r>
          </a:p>
          <a:p>
            <a:r>
              <a:rPr lang="en-US" sz="2400" dirty="0">
                <a:latin typeface="Aharoni" panose="02010803020104030203" pitchFamily="2" charset="-79"/>
                <a:cs typeface="Aharoni" panose="02010803020104030203" pitchFamily="2" charset="-79"/>
              </a:rPr>
              <a:t>The parameters like mean absolute square, mean squared error, root mean squared error and R</a:t>
            </a:r>
            <a:r>
              <a:rPr lang="en-US" sz="2400" baseline="30000" dirty="0">
                <a:latin typeface="Aharoni" panose="02010803020104030203" pitchFamily="2" charset="-79"/>
                <a:cs typeface="Aharoni" panose="02010803020104030203" pitchFamily="2" charset="-79"/>
              </a:rPr>
              <a:t>2 </a:t>
            </a:r>
            <a:r>
              <a:rPr lang="en-US" sz="2400" dirty="0">
                <a:latin typeface="Aharoni" panose="02010803020104030203" pitchFamily="2" charset="-79"/>
                <a:cs typeface="Aharoni" panose="02010803020104030203" pitchFamily="2" charset="-79"/>
              </a:rPr>
              <a:t>are evaluated.</a:t>
            </a:r>
          </a:p>
          <a:p>
            <a:endParaRPr lang="en-US" sz="2400" baseline="30000" dirty="0">
              <a:latin typeface="Aharoni" panose="02010803020104030203" pitchFamily="2" charset="-79"/>
              <a:cs typeface="Aharoni" panose="02010803020104030203" pitchFamily="2" charset="-79"/>
            </a:endParaRPr>
          </a:p>
          <a:p>
            <a:r>
              <a:rPr lang="en-US" sz="2400" dirty="0">
                <a:latin typeface="Aharoni" panose="02010803020104030203" pitchFamily="2" charset="-79"/>
                <a:cs typeface="Aharoni" panose="02010803020104030203" pitchFamily="2" charset="-79"/>
              </a:rPr>
              <a:t>6. Visualization :</a:t>
            </a:r>
          </a:p>
          <a:p>
            <a:r>
              <a:rPr lang="en-US" sz="2400" dirty="0">
                <a:latin typeface="Aharoni" panose="02010803020104030203" pitchFamily="2" charset="-79"/>
                <a:cs typeface="Aharoni" panose="02010803020104030203" pitchFamily="2" charset="-79"/>
              </a:rPr>
              <a:t>The predicted and actual values are plotted to validate our model.</a:t>
            </a:r>
          </a:p>
        </p:txBody>
      </p:sp>
    </p:spTree>
    <p:extLst>
      <p:ext uri="{BB962C8B-B14F-4D97-AF65-F5344CB8AC3E}">
        <p14:creationId xmlns:p14="http://schemas.microsoft.com/office/powerpoint/2010/main" val="198157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5" name="Picture 4">
            <a:extLst>
              <a:ext uri="{FF2B5EF4-FFF2-40B4-BE49-F238E27FC236}">
                <a16:creationId xmlns:a16="http://schemas.microsoft.com/office/drawing/2014/main" id="{95233695-DB51-8F8B-6390-37D90621361F}"/>
              </a:ext>
            </a:extLst>
          </p:cNvPr>
          <p:cNvPicPr>
            <a:picLocks noChangeAspect="1"/>
          </p:cNvPicPr>
          <p:nvPr/>
        </p:nvPicPr>
        <p:blipFill>
          <a:blip r:embed="rId2"/>
          <a:stretch>
            <a:fillRect/>
          </a:stretch>
        </p:blipFill>
        <p:spPr>
          <a:xfrm>
            <a:off x="1609693" y="1828800"/>
            <a:ext cx="8601107" cy="4213072"/>
          </a:xfrm>
          <a:prstGeom prst="rect">
            <a:avLst/>
          </a:prstGeom>
        </p:spPr>
      </p:pic>
    </p:spTree>
    <p:extLst>
      <p:ext uri="{BB962C8B-B14F-4D97-AF65-F5344CB8AC3E}">
        <p14:creationId xmlns:p14="http://schemas.microsoft.com/office/powerpoint/2010/main" val="414023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CC2EA572-1FD7-8785-AEBC-095FF1C908AA}"/>
              </a:ext>
            </a:extLst>
          </p:cNvPr>
          <p:cNvPicPr>
            <a:picLocks noChangeAspect="1"/>
          </p:cNvPicPr>
          <p:nvPr/>
        </p:nvPicPr>
        <p:blipFill>
          <a:blip r:embed="rId2"/>
          <a:stretch>
            <a:fillRect/>
          </a:stretch>
        </p:blipFill>
        <p:spPr>
          <a:xfrm>
            <a:off x="1152523" y="1676400"/>
            <a:ext cx="9886951" cy="4282714"/>
          </a:xfrm>
          <a:prstGeom prst="rect">
            <a:avLst/>
          </a:prstGeom>
        </p:spPr>
      </p:pic>
    </p:spTree>
    <p:extLst>
      <p:ext uri="{BB962C8B-B14F-4D97-AF65-F5344CB8AC3E}">
        <p14:creationId xmlns:p14="http://schemas.microsoft.com/office/powerpoint/2010/main" val="361620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2476C747-5D7B-EA71-8A3D-151972112519}"/>
              </a:ext>
            </a:extLst>
          </p:cNvPr>
          <p:cNvPicPr>
            <a:picLocks noChangeAspect="1"/>
          </p:cNvPicPr>
          <p:nvPr/>
        </p:nvPicPr>
        <p:blipFill>
          <a:blip r:embed="rId2"/>
          <a:stretch>
            <a:fillRect/>
          </a:stretch>
        </p:blipFill>
        <p:spPr>
          <a:xfrm>
            <a:off x="1038823" y="1759908"/>
            <a:ext cx="10010177" cy="4336092"/>
          </a:xfrm>
          <a:prstGeom prst="rect">
            <a:avLst/>
          </a:prstGeom>
        </p:spPr>
      </p:pic>
    </p:spTree>
    <p:extLst>
      <p:ext uri="{BB962C8B-B14F-4D97-AF65-F5344CB8AC3E}">
        <p14:creationId xmlns:p14="http://schemas.microsoft.com/office/powerpoint/2010/main" val="188779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A9F1AA12-0619-5562-0C2F-2ACAABDA1E73}"/>
              </a:ext>
            </a:extLst>
          </p:cNvPr>
          <p:cNvPicPr>
            <a:picLocks noChangeAspect="1"/>
          </p:cNvPicPr>
          <p:nvPr/>
        </p:nvPicPr>
        <p:blipFill>
          <a:blip r:embed="rId2"/>
          <a:stretch>
            <a:fillRect/>
          </a:stretch>
        </p:blipFill>
        <p:spPr>
          <a:xfrm>
            <a:off x="838200" y="1600200"/>
            <a:ext cx="10648950" cy="4630360"/>
          </a:xfrm>
          <a:prstGeom prst="rect">
            <a:avLst/>
          </a:prstGeom>
        </p:spPr>
      </p:pic>
    </p:spTree>
    <p:extLst>
      <p:ext uri="{BB962C8B-B14F-4D97-AF65-F5344CB8AC3E}">
        <p14:creationId xmlns:p14="http://schemas.microsoft.com/office/powerpoint/2010/main" val="417057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D9F4EE3A-2CA0-88C0-50D3-EB71E7F68533}"/>
              </a:ext>
            </a:extLst>
          </p:cNvPr>
          <p:cNvPicPr>
            <a:picLocks noChangeAspect="1"/>
          </p:cNvPicPr>
          <p:nvPr/>
        </p:nvPicPr>
        <p:blipFill>
          <a:blip r:embed="rId2"/>
          <a:stretch>
            <a:fillRect/>
          </a:stretch>
        </p:blipFill>
        <p:spPr>
          <a:xfrm>
            <a:off x="885824" y="1588618"/>
            <a:ext cx="10620376" cy="4600410"/>
          </a:xfrm>
          <a:prstGeom prst="rect">
            <a:avLst/>
          </a:prstGeom>
        </p:spPr>
      </p:pic>
    </p:spTree>
    <p:extLst>
      <p:ext uri="{BB962C8B-B14F-4D97-AF65-F5344CB8AC3E}">
        <p14:creationId xmlns:p14="http://schemas.microsoft.com/office/powerpoint/2010/main" val="236133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41BDFCFF-FCFC-99C9-8E10-1D3900A53B3D}"/>
              </a:ext>
            </a:extLst>
          </p:cNvPr>
          <p:cNvPicPr>
            <a:picLocks noChangeAspect="1"/>
          </p:cNvPicPr>
          <p:nvPr/>
        </p:nvPicPr>
        <p:blipFill>
          <a:blip r:embed="rId2"/>
          <a:stretch>
            <a:fillRect/>
          </a:stretch>
        </p:blipFill>
        <p:spPr>
          <a:xfrm>
            <a:off x="1600200" y="1676400"/>
            <a:ext cx="8696325" cy="4495800"/>
          </a:xfrm>
          <a:prstGeom prst="rect">
            <a:avLst/>
          </a:prstGeom>
        </p:spPr>
      </p:pic>
    </p:spTree>
    <p:extLst>
      <p:ext uri="{BB962C8B-B14F-4D97-AF65-F5344CB8AC3E}">
        <p14:creationId xmlns:p14="http://schemas.microsoft.com/office/powerpoint/2010/main" val="49378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41BDFCFF-FCFC-99C9-8E10-1D3900A53B3D}"/>
              </a:ext>
            </a:extLst>
          </p:cNvPr>
          <p:cNvPicPr>
            <a:picLocks noChangeAspect="1"/>
          </p:cNvPicPr>
          <p:nvPr/>
        </p:nvPicPr>
        <p:blipFill>
          <a:blip r:embed="rId2"/>
          <a:stretch>
            <a:fillRect/>
          </a:stretch>
        </p:blipFill>
        <p:spPr>
          <a:xfrm>
            <a:off x="1600200" y="1676400"/>
            <a:ext cx="8696325" cy="4495800"/>
          </a:xfrm>
          <a:prstGeom prst="rect">
            <a:avLst/>
          </a:prstGeom>
        </p:spPr>
      </p:pic>
    </p:spTree>
    <p:extLst>
      <p:ext uri="{BB962C8B-B14F-4D97-AF65-F5344CB8AC3E}">
        <p14:creationId xmlns:p14="http://schemas.microsoft.com/office/powerpoint/2010/main" val="258593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0B9DB024-DA6B-594A-BAC2-4520624A7881}"/>
              </a:ext>
            </a:extLst>
          </p:cNvPr>
          <p:cNvPicPr>
            <a:picLocks noChangeAspect="1"/>
          </p:cNvPicPr>
          <p:nvPr/>
        </p:nvPicPr>
        <p:blipFill rotWithShape="1">
          <a:blip r:embed="rId2"/>
          <a:srcRect r="41250"/>
          <a:stretch/>
        </p:blipFill>
        <p:spPr>
          <a:xfrm>
            <a:off x="2667000" y="1371600"/>
            <a:ext cx="7162800" cy="2347604"/>
          </a:xfrm>
          <a:prstGeom prst="rect">
            <a:avLst/>
          </a:prstGeom>
        </p:spPr>
      </p:pic>
      <p:pic>
        <p:nvPicPr>
          <p:cNvPr id="6" name="Picture 5">
            <a:extLst>
              <a:ext uri="{FF2B5EF4-FFF2-40B4-BE49-F238E27FC236}">
                <a16:creationId xmlns:a16="http://schemas.microsoft.com/office/drawing/2014/main" id="{6DE884CA-F9EB-AFA7-B750-1689156FF53A}"/>
              </a:ext>
            </a:extLst>
          </p:cNvPr>
          <p:cNvPicPr>
            <a:picLocks noChangeAspect="1"/>
          </p:cNvPicPr>
          <p:nvPr/>
        </p:nvPicPr>
        <p:blipFill rotWithShape="1">
          <a:blip r:embed="rId2"/>
          <a:srcRect l="58125"/>
          <a:stretch/>
        </p:blipFill>
        <p:spPr>
          <a:xfrm>
            <a:off x="3695700" y="3886200"/>
            <a:ext cx="5105400" cy="23476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5" name="Picture 4">
            <a:extLst>
              <a:ext uri="{FF2B5EF4-FFF2-40B4-BE49-F238E27FC236}">
                <a16:creationId xmlns:a16="http://schemas.microsoft.com/office/drawing/2014/main" id="{34BBE900-7DAD-E1FA-D1E9-79B48E202756}"/>
              </a:ext>
            </a:extLst>
          </p:cNvPr>
          <p:cNvPicPr>
            <a:picLocks noChangeAspect="1"/>
          </p:cNvPicPr>
          <p:nvPr/>
        </p:nvPicPr>
        <p:blipFill>
          <a:blip r:embed="rId2"/>
          <a:stretch>
            <a:fillRect/>
          </a:stretch>
        </p:blipFill>
        <p:spPr>
          <a:xfrm>
            <a:off x="2590800" y="1591763"/>
            <a:ext cx="7307328" cy="4289966"/>
          </a:xfrm>
          <a:prstGeom prst="rect">
            <a:avLst/>
          </a:prstGeom>
        </p:spPr>
      </p:pic>
    </p:spTree>
    <p:extLst>
      <p:ext uri="{BB962C8B-B14F-4D97-AF65-F5344CB8AC3E}">
        <p14:creationId xmlns:p14="http://schemas.microsoft.com/office/powerpoint/2010/main" val="76888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5FF888E5-60DE-B354-4C7D-21E470B50217}"/>
              </a:ext>
            </a:extLst>
          </p:cNvPr>
          <p:cNvPicPr>
            <a:picLocks noChangeAspect="1"/>
          </p:cNvPicPr>
          <p:nvPr/>
        </p:nvPicPr>
        <p:blipFill>
          <a:blip r:embed="rId2"/>
          <a:stretch>
            <a:fillRect/>
          </a:stretch>
        </p:blipFill>
        <p:spPr>
          <a:xfrm>
            <a:off x="2133600" y="1828800"/>
            <a:ext cx="7696200" cy="5053971"/>
          </a:xfrm>
          <a:prstGeom prst="rect">
            <a:avLst/>
          </a:prstGeom>
        </p:spPr>
      </p:pic>
    </p:spTree>
    <p:extLst>
      <p:ext uri="{BB962C8B-B14F-4D97-AF65-F5344CB8AC3E}">
        <p14:creationId xmlns:p14="http://schemas.microsoft.com/office/powerpoint/2010/main" val="311186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a:extLst>
              <a:ext uri="{FF2B5EF4-FFF2-40B4-BE49-F238E27FC236}">
                <a16:creationId xmlns:a16="http://schemas.microsoft.com/office/drawing/2014/main" id="{B2BB08CF-ED60-4718-177D-EE0D17891747}"/>
              </a:ext>
            </a:extLst>
          </p:cNvPr>
          <p:cNvSpPr txBox="1"/>
          <p:nvPr/>
        </p:nvSpPr>
        <p:spPr>
          <a:xfrm>
            <a:off x="1066800" y="2778204"/>
            <a:ext cx="9906000" cy="1107996"/>
          </a:xfrm>
          <a:prstGeom prst="rect">
            <a:avLst/>
          </a:prstGeom>
          <a:noFill/>
        </p:spPr>
        <p:txBody>
          <a:bodyPr wrap="square" rtlCol="0">
            <a:spAutoFit/>
          </a:bodyPr>
          <a:lstStyle/>
          <a:p>
            <a:r>
              <a:rPr lang="en-IN" sz="2200" dirty="0">
                <a:latin typeface="Aharoni" panose="02010803020104030203" pitchFamily="2" charset="-79"/>
                <a:cs typeface="Aharoni" panose="02010803020104030203" pitchFamily="2" charset="-79"/>
              </a:rPr>
              <a:t>Based on the data, various plots for comparison of the performance of students based on various factors. A model has been generated to predict the performance by using the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6" name="TextBox 5">
            <a:extLst>
              <a:ext uri="{FF2B5EF4-FFF2-40B4-BE49-F238E27FC236}">
                <a16:creationId xmlns:a16="http://schemas.microsoft.com/office/drawing/2014/main" id="{0AB97A2A-5FB1-36BC-9F0E-F0B1F252C0BF}"/>
              </a:ext>
            </a:extLst>
          </p:cNvPr>
          <p:cNvSpPr txBox="1"/>
          <p:nvPr/>
        </p:nvSpPr>
        <p:spPr>
          <a:xfrm>
            <a:off x="838200" y="2831145"/>
            <a:ext cx="10515600" cy="1107996"/>
          </a:xfrm>
          <a:prstGeom prst="rect">
            <a:avLst/>
          </a:prstGeom>
          <a:noFill/>
        </p:spPr>
        <p:txBody>
          <a:bodyPr wrap="square">
            <a:spAutoFit/>
          </a:bodyPr>
          <a:lstStyle/>
          <a:p>
            <a:r>
              <a:rPr lang="en-IN" sz="2200" dirty="0">
                <a:latin typeface="Aharoni" panose="02010803020104030203" pitchFamily="2" charset="-79"/>
                <a:cs typeface="Aharoni" panose="02010803020104030203" pitchFamily="2" charset="-79"/>
              </a:rPr>
              <a:t>The model can be used to predict the performance of a student given the necessary information, with this the necessary training could be given to the student to excel.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Box 2">
            <a:extLst>
              <a:ext uri="{FF2B5EF4-FFF2-40B4-BE49-F238E27FC236}">
                <a16:creationId xmlns:a16="http://schemas.microsoft.com/office/drawing/2014/main" id="{7AC21F1B-F281-0EE0-F56D-F19F5EED5CDD}"/>
              </a:ext>
            </a:extLst>
          </p:cNvPr>
          <p:cNvSpPr txBox="1"/>
          <p:nvPr/>
        </p:nvSpPr>
        <p:spPr>
          <a:xfrm>
            <a:off x="1219200" y="1981200"/>
            <a:ext cx="9525000" cy="2400657"/>
          </a:xfrm>
          <a:prstGeom prst="rect">
            <a:avLst/>
          </a:prstGeom>
          <a:noFill/>
        </p:spPr>
        <p:txBody>
          <a:bodyPr wrap="square" rtlCol="0">
            <a:spAutoFit/>
          </a:bodyPr>
          <a:lstStyle/>
          <a:p>
            <a:pPr marL="285750" indent="-285750">
              <a:buFont typeface="Arial" panose="020B0604020202020204" pitchFamily="34" charset="0"/>
              <a:buChar char="•"/>
            </a:pPr>
            <a:r>
              <a:rPr lang="en-IN" sz="2200" dirty="0">
                <a:hlinkClick r:id="rId2"/>
              </a:rPr>
              <a:t>https://www.kaggle.com</a:t>
            </a:r>
            <a:endParaRPr lang="en-IN" sz="2200" dirty="0"/>
          </a:p>
          <a:p>
            <a:pPr marL="285750" indent="-285750">
              <a:buFont typeface="Arial" panose="020B0604020202020204" pitchFamily="34" charset="0"/>
              <a:buChar char="•"/>
            </a:pPr>
            <a:r>
              <a:rPr lang="en-IN" sz="2200" dirty="0">
                <a:hlinkClick r:id="rId3"/>
              </a:rPr>
              <a:t>https://pandas.pydata.org</a:t>
            </a:r>
            <a:endParaRPr lang="en-IN" sz="2200" dirty="0"/>
          </a:p>
          <a:p>
            <a:pPr marL="285750" indent="-285750">
              <a:buFont typeface="Arial" panose="020B0604020202020204" pitchFamily="34" charset="0"/>
              <a:buChar char="•"/>
            </a:pPr>
            <a:r>
              <a:rPr lang="en-IN" sz="2200" dirty="0">
                <a:hlinkClick r:id="rId4"/>
              </a:rPr>
              <a:t>https://numpy.org</a:t>
            </a:r>
            <a:endParaRPr lang="en-IN" sz="2200" dirty="0"/>
          </a:p>
          <a:p>
            <a:pPr marL="285750" indent="-285750">
              <a:buFont typeface="Arial" panose="020B0604020202020204" pitchFamily="34" charset="0"/>
              <a:buChar char="•"/>
            </a:pPr>
            <a:r>
              <a:rPr lang="en-IN" sz="2200" dirty="0">
                <a:hlinkClick r:id="rId5"/>
              </a:rPr>
              <a:t>https://scikit-learn.org/stable</a:t>
            </a:r>
            <a:endParaRPr lang="en-IN" sz="2200" dirty="0"/>
          </a:p>
          <a:p>
            <a:pPr marL="285750" indent="-285750">
              <a:buFont typeface="Arial" panose="020B0604020202020204" pitchFamily="34" charset="0"/>
              <a:buChar char="•"/>
            </a:pPr>
            <a:r>
              <a:rPr lang="en-IN" sz="2200" dirty="0">
                <a:hlinkClick r:id="rId6"/>
              </a:rPr>
              <a:t>https://matplotlib.org</a:t>
            </a:r>
            <a:endParaRPr lang="en-IN" sz="2200" dirty="0"/>
          </a:p>
          <a:p>
            <a:pPr marL="285750" indent="-285750">
              <a:buFont typeface="Arial" panose="020B0604020202020204" pitchFamily="34" charset="0"/>
              <a:buChar char="•"/>
            </a:pPr>
            <a:r>
              <a:rPr lang="en-IN" sz="2200" dirty="0">
                <a:hlinkClick r:id="rId7"/>
              </a:rPr>
              <a:t>https://seaborn.pydata.org</a:t>
            </a:r>
            <a:endParaRPr lang="en-IN" sz="2200" dirty="0"/>
          </a:p>
          <a:p>
            <a:pPr marL="285750" indent="-285750">
              <a:buFont typeface="Arial" panose="020B0604020202020204" pitchFamily="34" charset="0"/>
              <a:buChar cha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3048000"/>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Box 2">
            <a:extLst>
              <a:ext uri="{FF2B5EF4-FFF2-40B4-BE49-F238E27FC236}">
                <a16:creationId xmlns:a16="http://schemas.microsoft.com/office/drawing/2014/main" id="{FD7FF2FF-61EC-DB63-254D-E7A6B71970BA}"/>
              </a:ext>
            </a:extLst>
          </p:cNvPr>
          <p:cNvSpPr txBox="1"/>
          <p:nvPr/>
        </p:nvSpPr>
        <p:spPr>
          <a:xfrm>
            <a:off x="917098" y="1590905"/>
            <a:ext cx="10357802" cy="3477875"/>
          </a:xfrm>
          <a:prstGeom prst="rect">
            <a:avLst/>
          </a:prstGeom>
          <a:noFill/>
        </p:spPr>
        <p:txBody>
          <a:bodyPr wrap="square" rtlCol="0">
            <a:spAutoFit/>
          </a:bodyPr>
          <a:lstStyle/>
          <a:p>
            <a:r>
              <a:rPr lang="en-IN" sz="2200" dirty="0">
                <a:latin typeface="Aharoni" panose="02010803020104030203" pitchFamily="2" charset="-79"/>
                <a:cs typeface="Aharoni" panose="02010803020104030203" pitchFamily="2" charset="-79"/>
              </a:rPr>
              <a:t>Each student has his/her capacity when it comes to education. Yet there are several other factors external to the student’s capability responsible for their performance. This project aims to understand the effect of factors like :</a:t>
            </a:r>
          </a:p>
          <a:p>
            <a:pPr marL="457200" lvl="4" indent="-457200" algn="l">
              <a:buFont typeface="Arial" panose="020B0604020202020204" pitchFamily="34" charset="0"/>
              <a:buChar char="•"/>
            </a:pPr>
            <a:r>
              <a:rPr lang="en-IN" sz="2200" dirty="0">
                <a:latin typeface="Aharoni" panose="02010803020104030203" pitchFamily="2" charset="-79"/>
                <a:cs typeface="Aharoni" panose="02010803020104030203" pitchFamily="2" charset="-79"/>
              </a:rPr>
              <a:t>Gender</a:t>
            </a:r>
          </a:p>
          <a:p>
            <a:pPr marL="457200" lvl="6" indent="-457200" algn="l">
              <a:buFont typeface="Arial" panose="020B0604020202020204" pitchFamily="34" charset="0"/>
              <a:buChar char="•"/>
            </a:pPr>
            <a:r>
              <a:rPr lang="en-IN" sz="2200" dirty="0">
                <a:latin typeface="Aharoni" panose="02010803020104030203" pitchFamily="2" charset="-79"/>
                <a:cs typeface="Aharoni" panose="02010803020104030203" pitchFamily="2" charset="-79"/>
              </a:rPr>
              <a:t>Race / Ethnicity</a:t>
            </a:r>
          </a:p>
          <a:p>
            <a:pPr marL="457200" lvl="6" indent="-457200" algn="l">
              <a:buFont typeface="Arial" panose="020B0604020202020204" pitchFamily="34" charset="0"/>
              <a:buChar char="•"/>
            </a:pPr>
            <a:r>
              <a:rPr lang="en-IN" sz="2200" dirty="0">
                <a:latin typeface="Aharoni" panose="02010803020104030203" pitchFamily="2" charset="-79"/>
                <a:cs typeface="Aharoni" panose="02010803020104030203" pitchFamily="2" charset="-79"/>
              </a:rPr>
              <a:t>Education level of Parents</a:t>
            </a:r>
          </a:p>
          <a:p>
            <a:pPr marL="457200" lvl="6" indent="-457200" algn="l">
              <a:buFont typeface="Arial" panose="020B0604020202020204" pitchFamily="34" charset="0"/>
              <a:buChar char="•"/>
            </a:pPr>
            <a:r>
              <a:rPr lang="en-IN" sz="2200" dirty="0">
                <a:latin typeface="Aharoni" panose="02010803020104030203" pitchFamily="2" charset="-79"/>
                <a:cs typeface="Aharoni" panose="02010803020104030203" pitchFamily="2" charset="-79"/>
              </a:rPr>
              <a:t>Lunch type</a:t>
            </a:r>
          </a:p>
          <a:p>
            <a:pPr marL="457200" lvl="6" indent="-457200" algn="l">
              <a:buFont typeface="Arial" panose="020B0604020202020204" pitchFamily="34" charset="0"/>
              <a:buChar char="•"/>
            </a:pPr>
            <a:r>
              <a:rPr lang="en-IN" sz="2200" dirty="0">
                <a:latin typeface="Aharoni" panose="02010803020104030203" pitchFamily="2" charset="-79"/>
                <a:cs typeface="Aharoni" panose="02010803020104030203" pitchFamily="2" charset="-79"/>
              </a:rPr>
              <a:t>Undertaking test preparation course</a:t>
            </a:r>
          </a:p>
          <a:p>
            <a:r>
              <a:rPr lang="en-IN" sz="2200" dirty="0">
                <a:latin typeface="Aharoni" panose="02010803020104030203" pitchFamily="2" charset="-79"/>
                <a:cs typeface="Aharoni" panose="02010803020104030203" pitchFamily="2" charset="-79"/>
              </a:rPr>
              <a:t>The data is available for three subjects : Mathematics, Reading and Writing. And predict a model for the same.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a:extLst>
              <a:ext uri="{FF2B5EF4-FFF2-40B4-BE49-F238E27FC236}">
                <a16:creationId xmlns:a16="http://schemas.microsoft.com/office/drawing/2014/main" id="{DE74309C-6F04-F2EE-5229-83F570B87D39}"/>
              </a:ext>
            </a:extLst>
          </p:cNvPr>
          <p:cNvSpPr txBox="1"/>
          <p:nvPr/>
        </p:nvSpPr>
        <p:spPr>
          <a:xfrm>
            <a:off x="1295400" y="2133600"/>
            <a:ext cx="9982200" cy="3077766"/>
          </a:xfrm>
          <a:prstGeom prst="rect">
            <a:avLst/>
          </a:prstGeom>
          <a:noFill/>
        </p:spPr>
        <p:txBody>
          <a:bodyPr wrap="square" rtlCol="0">
            <a:spAutoFit/>
          </a:bodyPr>
          <a:lstStyle/>
          <a:p>
            <a:r>
              <a:rPr lang="en-IN" sz="2200" dirty="0">
                <a:latin typeface="Aharoni" panose="02010803020104030203" pitchFamily="2" charset="-79"/>
                <a:cs typeface="Aharoni" panose="02010803020104030203" pitchFamily="2" charset="-79"/>
              </a:rPr>
              <a:t>Using Python, an open source programming platform the dataset in CSV format collected could be cleaned - to get rid of duplicate, incomplete or false data; analysed – to find the relationships between different factors; and visualized - using various charts comparing different attributes.  And predict a model that could later help in calculating future possibilities.</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This could help us estimate the impact of each factor on the performance of students from different backgrounds.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a:extLst>
              <a:ext uri="{FF2B5EF4-FFF2-40B4-BE49-F238E27FC236}">
                <a16:creationId xmlns:a16="http://schemas.microsoft.com/office/drawing/2014/main" id="{3BD0A72E-9F4E-5378-F94E-CC7C700E267D}"/>
              </a:ext>
            </a:extLst>
          </p:cNvPr>
          <p:cNvSpPr txBox="1"/>
          <p:nvPr/>
        </p:nvSpPr>
        <p:spPr>
          <a:xfrm>
            <a:off x="660400" y="1447800"/>
            <a:ext cx="10388600" cy="4770537"/>
          </a:xfrm>
          <a:prstGeom prst="rect">
            <a:avLst/>
          </a:prstGeom>
          <a:noFill/>
        </p:spPr>
        <p:txBody>
          <a:bodyPr wrap="square" rtlCol="0">
            <a:spAutoFit/>
          </a:bodyPr>
          <a:lstStyle/>
          <a:p>
            <a:r>
              <a:rPr lang="en-IN" sz="2200" dirty="0">
                <a:latin typeface="Aharoni" panose="02010803020104030203" pitchFamily="2" charset="-79"/>
                <a:cs typeface="Aharoni" panose="02010803020104030203" pitchFamily="2" charset="-79"/>
              </a:rPr>
              <a:t>To proceed on to the proposed solution, involves a combination of data processing and data visualization. Here are the key system and library requirements.</a:t>
            </a:r>
          </a:p>
          <a:p>
            <a:endParaRPr lang="en-IN" sz="2200" dirty="0">
              <a:latin typeface="Aharoni" panose="02010803020104030203" pitchFamily="2" charset="-79"/>
              <a:cs typeface="Aharoni" panose="02010803020104030203" pitchFamily="2" charset="-79"/>
            </a:endParaRPr>
          </a:p>
          <a:p>
            <a:r>
              <a:rPr lang="en-IN" sz="2200" dirty="0">
                <a:solidFill>
                  <a:srgbClr val="00B0F0"/>
                </a:solidFill>
                <a:latin typeface="Aharoni" panose="02010803020104030203" pitchFamily="2" charset="-79"/>
                <a:cs typeface="Aharoni" panose="02010803020104030203" pitchFamily="2" charset="-79"/>
              </a:rPr>
              <a:t>SYSTEM REQUIREMENTS:</a:t>
            </a:r>
          </a:p>
          <a:p>
            <a:r>
              <a:rPr lang="en-IN" sz="2200" dirty="0">
                <a:latin typeface="Aharoni" panose="02010803020104030203" pitchFamily="2" charset="-79"/>
                <a:cs typeface="Aharoni" panose="02010803020104030203" pitchFamily="2" charset="-79"/>
              </a:rPr>
              <a:t>Hardware:</a:t>
            </a:r>
          </a:p>
          <a:p>
            <a:pPr marL="285750" indent="-285750">
              <a:buFont typeface="Wingdings" panose="05000000000000000000" pitchFamily="2" charset="2"/>
              <a:buChar char="§"/>
            </a:pPr>
            <a:r>
              <a:rPr lang="en-IN" sz="2200" dirty="0">
                <a:latin typeface="Aharoni" panose="02010803020104030203" pitchFamily="2" charset="-79"/>
                <a:cs typeface="Aharoni" panose="02010803020104030203" pitchFamily="2" charset="-79"/>
              </a:rPr>
              <a:t>A computer with sufficient processing power and adequate RAM to handle the size of the Dataset. Since we only require Python, most of the modern-day computers could be used.</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Software:</a:t>
            </a:r>
          </a:p>
          <a:p>
            <a:pPr marL="285750" indent="-285750">
              <a:buFont typeface="Wingdings" panose="05000000000000000000" pitchFamily="2" charset="2"/>
              <a:buChar char="§"/>
            </a:pPr>
            <a:r>
              <a:rPr lang="en-IN" sz="2200" dirty="0">
                <a:latin typeface="Aharoni" panose="02010803020104030203" pitchFamily="2" charset="-79"/>
                <a:cs typeface="Aharoni" panose="02010803020104030203" pitchFamily="2" charset="-79"/>
              </a:rPr>
              <a:t>Operating system capable of running at least Python 2 (</a:t>
            </a:r>
            <a:r>
              <a:rPr lang="en-IN" sz="2200" dirty="0" err="1">
                <a:latin typeface="Aharoni" panose="02010803020104030203" pitchFamily="2" charset="-79"/>
                <a:cs typeface="Aharoni" panose="02010803020104030203" pitchFamily="2" charset="-79"/>
              </a:rPr>
              <a:t>eg.</a:t>
            </a:r>
            <a:r>
              <a:rPr lang="en-IN" sz="2200" dirty="0">
                <a:latin typeface="Aharoni" panose="02010803020104030203" pitchFamily="2" charset="-79"/>
                <a:cs typeface="Aharoni" panose="02010803020104030203" pitchFamily="2" charset="-79"/>
              </a:rPr>
              <a:t>: Windows, Linus, MacOS, etc.)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a:extLst>
              <a:ext uri="{FF2B5EF4-FFF2-40B4-BE49-F238E27FC236}">
                <a16:creationId xmlns:a16="http://schemas.microsoft.com/office/drawing/2014/main" id="{3BD0A72E-9F4E-5378-F94E-CC7C700E267D}"/>
              </a:ext>
            </a:extLst>
          </p:cNvPr>
          <p:cNvSpPr txBox="1"/>
          <p:nvPr/>
        </p:nvSpPr>
        <p:spPr>
          <a:xfrm>
            <a:off x="889000" y="1371600"/>
            <a:ext cx="10388600" cy="4832092"/>
          </a:xfrm>
          <a:prstGeom prst="rect">
            <a:avLst/>
          </a:prstGeom>
          <a:noFill/>
        </p:spPr>
        <p:txBody>
          <a:bodyPr wrap="square" rtlCol="0">
            <a:spAutoFit/>
          </a:bodyPr>
          <a:lstStyle/>
          <a:p>
            <a:r>
              <a:rPr lang="en-IN" sz="2200" dirty="0">
                <a:solidFill>
                  <a:srgbClr val="00B0F0"/>
                </a:solidFill>
                <a:latin typeface="Aharoni" panose="02010803020104030203" pitchFamily="2" charset="-79"/>
                <a:cs typeface="Aharoni" panose="02010803020104030203" pitchFamily="2" charset="-79"/>
              </a:rPr>
              <a:t>LIBRARY REQUIREMENTS :</a:t>
            </a:r>
          </a:p>
          <a:p>
            <a:r>
              <a:rPr lang="en-IN" sz="2200" dirty="0">
                <a:latin typeface="Aharoni" panose="02010803020104030203" pitchFamily="2" charset="-79"/>
                <a:cs typeface="Aharoni" panose="02010803020104030203" pitchFamily="2" charset="-79"/>
              </a:rPr>
              <a:t>Data Processing:</a:t>
            </a:r>
          </a:p>
          <a:p>
            <a:r>
              <a:rPr lang="en-IN" sz="2200" dirty="0">
                <a:latin typeface="Aharoni" panose="02010803020104030203" pitchFamily="2" charset="-79"/>
                <a:cs typeface="Aharoni" panose="02010803020104030203" pitchFamily="2" charset="-79"/>
              </a:rPr>
              <a:t>	</a:t>
            </a:r>
            <a:r>
              <a:rPr lang="en-IN" sz="2200" dirty="0">
                <a:solidFill>
                  <a:schemeClr val="tx1"/>
                </a:solidFill>
                <a:latin typeface="Aharoni" panose="02010803020104030203" pitchFamily="2" charset="-79"/>
                <a:cs typeface="Aharoni" panose="02010803020104030203" pitchFamily="2" charset="-79"/>
              </a:rPr>
              <a:t>NumPy – </a:t>
            </a:r>
            <a:r>
              <a:rPr lang="en-US" sz="2200" i="0" dirty="0">
                <a:solidFill>
                  <a:schemeClr val="tx1"/>
                </a:solidFill>
                <a:effectLst/>
                <a:latin typeface="Aharoni" panose="02010803020104030203" pitchFamily="2" charset="-79"/>
                <a:cs typeface="Aharoni" panose="02010803020104030203" pitchFamily="2" charset="-79"/>
              </a:rPr>
              <a:t>NumPy can be used to perform a wide variety of mathematical operations on arrays.</a:t>
            </a:r>
            <a:endParaRPr lang="en-IN" sz="2200" dirty="0">
              <a:solidFill>
                <a:schemeClr val="tx1"/>
              </a:solidFill>
              <a:latin typeface="Aharoni" panose="02010803020104030203" pitchFamily="2" charset="-79"/>
              <a:cs typeface="Aharoni" panose="02010803020104030203" pitchFamily="2" charset="-79"/>
            </a:endParaRPr>
          </a:p>
          <a:p>
            <a:r>
              <a:rPr lang="en-IN" sz="2200" dirty="0">
                <a:solidFill>
                  <a:schemeClr val="tx1"/>
                </a:solidFill>
                <a:latin typeface="Aharoni" panose="02010803020104030203" pitchFamily="2" charset="-79"/>
                <a:cs typeface="Aharoni" panose="02010803020104030203" pitchFamily="2" charset="-79"/>
              </a:rPr>
              <a:t>	Pandas – </a:t>
            </a:r>
            <a:r>
              <a:rPr lang="en-US" sz="2200" dirty="0">
                <a:solidFill>
                  <a:schemeClr val="tx1"/>
                </a:solidFill>
                <a:effectLst/>
                <a:latin typeface="Aharoni" panose="02010803020104030203" pitchFamily="2" charset="-79"/>
                <a:cs typeface="Aharoni" panose="02010803020104030203" pitchFamily="2" charset="-79"/>
              </a:rPr>
              <a:t>pandas is a fast, powerful, flexible and easy to use open source data analysis and manipulation tool,</a:t>
            </a:r>
            <a:br>
              <a:rPr lang="en-US" sz="2200" dirty="0">
                <a:solidFill>
                  <a:schemeClr val="tx1"/>
                </a:solidFill>
                <a:effectLst/>
                <a:latin typeface="Aharoni" panose="02010803020104030203" pitchFamily="2" charset="-79"/>
                <a:cs typeface="Aharoni" panose="02010803020104030203" pitchFamily="2" charset="-79"/>
              </a:rPr>
            </a:br>
            <a:r>
              <a:rPr lang="en-US" sz="2200" dirty="0">
                <a:solidFill>
                  <a:schemeClr val="tx1"/>
                </a:solidFill>
                <a:effectLst/>
                <a:latin typeface="Aharoni" panose="02010803020104030203" pitchFamily="2" charset="-79"/>
                <a:cs typeface="Aharoni" panose="02010803020104030203" pitchFamily="2" charset="-79"/>
              </a:rPr>
              <a:t>built on top of the Python programming language.</a:t>
            </a:r>
          </a:p>
          <a:p>
            <a:endParaRPr lang="en-IN" sz="2200" dirty="0">
              <a:solidFill>
                <a:schemeClr val="tx1"/>
              </a:solidFill>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Data Visualisation</a:t>
            </a:r>
          </a:p>
          <a:p>
            <a:r>
              <a:rPr lang="en-IN" sz="2200" dirty="0">
                <a:latin typeface="Aharoni" panose="02010803020104030203" pitchFamily="2" charset="-79"/>
                <a:cs typeface="Aharoni" panose="02010803020104030203" pitchFamily="2" charset="-79"/>
              </a:rPr>
              <a:t>	</a:t>
            </a:r>
            <a:r>
              <a:rPr lang="en-IN" sz="2200" dirty="0">
                <a:solidFill>
                  <a:schemeClr val="tx1"/>
                </a:solidFill>
                <a:latin typeface="Aharoni" panose="02010803020104030203" pitchFamily="2" charset="-79"/>
                <a:cs typeface="Aharoni" panose="02010803020104030203" pitchFamily="2" charset="-79"/>
              </a:rPr>
              <a:t>Matplotlib – </a:t>
            </a:r>
            <a:r>
              <a:rPr lang="en-US" sz="2200" i="0" dirty="0">
                <a:solidFill>
                  <a:schemeClr val="tx1"/>
                </a:solidFill>
                <a:effectLst/>
                <a:highlight>
                  <a:srgbClr val="FFFFFF"/>
                </a:highlight>
                <a:latin typeface="Aharoni" panose="02010803020104030203" pitchFamily="2" charset="-79"/>
                <a:cs typeface="Aharoni" panose="02010803020104030203" pitchFamily="2" charset="-79"/>
              </a:rPr>
              <a:t>Matplotlib is a comprehensive library for creating static, animated, and interactive visualizations in Python</a:t>
            </a:r>
            <a:endParaRPr lang="en-IN" sz="2200" dirty="0">
              <a:solidFill>
                <a:schemeClr val="tx1"/>
              </a:solidFill>
              <a:latin typeface="Aharoni" panose="02010803020104030203" pitchFamily="2" charset="-79"/>
              <a:cs typeface="Aharoni" panose="02010803020104030203" pitchFamily="2" charset="-79"/>
            </a:endParaRPr>
          </a:p>
          <a:p>
            <a:r>
              <a:rPr lang="en-IN" sz="2200" dirty="0">
                <a:solidFill>
                  <a:schemeClr val="tx1"/>
                </a:solidFill>
                <a:latin typeface="Aharoni" panose="02010803020104030203" pitchFamily="2" charset="-79"/>
                <a:cs typeface="Aharoni" panose="02010803020104030203" pitchFamily="2" charset="-79"/>
              </a:rPr>
              <a:t>	Seaborn - </a:t>
            </a:r>
            <a:r>
              <a:rPr lang="en-US" sz="2200" i="0" dirty="0">
                <a:solidFill>
                  <a:schemeClr val="tx1"/>
                </a:solidFill>
                <a:effectLst/>
                <a:highlight>
                  <a:srgbClr val="FFFFFF"/>
                </a:highlight>
                <a:latin typeface="Aharoni" panose="02010803020104030203" pitchFamily="2" charset="-79"/>
                <a:cs typeface="Aharoni" panose="02010803020104030203" pitchFamily="2" charset="-79"/>
              </a:rPr>
              <a:t>Seaborn is a Python data visualization library based on </a:t>
            </a:r>
            <a:r>
              <a:rPr lang="en-US" sz="2200" dirty="0">
                <a:solidFill>
                  <a:schemeClr val="tx1"/>
                </a:solidFill>
                <a:highlight>
                  <a:srgbClr val="FFFFFF"/>
                </a:highlight>
                <a:latin typeface="Aharoni" panose="02010803020104030203" pitchFamily="2" charset="-79"/>
                <a:cs typeface="Aharoni" panose="02010803020104030203" pitchFamily="2" charset="-79"/>
              </a:rPr>
              <a:t>Matplotlib</a:t>
            </a:r>
            <a:r>
              <a:rPr lang="en-US" sz="2200" i="0" dirty="0">
                <a:solidFill>
                  <a:schemeClr val="tx1"/>
                </a:solidFill>
                <a:effectLst/>
                <a:highlight>
                  <a:srgbClr val="FFFFFF"/>
                </a:highlight>
                <a:latin typeface="Aharoni" panose="02010803020104030203" pitchFamily="2" charset="-79"/>
                <a:cs typeface="Aharoni" panose="02010803020104030203" pitchFamily="2" charset="-79"/>
              </a:rPr>
              <a:t>. It provides a high-level interface for drawing attractive and informative statistical graphics.</a:t>
            </a:r>
            <a:r>
              <a:rPr lang="en-IN" sz="2200" dirty="0"/>
              <a:t>	</a:t>
            </a:r>
          </a:p>
        </p:txBody>
      </p:sp>
    </p:spTree>
    <p:extLst>
      <p:ext uri="{BB962C8B-B14F-4D97-AF65-F5344CB8AC3E}">
        <p14:creationId xmlns:p14="http://schemas.microsoft.com/office/powerpoint/2010/main" val="38315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a:extLst>
              <a:ext uri="{FF2B5EF4-FFF2-40B4-BE49-F238E27FC236}">
                <a16:creationId xmlns:a16="http://schemas.microsoft.com/office/drawing/2014/main" id="{3BD0A72E-9F4E-5378-F94E-CC7C700E267D}"/>
              </a:ext>
            </a:extLst>
          </p:cNvPr>
          <p:cNvSpPr txBox="1"/>
          <p:nvPr/>
        </p:nvSpPr>
        <p:spPr>
          <a:xfrm>
            <a:off x="623455" y="1371600"/>
            <a:ext cx="10541000" cy="1107996"/>
          </a:xfrm>
          <a:prstGeom prst="rect">
            <a:avLst/>
          </a:prstGeom>
          <a:noFill/>
        </p:spPr>
        <p:txBody>
          <a:bodyPr wrap="square" rtlCol="0">
            <a:spAutoFit/>
          </a:bodyPr>
          <a:lstStyle/>
          <a:p>
            <a:r>
              <a:rPr lang="en-US" sz="2200" dirty="0">
                <a:solidFill>
                  <a:srgbClr val="323232"/>
                </a:solidFill>
                <a:highlight>
                  <a:srgbClr val="FFFFFF"/>
                </a:highlight>
                <a:latin typeface="Aharoni" panose="02010803020104030203" pitchFamily="2" charset="-79"/>
                <a:cs typeface="Aharoni" panose="02010803020104030203" pitchFamily="2" charset="-79"/>
              </a:rPr>
              <a:t>Data Modelling :</a:t>
            </a:r>
          </a:p>
          <a:p>
            <a:r>
              <a:rPr lang="en-US" sz="2200" dirty="0">
                <a:solidFill>
                  <a:srgbClr val="323232"/>
                </a:solidFill>
                <a:highlight>
                  <a:srgbClr val="FFFFFF"/>
                </a:highlight>
                <a:latin typeface="Aharoni" panose="02010803020104030203" pitchFamily="2" charset="-79"/>
                <a:cs typeface="Aharoni" panose="02010803020104030203" pitchFamily="2" charset="-79"/>
              </a:rPr>
              <a:t>	Scikit-learn - </a:t>
            </a:r>
            <a:r>
              <a:rPr lang="en-US" sz="2200" i="0" dirty="0">
                <a:solidFill>
                  <a:srgbClr val="474747"/>
                </a:solidFill>
                <a:effectLst/>
                <a:highlight>
                  <a:srgbClr val="FFFFFF"/>
                </a:highlight>
                <a:latin typeface="Aharoni" panose="02010803020104030203" pitchFamily="2" charset="-79"/>
                <a:cs typeface="Aharoni" panose="02010803020104030203" pitchFamily="2" charset="-79"/>
              </a:rPr>
              <a:t> Scikit-learn is probably the most useful library for machine learning in Python. </a:t>
            </a:r>
            <a:endParaRPr lang="en-US" sz="2200" dirty="0">
              <a:solidFill>
                <a:srgbClr val="323232"/>
              </a:solidFill>
              <a:highlight>
                <a:srgbClr val="FFFFFF"/>
              </a:highligh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3987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764697" y="1410355"/>
            <a:ext cx="10662603" cy="4832092"/>
          </a:xfrm>
          <a:prstGeom prst="rect">
            <a:avLst/>
          </a:prstGeom>
          <a:noFill/>
        </p:spPr>
        <p:txBody>
          <a:bodyPr wrap="square" rtlCol="0">
            <a:spAutoFit/>
          </a:bodyPr>
          <a:lstStyle/>
          <a:p>
            <a:r>
              <a:rPr lang="en-IN" sz="2200" dirty="0">
                <a:solidFill>
                  <a:srgbClr val="00B0F0"/>
                </a:solidFill>
                <a:latin typeface="Aharoni" panose="02010803020104030203" pitchFamily="2" charset="-79"/>
                <a:cs typeface="Aharoni" panose="02010803020104030203" pitchFamily="2" charset="-79"/>
              </a:rPr>
              <a:t>DATA PROCESSING</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1. Procuring Data :</a:t>
            </a:r>
          </a:p>
          <a:p>
            <a:r>
              <a:rPr lang="en-IN" sz="2200" dirty="0">
                <a:latin typeface="Aharoni" panose="02010803020104030203" pitchFamily="2" charset="-79"/>
                <a:cs typeface="Aharoni" panose="02010803020104030203" pitchFamily="2" charset="-79"/>
              </a:rPr>
              <a:t>The data used was obtained online as a CSV file. </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2. Importing the necessary libraries:</a:t>
            </a:r>
          </a:p>
          <a:p>
            <a:r>
              <a:rPr lang="en-IN" sz="2200" dirty="0">
                <a:latin typeface="Aharoni" panose="02010803020104030203" pitchFamily="2" charset="-79"/>
                <a:cs typeface="Aharoni" panose="02010803020104030203" pitchFamily="2" charset="-79"/>
              </a:rPr>
              <a:t>The aforementioned libraries are imported into the file.</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3. Loading the Dataset :</a:t>
            </a:r>
          </a:p>
          <a:p>
            <a:r>
              <a:rPr lang="en-IN" sz="2200" dirty="0">
                <a:latin typeface="Aharoni" panose="02010803020104030203" pitchFamily="2" charset="-79"/>
                <a:cs typeface="Aharoni" panose="02010803020104030203" pitchFamily="2" charset="-79"/>
              </a:rPr>
              <a:t>After inputting the path of the file from the computer, command the programme to read the file.</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4. Displaying the Dataset:</a:t>
            </a:r>
          </a:p>
          <a:p>
            <a:r>
              <a:rPr lang="en-IN" sz="2200" dirty="0">
                <a:latin typeface="Aharoni" panose="02010803020104030203" pitchFamily="2" charset="-79"/>
                <a:cs typeface="Aharoni" panose="02010803020104030203" pitchFamily="2" charset="-79"/>
              </a:rPr>
              <a:t>The first five rows of the Dataset could be viewed and also the total number of</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260E2588-7485-0A73-4F69-A2FA0F74FEFA}"/>
              </a:ext>
            </a:extLst>
          </p:cNvPr>
          <p:cNvSpPr txBox="1"/>
          <p:nvPr/>
        </p:nvSpPr>
        <p:spPr>
          <a:xfrm>
            <a:off x="614997" y="1560016"/>
            <a:ext cx="10962005" cy="4154984"/>
          </a:xfrm>
          <a:prstGeom prst="rect">
            <a:avLst/>
          </a:prstGeom>
          <a:noFill/>
        </p:spPr>
        <p:txBody>
          <a:bodyPr wrap="square" rtlCol="0">
            <a:spAutoFit/>
          </a:bodyPr>
          <a:lstStyle/>
          <a:p>
            <a:r>
              <a:rPr lang="en-IN" sz="2200" dirty="0">
                <a:latin typeface="Aharoni" panose="02010803020104030203" pitchFamily="2" charset="-79"/>
                <a:cs typeface="Aharoni" panose="02010803020104030203" pitchFamily="2" charset="-79"/>
              </a:rPr>
              <a:t>rows and columns of the same are also prompted to be displayed.</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5. Handling the Dataset:</a:t>
            </a:r>
          </a:p>
          <a:p>
            <a:r>
              <a:rPr lang="en-IN" sz="2200" dirty="0">
                <a:latin typeface="Aharoni" panose="02010803020104030203" pitchFamily="2" charset="-79"/>
                <a:cs typeface="Aharoni" panose="02010803020104030203" pitchFamily="2" charset="-79"/>
              </a:rPr>
              <a:t>The Dataset is checked for any blank or duplicated value. Thankfully, none of the above problems arose. Next, the type of each header is obtained. Following this, the number and the name of the unique elements in each category is obtained. The described function is to obtain the count, mean, standard deviation, minimum value, maximum value, 25% value, 50% value and 75% value.</a:t>
            </a:r>
          </a:p>
          <a:p>
            <a:endParaRPr lang="en-IN" sz="2200" dirty="0">
              <a:latin typeface="Aharoni" panose="02010803020104030203" pitchFamily="2" charset="-79"/>
              <a:cs typeface="Aharoni" panose="02010803020104030203" pitchFamily="2" charset="-79"/>
            </a:endParaRPr>
          </a:p>
          <a:p>
            <a:r>
              <a:rPr lang="en-IN" sz="2200" dirty="0">
                <a:latin typeface="Aharoni" panose="02010803020104030203" pitchFamily="2" charset="-79"/>
                <a:cs typeface="Aharoni" panose="02010803020104030203" pitchFamily="2" charset="-79"/>
              </a:rPr>
              <a:t>6. Data Analysis :</a:t>
            </a:r>
          </a:p>
          <a:p>
            <a:r>
              <a:rPr lang="en-IN" sz="2200" dirty="0">
                <a:latin typeface="Aharoni" panose="02010803020104030203" pitchFamily="2" charset="-79"/>
                <a:cs typeface="Aharoni" panose="02010803020104030203" pitchFamily="2" charset="-79"/>
              </a:rPr>
              <a:t>The number of students who obtained full marks and below 20 marks is determined in each subject.</a:t>
            </a:r>
          </a:p>
        </p:txBody>
      </p:sp>
    </p:spTree>
    <p:extLst>
      <p:ext uri="{BB962C8B-B14F-4D97-AF65-F5344CB8AC3E}">
        <p14:creationId xmlns:p14="http://schemas.microsoft.com/office/powerpoint/2010/main" val="426241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TotalTime>
  <Words>1013</Words>
  <Application>Microsoft Office PowerPoint</Application>
  <PresentationFormat>Widescreen</PresentationFormat>
  <Paragraphs>137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Aharoni</vt:lpstr>
      <vt:lpstr>Arial</vt:lpstr>
      <vt:lpstr>Calibri</vt:lpstr>
      <vt:lpstr>Cambria</vt:lpstr>
      <vt:lpstr>Times New Roman</vt:lpstr>
      <vt:lpstr>Wingdings</vt:lpstr>
      <vt:lpstr>Office Theme</vt:lpstr>
      <vt:lpstr>CAPSTONE PROJECT</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RESULT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Almitha Almi</dc:creator>
  <cp:lastModifiedBy>Almitha Almi</cp:lastModifiedBy>
  <cp:revision>4</cp:revision>
  <dcterms:created xsi:type="dcterms:W3CDTF">2024-04-29T19:07:23Z</dcterms:created>
  <dcterms:modified xsi:type="dcterms:W3CDTF">2024-04-30T10:41:03Z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2024-04-29T00:00:00Z</vt:filetime>
  </property>
</Properties>
</file>