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93" d="100"/>
          <a:sy n="93" d="100"/>
        </p:scale>
        <p:origin x="1016" y="-28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5/22/2022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cs typeface="Arial"/>
              </a:rPr>
              <a:t>Malaria prediction model</a:t>
            </a:r>
            <a:br>
              <a:rPr lang="en-US" sz="1307" b="1" dirty="0">
                <a:solidFill>
                  <a:schemeClr val="tx1"/>
                </a:solidFill>
                <a:cs typeface="Arial"/>
              </a:rPr>
            </a:br>
            <a:r>
              <a:rPr lang="en-US" sz="1307" b="1" dirty="0" err="1">
                <a:solidFill>
                  <a:schemeClr val="tx1"/>
                </a:solidFill>
                <a:cs typeface="Arial"/>
              </a:rPr>
              <a:t>Almog</a:t>
            </a:r>
            <a:r>
              <a:rPr lang="en-US" sz="1307" b="1" dirty="0">
                <a:solidFill>
                  <a:schemeClr val="tx1"/>
                </a:solidFill>
                <a:cs typeface="Arial"/>
              </a:rPr>
              <a:t> </a:t>
            </a:r>
            <a:r>
              <a:rPr lang="en-US" sz="1307" b="1" dirty="0" err="1">
                <a:solidFill>
                  <a:schemeClr val="tx1"/>
                </a:solidFill>
                <a:cs typeface="Arial"/>
              </a:rPr>
              <a:t>Jakov</a:t>
            </a:r>
            <a:r>
              <a:rPr lang="en-US" sz="1307" b="1" dirty="0">
                <a:solidFill>
                  <a:schemeClr val="tx1"/>
                </a:solidFill>
                <a:cs typeface="Arial"/>
              </a:rPr>
              <a:t>, Itay Rafee and Neta Roth</a:t>
            </a:r>
            <a:br>
              <a:rPr lang="en-US" sz="1307" b="1" dirty="0">
                <a:solidFill>
                  <a:schemeClr val="tx1"/>
                </a:solidFill>
                <a:cs typeface="Arial"/>
              </a:rPr>
            </a:br>
            <a:r>
              <a:rPr lang="en-US" sz="1307" b="1" dirty="0">
                <a:solidFill>
                  <a:schemeClr val="tx1"/>
                </a:solidFill>
                <a:cs typeface="Arial"/>
              </a:rPr>
              <a:t>Elizabeth </a:t>
            </a:r>
            <a:r>
              <a:rPr lang="en-US" sz="1307" b="1" dirty="0" err="1">
                <a:solidFill>
                  <a:schemeClr val="tx1"/>
                </a:solidFill>
                <a:cs typeface="Arial"/>
              </a:rPr>
              <a:t>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39366" y="1502750"/>
            <a:ext cx="3152036" cy="2349321"/>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lgn="ctr">
              <a:defRPr/>
            </a:pPr>
            <a:r>
              <a:rPr lang="en-US" sz="1000" b="1" dirty="0"/>
              <a:t>2. Introduction</a:t>
            </a:r>
          </a:p>
          <a:p>
            <a:pPr algn="ctr">
              <a:defRPr/>
            </a:pPr>
            <a:r>
              <a:rPr lang="en-US" sz="1000" dirty="0"/>
              <a:t>Malaria is a tropical infectious disease caused by Plasmodium parasites. It is one of the leading causes of death in the world, especially among children.</a:t>
            </a:r>
            <a:r>
              <a:rPr lang="he-IL" sz="1000" dirty="0"/>
              <a:t> </a:t>
            </a:r>
            <a:r>
              <a:rPr lang="en-US" sz="1000" dirty="0"/>
              <a:t>One of the treatment methods available today is an attempt to predict the spread of the disease using mathematical models.</a:t>
            </a:r>
            <a:r>
              <a:rPr lang="he-IL" sz="1000" dirty="0"/>
              <a:t> </a:t>
            </a:r>
            <a:r>
              <a:rPr lang="en-US" sz="1000" dirty="0"/>
              <a:t>The mathematical models that predict malaria today are among others the Ross model, the McDonald model, the Anderson-May model, and more.</a:t>
            </a:r>
            <a:r>
              <a:rPr lang="he-IL" sz="1000" dirty="0"/>
              <a:t> </a:t>
            </a:r>
            <a:r>
              <a:rPr lang="en-US" sz="10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2841385"/>
            <a:ext cx="2944178" cy="262457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lgn="ctr">
              <a:defRPr/>
            </a:pPr>
            <a:r>
              <a:rPr lang="he-IL" sz="800" b="1" dirty="0"/>
              <a:t>3</a:t>
            </a:r>
            <a:r>
              <a:rPr lang="en-US" sz="800" b="1" dirty="0"/>
              <a:t>. Methods/algorithms/Alternatives or</a:t>
            </a:r>
            <a:br>
              <a:rPr lang="en-US" sz="800" b="1" dirty="0"/>
            </a:br>
            <a:r>
              <a:rPr lang="en-US" sz="800" b="1" dirty="0"/>
              <a:t>     Design Considerations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75954" y="4065750"/>
            <a:ext cx="3115448" cy="1466925"/>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66597" y="5746355"/>
            <a:ext cx="6524805" cy="4123403"/>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algn="ctr">
              <a:defRPr/>
            </a:pPr>
            <a:r>
              <a:rPr lang="en-US" sz="1000" b="1" dirty="0"/>
              <a:t>5. Solution Description (Algorithms, Modulation, Patterns, Infrastructure, UI,   </a:t>
            </a:r>
            <a:br>
              <a:rPr lang="en-US" sz="1000" b="1" dirty="0"/>
            </a:br>
            <a:r>
              <a:rPr lang="en-US" sz="1000" b="1" dirty="0"/>
              <a:t>     Functionality)</a:t>
            </a:r>
            <a:endParaRPr lang="he-IL" sz="1000" b="1" dirty="0"/>
          </a:p>
          <a:p>
            <a:pPr rtl="1">
              <a:defRPr/>
            </a:pP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5" name="Rectangle 4">
            <a:extLst>
              <a:ext uri="{FF2B5EF4-FFF2-40B4-BE49-F238E27FC236}">
                <a16:creationId xmlns:a16="http://schemas.microsoft.com/office/drawing/2014/main" id="{01EE06C4-1B62-4427-98E9-3F44949EBC0B}"/>
              </a:ext>
            </a:extLst>
          </p:cNvPr>
          <p:cNvSpPr/>
          <p:nvPr/>
        </p:nvSpPr>
        <p:spPr>
          <a:xfrm>
            <a:off x="196848" y="210867"/>
            <a:ext cx="930543" cy="8620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ctr"/>
            <a:r>
              <a:rPr lang="en-US" sz="2800" dirty="0"/>
              <a:t>Logo</a:t>
            </a: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41382" y="3221338"/>
            <a:ext cx="397984"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26077" y="4436621"/>
            <a:ext cx="434574"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701800" y="5446552"/>
            <a:ext cx="236752" cy="299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502750"/>
            <a:ext cx="2944177" cy="1105544"/>
          </a:xfrm>
          <a:prstGeom prst="roundRect">
            <a:avLst/>
          </a:prstGeom>
          <a:ln w="38100"/>
        </p:spPr>
        <p:style>
          <a:lnRef idx="2">
            <a:schemeClr val="accent5"/>
          </a:lnRef>
          <a:fillRef idx="1">
            <a:schemeClr val="lt1"/>
          </a:fillRef>
          <a:effectRef idx="0">
            <a:schemeClr val="accent5"/>
          </a:effectRef>
          <a:fontRef idx="minor">
            <a:schemeClr val="dk1"/>
          </a:fontRef>
        </p:style>
        <p:txBody>
          <a:bodyPr rtlCol="1" anchor="t"/>
          <a:lstStyle/>
          <a:p>
            <a:pPr algn="ctr">
              <a:buFontTx/>
              <a:buAutoNum type="arabicPeriod"/>
              <a:defRPr/>
            </a:pPr>
            <a:r>
              <a:rPr lang="en-US" sz="800" b="1" dirty="0"/>
              <a:t> Contribution/project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err="1">
                <a:solidFill>
                  <a:srgbClr val="333333"/>
                </a:solidFill>
                <a:effectLst/>
                <a:latin typeface="Droid Serif"/>
              </a:rPr>
              <a:t>ZzappMalaria</a:t>
            </a:r>
            <a:r>
              <a:rPr lang="en-US" sz="800" b="0" i="0" dirty="0">
                <a:solidFill>
                  <a:srgbClr val="333333"/>
                </a:solidFill>
                <a:effectLst/>
                <a:latin typeface="Droid Serif"/>
              </a:rPr>
              <a:t>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23953"/>
            <a:ext cx="784872" cy="84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pic>
        <p:nvPicPr>
          <p:cNvPr id="19" name="Picture 18">
            <a:extLst>
              <a:ext uri="{FF2B5EF4-FFF2-40B4-BE49-F238E27FC236}">
                <a16:creationId xmlns:a16="http://schemas.microsoft.com/office/drawing/2014/main" id="{3C204745-1263-AF37-03A7-254E3B99EEA0}"/>
              </a:ext>
            </a:extLst>
          </p:cNvPr>
          <p:cNvPicPr>
            <a:picLocks noChangeAspect="1"/>
          </p:cNvPicPr>
          <p:nvPr/>
        </p:nvPicPr>
        <p:blipFill>
          <a:blip r:embed="rId2"/>
          <a:stretch>
            <a:fillRect/>
          </a:stretch>
        </p:blipFill>
        <p:spPr>
          <a:xfrm>
            <a:off x="6159849" y="28159"/>
            <a:ext cx="425549" cy="338007"/>
          </a:xfrm>
          <a:prstGeom prst="rect">
            <a:avLst/>
          </a:prstGeom>
        </p:spPr>
      </p:pic>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843234" y="6373300"/>
            <a:ext cx="0" cy="253694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915974" y="6375844"/>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Probability of a mosquito death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Period taken for an</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 egg to become an adult.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a:t>
                </a:r>
                <a:r>
                  <a:rPr lang="fr-FR" sz="800" dirty="0" err="1">
                    <a:solidFill>
                      <a:srgbClr val="2E2E2E"/>
                    </a:solidFill>
                    <a:latin typeface="Georgia" panose="02040502050405020303" pitchFamily="18" charset="0"/>
                    <a:ea typeface="Times New Roman" panose="02020603050405020304" pitchFamily="18" charset="0"/>
                    <a:cs typeface="Arial" panose="020B0604020202020204" pitchFamily="34" charset="0"/>
                  </a:rPr>
                  <a:t>Pregnancy</a:t>
                </a:r>
                <a:r>
                  <a:rPr lang="fr-FR"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duration.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born </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per pregnancy.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Capacity of mosquitoes per swamp.</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Capacity of all mosquitoes at all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born on a given day per female </a:t>
                </a:r>
                <a:r>
                  <a:rPr lang="en-IL" sz="800" dirty="0">
                    <a:solidFill>
                      <a:srgbClr val="2E2E2E"/>
                    </a:solidFill>
                    <a:latin typeface="Georgia" panose="02040502050405020303" pitchFamily="18" charset="0"/>
                    <a:ea typeface="Calibri" panose="020F0502020204030204" pitchFamily="34" charset="0"/>
                    <a:cs typeface="Arial" panose="020B0604020202020204" pitchFamily="34" charset="0"/>
                  </a:rPr>
                  <a:t>mosquito</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being laid in a swamp on a given day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in the swamps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that</a:t>
                </a:r>
                <a:r>
                  <a:rPr lang="en-US" sz="800" dirty="0">
                    <a:solidFill>
                      <a:srgbClr val="2E2E2E"/>
                    </a:solidFill>
                    <a:latin typeface="Arial" panose="020B0604020202020204" pitchFamily="34" charset="0"/>
                    <a:ea typeface="Times New Roman" panose="02020603050405020304" pitchFamily="18" charset="0"/>
                    <a:cs typeface="Arial" panose="020B0604020202020204" pitchFamily="34" charset="0"/>
                  </a:rPr>
                  <a:t> </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needed to be diluted in each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being laid in a swamp on a given day after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a:t>
                </a:r>
                <a:r>
                  <a:rPr lang="en-US" sz="800" b="1" dirty="0">
                    <a:solidFill>
                      <a:srgbClr val="2E2E2E"/>
                    </a:solidFill>
                    <a:latin typeface="Georgia" panose="02040502050405020303" pitchFamily="18" charset="0"/>
                    <a:ea typeface="Times New Roman" panose="02020603050405020304" pitchFamily="18" charset="0"/>
                    <a:cs typeface="Arial" panose="020B0604020202020204" pitchFamily="34" charset="0"/>
                  </a:rPr>
                  <a:t>Number</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of mosquitoes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915974" y="6375844"/>
                <a:ext cx="2669424" cy="2466829"/>
              </a:xfrm>
              <a:prstGeom prst="rect">
                <a:avLst/>
              </a:prstGeom>
              <a:blipFill>
                <a:blip r:embed="rId3"/>
                <a:stretch>
                  <a:fillRect/>
                </a:stretch>
              </a:blipFill>
            </p:spPr>
            <p:txBody>
              <a:bodyPr/>
              <a:lstStyle/>
              <a:p>
                <a:r>
                  <a:rPr lang="en-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4"/>
          <a:stretch>
            <a:fillRect/>
          </a:stretch>
        </p:blipFill>
        <p:spPr>
          <a:xfrm>
            <a:off x="275007" y="6313878"/>
            <a:ext cx="3070959" cy="2092007"/>
          </a:xfrm>
          <a:prstGeom prst="rect">
            <a:avLst/>
          </a:prstGeom>
        </p:spPr>
      </p:pic>
      <p:pic>
        <p:nvPicPr>
          <p:cNvPr id="8" name="Picture 7">
            <a:extLst>
              <a:ext uri="{FF2B5EF4-FFF2-40B4-BE49-F238E27FC236}">
                <a16:creationId xmlns:a16="http://schemas.microsoft.com/office/drawing/2014/main" id="{E93823F5-B5CB-722E-96CD-CAB542504A74}"/>
              </a:ext>
            </a:extLst>
          </p:cNvPr>
          <p:cNvPicPr>
            <a:picLocks noChangeAspect="1"/>
          </p:cNvPicPr>
          <p:nvPr/>
        </p:nvPicPr>
        <p:blipFill>
          <a:blip r:embed="rId5"/>
          <a:stretch>
            <a:fillRect/>
          </a:stretch>
        </p:blipFill>
        <p:spPr>
          <a:xfrm>
            <a:off x="1644818" y="8169023"/>
            <a:ext cx="2168038" cy="1641869"/>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TotalTime>
  <Words>623</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Droid Serif</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itay rafee</cp:lastModifiedBy>
  <cp:revision>24</cp:revision>
  <dcterms:created xsi:type="dcterms:W3CDTF">2020-05-21T09:41:20Z</dcterms:created>
  <dcterms:modified xsi:type="dcterms:W3CDTF">2022-05-22T18:21:47Z</dcterms:modified>
</cp:coreProperties>
</file>