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7" r:id="rId2"/>
  </p:sldIdLst>
  <p:sldSz cx="19799300"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2AF"/>
    <a:srgbClr val="3D6CC1"/>
    <a:srgbClr val="AE614C"/>
    <a:srgbClr val="AE6548"/>
    <a:srgbClr val="995940"/>
    <a:srgbClr val="B76E51"/>
    <a:srgbClr val="C2856C"/>
    <a:srgbClr val="B87154"/>
    <a:srgbClr val="8D523B"/>
    <a:srgbClr val="7C49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p:scale>
          <a:sx n="50" d="100"/>
          <a:sy n="50" d="100"/>
        </p:scale>
        <p:origin x="739" y="-45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561E046-8CEF-4758-B838-AB2B2AC5A088}" type="datetimeFigureOut">
              <a:rPr lang="he-IL" smtClean="0"/>
              <a:t>כ"ה/אייר/תשפ"ב</a:t>
            </a:fld>
            <a:endParaRPr lang="he-IL"/>
          </a:p>
        </p:txBody>
      </p:sp>
      <p:sp>
        <p:nvSpPr>
          <p:cNvPr id="4" name="מציין מיקום של תמונת שקופית 3"/>
          <p:cNvSpPr>
            <a:spLocks noGrp="1" noRot="1" noChangeAspect="1"/>
          </p:cNvSpPr>
          <p:nvPr>
            <p:ph type="sldImg" idx="2"/>
          </p:nvPr>
        </p:nvSpPr>
        <p:spPr>
          <a:xfrm>
            <a:off x="2486025" y="1143000"/>
            <a:ext cx="188595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75C87CE-D3FA-41A7-9114-3D4086D66189}" type="slidenum">
              <a:rPr lang="he-IL" smtClean="0"/>
              <a:t>‹#›</a:t>
            </a:fld>
            <a:endParaRPr lang="he-IL"/>
          </a:p>
        </p:txBody>
      </p:sp>
    </p:spTree>
    <p:extLst>
      <p:ext uri="{BB962C8B-B14F-4D97-AF65-F5344CB8AC3E}">
        <p14:creationId xmlns:p14="http://schemas.microsoft.com/office/powerpoint/2010/main" val="367836316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fld id="{E75C87CE-D3FA-41A7-9114-3D4086D66189}" type="slidenum">
              <a:rPr lang="he-IL" smtClean="0"/>
              <a:t>1</a:t>
            </a:fld>
            <a:endParaRPr lang="he-IL"/>
          </a:p>
        </p:txBody>
      </p:sp>
    </p:spTree>
    <p:extLst>
      <p:ext uri="{BB962C8B-B14F-4D97-AF65-F5344CB8AC3E}">
        <p14:creationId xmlns:p14="http://schemas.microsoft.com/office/powerpoint/2010/main" val="366494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484948" y="5302386"/>
            <a:ext cx="16829405" cy="11279752"/>
          </a:xfrm>
        </p:spPr>
        <p:txBody>
          <a:bodyPr anchor="b"/>
          <a:lstStyle>
            <a:lvl1pPr algn="ctr">
              <a:defRPr sz="12992"/>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474913" y="17017128"/>
            <a:ext cx="14849475" cy="7822326"/>
          </a:xfrm>
        </p:spPr>
        <p:txBody>
          <a:bodyPr/>
          <a:lstStyle>
            <a:lvl1pPr marL="0" indent="0" algn="ctr">
              <a:buNone/>
              <a:defRPr sz="5197"/>
            </a:lvl1pPr>
            <a:lvl2pPr marL="989975" indent="0" algn="ctr">
              <a:buNone/>
              <a:defRPr sz="4331"/>
            </a:lvl2pPr>
            <a:lvl3pPr marL="1979950" indent="0" algn="ctr">
              <a:buNone/>
              <a:defRPr sz="3898"/>
            </a:lvl3pPr>
            <a:lvl4pPr marL="2969925" indent="0" algn="ctr">
              <a:buNone/>
              <a:defRPr sz="3464"/>
            </a:lvl4pPr>
            <a:lvl5pPr marL="3959901" indent="0" algn="ctr">
              <a:buNone/>
              <a:defRPr sz="3464"/>
            </a:lvl5pPr>
            <a:lvl6pPr marL="4949876" indent="0" algn="ctr">
              <a:buNone/>
              <a:defRPr sz="3464"/>
            </a:lvl6pPr>
            <a:lvl7pPr marL="5939851" indent="0" algn="ctr">
              <a:buNone/>
              <a:defRPr sz="3464"/>
            </a:lvl7pPr>
            <a:lvl8pPr marL="6929826" indent="0" algn="ctr">
              <a:buNone/>
              <a:defRPr sz="3464"/>
            </a:lvl8pPr>
            <a:lvl9pPr marL="7919801" indent="0" algn="ctr">
              <a:buNone/>
              <a:defRPr sz="3464"/>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4191045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62314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68875" y="1724962"/>
            <a:ext cx="4269224" cy="27456899"/>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61203" y="1724962"/>
            <a:ext cx="12560181" cy="274568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99252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6417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350891" y="8077332"/>
            <a:ext cx="17076896" cy="13477201"/>
          </a:xfrm>
        </p:spPr>
        <p:txBody>
          <a:bodyPr anchor="b"/>
          <a:lstStyle>
            <a:lvl1pPr>
              <a:defRPr sz="12992"/>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50891" y="21682033"/>
            <a:ext cx="17076896" cy="7087342"/>
          </a:xfrm>
        </p:spPr>
        <p:txBody>
          <a:bodyPr/>
          <a:lstStyle>
            <a:lvl1pPr marL="0" indent="0">
              <a:buNone/>
              <a:defRPr sz="5197">
                <a:solidFill>
                  <a:schemeClr val="tx1"/>
                </a:solidFill>
              </a:defRPr>
            </a:lvl1pPr>
            <a:lvl2pPr marL="989975" indent="0">
              <a:buNone/>
              <a:defRPr sz="4331">
                <a:solidFill>
                  <a:schemeClr val="tx1">
                    <a:tint val="75000"/>
                  </a:schemeClr>
                </a:solidFill>
              </a:defRPr>
            </a:lvl2pPr>
            <a:lvl3pPr marL="1979950" indent="0">
              <a:buNone/>
              <a:defRPr sz="3898">
                <a:solidFill>
                  <a:schemeClr val="tx1">
                    <a:tint val="75000"/>
                  </a:schemeClr>
                </a:solidFill>
              </a:defRPr>
            </a:lvl3pPr>
            <a:lvl4pPr marL="2969925" indent="0">
              <a:buNone/>
              <a:defRPr sz="3464">
                <a:solidFill>
                  <a:schemeClr val="tx1">
                    <a:tint val="75000"/>
                  </a:schemeClr>
                </a:solidFill>
              </a:defRPr>
            </a:lvl4pPr>
            <a:lvl5pPr marL="3959901" indent="0">
              <a:buNone/>
              <a:defRPr sz="3464">
                <a:solidFill>
                  <a:schemeClr val="tx1">
                    <a:tint val="75000"/>
                  </a:schemeClr>
                </a:solidFill>
              </a:defRPr>
            </a:lvl5pPr>
            <a:lvl6pPr marL="4949876" indent="0">
              <a:buNone/>
              <a:defRPr sz="3464">
                <a:solidFill>
                  <a:schemeClr val="tx1">
                    <a:tint val="75000"/>
                  </a:schemeClr>
                </a:solidFill>
              </a:defRPr>
            </a:lvl6pPr>
            <a:lvl7pPr marL="5939851" indent="0">
              <a:buNone/>
              <a:defRPr sz="3464">
                <a:solidFill>
                  <a:schemeClr val="tx1">
                    <a:tint val="75000"/>
                  </a:schemeClr>
                </a:solidFill>
              </a:defRPr>
            </a:lvl7pPr>
            <a:lvl8pPr marL="6929826" indent="0">
              <a:buNone/>
              <a:defRPr sz="3464">
                <a:solidFill>
                  <a:schemeClr val="tx1">
                    <a:tint val="75000"/>
                  </a:schemeClr>
                </a:solidFill>
              </a:defRPr>
            </a:lvl8pPr>
            <a:lvl9pPr marL="7919801" indent="0">
              <a:buNone/>
              <a:defRPr sz="3464">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3EE89F4-C31D-45E3-BFAA-D8E8790DFB86}"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25737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361202" y="8624810"/>
            <a:ext cx="8414703" cy="2055705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0023395" y="8624810"/>
            <a:ext cx="8414703" cy="2055705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75344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363781" y="1724969"/>
            <a:ext cx="17076896" cy="6262365"/>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63783" y="7942328"/>
            <a:ext cx="8376031" cy="3892412"/>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363783" y="11834740"/>
            <a:ext cx="8376031" cy="174071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0023397" y="7942328"/>
            <a:ext cx="8417281" cy="3892412"/>
          </a:xfrm>
        </p:spPr>
        <p:txBody>
          <a:bodyPr anchor="b"/>
          <a:lstStyle>
            <a:lvl1pPr marL="0" indent="0">
              <a:buNone/>
              <a:defRPr sz="5197" b="1"/>
            </a:lvl1pPr>
            <a:lvl2pPr marL="989975" indent="0">
              <a:buNone/>
              <a:defRPr sz="4331" b="1"/>
            </a:lvl2pPr>
            <a:lvl3pPr marL="1979950" indent="0">
              <a:buNone/>
              <a:defRPr sz="3898" b="1"/>
            </a:lvl3pPr>
            <a:lvl4pPr marL="2969925" indent="0">
              <a:buNone/>
              <a:defRPr sz="3464" b="1"/>
            </a:lvl4pPr>
            <a:lvl5pPr marL="3959901" indent="0">
              <a:buNone/>
              <a:defRPr sz="3464" b="1"/>
            </a:lvl5pPr>
            <a:lvl6pPr marL="4949876" indent="0">
              <a:buNone/>
              <a:defRPr sz="3464" b="1"/>
            </a:lvl6pPr>
            <a:lvl7pPr marL="5939851" indent="0">
              <a:buNone/>
              <a:defRPr sz="3464" b="1"/>
            </a:lvl7pPr>
            <a:lvl8pPr marL="6929826" indent="0">
              <a:buNone/>
              <a:defRPr sz="3464" b="1"/>
            </a:lvl8pPr>
            <a:lvl9pPr marL="7919801" indent="0">
              <a:buNone/>
              <a:defRPr sz="3464"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0023397" y="11834740"/>
            <a:ext cx="8417281" cy="174071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30738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922832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47416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63781" y="2159952"/>
            <a:ext cx="6385790" cy="7559834"/>
          </a:xfrm>
        </p:spPr>
        <p:txBody>
          <a:bodyPr anchor="b"/>
          <a:lstStyle>
            <a:lvl1pPr>
              <a:defRPr sz="6929"/>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8417281" y="4664905"/>
            <a:ext cx="10023396" cy="23024494"/>
          </a:xfrm>
        </p:spPr>
        <p:txBody>
          <a:bodyPr/>
          <a:lstStyle>
            <a:lvl1pPr>
              <a:defRPr sz="6929"/>
            </a:lvl1pPr>
            <a:lvl2pPr>
              <a:defRPr sz="6063"/>
            </a:lvl2pPr>
            <a:lvl3pPr>
              <a:defRPr sz="5197"/>
            </a:lvl3pPr>
            <a:lvl4pPr>
              <a:defRPr sz="4331"/>
            </a:lvl4pPr>
            <a:lvl5pPr>
              <a:defRPr sz="4331"/>
            </a:lvl5pPr>
            <a:lvl6pPr>
              <a:defRPr sz="4331"/>
            </a:lvl6pPr>
            <a:lvl7pPr>
              <a:defRPr sz="4331"/>
            </a:lvl7pPr>
            <a:lvl8pPr>
              <a:defRPr sz="4331"/>
            </a:lvl8pPr>
            <a:lvl9pPr>
              <a:defRPr sz="4331"/>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363781" y="9719786"/>
            <a:ext cx="6385790" cy="18007107"/>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EE89F4-C31D-45E3-BFAA-D8E8790DFB86}"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7958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63781" y="2159952"/>
            <a:ext cx="6385790" cy="7559834"/>
          </a:xfrm>
        </p:spPr>
        <p:txBody>
          <a:bodyPr anchor="b"/>
          <a:lstStyle>
            <a:lvl1pPr>
              <a:defRPr sz="692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417281" y="4664905"/>
            <a:ext cx="10023396" cy="23024494"/>
          </a:xfrm>
        </p:spPr>
        <p:txBody>
          <a:bodyPr anchor="t"/>
          <a:lstStyle>
            <a:lvl1pPr marL="0" indent="0">
              <a:buNone/>
              <a:defRPr sz="6929"/>
            </a:lvl1pPr>
            <a:lvl2pPr marL="989975" indent="0">
              <a:buNone/>
              <a:defRPr sz="6063"/>
            </a:lvl2pPr>
            <a:lvl3pPr marL="1979950" indent="0">
              <a:buNone/>
              <a:defRPr sz="5197"/>
            </a:lvl3pPr>
            <a:lvl4pPr marL="2969925" indent="0">
              <a:buNone/>
              <a:defRPr sz="4331"/>
            </a:lvl4pPr>
            <a:lvl5pPr marL="3959901" indent="0">
              <a:buNone/>
              <a:defRPr sz="4331"/>
            </a:lvl5pPr>
            <a:lvl6pPr marL="4949876" indent="0">
              <a:buNone/>
              <a:defRPr sz="4331"/>
            </a:lvl6pPr>
            <a:lvl7pPr marL="5939851" indent="0">
              <a:buNone/>
              <a:defRPr sz="4331"/>
            </a:lvl7pPr>
            <a:lvl8pPr marL="6929826" indent="0">
              <a:buNone/>
              <a:defRPr sz="4331"/>
            </a:lvl8pPr>
            <a:lvl9pPr marL="7919801" indent="0">
              <a:buNone/>
              <a:defRPr sz="4331"/>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363781" y="9719786"/>
            <a:ext cx="6385790" cy="18007107"/>
          </a:xfrm>
        </p:spPr>
        <p:txBody>
          <a:bodyPr/>
          <a:lstStyle>
            <a:lvl1pPr marL="0" indent="0">
              <a:buNone/>
              <a:defRPr sz="3464"/>
            </a:lvl1pPr>
            <a:lvl2pPr marL="989975" indent="0">
              <a:buNone/>
              <a:defRPr sz="3031"/>
            </a:lvl2pPr>
            <a:lvl3pPr marL="1979950" indent="0">
              <a:buNone/>
              <a:defRPr sz="2598"/>
            </a:lvl3pPr>
            <a:lvl4pPr marL="2969925" indent="0">
              <a:buNone/>
              <a:defRPr sz="2165"/>
            </a:lvl4pPr>
            <a:lvl5pPr marL="3959901" indent="0">
              <a:buNone/>
              <a:defRPr sz="2165"/>
            </a:lvl5pPr>
            <a:lvl6pPr marL="4949876" indent="0">
              <a:buNone/>
              <a:defRPr sz="2165"/>
            </a:lvl6pPr>
            <a:lvl7pPr marL="5939851" indent="0">
              <a:buNone/>
              <a:defRPr sz="2165"/>
            </a:lvl7pPr>
            <a:lvl8pPr marL="6929826" indent="0">
              <a:buNone/>
              <a:defRPr sz="2165"/>
            </a:lvl8pPr>
            <a:lvl9pPr marL="7919801" indent="0">
              <a:buNone/>
              <a:defRPr sz="216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EE89F4-C31D-45E3-BFAA-D8E8790DFB86}"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73622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61202" y="1724969"/>
            <a:ext cx="17076896" cy="6262365"/>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61202" y="8624810"/>
            <a:ext cx="17076896" cy="2055705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361202" y="30029347"/>
            <a:ext cx="4454843" cy="1724962"/>
          </a:xfrm>
          <a:prstGeom prst="rect">
            <a:avLst/>
          </a:prstGeom>
        </p:spPr>
        <p:txBody>
          <a:bodyPr vert="horz" lIns="91440" tIns="45720" rIns="91440" bIns="45720" rtlCol="0" anchor="ctr"/>
          <a:lstStyle>
            <a:lvl1pPr algn="l">
              <a:defRPr sz="2598">
                <a:solidFill>
                  <a:schemeClr val="tx1">
                    <a:tint val="75000"/>
                  </a:schemeClr>
                </a:solidFill>
              </a:defRPr>
            </a:lvl1pPr>
          </a:lstStyle>
          <a:p>
            <a:fld id="{73EE89F4-C31D-45E3-BFAA-D8E8790DFB86}" type="datetimeFigureOut">
              <a:rPr lang="en-US" smtClean="0"/>
              <a:t>5/26/2022</a:t>
            </a:fld>
            <a:endParaRPr lang="en-US"/>
          </a:p>
        </p:txBody>
      </p:sp>
      <p:sp>
        <p:nvSpPr>
          <p:cNvPr id="5" name="Footer Placeholder 4"/>
          <p:cNvSpPr>
            <a:spLocks noGrp="1"/>
          </p:cNvSpPr>
          <p:nvPr>
            <p:ph type="ftr" sz="quarter" idx="3"/>
          </p:nvPr>
        </p:nvSpPr>
        <p:spPr>
          <a:xfrm>
            <a:off x="6558518" y="30029347"/>
            <a:ext cx="6682264" cy="1724962"/>
          </a:xfrm>
          <a:prstGeom prst="rect">
            <a:avLst/>
          </a:prstGeom>
        </p:spPr>
        <p:txBody>
          <a:bodyPr vert="horz" lIns="91440" tIns="45720" rIns="91440" bIns="45720" rtlCol="0" anchor="ctr"/>
          <a:lstStyle>
            <a:lvl1pPr algn="ctr">
              <a:defRPr sz="25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983255" y="30029347"/>
            <a:ext cx="4454843" cy="1724962"/>
          </a:xfrm>
          <a:prstGeom prst="rect">
            <a:avLst/>
          </a:prstGeom>
        </p:spPr>
        <p:txBody>
          <a:bodyPr vert="horz" lIns="91440" tIns="45720" rIns="91440" bIns="45720" rtlCol="0" anchor="ctr"/>
          <a:lstStyle>
            <a:lvl1pPr algn="r">
              <a:defRPr sz="2598">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1133387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979950" rtl="1" eaLnBrk="1" latinLnBrk="0" hangingPunct="1">
        <a:lnSpc>
          <a:spcPct val="90000"/>
        </a:lnSpc>
        <a:spcBef>
          <a:spcPct val="0"/>
        </a:spcBef>
        <a:buNone/>
        <a:defRPr sz="9527" kern="1200">
          <a:solidFill>
            <a:schemeClr val="tx1"/>
          </a:solidFill>
          <a:latin typeface="+mj-lt"/>
          <a:ea typeface="+mj-ea"/>
          <a:cs typeface="+mj-cs"/>
        </a:defRPr>
      </a:lvl1pPr>
    </p:titleStyle>
    <p:bodyStyle>
      <a:lvl1pPr marL="494988" indent="-494988" algn="r" defTabSz="1979950" rtl="1" eaLnBrk="1" latinLnBrk="0" hangingPunct="1">
        <a:lnSpc>
          <a:spcPct val="90000"/>
        </a:lnSpc>
        <a:spcBef>
          <a:spcPts val="2165"/>
        </a:spcBef>
        <a:buFont typeface="Arial" panose="020B0604020202020204" pitchFamily="34" charset="0"/>
        <a:buChar char="•"/>
        <a:defRPr sz="6063" kern="1200">
          <a:solidFill>
            <a:schemeClr val="tx1"/>
          </a:solidFill>
          <a:latin typeface="+mn-lt"/>
          <a:ea typeface="+mn-ea"/>
          <a:cs typeface="+mn-cs"/>
        </a:defRPr>
      </a:lvl1pPr>
      <a:lvl2pPr marL="1484963" indent="-494988" algn="r" defTabSz="1979950" rtl="1" eaLnBrk="1" latinLnBrk="0" hangingPunct="1">
        <a:lnSpc>
          <a:spcPct val="90000"/>
        </a:lnSpc>
        <a:spcBef>
          <a:spcPts val="1083"/>
        </a:spcBef>
        <a:buFont typeface="Arial" panose="020B0604020202020204" pitchFamily="34" charset="0"/>
        <a:buChar char="•"/>
        <a:defRPr sz="5197" kern="1200">
          <a:solidFill>
            <a:schemeClr val="tx1"/>
          </a:solidFill>
          <a:latin typeface="+mn-lt"/>
          <a:ea typeface="+mn-ea"/>
          <a:cs typeface="+mn-cs"/>
        </a:defRPr>
      </a:lvl2pPr>
      <a:lvl3pPr marL="2474938" indent="-494988" algn="r" defTabSz="1979950" rtl="1" eaLnBrk="1" latinLnBrk="0" hangingPunct="1">
        <a:lnSpc>
          <a:spcPct val="90000"/>
        </a:lnSpc>
        <a:spcBef>
          <a:spcPts val="1083"/>
        </a:spcBef>
        <a:buFont typeface="Arial" panose="020B0604020202020204" pitchFamily="34" charset="0"/>
        <a:buChar char="•"/>
        <a:defRPr sz="4331" kern="1200">
          <a:solidFill>
            <a:schemeClr val="tx1"/>
          </a:solidFill>
          <a:latin typeface="+mn-lt"/>
          <a:ea typeface="+mn-ea"/>
          <a:cs typeface="+mn-cs"/>
        </a:defRPr>
      </a:lvl3pPr>
      <a:lvl4pPr marL="3464913" indent="-494988" algn="r" defTabSz="1979950" rtl="1"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4pPr>
      <a:lvl5pPr marL="4454888" indent="-494988" algn="r" defTabSz="1979950" rtl="1"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5pPr>
      <a:lvl6pPr marL="5444863" indent="-494988" algn="r" defTabSz="1979950" rtl="1"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6pPr>
      <a:lvl7pPr marL="6434839" indent="-494988" algn="r" defTabSz="1979950" rtl="1"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7pPr>
      <a:lvl8pPr marL="7424814" indent="-494988" algn="r" defTabSz="1979950" rtl="1"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8pPr>
      <a:lvl9pPr marL="8414789" indent="-494988" algn="r" defTabSz="1979950" rtl="1" eaLnBrk="1" latinLnBrk="0" hangingPunct="1">
        <a:lnSpc>
          <a:spcPct val="90000"/>
        </a:lnSpc>
        <a:spcBef>
          <a:spcPts val="1083"/>
        </a:spcBef>
        <a:buFont typeface="Arial" panose="020B0604020202020204" pitchFamily="34" charset="0"/>
        <a:buChar char="•"/>
        <a:defRPr sz="3898" kern="1200">
          <a:solidFill>
            <a:schemeClr val="tx1"/>
          </a:solidFill>
          <a:latin typeface="+mn-lt"/>
          <a:ea typeface="+mn-ea"/>
          <a:cs typeface="+mn-cs"/>
        </a:defRPr>
      </a:lvl9pPr>
    </p:bodyStyle>
    <p:otherStyle>
      <a:defPPr>
        <a:defRPr lang="en-US"/>
      </a:defPPr>
      <a:lvl1pPr marL="0" algn="r" defTabSz="1979950" rtl="1" eaLnBrk="1" latinLnBrk="0" hangingPunct="1">
        <a:defRPr sz="3898" kern="1200">
          <a:solidFill>
            <a:schemeClr val="tx1"/>
          </a:solidFill>
          <a:latin typeface="+mn-lt"/>
          <a:ea typeface="+mn-ea"/>
          <a:cs typeface="+mn-cs"/>
        </a:defRPr>
      </a:lvl1pPr>
      <a:lvl2pPr marL="989975" algn="r" defTabSz="1979950" rtl="1" eaLnBrk="1" latinLnBrk="0" hangingPunct="1">
        <a:defRPr sz="3898" kern="1200">
          <a:solidFill>
            <a:schemeClr val="tx1"/>
          </a:solidFill>
          <a:latin typeface="+mn-lt"/>
          <a:ea typeface="+mn-ea"/>
          <a:cs typeface="+mn-cs"/>
        </a:defRPr>
      </a:lvl2pPr>
      <a:lvl3pPr marL="1979950" algn="r" defTabSz="1979950" rtl="1" eaLnBrk="1" latinLnBrk="0" hangingPunct="1">
        <a:defRPr sz="3898" kern="1200">
          <a:solidFill>
            <a:schemeClr val="tx1"/>
          </a:solidFill>
          <a:latin typeface="+mn-lt"/>
          <a:ea typeface="+mn-ea"/>
          <a:cs typeface="+mn-cs"/>
        </a:defRPr>
      </a:lvl3pPr>
      <a:lvl4pPr marL="2969925" algn="r" defTabSz="1979950" rtl="1" eaLnBrk="1" latinLnBrk="0" hangingPunct="1">
        <a:defRPr sz="3898" kern="1200">
          <a:solidFill>
            <a:schemeClr val="tx1"/>
          </a:solidFill>
          <a:latin typeface="+mn-lt"/>
          <a:ea typeface="+mn-ea"/>
          <a:cs typeface="+mn-cs"/>
        </a:defRPr>
      </a:lvl4pPr>
      <a:lvl5pPr marL="3959901" algn="r" defTabSz="1979950" rtl="1" eaLnBrk="1" latinLnBrk="0" hangingPunct="1">
        <a:defRPr sz="3898" kern="1200">
          <a:solidFill>
            <a:schemeClr val="tx1"/>
          </a:solidFill>
          <a:latin typeface="+mn-lt"/>
          <a:ea typeface="+mn-ea"/>
          <a:cs typeface="+mn-cs"/>
        </a:defRPr>
      </a:lvl5pPr>
      <a:lvl6pPr marL="4949876" algn="r" defTabSz="1979950" rtl="1" eaLnBrk="1" latinLnBrk="0" hangingPunct="1">
        <a:defRPr sz="3898" kern="1200">
          <a:solidFill>
            <a:schemeClr val="tx1"/>
          </a:solidFill>
          <a:latin typeface="+mn-lt"/>
          <a:ea typeface="+mn-ea"/>
          <a:cs typeface="+mn-cs"/>
        </a:defRPr>
      </a:lvl6pPr>
      <a:lvl7pPr marL="5939851" algn="r" defTabSz="1979950" rtl="1" eaLnBrk="1" latinLnBrk="0" hangingPunct="1">
        <a:defRPr sz="3898" kern="1200">
          <a:solidFill>
            <a:schemeClr val="tx1"/>
          </a:solidFill>
          <a:latin typeface="+mn-lt"/>
          <a:ea typeface="+mn-ea"/>
          <a:cs typeface="+mn-cs"/>
        </a:defRPr>
      </a:lvl7pPr>
      <a:lvl8pPr marL="6929826" algn="r" defTabSz="1979950" rtl="1" eaLnBrk="1" latinLnBrk="0" hangingPunct="1">
        <a:defRPr sz="3898" kern="1200">
          <a:solidFill>
            <a:schemeClr val="tx1"/>
          </a:solidFill>
          <a:latin typeface="+mn-lt"/>
          <a:ea typeface="+mn-ea"/>
          <a:cs typeface="+mn-cs"/>
        </a:defRPr>
      </a:lvl8pPr>
      <a:lvl9pPr marL="7919801" algn="r" defTabSz="1979950" rtl="1" eaLnBrk="1" latinLnBrk="0" hangingPunct="1">
        <a:defRPr sz="3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מחבר ישר 3">
            <a:extLst>
              <a:ext uri="{FF2B5EF4-FFF2-40B4-BE49-F238E27FC236}">
                <a16:creationId xmlns:a16="http://schemas.microsoft.com/office/drawing/2014/main" id="{B0F1EB15-02A0-4A54-AC1C-220B4EE13DEE}"/>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3" name="כותרת משנה 2"/>
          <p:cNvSpPr>
            <a:spLocks noGrp="1"/>
          </p:cNvSpPr>
          <p:nvPr>
            <p:ph type="subTitle" idx="1"/>
          </p:nvPr>
        </p:nvSpPr>
        <p:spPr>
          <a:xfrm>
            <a:off x="3" y="899"/>
            <a:ext cx="19799300" cy="4330508"/>
          </a:xfrm>
          <a:solidFill>
            <a:srgbClr val="3762AF"/>
          </a:solidFill>
          <a:ln w="9525">
            <a:noFill/>
          </a:ln>
          <a:effectLst>
            <a:glow rad="76200">
              <a:schemeClr val="accent1">
                <a:alpha val="40000"/>
              </a:schemeClr>
            </a:glow>
            <a:outerShdw blurRad="50800" dist="50800" dir="5400000" sx="1000" sy="1000" algn="ctr" rotWithShape="0">
              <a:srgbClr val="000000">
                <a:alpha val="43137"/>
              </a:srgbClr>
            </a:outerShdw>
          </a:effectLst>
        </p:spPr>
        <p:style>
          <a:lnRef idx="2">
            <a:schemeClr val="accent4"/>
          </a:lnRef>
          <a:fillRef idx="1">
            <a:schemeClr val="lt1"/>
          </a:fillRef>
          <a:effectRef idx="0">
            <a:schemeClr val="accent4"/>
          </a:effectRef>
          <a:fontRef idx="minor">
            <a:schemeClr val="dk1"/>
          </a:fontRef>
        </p:style>
        <p:txBody>
          <a:bodyPr>
            <a:normAutofit/>
          </a:bodyPr>
          <a:lstStyle/>
          <a:p>
            <a:pPr defTabSz="2747220"/>
            <a:br>
              <a:rPr lang="en-US" sz="7600" b="1" dirty="0">
                <a:solidFill>
                  <a:schemeClr val="bg1"/>
                </a:solidFill>
                <a:latin typeface="Calibri"/>
                <a:cs typeface="Arial"/>
              </a:rPr>
            </a:br>
            <a:r>
              <a:rPr lang="en-US" sz="6600" b="1" u="sng" dirty="0">
                <a:solidFill>
                  <a:schemeClr val="bg1"/>
                </a:solidFill>
                <a:effectLst>
                  <a:outerShdw blurRad="38100" dist="38100" dir="2700000" algn="tl">
                    <a:srgbClr val="000000">
                      <a:alpha val="43137"/>
                    </a:srgbClr>
                  </a:outerShdw>
                </a:effectLst>
                <a:latin typeface="Rubik" panose="02000604000000020004" pitchFamily="2" charset="-79"/>
                <a:cs typeface="Rubik" panose="02000604000000020004" pitchFamily="2" charset="-79"/>
              </a:rPr>
              <a:t>Malaria Prediction Model</a:t>
            </a:r>
          </a:p>
          <a:p>
            <a:pPr defTabSz="2747220">
              <a:spcBef>
                <a:spcPts val="577"/>
              </a:spcBef>
              <a:spcAft>
                <a:spcPts val="577"/>
              </a:spcAft>
            </a:pPr>
            <a:r>
              <a:rPr lang="en-US" sz="3753" b="1" dirty="0">
                <a:solidFill>
                  <a:schemeClr val="bg1"/>
                </a:solidFill>
                <a:effectLst>
                  <a:outerShdw blurRad="38100" dist="38100" dir="2700000" algn="tl">
                    <a:srgbClr val="000000">
                      <a:alpha val="43137"/>
                    </a:srgbClr>
                  </a:outerShdw>
                </a:effectLst>
                <a:latin typeface="Rubik" panose="02000604000000020004" pitchFamily="2" charset="-79"/>
                <a:cs typeface="Rubik" panose="02000604000000020004" pitchFamily="2" charset="-79"/>
              </a:rPr>
              <a:t>Almog Jakov, Itay Rafee and Neta Roth</a:t>
            </a:r>
          </a:p>
          <a:p>
            <a:pPr defTabSz="2747220">
              <a:spcBef>
                <a:spcPts val="577"/>
              </a:spcBef>
              <a:spcAft>
                <a:spcPts val="577"/>
              </a:spcAft>
            </a:pPr>
            <a:r>
              <a:rPr lang="en-US" sz="3753" b="1" dirty="0">
                <a:solidFill>
                  <a:schemeClr val="bg1"/>
                </a:solidFill>
                <a:effectLst>
                  <a:outerShdw blurRad="38100" dist="38100" dir="2700000" algn="tl">
                    <a:srgbClr val="000000">
                      <a:alpha val="43137"/>
                    </a:srgbClr>
                  </a:outerShdw>
                </a:effectLst>
                <a:latin typeface="Rubik" panose="02000604000000020004" pitchFamily="2" charset="-79"/>
                <a:cs typeface="Rubik" panose="02000604000000020004" pitchFamily="2" charset="-79"/>
              </a:rPr>
              <a:t>Elizabeth Itzkovich</a:t>
            </a:r>
            <a:br>
              <a:rPr lang="en-US" sz="4619" b="1" dirty="0">
                <a:solidFill>
                  <a:schemeClr val="bg1"/>
                </a:solidFill>
                <a:effectLst>
                  <a:outerShdw blurRad="38100" dist="38100" dir="2700000" algn="tl">
                    <a:srgbClr val="000000">
                      <a:alpha val="43137"/>
                    </a:srgbClr>
                  </a:outerShdw>
                </a:effectLst>
                <a:latin typeface="Calibri"/>
                <a:cs typeface="Arial"/>
              </a:rPr>
            </a:br>
            <a:endParaRPr lang="he-IL" sz="4619" b="1" dirty="0">
              <a:solidFill>
                <a:schemeClr val="bg1"/>
              </a:solidFill>
              <a:effectLst>
                <a:outerShdw blurRad="38100" dist="38100" dir="2700000" algn="tl">
                  <a:srgbClr val="000000">
                    <a:alpha val="43137"/>
                  </a:srgbClr>
                </a:outerShdw>
              </a:effectLst>
              <a:latin typeface="Calibri"/>
              <a:cs typeface="Arial"/>
            </a:endParaRPr>
          </a:p>
        </p:txBody>
      </p:sp>
      <p:sp>
        <p:nvSpPr>
          <p:cNvPr id="12" name="Rounded Rectangle 6"/>
          <p:cNvSpPr/>
          <p:nvPr/>
        </p:nvSpPr>
        <p:spPr>
          <a:xfrm>
            <a:off x="10173243" y="5185978"/>
            <a:ext cx="9145082" cy="5062922"/>
          </a:xfrm>
          <a:prstGeom prst="roundRect">
            <a:avLst/>
          </a:prstGeom>
          <a:ln w="38100">
            <a:solidFill>
              <a:srgbClr val="3762AF"/>
            </a:solidFill>
          </a:ln>
          <a:effectLst>
            <a:glow rad="76200">
              <a:schemeClr val="accent1">
                <a:alpha val="40000"/>
              </a:schemeClr>
            </a:glow>
            <a:outerShdw blurRad="50800" dist="50800" dir="5400000" algn="ctr" rotWithShape="0">
              <a:srgbClr val="000000">
                <a:alpha val="43137"/>
              </a:srgbClr>
            </a:outerShdw>
          </a:effectLst>
        </p:spPr>
        <p:style>
          <a:lnRef idx="2">
            <a:schemeClr val="accent5"/>
          </a:lnRef>
          <a:fillRef idx="1">
            <a:schemeClr val="lt1"/>
          </a:fillRef>
          <a:effectRef idx="0">
            <a:schemeClr val="accent5"/>
          </a:effectRef>
          <a:fontRef idx="minor">
            <a:schemeClr val="dk1"/>
          </a:fontRef>
        </p:style>
        <p:txBody>
          <a:bodyPr lIns="103933" tIns="0" rIns="103933" bIns="0" rtlCol="1" anchor="t"/>
          <a:lstStyle/>
          <a:p>
            <a:pPr algn="ctr">
              <a:defRPr/>
            </a:pPr>
            <a:r>
              <a:rPr lang="en-US" sz="2800" b="1" dirty="0"/>
              <a:t>Introduction</a:t>
            </a:r>
          </a:p>
          <a:p>
            <a:pPr algn="ctr">
              <a:defRPr/>
            </a:pPr>
            <a:r>
              <a:rPr lang="en-US" sz="2598" dirty="0"/>
              <a:t>Malaria is a tropical infectious disease caused by Plasmodium parasites. It is one of the leading causes of death in the world, especially among children.</a:t>
            </a:r>
            <a:r>
              <a:rPr lang="he-IL" sz="2598" dirty="0"/>
              <a:t> </a:t>
            </a:r>
            <a:r>
              <a:rPr lang="en-US" sz="2598" dirty="0"/>
              <a:t>One of the treatment methods available today is an attempt to predict the spread of the disease using mathematical models.</a:t>
            </a:r>
            <a:r>
              <a:rPr lang="he-IL" sz="2598" dirty="0"/>
              <a:t> </a:t>
            </a:r>
            <a:r>
              <a:rPr lang="en-US" sz="2598" dirty="0"/>
              <a:t>Such models today include the Ross model, the McDonald model and the Anderson-May model among others.</a:t>
            </a:r>
            <a:r>
              <a:rPr lang="he-IL" sz="2598" dirty="0"/>
              <a:t> </a:t>
            </a:r>
            <a:r>
              <a:rPr lang="en-US" sz="2598" dirty="0"/>
              <a:t>The main problem with such models is that they do not take into account the change in the Plasmodium parasite population whose growth rate is affected by many factors.</a:t>
            </a:r>
          </a:p>
          <a:p>
            <a:pPr algn="ctr">
              <a:defRPr/>
            </a:pPr>
            <a:endParaRPr lang="he-IL" sz="2887"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450014" y="9888738"/>
            <a:ext cx="8654298" cy="6248042"/>
          </a:xfrm>
          <a:prstGeom prst="roundRect">
            <a:avLst/>
          </a:prstGeom>
          <a:ln w="38100">
            <a:solidFill>
              <a:schemeClr val="tx1"/>
            </a:solidFill>
          </a:ln>
          <a:effectLst>
            <a:glow rad="76200">
              <a:schemeClr val="accent1">
                <a:alpha val="40000"/>
              </a:schemeClr>
            </a:glow>
            <a:outerShdw blurRad="50800" dist="50800" dir="5400000" algn="ctr" rotWithShape="0">
              <a:srgbClr val="000000">
                <a:alpha val="43137"/>
              </a:srgbClr>
            </a:outerShdw>
          </a:effectLst>
        </p:spPr>
        <p:style>
          <a:lnRef idx="2">
            <a:schemeClr val="accent1"/>
          </a:lnRef>
          <a:fillRef idx="1">
            <a:schemeClr val="lt1"/>
          </a:fillRef>
          <a:effectRef idx="0">
            <a:schemeClr val="accent1"/>
          </a:effectRef>
          <a:fontRef idx="minor">
            <a:schemeClr val="dk1"/>
          </a:fontRef>
        </p:style>
        <p:txBody>
          <a:bodyPr lIns="0" tIns="0" rIns="103933" bIns="0" rtlCol="1" anchor="t"/>
          <a:lstStyle/>
          <a:p>
            <a:pPr algn="ctr">
              <a:defRPr/>
            </a:pPr>
            <a:r>
              <a:rPr lang="en-US" sz="2800" b="1" dirty="0"/>
              <a:t>Methods &amp; Alternatives</a:t>
            </a:r>
          </a:p>
          <a:p>
            <a:pPr algn="ctr">
              <a:defRPr/>
            </a:pPr>
            <a:r>
              <a:rPr lang="en-US" sz="2400" dirty="0"/>
              <a:t>In the project, we implemented 3 models: </a:t>
            </a:r>
          </a:p>
          <a:p>
            <a:pPr marL="659968" indent="-659968" algn="ctr">
              <a:buAutoNum type="arabicPeriod"/>
              <a:defRPr/>
            </a:pPr>
            <a:r>
              <a:rPr lang="en-US" sz="2400" dirty="0"/>
              <a:t>The Ross Model: Predicts the rate of infected humans using 2 primary parameters – newly infected humans and recovering. The model also predicts the rate of infected mosquitoes using 2 primary parameters - newly infected mosquitoes and mosquito mortality. </a:t>
            </a:r>
          </a:p>
          <a:p>
            <a:pPr marL="659968" indent="-659968" algn="ctr">
              <a:buAutoNum type="arabicPeriod"/>
              <a:defRPr/>
            </a:pPr>
            <a:r>
              <a:rPr lang="en-US" sz="2400" dirty="0"/>
              <a:t>MacDonald model: Extends the Ross model to predicts the proportion of infected humans and the proportion of infected mosquitoes using the mosquito incubation period parameter. It also adds an equation to predict the percentage of exposed mosquitoes.</a:t>
            </a:r>
          </a:p>
          <a:p>
            <a:pPr marL="659968" indent="-659968" algn="ctr">
              <a:buAutoNum type="arabicPeriod"/>
              <a:defRPr/>
            </a:pPr>
            <a:r>
              <a:rPr lang="en-US" sz="2400" dirty="0"/>
              <a:t>Anderson-May model: Extends the McDonald model. It adds an equation to predict the percentage of exposed people given the human incubation period parameter</a:t>
            </a:r>
            <a:r>
              <a:rPr lang="en-US" sz="2800" dirty="0"/>
              <a:t>.</a:t>
            </a:r>
            <a:br>
              <a:rPr lang="en-US" sz="2598" dirty="0"/>
            </a:br>
            <a:r>
              <a:rPr lang="he-IL" sz="2598" dirty="0"/>
              <a:t> </a:t>
            </a:r>
            <a:endParaRPr lang="en-US" sz="2598" dirty="0"/>
          </a:p>
        </p:txBody>
      </p:sp>
      <p:sp>
        <p:nvSpPr>
          <p:cNvPr id="29" name="Rounded Rectangle 6"/>
          <p:cNvSpPr/>
          <p:nvPr/>
        </p:nvSpPr>
        <p:spPr>
          <a:xfrm>
            <a:off x="10173243" y="10977915"/>
            <a:ext cx="9145082" cy="5062922"/>
          </a:xfrm>
          <a:prstGeom prst="roundRect">
            <a:avLst/>
          </a:prstGeom>
          <a:ln w="38100">
            <a:solidFill>
              <a:schemeClr val="tx1"/>
            </a:solidFill>
          </a:ln>
          <a:effectLst>
            <a:glow rad="76200">
              <a:schemeClr val="accent1">
                <a:alpha val="40000"/>
              </a:schemeClr>
            </a:glow>
            <a:outerShdw blurRad="50800" dist="50800" dir="5400000" algn="ctr" rotWithShape="0">
              <a:srgbClr val="000000">
                <a:alpha val="43137"/>
              </a:srgbClr>
            </a:outerShdw>
          </a:effectLst>
        </p:spPr>
        <p:style>
          <a:lnRef idx="2">
            <a:schemeClr val="accent2"/>
          </a:lnRef>
          <a:fillRef idx="1">
            <a:schemeClr val="lt1"/>
          </a:fillRef>
          <a:effectRef idx="0">
            <a:schemeClr val="accent2"/>
          </a:effectRef>
          <a:fontRef idx="minor">
            <a:schemeClr val="dk1"/>
          </a:fontRef>
        </p:style>
        <p:txBody>
          <a:bodyPr lIns="176400" tIns="0" rIns="176400" bIns="0" rtlCol="1" anchor="t"/>
          <a:lstStyle/>
          <a:p>
            <a:pPr algn="ctr">
              <a:defRPr/>
            </a:pPr>
            <a:r>
              <a:rPr lang="en-US" sz="2800" b="1" dirty="0"/>
              <a:t>Selected Approach</a:t>
            </a:r>
            <a:endParaRPr lang="he-IL" sz="2800" b="1" dirty="0"/>
          </a:p>
          <a:p>
            <a:pPr algn="ctr">
              <a:defRPr/>
            </a:pPr>
            <a:r>
              <a:rPr lang="en-US" sz="2500" dirty="0"/>
              <a:t>We have developed an equation for predicting the ratio of live mosquitoes with the help of several main parameters that affect their growth rate: Probability of death, Time of egg development for an adult mosquito, Duration of pregnancy, Number of swamps available, Possible capacity in each swamp.</a:t>
            </a:r>
            <a:endParaRPr lang="he-IL" sz="2500" dirty="0"/>
          </a:p>
          <a:p>
            <a:pPr algn="ctr">
              <a:defRPr/>
            </a:pPr>
            <a:r>
              <a:rPr lang="en-US" sz="2500" dirty="0"/>
              <a:t>We assumed that when a mosquito completes the period of pregnancy it gets pregnant again immediately, in addition, we assumed that any female mosquito gets pregnant as soon as it becomes adult. We "diluted" the number of mosquitoes in the swamps (if it bypassed the possible capacity) equally.</a:t>
            </a:r>
          </a:p>
        </p:txBody>
      </p:sp>
      <p:sp>
        <p:nvSpPr>
          <p:cNvPr id="36" name="Rounded Rectangle 6"/>
          <p:cNvSpPr/>
          <p:nvPr/>
        </p:nvSpPr>
        <p:spPr>
          <a:xfrm>
            <a:off x="511934" y="16807215"/>
            <a:ext cx="18837354" cy="8579601"/>
          </a:xfrm>
          <a:prstGeom prst="roundRect">
            <a:avLst/>
          </a:prstGeom>
          <a:ln w="38100">
            <a:solidFill>
              <a:srgbClr val="3762AF"/>
            </a:solidFill>
          </a:ln>
          <a:effectLst>
            <a:glow rad="76200">
              <a:schemeClr val="accent1">
                <a:alpha val="40000"/>
              </a:schemeClr>
            </a:glow>
            <a:outerShdw blurRad="50800" dist="50800" dir="5400000" algn="ctr" rotWithShape="0">
              <a:srgbClr val="000000">
                <a:alpha val="43137"/>
              </a:srgbClr>
            </a:outerShdw>
          </a:effectLst>
        </p:spPr>
        <p:style>
          <a:lnRef idx="2">
            <a:schemeClr val="accent3"/>
          </a:lnRef>
          <a:fillRef idx="1">
            <a:schemeClr val="lt1"/>
          </a:fillRef>
          <a:effectRef idx="0">
            <a:schemeClr val="accent3"/>
          </a:effectRef>
          <a:fontRef idx="minor">
            <a:schemeClr val="dk1"/>
          </a:fontRef>
        </p:style>
        <p:txBody>
          <a:bodyPr lIns="103933" tIns="0" rIns="103933" bIns="0" rtlCol="1" anchor="t"/>
          <a:lstStyle/>
          <a:p>
            <a:pPr algn="ctr">
              <a:defRPr/>
            </a:pPr>
            <a:r>
              <a:rPr lang="en-US" sz="2800" b="1" dirty="0"/>
              <a:t>Solution Description</a:t>
            </a:r>
            <a:endParaRPr lang="en-IL" sz="2800" dirty="0">
              <a:latin typeface="Calibri" panose="020F0502020204030204" pitchFamily="34" charset="0"/>
              <a:ea typeface="Calibri" panose="020F0502020204030204" pitchFamily="34" charset="0"/>
              <a:cs typeface="Arial" panose="020B0604020202020204" pitchFamily="34" charset="0"/>
            </a:endParaRPr>
          </a:p>
          <a:p>
            <a:pPr rtl="1">
              <a:defRPr/>
            </a:pPr>
            <a:endParaRPr lang="he-IL" sz="3464" dirty="0">
              <a:solidFill>
                <a:prstClr val="black"/>
              </a:solidFill>
              <a:latin typeface="Arial" pitchFamily="34" charset="0"/>
              <a:ea typeface="Tahoma" pitchFamily="34" charset="0"/>
              <a:cs typeface="Arial" pitchFamily="34" charset="0"/>
            </a:endParaRPr>
          </a:p>
        </p:txBody>
      </p:sp>
      <p:sp>
        <p:nvSpPr>
          <p:cNvPr id="18" name="Rounded Rectangle 6">
            <a:extLst>
              <a:ext uri="{FF2B5EF4-FFF2-40B4-BE49-F238E27FC236}">
                <a16:creationId xmlns:a16="http://schemas.microsoft.com/office/drawing/2014/main" id="{833CA314-16B2-48AE-972C-270F5704890A}"/>
              </a:ext>
            </a:extLst>
          </p:cNvPr>
          <p:cNvSpPr/>
          <p:nvPr/>
        </p:nvSpPr>
        <p:spPr>
          <a:xfrm>
            <a:off x="459115" y="5185971"/>
            <a:ext cx="8654301" cy="3980742"/>
          </a:xfrm>
          <a:prstGeom prst="roundRect">
            <a:avLst/>
          </a:prstGeom>
          <a:solidFill>
            <a:schemeClr val="bg1"/>
          </a:solidFill>
          <a:ln w="38100">
            <a:solidFill>
              <a:srgbClr val="3762AF"/>
            </a:solidFill>
          </a:ln>
          <a:effectLst>
            <a:glow rad="101600">
              <a:schemeClr val="accent1">
                <a:alpha val="40000"/>
              </a:schemeClr>
            </a:glow>
            <a:outerShdw blurRad="50800" dist="50800" dir="5400000" algn="ctr" rotWithShape="0">
              <a:srgbClr val="000000">
                <a:alpha val="43137"/>
              </a:srgbClr>
            </a:outerShdw>
          </a:effectLst>
        </p:spPr>
        <p:style>
          <a:lnRef idx="2">
            <a:schemeClr val="accent5"/>
          </a:lnRef>
          <a:fillRef idx="1">
            <a:schemeClr val="lt1"/>
          </a:fillRef>
          <a:effectRef idx="0">
            <a:schemeClr val="accent5"/>
          </a:effectRef>
          <a:fontRef idx="minor">
            <a:schemeClr val="dk1"/>
          </a:fontRef>
        </p:style>
        <p:txBody>
          <a:bodyPr lIns="103933" tIns="51967" rIns="1662933" bIns="51967" rtlCol="1" anchor="t"/>
          <a:lstStyle/>
          <a:p>
            <a:pPr lvl="1" algn="ctr">
              <a:defRPr/>
            </a:pPr>
            <a:r>
              <a:rPr lang="en-US" sz="2800" b="1" dirty="0"/>
              <a:t>Contribution &amp; Project Goal</a:t>
            </a:r>
          </a:p>
          <a:p>
            <a:pPr algn="ctr">
              <a:defRPr/>
            </a:pPr>
            <a:r>
              <a:rPr lang="en-US" sz="2400" dirty="0"/>
              <a:t>The goal of the project is to implement standard prediction models for malaria, also to evaluate the mosquito population measure more accurately, since it is fixed in such models</a:t>
            </a:r>
            <a:r>
              <a:rPr lang="en-US" sz="2400" dirty="0">
                <a:solidFill>
                  <a:schemeClr val="tx1"/>
                </a:solidFill>
              </a:rPr>
              <a:t>. We collaborated with the </a:t>
            </a:r>
            <a:r>
              <a:rPr lang="en-US" sz="2400" dirty="0">
                <a:solidFill>
                  <a:schemeClr val="tx1"/>
                </a:solidFill>
                <a:latin typeface="Droid Serif"/>
              </a:rPr>
              <a:t>ZzappMalaria company, the developer of a mobile-app and managerial dashboard that helps eliminate malaria and </a:t>
            </a:r>
            <a:r>
              <a:rPr lang="en-US" sz="2400" dirty="0"/>
              <a:t>has won IBM Watson AI XPRIZE </a:t>
            </a:r>
            <a:r>
              <a:rPr lang="en-US" sz="2400" dirty="0">
                <a:solidFill>
                  <a:schemeClr val="tx1"/>
                </a:solidFill>
              </a:rPr>
              <a:t>Competition</a:t>
            </a:r>
            <a:r>
              <a:rPr lang="en-US" sz="2400" dirty="0"/>
              <a:t> in 2022.</a:t>
            </a:r>
          </a:p>
          <a:p>
            <a:pPr algn="ctr">
              <a:defRPr/>
            </a:pPr>
            <a:endParaRPr lang="en-US" sz="2310" dirty="0"/>
          </a:p>
          <a:p>
            <a:pPr algn="ctr">
              <a:defRPr/>
            </a:pPr>
            <a:endParaRPr lang="he-IL" sz="2310" dirty="0"/>
          </a:p>
        </p:txBody>
      </p:sp>
      <p:sp>
        <p:nvSpPr>
          <p:cNvPr id="2" name="Rectangle 1">
            <a:extLst>
              <a:ext uri="{FF2B5EF4-FFF2-40B4-BE49-F238E27FC236}">
                <a16:creationId xmlns:a16="http://schemas.microsoft.com/office/drawing/2014/main" id="{96CFC95C-2546-AA42-06DB-F6A83ED431C2}"/>
              </a:ext>
            </a:extLst>
          </p:cNvPr>
          <p:cNvSpPr/>
          <p:nvPr/>
        </p:nvSpPr>
        <p:spPr>
          <a:xfrm>
            <a:off x="16931249" y="963607"/>
            <a:ext cx="2175686" cy="1974678"/>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6929" dirty="0">
                <a:effectLst>
                  <a:outerShdw blurRad="38100" dist="38100" dir="2700000" algn="tl">
                    <a:srgbClr val="000000">
                      <a:alpha val="43137"/>
                    </a:srgbClr>
                  </a:outerShdw>
                </a:effectLst>
              </a:rPr>
              <a:t>42</a:t>
            </a:r>
            <a:endParaRPr lang="en-US" sz="6929" dirty="0">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3D92D26A-D65C-8065-A9DC-36661625DCE5}"/>
              </a:ext>
            </a:extLst>
          </p:cNvPr>
          <p:cNvCxnSpPr>
            <a:cxnSpLocks/>
          </p:cNvCxnSpPr>
          <p:nvPr/>
        </p:nvCxnSpPr>
        <p:spPr>
          <a:xfrm>
            <a:off x="10545578" y="17867230"/>
            <a:ext cx="0" cy="667181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8E5D6BE8-9AC7-0EF4-3B3F-1A141661F792}"/>
                  </a:ext>
                </a:extLst>
              </p:cNvPr>
              <p:cNvSpPr txBox="1"/>
              <p:nvPr/>
            </p:nvSpPr>
            <p:spPr>
              <a:xfrm>
                <a:off x="10865578" y="17798367"/>
                <a:ext cx="7706726" cy="6950429"/>
              </a:xfrm>
              <a:prstGeom prst="rect">
                <a:avLst/>
              </a:prstGeom>
              <a:noFill/>
            </p:spPr>
            <p:txBody>
              <a:bodyPr wrap="square" rtlCol="0">
                <a:spAutoFit/>
              </a:bodyPr>
              <a:lstStyle/>
              <a:p>
                <a:pPr>
                  <a:lnSpc>
                    <a:spcPct val="107000"/>
                  </a:lnSpc>
                </a:pPr>
                <a14:m>
                  <m:oMath xmlns:m="http://schemas.openxmlformats.org/officeDocument/2006/math">
                    <m:sSub>
                      <m:sSubPr>
                        <m:ctrlPr>
                          <a:rPr lang="en-IL" sz="2310" i="1">
                            <a:solidFill>
                              <a:srgbClr val="92D05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231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𝑑</m:t>
                        </m:r>
                      </m:e>
                      <m:sub>
                        <m:r>
                          <a:rPr lang="en-US" sz="231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2310" dirty="0">
                    <a:solidFill>
                      <a:srgbClr val="2E2E2E"/>
                    </a:solidFill>
                    <a:latin typeface="Calibri (גוף)"/>
                    <a:ea typeface="Times New Roman" panose="02020603050405020304" pitchFamily="18" charset="0"/>
                    <a:cs typeface="Arial" panose="020B0604020202020204" pitchFamily="34" charset="0"/>
                  </a:rPr>
                  <a:t> - Mosquitoes death probability on a given day.</a:t>
                </a:r>
                <a:endParaRPr lang="en-IL" sz="231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2310" i="1">
                            <a:solidFill>
                              <a:srgbClr val="0070C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231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231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2310" dirty="0">
                    <a:solidFill>
                      <a:srgbClr val="2E2E2E"/>
                    </a:solidFill>
                    <a:latin typeface="Calibri (גוף)"/>
                    <a:ea typeface="Times New Roman" panose="02020603050405020304" pitchFamily="18" charset="0"/>
                    <a:cs typeface="Arial" panose="020B0604020202020204" pitchFamily="34" charset="0"/>
                  </a:rPr>
                  <a:t> - Period taken for an</a:t>
                </a:r>
                <a:r>
                  <a:rPr lang="en-US" sz="2310" dirty="0">
                    <a:solidFill>
                      <a:srgbClr val="2E2E2E"/>
                    </a:solidFill>
                    <a:latin typeface="Calibri (גוף)"/>
                    <a:ea typeface="Calibri" panose="020F0502020204030204" pitchFamily="34" charset="0"/>
                    <a:cs typeface="Arial" panose="020B0604020202020204" pitchFamily="34" charset="0"/>
                  </a:rPr>
                  <a:t> egg to become an adult.</a:t>
                </a:r>
                <a:endParaRPr lang="en-IL" sz="231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2310" i="1">
                            <a:solidFill>
                              <a:srgbClr val="1F4E7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231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231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𝑝</m:t>
                        </m:r>
                      </m:sub>
                    </m:sSub>
                  </m:oMath>
                </a14:m>
                <a:r>
                  <a:rPr lang="fr-FR" sz="2310" dirty="0">
                    <a:solidFill>
                      <a:srgbClr val="2E2E2E"/>
                    </a:solidFill>
                    <a:latin typeface="Calibri (גוף)"/>
                    <a:ea typeface="Times New Roman" panose="02020603050405020304" pitchFamily="18" charset="0"/>
                    <a:cs typeface="Arial" panose="020B0604020202020204" pitchFamily="34" charset="0"/>
                  </a:rPr>
                  <a:t> - Duration of </a:t>
                </a:r>
                <a:r>
                  <a:rPr lang="fr-FR" sz="2310" dirty="0" err="1">
                    <a:solidFill>
                      <a:srgbClr val="2E2E2E"/>
                    </a:solidFill>
                    <a:latin typeface="Calibri (גוף)"/>
                    <a:ea typeface="Times New Roman" panose="02020603050405020304" pitchFamily="18" charset="0"/>
                    <a:cs typeface="Arial" panose="020B0604020202020204" pitchFamily="34" charset="0"/>
                  </a:rPr>
                  <a:t>pregnancy</a:t>
                </a:r>
                <a:r>
                  <a:rPr lang="fr-FR" sz="2310" dirty="0">
                    <a:solidFill>
                      <a:srgbClr val="2E2E2E"/>
                    </a:solidFill>
                    <a:latin typeface="Calibri (גוף)"/>
                    <a:ea typeface="Times New Roman" panose="02020603050405020304" pitchFamily="18" charset="0"/>
                    <a:cs typeface="Arial" panose="020B0604020202020204" pitchFamily="34" charset="0"/>
                  </a:rPr>
                  <a:t>.</a:t>
                </a:r>
                <a:endParaRPr lang="en-IL" sz="231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2310" i="1">
                            <a:solidFill>
                              <a:srgbClr val="00FF9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231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𝑛</m:t>
                        </m:r>
                      </m:e>
                      <m:sub>
                        <m:r>
                          <a:rPr lang="en-US" sz="231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2310" dirty="0">
                    <a:solidFill>
                      <a:srgbClr val="2E2E2E"/>
                    </a:solidFill>
                    <a:latin typeface="Calibri (גוף)"/>
                    <a:ea typeface="Times New Roman" panose="02020603050405020304" pitchFamily="18" charset="0"/>
                    <a:cs typeface="Arial" panose="020B0604020202020204" pitchFamily="34" charset="0"/>
                  </a:rPr>
                  <a:t> - Number of female mosquitoes born </a:t>
                </a:r>
                <a:r>
                  <a:rPr lang="en-US" sz="2310" dirty="0">
                    <a:solidFill>
                      <a:srgbClr val="2E2E2E"/>
                    </a:solidFill>
                    <a:latin typeface="Calibri (גוף)"/>
                    <a:ea typeface="Calibri" panose="020F0502020204030204" pitchFamily="34" charset="0"/>
                    <a:cs typeface="Arial" panose="020B0604020202020204" pitchFamily="34" charset="0"/>
                  </a:rPr>
                  <a:t>per pregnancy.</a:t>
                </a:r>
                <a:endParaRPr lang="en-IL" sz="231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2310" i="1">
                        <a:solidFill>
                          <a:srgbClr val="008080"/>
                        </a:solidFill>
                        <a:latin typeface="Cambria Math" panose="02040503050406030204" pitchFamily="18" charset="0"/>
                        <a:ea typeface="Times New Roman" panose="02020603050405020304" pitchFamily="18" charset="0"/>
                        <a:cs typeface="Arial" panose="020B0604020202020204" pitchFamily="34" charset="0"/>
                      </a:rPr>
                      <m:t>𝑠</m:t>
                    </m:r>
                    <m:r>
                      <a:rPr lang="en-US" sz="2310" i="1">
                        <a:solidFill>
                          <a:srgbClr val="008080"/>
                        </a:solidFill>
                        <a:latin typeface="Cambria Math" panose="02040503050406030204" pitchFamily="18" charset="0"/>
                        <a:ea typeface="Times New Roman" panose="02020603050405020304" pitchFamily="18" charset="0"/>
                        <a:cs typeface="Arial" panose="020B0604020202020204" pitchFamily="34" charset="0"/>
                      </a:rPr>
                      <m:t> </m:t>
                    </m:r>
                  </m:oMath>
                </a14:m>
                <a:r>
                  <a:rPr lang="en-US" sz="2310" dirty="0">
                    <a:solidFill>
                      <a:srgbClr val="2E2E2E"/>
                    </a:solidFill>
                    <a:latin typeface="Calibri (גוף)"/>
                    <a:ea typeface="Times New Roman" panose="02020603050405020304" pitchFamily="18" charset="0"/>
                    <a:cs typeface="Arial" panose="020B0604020202020204" pitchFamily="34" charset="0"/>
                  </a:rPr>
                  <a:t>- Number of swamps.</a:t>
                </a:r>
                <a:endParaRPr lang="en-IL" sz="231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2310" i="1">
                            <a:solidFill>
                              <a:srgbClr val="FF6699"/>
                            </a:solidFill>
                            <a:latin typeface="Cambria Math" panose="02040503050406030204" pitchFamily="18" charset="0"/>
                            <a:ea typeface="Times New Roman" panose="02020603050405020304" pitchFamily="18" charset="0"/>
                            <a:cs typeface="Arial" panose="020B0604020202020204" pitchFamily="34" charset="0"/>
                          </a:rPr>
                        </m:ctrlPr>
                      </m:sSubPr>
                      <m:e>
                        <m:r>
                          <a:rPr lang="en-US" sz="231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231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𝑆</m:t>
                        </m:r>
                      </m:sub>
                    </m:sSub>
                  </m:oMath>
                </a14:m>
                <a:r>
                  <a:rPr lang="en-US" sz="2310" dirty="0">
                    <a:solidFill>
                      <a:srgbClr val="2E2E2E"/>
                    </a:solidFill>
                    <a:latin typeface="Calibri (גוף)"/>
                    <a:ea typeface="Times New Roman" panose="02020603050405020304" pitchFamily="18" charset="0"/>
                    <a:cs typeface="Arial" panose="020B0604020202020204" pitchFamily="34" charset="0"/>
                  </a:rPr>
                  <a:t> - Capacity of mosquitoes per swamp.</a:t>
                </a:r>
                <a:endParaRPr lang="en-IL" sz="231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2310" i="1">
                            <a:solidFill>
                              <a:srgbClr val="0000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231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231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𝑡𝑜𝑡</m:t>
                        </m:r>
                      </m:sub>
                    </m:sSub>
                  </m:oMath>
                </a14:m>
                <a:r>
                  <a:rPr lang="en-US" sz="2310" dirty="0">
                    <a:solidFill>
                      <a:srgbClr val="2E2E2E"/>
                    </a:solidFill>
                    <a:latin typeface="Calibri (גוף)"/>
                    <a:ea typeface="Times New Roman" panose="02020603050405020304" pitchFamily="18" charset="0"/>
                    <a:cs typeface="Arial" panose="020B0604020202020204" pitchFamily="34" charset="0"/>
                  </a:rPr>
                  <a:t> - Capacity of all mosquitoes at all swamps.</a:t>
                </a:r>
                <a:endParaRPr lang="en-IL" sz="231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2310" i="1">
                        <a:solidFill>
                          <a:srgbClr val="FF00FF"/>
                        </a:solidFill>
                        <a:latin typeface="Cambria Math" panose="02040503050406030204" pitchFamily="18" charset="0"/>
                        <a:ea typeface="Times New Roman" panose="02020603050405020304" pitchFamily="18" charset="0"/>
                        <a:cs typeface="David" panose="020E0502060401010101" pitchFamily="34" charset="-79"/>
                      </a:rPr>
                      <m:t>𝑘</m:t>
                    </m:r>
                  </m:oMath>
                </a14:m>
                <a:r>
                  <a:rPr lang="en-US" sz="2310" dirty="0">
                    <a:solidFill>
                      <a:srgbClr val="2E2E2E"/>
                    </a:solidFill>
                    <a:latin typeface="Calibri (גוף)"/>
                    <a:ea typeface="Times New Roman" panose="02020603050405020304" pitchFamily="18" charset="0"/>
                    <a:cs typeface="Arial" panose="020B0604020202020204" pitchFamily="34" charset="0"/>
                  </a:rPr>
                  <a:t> - Number of female mosquitoes born on a given day </a:t>
                </a:r>
              </a:p>
              <a:p>
                <a:pPr>
                  <a:lnSpc>
                    <a:spcPct val="107000"/>
                  </a:lnSpc>
                </a:pPr>
                <a:r>
                  <a:rPr lang="en-US" sz="2310" dirty="0">
                    <a:solidFill>
                      <a:srgbClr val="2E2E2E"/>
                    </a:solidFill>
                    <a:latin typeface="Calibri (גוף)"/>
                    <a:ea typeface="Times New Roman" panose="02020603050405020304" pitchFamily="18" charset="0"/>
                    <a:cs typeface="Arial" panose="020B0604020202020204" pitchFamily="34" charset="0"/>
                  </a:rPr>
                  <a:t>      per female </a:t>
                </a:r>
                <a:r>
                  <a:rPr lang="en-IL" sz="2310" dirty="0">
                    <a:solidFill>
                      <a:srgbClr val="2E2E2E"/>
                    </a:solidFill>
                    <a:latin typeface="Calibri (גוף)"/>
                    <a:ea typeface="Calibri" panose="020F0502020204030204" pitchFamily="34" charset="0"/>
                    <a:cs typeface="Arial" panose="020B0604020202020204" pitchFamily="34" charset="0"/>
                  </a:rPr>
                  <a:t>mosquito</a:t>
                </a:r>
                <a:r>
                  <a:rPr lang="en-US" sz="2310" dirty="0">
                    <a:solidFill>
                      <a:srgbClr val="2E2E2E"/>
                    </a:solidFill>
                    <a:latin typeface="Calibri (גוף)"/>
                    <a:ea typeface="Calibri" panose="020F0502020204030204" pitchFamily="34" charset="0"/>
                    <a:cs typeface="Arial" panose="020B0604020202020204" pitchFamily="34" charset="0"/>
                  </a:rPr>
                  <a:t>.</a:t>
                </a:r>
                <a:endParaRPr lang="en-IL" sz="231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231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𝑔</m:t>
                    </m:r>
                    <m:d>
                      <m:dPr>
                        <m:ctrlPr>
                          <a:rPr lang="en-US" sz="2310" i="1">
                            <a:solidFill>
                              <a:srgbClr val="538135"/>
                            </a:solidFill>
                            <a:latin typeface="Cambria Math" panose="02040503050406030204" pitchFamily="18" charset="0"/>
                            <a:ea typeface="Times New Roman" panose="02020603050405020304" pitchFamily="18" charset="0"/>
                            <a:cs typeface="David" panose="020E0502060401010101" pitchFamily="34" charset="-79"/>
                          </a:rPr>
                        </m:ctrlPr>
                      </m:dPr>
                      <m:e>
                        <m:r>
                          <a:rPr lang="en-US" sz="231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𝑡</m:t>
                        </m:r>
                      </m:e>
                    </m:d>
                    <m:r>
                      <a:rPr lang="en-US" sz="2310" i="1">
                        <a:solidFill>
                          <a:srgbClr val="538135"/>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2310" dirty="0">
                    <a:solidFill>
                      <a:srgbClr val="2E2E2E"/>
                    </a:solidFill>
                    <a:latin typeface="Calibri (גוף)"/>
                    <a:ea typeface="Times New Roman" panose="02020603050405020304" pitchFamily="18" charset="0"/>
                    <a:cs typeface="Arial" panose="020B0604020202020204" pitchFamily="34" charset="0"/>
                  </a:rPr>
                  <a:t>- Number of female mosquitoes being laid in a </a:t>
                </a:r>
              </a:p>
              <a:p>
                <a:pPr>
                  <a:lnSpc>
                    <a:spcPct val="107000"/>
                  </a:lnSpc>
                </a:pPr>
                <a:r>
                  <a:rPr lang="en-US" sz="2310" dirty="0">
                    <a:solidFill>
                      <a:srgbClr val="2E2E2E"/>
                    </a:solidFill>
                    <a:latin typeface="Calibri (גוף)"/>
                    <a:ea typeface="Times New Roman" panose="02020603050405020304" pitchFamily="18" charset="0"/>
                    <a:cs typeface="Arial" panose="020B0604020202020204" pitchFamily="34" charset="0"/>
                  </a:rPr>
                  <a:t>            swamp on a given day before dilution.</a:t>
                </a:r>
                <a:endParaRPr lang="en-IL" sz="231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2310" i="1">
                        <a:solidFill>
                          <a:srgbClr val="BF8F00"/>
                        </a:solidFill>
                        <a:latin typeface="Cambria Math" panose="02040503050406030204" pitchFamily="18" charset="0"/>
                        <a:ea typeface="Times New Roman" panose="02020603050405020304" pitchFamily="18" charset="0"/>
                        <a:cs typeface="David" panose="020E0502060401010101" pitchFamily="34" charset="-79"/>
                      </a:rPr>
                      <m:t>𝑡𝑜𝑡</m:t>
                    </m:r>
                    <m:r>
                      <a:rPr lang="en-US" sz="2310" i="1">
                        <a:solidFill>
                          <a:srgbClr val="BF8F00"/>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2310" dirty="0">
                    <a:solidFill>
                      <a:srgbClr val="2E2E2E"/>
                    </a:solidFill>
                    <a:latin typeface="Calibri (גוף)"/>
                    <a:ea typeface="Times New Roman" panose="02020603050405020304" pitchFamily="18" charset="0"/>
                    <a:cs typeface="Arial" panose="020B0604020202020204" pitchFamily="34" charset="0"/>
                  </a:rPr>
                  <a:t>- Number of female mosquitoes in the swamps </a:t>
                </a:r>
              </a:p>
              <a:p>
                <a:pPr>
                  <a:lnSpc>
                    <a:spcPct val="107000"/>
                  </a:lnSpc>
                </a:pPr>
                <a:r>
                  <a:rPr lang="en-US" sz="2310" dirty="0">
                    <a:solidFill>
                      <a:srgbClr val="2E2E2E"/>
                    </a:solidFill>
                    <a:latin typeface="Calibri (גוף)"/>
                    <a:ea typeface="Times New Roman" panose="02020603050405020304" pitchFamily="18" charset="0"/>
                    <a:cs typeface="Arial" panose="020B0604020202020204" pitchFamily="34" charset="0"/>
                  </a:rPr>
                  <a:t>          before dilution.</a:t>
                </a:r>
                <a:endParaRPr lang="en-IL" sz="231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2310" i="1">
                        <a:solidFill>
                          <a:srgbClr val="C45911"/>
                        </a:solidFill>
                        <a:latin typeface="Cambria Math" panose="02040503050406030204" pitchFamily="18" charset="0"/>
                        <a:ea typeface="Times New Roman" panose="02020603050405020304" pitchFamily="18" charset="0"/>
                        <a:cs typeface="David" panose="020E0502060401010101" pitchFamily="34" charset="-79"/>
                      </a:rPr>
                      <m:t>𝑝</m:t>
                    </m:r>
                  </m:oMath>
                </a14:m>
                <a:r>
                  <a:rPr lang="en-US" sz="2310" dirty="0">
                    <a:solidFill>
                      <a:srgbClr val="2E2E2E"/>
                    </a:solidFill>
                    <a:latin typeface="Calibri (גוף)"/>
                    <a:ea typeface="Times New Roman" panose="02020603050405020304" pitchFamily="18" charset="0"/>
                    <a:cs typeface="Arial" panose="020B0604020202020204" pitchFamily="34" charset="0"/>
                  </a:rPr>
                  <a:t> - Number of female mosquitoes that needed to be </a:t>
                </a:r>
              </a:p>
              <a:p>
                <a:pPr>
                  <a:lnSpc>
                    <a:spcPct val="107000"/>
                  </a:lnSpc>
                </a:pPr>
                <a:r>
                  <a:rPr lang="en-US" sz="2310" dirty="0">
                    <a:solidFill>
                      <a:srgbClr val="2E2E2E"/>
                    </a:solidFill>
                    <a:latin typeface="Calibri (גוף)"/>
                    <a:ea typeface="Times New Roman" panose="02020603050405020304" pitchFamily="18" charset="0"/>
                    <a:cs typeface="Arial" panose="020B0604020202020204" pitchFamily="34" charset="0"/>
                  </a:rPr>
                  <a:t>      diluted in each day.</a:t>
                </a:r>
                <a:endParaRPr lang="en-IL" sz="231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231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𝑓</m:t>
                    </m:r>
                    <m:r>
                      <a:rPr lang="en-US" sz="231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r>
                      <a:rPr lang="en-US" sz="231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𝑡</m:t>
                    </m:r>
                    <m:r>
                      <a:rPr lang="en-US" sz="231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2310" dirty="0">
                    <a:solidFill>
                      <a:srgbClr val="2E2E2E"/>
                    </a:solidFill>
                    <a:latin typeface="Calibri (גוף)"/>
                    <a:ea typeface="Times New Roman" panose="02020603050405020304" pitchFamily="18" charset="0"/>
                    <a:cs typeface="Arial" panose="020B0604020202020204" pitchFamily="34" charset="0"/>
                  </a:rPr>
                  <a:t> - Number of female mosquitoes being laid in a </a:t>
                </a:r>
              </a:p>
              <a:p>
                <a:pPr>
                  <a:lnSpc>
                    <a:spcPct val="107000"/>
                  </a:lnSpc>
                </a:pPr>
                <a:r>
                  <a:rPr lang="en-US" sz="2310" dirty="0">
                    <a:solidFill>
                      <a:srgbClr val="2E2E2E"/>
                    </a:solidFill>
                    <a:latin typeface="Calibri (גוף)"/>
                    <a:ea typeface="Times New Roman" panose="02020603050405020304" pitchFamily="18" charset="0"/>
                    <a:cs typeface="Arial" panose="020B0604020202020204" pitchFamily="34" charset="0"/>
                  </a:rPr>
                  <a:t>            swamp on a given day after dilution.</a:t>
                </a:r>
                <a:endParaRPr lang="en-IL" sz="231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231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𝑚</m:t>
                    </m:r>
                    <m:r>
                      <a:rPr lang="en-US" sz="231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r>
                      <a:rPr lang="en-US" sz="231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𝑡</m:t>
                    </m:r>
                    <m:r>
                      <a:rPr lang="en-US" sz="231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2310" dirty="0">
                    <a:solidFill>
                      <a:srgbClr val="2E2E2E"/>
                    </a:solidFill>
                    <a:latin typeface="Calibri (גוף)"/>
                    <a:ea typeface="Times New Roman" panose="02020603050405020304" pitchFamily="18" charset="0"/>
                    <a:cs typeface="Arial" panose="020B0604020202020204" pitchFamily="34" charset="0"/>
                  </a:rPr>
                  <a:t> - Number of mosquitoes on a given day.</a:t>
                </a:r>
                <a:endParaRPr lang="en-IL" sz="2310" dirty="0">
                  <a:latin typeface="Calibri (גוף)"/>
                  <a:ea typeface="Calibri" panose="020F0502020204030204" pitchFamily="34" charset="0"/>
                  <a:cs typeface="Arial" panose="020B0604020202020204" pitchFamily="34" charset="0"/>
                </a:endParaRPr>
              </a:p>
            </p:txBody>
          </p:sp>
        </mc:Choice>
        <mc:Fallback>
          <p:sp>
            <p:nvSpPr>
              <p:cNvPr id="37" name="TextBox 36">
                <a:extLst>
                  <a:ext uri="{FF2B5EF4-FFF2-40B4-BE49-F238E27FC236}">
                    <a16:creationId xmlns:a16="http://schemas.microsoft.com/office/drawing/2014/main" id="{8E5D6BE8-9AC7-0EF4-3B3F-1A141661F792}"/>
                  </a:ext>
                </a:extLst>
              </p:cNvPr>
              <p:cNvSpPr txBox="1">
                <a:spLocks noRot="1" noChangeAspect="1" noMove="1" noResize="1" noEditPoints="1" noAdjustHandles="1" noChangeArrowheads="1" noChangeShapeType="1" noTextEdit="1"/>
              </p:cNvSpPr>
              <p:nvPr/>
            </p:nvSpPr>
            <p:spPr>
              <a:xfrm>
                <a:off x="10865578" y="17798367"/>
                <a:ext cx="7706726" cy="6950429"/>
              </a:xfrm>
              <a:prstGeom prst="rect">
                <a:avLst/>
              </a:prstGeom>
              <a:blipFill>
                <a:blip r:embed="rId3"/>
                <a:stretch>
                  <a:fillRect l="-553" t="-614" b="-1053"/>
                </a:stretch>
              </a:blipFill>
            </p:spPr>
            <p:txBody>
              <a:bodyPr/>
              <a:lstStyle/>
              <a:p>
                <a:r>
                  <a:rPr lang="LID4096">
                    <a:noFill/>
                  </a:rPr>
                  <a:t> </a:t>
                </a:r>
              </a:p>
            </p:txBody>
          </p:sp>
        </mc:Fallback>
      </mc:AlternateContent>
      <p:pic>
        <p:nvPicPr>
          <p:cNvPr id="41" name="Picture 40">
            <a:extLst>
              <a:ext uri="{FF2B5EF4-FFF2-40B4-BE49-F238E27FC236}">
                <a16:creationId xmlns:a16="http://schemas.microsoft.com/office/drawing/2014/main" id="{0EA84B3F-A427-C1C0-D6DB-DEBFC2348CB3}"/>
              </a:ext>
            </a:extLst>
          </p:cNvPr>
          <p:cNvPicPr>
            <a:picLocks noChangeAspect="1"/>
          </p:cNvPicPr>
          <p:nvPr/>
        </p:nvPicPr>
        <p:blipFill>
          <a:blip r:embed="rId4"/>
          <a:stretch>
            <a:fillRect/>
          </a:stretch>
        </p:blipFill>
        <p:spPr>
          <a:xfrm>
            <a:off x="1307272" y="17967789"/>
            <a:ext cx="8865972" cy="6039702"/>
          </a:xfrm>
          <a:prstGeom prst="rect">
            <a:avLst/>
          </a:prstGeom>
        </p:spPr>
      </p:pic>
      <p:sp>
        <p:nvSpPr>
          <p:cNvPr id="26" name="Rounded Rectangle 6">
            <a:extLst>
              <a:ext uri="{FF2B5EF4-FFF2-40B4-BE49-F238E27FC236}">
                <a16:creationId xmlns:a16="http://schemas.microsoft.com/office/drawing/2014/main" id="{4638677C-D19F-4A63-BBD0-8415A31799E0}"/>
              </a:ext>
            </a:extLst>
          </p:cNvPr>
          <p:cNvSpPr/>
          <p:nvPr/>
        </p:nvSpPr>
        <p:spPr>
          <a:xfrm>
            <a:off x="568307" y="26029129"/>
            <a:ext cx="8994414" cy="5327171"/>
          </a:xfrm>
          <a:prstGeom prst="roundRect">
            <a:avLst/>
          </a:prstGeom>
          <a:ln w="38100">
            <a:solidFill>
              <a:schemeClr val="tx1"/>
            </a:solidFill>
          </a:ln>
          <a:effectLst>
            <a:glow rad="76200">
              <a:schemeClr val="accent1">
                <a:alpha val="40000"/>
              </a:schemeClr>
            </a:glow>
            <a:outerShdw blurRad="50800" dist="50800" dir="5400000" algn="ctr" rotWithShape="0">
              <a:srgbClr val="000000">
                <a:alpha val="43137"/>
              </a:srgbClr>
            </a:outerShdw>
          </a:effectLst>
        </p:spPr>
        <p:style>
          <a:lnRef idx="2">
            <a:schemeClr val="accent2"/>
          </a:lnRef>
          <a:fillRef idx="1">
            <a:schemeClr val="lt1"/>
          </a:fillRef>
          <a:effectRef idx="0">
            <a:schemeClr val="accent2"/>
          </a:effectRef>
          <a:fontRef idx="minor">
            <a:schemeClr val="dk1"/>
          </a:fontRef>
        </p:style>
        <p:txBody>
          <a:bodyPr lIns="0" tIns="0" rIns="0" bIns="0" rtlCol="1" anchor="t"/>
          <a:lstStyle/>
          <a:p>
            <a:pPr algn="ctr">
              <a:defRPr/>
            </a:pPr>
            <a:endParaRPr lang="he-IL" sz="2310" b="1" dirty="0"/>
          </a:p>
        </p:txBody>
      </p:sp>
      <p:sp>
        <p:nvSpPr>
          <p:cNvPr id="28" name="Rounded Rectangle 6">
            <a:extLst>
              <a:ext uri="{FF2B5EF4-FFF2-40B4-BE49-F238E27FC236}">
                <a16:creationId xmlns:a16="http://schemas.microsoft.com/office/drawing/2014/main" id="{9D6D7849-B5F7-4BCE-8CAB-7F5A5193F889}"/>
              </a:ext>
            </a:extLst>
          </p:cNvPr>
          <p:cNvSpPr/>
          <p:nvPr/>
        </p:nvSpPr>
        <p:spPr>
          <a:xfrm>
            <a:off x="10299874" y="26029129"/>
            <a:ext cx="8994414" cy="5327171"/>
          </a:xfrm>
          <a:prstGeom prst="roundRect">
            <a:avLst/>
          </a:prstGeom>
          <a:ln w="38100">
            <a:solidFill>
              <a:schemeClr val="tx1"/>
            </a:solidFill>
          </a:ln>
          <a:effectLst>
            <a:glow rad="76200">
              <a:schemeClr val="accent1">
                <a:alpha val="40000"/>
              </a:schemeClr>
            </a:glow>
            <a:outerShdw blurRad="50800" dist="50800" dir="5400000" algn="ctr" rotWithShape="0">
              <a:srgbClr val="000000">
                <a:alpha val="43137"/>
              </a:srgbClr>
            </a:outerShdw>
          </a:effectLst>
        </p:spPr>
        <p:style>
          <a:lnRef idx="2">
            <a:schemeClr val="accent2"/>
          </a:lnRef>
          <a:fillRef idx="1">
            <a:schemeClr val="lt1"/>
          </a:fillRef>
          <a:effectRef idx="0">
            <a:schemeClr val="accent2"/>
          </a:effectRef>
          <a:fontRef idx="minor">
            <a:schemeClr val="dk1"/>
          </a:fontRef>
        </p:style>
        <p:txBody>
          <a:bodyPr lIns="103933" tIns="360000" rIns="103933" bIns="0" rtlCol="1" anchor="t"/>
          <a:lstStyle/>
          <a:p>
            <a:pPr algn="ctr">
              <a:defRPr/>
            </a:pPr>
            <a:r>
              <a:rPr lang="en-US" sz="2700" dirty="0">
                <a:solidFill>
                  <a:schemeClr val="bg2">
                    <a:lumMod val="50000"/>
                  </a:schemeClr>
                </a:solidFill>
              </a:rPr>
              <a:t>More Info</a:t>
            </a:r>
            <a:endParaRPr lang="he-IL" sz="2700" dirty="0">
              <a:solidFill>
                <a:schemeClr val="bg2">
                  <a:lumMod val="50000"/>
                </a:schemeClr>
              </a:solidFill>
            </a:endParaRPr>
          </a:p>
        </p:txBody>
      </p:sp>
      <p:pic>
        <p:nvPicPr>
          <p:cNvPr id="8" name="תמונה 7">
            <a:extLst>
              <a:ext uri="{FF2B5EF4-FFF2-40B4-BE49-F238E27FC236}">
                <a16:creationId xmlns:a16="http://schemas.microsoft.com/office/drawing/2014/main" id="{BCDAB4EE-3D02-4131-AFB9-CEC13013A6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09180" y="27699637"/>
            <a:ext cx="2661923" cy="2661923"/>
          </a:xfrm>
          <a:prstGeom prst="rect">
            <a:avLst/>
          </a:prstGeom>
          <a:ln w="12700">
            <a:solidFill>
              <a:schemeClr val="tx1"/>
            </a:solidFill>
          </a:ln>
        </p:spPr>
      </p:pic>
      <p:cxnSp>
        <p:nvCxnSpPr>
          <p:cNvPr id="25" name="Straight Connector 32">
            <a:extLst>
              <a:ext uri="{FF2B5EF4-FFF2-40B4-BE49-F238E27FC236}">
                <a16:creationId xmlns:a16="http://schemas.microsoft.com/office/drawing/2014/main" id="{A7611768-9138-4D9B-987C-5128BB5310E6}"/>
              </a:ext>
            </a:extLst>
          </p:cNvPr>
          <p:cNvCxnSpPr>
            <a:cxnSpLocks/>
          </p:cNvCxnSpPr>
          <p:nvPr/>
        </p:nvCxnSpPr>
        <p:spPr>
          <a:xfrm>
            <a:off x="15049630" y="27699637"/>
            <a:ext cx="0" cy="2661923"/>
          </a:xfrm>
          <a:prstGeom prst="line">
            <a:avLst/>
          </a:prstGeom>
        </p:spPr>
        <p:style>
          <a:lnRef idx="1">
            <a:schemeClr val="dk1"/>
          </a:lnRef>
          <a:fillRef idx="0">
            <a:schemeClr val="dk1"/>
          </a:fillRef>
          <a:effectRef idx="0">
            <a:schemeClr val="dk1"/>
          </a:effectRef>
          <a:fontRef idx="minor">
            <a:schemeClr val="tx1"/>
          </a:fontRef>
        </p:style>
      </p:cxnSp>
      <p:pic>
        <p:nvPicPr>
          <p:cNvPr id="22" name="תמונה 21">
            <a:extLst>
              <a:ext uri="{FF2B5EF4-FFF2-40B4-BE49-F238E27FC236}">
                <a16:creationId xmlns:a16="http://schemas.microsoft.com/office/drawing/2014/main" id="{86CA3171-D34D-4ECD-8ED3-BBE5B9BF30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7560" y="26621815"/>
            <a:ext cx="5961335" cy="4246307"/>
          </a:xfrm>
          <a:prstGeom prst="rect">
            <a:avLst/>
          </a:prstGeom>
        </p:spPr>
      </p:pic>
      <p:pic>
        <p:nvPicPr>
          <p:cNvPr id="15" name="תמונה 14">
            <a:extLst>
              <a:ext uri="{FF2B5EF4-FFF2-40B4-BE49-F238E27FC236}">
                <a16:creationId xmlns:a16="http://schemas.microsoft.com/office/drawing/2014/main" id="{F9892843-9017-4890-9F96-A812103A7E8B}"/>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5590"/>
                    </a14:imgEffect>
                    <a14:imgEffect>
                      <a14:saturation sat="78000"/>
                    </a14:imgEffect>
                  </a14:imgLayer>
                </a14:imgProps>
              </a:ext>
              <a:ext uri="{28A0092B-C50C-407E-A947-70E740481C1C}">
                <a14:useLocalDpi xmlns:a14="http://schemas.microsoft.com/office/drawing/2010/main" val="0"/>
              </a:ext>
            </a:extLst>
          </a:blip>
          <a:stretch>
            <a:fillRect/>
          </a:stretch>
        </p:blipFill>
        <p:spPr>
          <a:xfrm>
            <a:off x="11363202" y="27699637"/>
            <a:ext cx="3236882" cy="2720732"/>
          </a:xfrm>
          <a:prstGeom prst="rect">
            <a:avLst/>
          </a:prstGeom>
          <a:ln w="3175">
            <a:solidFill>
              <a:schemeClr val="tx1"/>
            </a:solidFill>
          </a:ln>
          <a:effectLst>
            <a:softEdge rad="12700"/>
          </a:effectLst>
        </p:spPr>
      </p:pic>
      <p:pic>
        <p:nvPicPr>
          <p:cNvPr id="19" name="תמונה 18">
            <a:extLst>
              <a:ext uri="{FF2B5EF4-FFF2-40B4-BE49-F238E27FC236}">
                <a16:creationId xmlns:a16="http://schemas.microsoft.com/office/drawing/2014/main" id="{A82F5DE4-0AE8-4C41-900B-D140573F29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3999" y="22313362"/>
            <a:ext cx="3194293" cy="2868704"/>
          </a:xfrm>
          <a:prstGeom prst="rect">
            <a:avLst/>
          </a:prstGeom>
        </p:spPr>
      </p:pic>
      <p:pic>
        <p:nvPicPr>
          <p:cNvPr id="21" name="תמונה 20">
            <a:extLst>
              <a:ext uri="{FF2B5EF4-FFF2-40B4-BE49-F238E27FC236}">
                <a16:creationId xmlns:a16="http://schemas.microsoft.com/office/drawing/2014/main" id="{6A9EB6AD-47E6-4A11-A947-41F36810E2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35164" y="6192896"/>
            <a:ext cx="1117563" cy="2419920"/>
          </a:xfrm>
          <a:prstGeom prst="rect">
            <a:avLst/>
          </a:prstGeom>
        </p:spPr>
      </p:pic>
      <p:pic>
        <p:nvPicPr>
          <p:cNvPr id="9" name="תמונה 8">
            <a:extLst>
              <a:ext uri="{FF2B5EF4-FFF2-40B4-BE49-F238E27FC236}">
                <a16:creationId xmlns:a16="http://schemas.microsoft.com/office/drawing/2014/main" id="{F9CC2E12-3AFC-4D11-AA91-08522DE1C9A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91026" y="1177224"/>
            <a:ext cx="2175928" cy="2175928"/>
          </a:xfrm>
          <a:prstGeom prst="rect">
            <a:avLst/>
          </a:prstGeom>
          <a:effectLst>
            <a:outerShdw blurRad="50800" dir="180000" algn="ctr" rotWithShape="0">
              <a:srgbClr val="000000">
                <a:alpha val="43137"/>
              </a:srgbClr>
            </a:outerShdw>
          </a:effectLst>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578</TotalTime>
  <Words>580</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(גוף)</vt:lpstr>
      <vt:lpstr>Calibri Light</vt:lpstr>
      <vt:lpstr>Cambria Math</vt:lpstr>
      <vt:lpstr>Droid Serif</vt:lpstr>
      <vt:lpstr>Rubik</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neta roth</cp:lastModifiedBy>
  <cp:revision>78</cp:revision>
  <dcterms:created xsi:type="dcterms:W3CDTF">2020-05-21T09:41:20Z</dcterms:created>
  <dcterms:modified xsi:type="dcterms:W3CDTF">2022-05-26T15:35:42Z</dcterms:modified>
</cp:coreProperties>
</file>