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6858000"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59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varScale="1">
        <p:scale>
          <a:sx n="73" d="100"/>
          <a:sy n="73" d="100"/>
        </p:scale>
        <p:origin x="23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49770"/>
            <a:ext cx="5829300" cy="3509551"/>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94662"/>
            <a:ext cx="5143500" cy="243381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31871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40252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36700"/>
            <a:ext cx="1478756"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36700"/>
            <a:ext cx="4350544"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782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359050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13159"/>
            <a:ext cx="5915025" cy="419325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746088"/>
            <a:ext cx="5915025" cy="2205136"/>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E89F4-C31D-45E3-BFAA-D8E8790DFB8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76502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E89F4-C31D-45E3-BFAA-D8E8790DFB8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33338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36702"/>
            <a:ext cx="5915025"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71154"/>
            <a:ext cx="2901255"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82228"/>
            <a:ext cx="2901255"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71154"/>
            <a:ext cx="2915543"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82228"/>
            <a:ext cx="2915543"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E89F4-C31D-45E3-BFAA-D8E8790DFB86}" type="datetimeFigureOut">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3565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E89F4-C31D-45E3-BFAA-D8E8790DFB86}" type="datetimeFigureOut">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65008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E89F4-C31D-45E3-BFAA-D8E8790DFB86}" type="datetimeFigureOut">
              <a:rPr lang="en-US" smtClean="0"/>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18441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51426"/>
            <a:ext cx="3471863" cy="71637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4212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51426"/>
            <a:ext cx="3471863" cy="716377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3826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36702"/>
            <a:ext cx="5915025"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83500"/>
            <a:ext cx="5915025" cy="6396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343248"/>
            <a:ext cx="1543050" cy="536700"/>
          </a:xfrm>
          <a:prstGeom prst="rect">
            <a:avLst/>
          </a:prstGeom>
        </p:spPr>
        <p:txBody>
          <a:bodyPr vert="horz" lIns="91440" tIns="45720" rIns="91440" bIns="45720" rtlCol="0" anchor="ctr"/>
          <a:lstStyle>
            <a:lvl1pPr algn="l">
              <a:defRPr sz="900">
                <a:solidFill>
                  <a:schemeClr val="tx1">
                    <a:tint val="75000"/>
                  </a:schemeClr>
                </a:solidFill>
              </a:defRPr>
            </a:lvl1pPr>
          </a:lstStyle>
          <a:p>
            <a:fld id="{73EE89F4-C31D-45E3-BFAA-D8E8790DFB86}" type="datetimeFigureOut">
              <a:rPr lang="en-US" smtClean="0"/>
              <a:t>5/25/2022</a:t>
            </a:fld>
            <a:endParaRPr lang="en-US"/>
          </a:p>
        </p:txBody>
      </p:sp>
      <p:sp>
        <p:nvSpPr>
          <p:cNvPr id="5" name="Footer Placeholder 4"/>
          <p:cNvSpPr>
            <a:spLocks noGrp="1"/>
          </p:cNvSpPr>
          <p:nvPr>
            <p:ph type="ftr" sz="quarter" idx="3"/>
          </p:nvPr>
        </p:nvSpPr>
        <p:spPr>
          <a:xfrm>
            <a:off x="2271713" y="9343248"/>
            <a:ext cx="2314575" cy="5367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343248"/>
            <a:ext cx="1543050" cy="536700"/>
          </a:xfrm>
          <a:prstGeom prst="rect">
            <a:avLst/>
          </a:prstGeom>
        </p:spPr>
        <p:txBody>
          <a:bodyPr vert="horz" lIns="91440" tIns="45720" rIns="91440" bIns="45720" rtlCol="0" anchor="ctr"/>
          <a:lstStyle>
            <a:lvl1pPr algn="r">
              <a:defRPr sz="900">
                <a:solidFill>
                  <a:schemeClr val="tx1">
                    <a:tint val="75000"/>
                  </a:schemeClr>
                </a:solidFill>
              </a:defRPr>
            </a:lvl1pPr>
          </a:lstStyle>
          <a:p>
            <a:fld id="{2FAEA510-ADDF-4DBA-8516-F528B7CFC467}" type="slidenum">
              <a:rPr lang="en-US" smtClean="0"/>
              <a:t>‹#›</a:t>
            </a:fld>
            <a:endParaRPr lang="en-US"/>
          </a:p>
        </p:txBody>
      </p:sp>
    </p:spTree>
    <p:extLst>
      <p:ext uri="{BB962C8B-B14F-4D97-AF65-F5344CB8AC3E}">
        <p14:creationId xmlns:p14="http://schemas.microsoft.com/office/powerpoint/2010/main" val="26197370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 y="0"/>
            <a:ext cx="6857999" cy="1283749"/>
          </a:xfrm>
          <a:ln>
            <a:solidFill>
              <a:srgbClr val="FF0000"/>
            </a:solidFill>
          </a:ln>
        </p:spPr>
        <p:style>
          <a:lnRef idx="2">
            <a:schemeClr val="accent4"/>
          </a:lnRef>
          <a:fillRef idx="1">
            <a:schemeClr val="lt1"/>
          </a:fillRef>
          <a:effectRef idx="0">
            <a:schemeClr val="accent4"/>
          </a:effectRef>
          <a:fontRef idx="minor">
            <a:schemeClr val="dk1"/>
          </a:fontRef>
        </p:style>
        <p:txBody>
          <a:bodyPr>
            <a:normAutofit/>
          </a:bodyPr>
          <a:lstStyle/>
          <a:p>
            <a:pPr defTabSz="951583"/>
            <a:r>
              <a:rPr lang="en-US" sz="1307" b="1" dirty="0">
                <a:solidFill>
                  <a:srgbClr val="FF0000"/>
                </a:solidFill>
                <a:latin typeface="Calibri"/>
                <a:cs typeface="Arial"/>
              </a:rPr>
              <a:t> [Poster Describe Research or Software Development Project]</a:t>
            </a:r>
            <a:br>
              <a:rPr lang="en-US" sz="1307" b="1" dirty="0">
                <a:solidFill>
                  <a:srgbClr val="FF0000"/>
                </a:solidFill>
                <a:latin typeface="Calibri"/>
                <a:cs typeface="Arial"/>
              </a:rPr>
            </a:br>
            <a:br>
              <a:rPr lang="en-US" sz="1000" b="1" dirty="0">
                <a:solidFill>
                  <a:schemeClr val="tx1"/>
                </a:solidFill>
                <a:latin typeface="Calibri"/>
                <a:cs typeface="Arial"/>
              </a:rPr>
            </a:br>
            <a:r>
              <a:rPr lang="en-US" b="1" u="sng" dirty="0">
                <a:solidFill>
                  <a:schemeClr val="tx1"/>
                </a:solidFill>
                <a:cs typeface="Arial"/>
              </a:rPr>
              <a:t>Malaria Prediction Model</a:t>
            </a:r>
            <a:br>
              <a:rPr lang="en-US" sz="100" b="1" dirty="0">
                <a:solidFill>
                  <a:schemeClr val="tx1"/>
                </a:solidFill>
                <a:cs typeface="Arial"/>
              </a:rPr>
            </a:br>
            <a:r>
              <a:rPr lang="en-US" sz="1100" b="1" dirty="0">
                <a:solidFill>
                  <a:schemeClr val="tx1"/>
                </a:solidFill>
                <a:cs typeface="Arial"/>
              </a:rPr>
              <a:t>Almog Jakov, Itay Rafee and Neta Roth</a:t>
            </a:r>
            <a:br>
              <a:rPr lang="en-US" sz="1100" b="1" dirty="0">
                <a:solidFill>
                  <a:schemeClr val="tx1"/>
                </a:solidFill>
                <a:cs typeface="Arial"/>
              </a:rPr>
            </a:br>
            <a:r>
              <a:rPr lang="en-US" sz="1100" b="1" dirty="0">
                <a:solidFill>
                  <a:schemeClr val="tx1"/>
                </a:solidFill>
                <a:cs typeface="Arial"/>
              </a:rPr>
              <a:t>Elizabeth Itzkovich</a:t>
            </a:r>
            <a:br>
              <a:rPr lang="en-US" sz="1307" b="1" dirty="0">
                <a:solidFill>
                  <a:srgbClr val="FF0000"/>
                </a:solidFill>
                <a:latin typeface="Calibri"/>
                <a:cs typeface="Arial"/>
              </a:rPr>
            </a:br>
            <a:endParaRPr lang="he-IL" sz="1307" b="1" dirty="0">
              <a:solidFill>
                <a:srgbClr val="FF0000"/>
              </a:solidFill>
              <a:latin typeface="Calibri"/>
              <a:cs typeface="Arial"/>
            </a:endParaRPr>
          </a:p>
        </p:txBody>
      </p:sp>
      <p:sp>
        <p:nvSpPr>
          <p:cNvPr id="12" name="Rounded Rectangle 6"/>
          <p:cNvSpPr/>
          <p:nvPr/>
        </p:nvSpPr>
        <p:spPr>
          <a:xfrm>
            <a:off x="3523766" y="1502751"/>
            <a:ext cx="3167636" cy="1718588"/>
          </a:xfrm>
          <a:prstGeom prst="roundRect">
            <a:avLst/>
          </a:prstGeom>
          <a:ln w="38100">
            <a:solidFill>
              <a:srgbClr val="995940"/>
            </a:solidFill>
          </a:ln>
        </p:spPr>
        <p:style>
          <a:lnRef idx="2">
            <a:schemeClr val="accent5"/>
          </a:lnRef>
          <a:fillRef idx="1">
            <a:schemeClr val="lt1"/>
          </a:fillRef>
          <a:effectRef idx="0">
            <a:schemeClr val="accent5"/>
          </a:effectRef>
          <a:fontRef idx="minor">
            <a:schemeClr val="dk1"/>
          </a:fontRef>
        </p:style>
        <p:txBody>
          <a:bodyPr lIns="36000" tIns="0" rIns="36000" bIns="0" rtlCol="1" anchor="t"/>
          <a:lstStyle/>
          <a:p>
            <a:pPr algn="ctr">
              <a:defRPr/>
            </a:pPr>
            <a:r>
              <a:rPr lang="en-US" sz="900" b="1" dirty="0"/>
              <a:t>2. Introduction</a:t>
            </a:r>
          </a:p>
          <a:p>
            <a:pPr algn="ctr">
              <a:defRPr/>
            </a:pPr>
            <a:r>
              <a:rPr lang="en-US" sz="900" dirty="0"/>
              <a:t>Malaria is a tropical infectious disease caused by Plasmodium parasites. It is one of the leading causes of death in the world, especially among children.</a:t>
            </a:r>
            <a:r>
              <a:rPr lang="he-IL" sz="900" dirty="0"/>
              <a:t> </a:t>
            </a:r>
            <a:r>
              <a:rPr lang="en-US" sz="900" dirty="0"/>
              <a:t>One of the treatment methods available today is an attempt to predict the spread of the disease using mathematical models.</a:t>
            </a:r>
            <a:r>
              <a:rPr lang="he-IL" sz="900" dirty="0"/>
              <a:t> </a:t>
            </a:r>
            <a:r>
              <a:rPr lang="en-US" sz="900" dirty="0"/>
              <a:t>The mathematical models that predict malaria today are among others the Ross model, the McDonald model, the Anderson-May model, and more.</a:t>
            </a:r>
            <a:r>
              <a:rPr lang="he-IL" sz="900" dirty="0"/>
              <a:t> </a:t>
            </a:r>
            <a:r>
              <a:rPr lang="en-US" sz="900" dirty="0"/>
              <a:t>The main problem with such models is that they do not take into account the change in the Plasmodium parasite population whose growth rate is affected by many factors.</a:t>
            </a:r>
          </a:p>
          <a:p>
            <a:pPr algn="ctr">
              <a:defRPr/>
            </a:pPr>
            <a:endParaRPr lang="he-IL" sz="1000" dirty="0">
              <a:solidFill>
                <a:prstClr val="black"/>
              </a:solidFill>
              <a:latin typeface="Arial" pitchFamily="34" charset="0"/>
              <a:ea typeface="Tahoma" pitchFamily="34" charset="0"/>
              <a:cs typeface="Arial" pitchFamily="34" charset="0"/>
            </a:endParaRPr>
          </a:p>
        </p:txBody>
      </p:sp>
      <p:sp>
        <p:nvSpPr>
          <p:cNvPr id="17" name="Rounded Rectangle 6"/>
          <p:cNvSpPr/>
          <p:nvPr/>
        </p:nvSpPr>
        <p:spPr>
          <a:xfrm>
            <a:off x="155874" y="2927583"/>
            <a:ext cx="2997640" cy="2063063"/>
          </a:xfrm>
          <a:prstGeom prst="roundRect">
            <a:avLst/>
          </a:prstGeom>
          <a:ln w="38100">
            <a:solidFill>
              <a:schemeClr val="tx1"/>
            </a:solidFill>
          </a:ln>
        </p:spPr>
        <p:style>
          <a:lnRef idx="2">
            <a:schemeClr val="accent1"/>
          </a:lnRef>
          <a:fillRef idx="1">
            <a:schemeClr val="lt1"/>
          </a:fillRef>
          <a:effectRef idx="0">
            <a:schemeClr val="accent1"/>
          </a:effectRef>
          <a:fontRef idx="minor">
            <a:schemeClr val="dk1"/>
          </a:fontRef>
        </p:style>
        <p:txBody>
          <a:bodyPr lIns="0" tIns="0" rIns="36000" bIns="0" rtlCol="1" anchor="t"/>
          <a:lstStyle/>
          <a:p>
            <a:pPr algn="ctr">
              <a:defRPr/>
            </a:pPr>
            <a:r>
              <a:rPr lang="he-IL" sz="800" b="1" dirty="0"/>
              <a:t>3</a:t>
            </a:r>
            <a:r>
              <a:rPr lang="en-US" sz="800" b="1" dirty="0"/>
              <a:t>. Methods &amp; Alternatives</a:t>
            </a:r>
          </a:p>
          <a:p>
            <a:pPr algn="ctr">
              <a:defRPr/>
            </a:pPr>
            <a:r>
              <a:rPr lang="en-US" sz="800" dirty="0"/>
              <a:t>In the project, we implemented 3 models: </a:t>
            </a:r>
          </a:p>
          <a:p>
            <a:pPr marL="228600" indent="-228600" algn="ctr">
              <a:buAutoNum type="arabicPeriod"/>
              <a:defRPr/>
            </a:pPr>
            <a:r>
              <a:rPr lang="en-US" sz="800" dirty="0"/>
              <a:t>The Ross Model: Predicts the rate of infected humans using 2 primary parameters – newly infected humans and recovering. The model also predicts the rate of infected mosquitoes using 2 primary parameters - newly infected mosquitoes and mosquito mortality. </a:t>
            </a:r>
          </a:p>
          <a:p>
            <a:pPr marL="228600" indent="-228600" algn="ctr">
              <a:buAutoNum type="arabicPeriod"/>
              <a:defRPr/>
            </a:pPr>
            <a:r>
              <a:rPr lang="en-US" sz="800" dirty="0"/>
              <a:t>MacDonald model: Extends the Ross model to predict the proportion of infected humans and the proportion of infected mosquitoes using the mosquito incubation period parameter. It also adds an equation to predict the percentage of exposed mosquitoes.</a:t>
            </a:r>
          </a:p>
          <a:p>
            <a:pPr marL="228600" indent="-228600" algn="ctr">
              <a:buAutoNum type="arabicPeriod"/>
              <a:defRPr/>
            </a:pPr>
            <a:r>
              <a:rPr lang="en-US" sz="800" dirty="0"/>
              <a:t>Anderson-May model: Extends the McDonald model. It adds an equation to predict the percentage of exposed people given the human incubation period parameter</a:t>
            </a:r>
            <a:r>
              <a:rPr lang="en-US" sz="900" dirty="0"/>
              <a:t>.</a:t>
            </a:r>
            <a:br>
              <a:rPr lang="en-US" sz="900" dirty="0"/>
            </a:br>
            <a:r>
              <a:rPr lang="he-IL" sz="900" dirty="0"/>
              <a:t> </a:t>
            </a:r>
            <a:endParaRPr lang="en-US" sz="900" dirty="0"/>
          </a:p>
        </p:txBody>
      </p:sp>
      <p:sp>
        <p:nvSpPr>
          <p:cNvPr id="29" name="Rounded Rectangle 6"/>
          <p:cNvSpPr/>
          <p:nvPr/>
        </p:nvSpPr>
        <p:spPr>
          <a:xfrm>
            <a:off x="3534490" y="3439216"/>
            <a:ext cx="3167636" cy="1511020"/>
          </a:xfrm>
          <a:prstGeom prst="roundRect">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lIns="36000" tIns="0" rIns="36000" bIns="0" rtlCol="1" anchor="t"/>
          <a:lstStyle/>
          <a:p>
            <a:pPr algn="ctr">
              <a:defRPr/>
            </a:pPr>
            <a:r>
              <a:rPr lang="en-US" sz="800" b="1" dirty="0"/>
              <a:t>4. Selected Approach</a:t>
            </a:r>
            <a:endParaRPr lang="he-IL" sz="800" b="1" dirty="0"/>
          </a:p>
          <a:p>
            <a:pPr algn="ctr">
              <a:defRPr/>
            </a:pPr>
            <a:r>
              <a:rPr lang="en-US" sz="800" dirty="0"/>
              <a:t>We have developed an equation for predicting the ratio of live mosquitoes with the help of several main parameters that affect their growth rate: Probability of death, Time of egg development for an adult mosquito, Duration of pregnancy, Number of swamps available, Possible capacity in each swamp.</a:t>
            </a:r>
            <a:endParaRPr lang="he-IL" sz="800" dirty="0"/>
          </a:p>
          <a:p>
            <a:pPr algn="ctr">
              <a:defRPr/>
            </a:pPr>
            <a:r>
              <a:rPr lang="en-US" sz="800" dirty="0"/>
              <a:t>We assumed that when a mosquito completes the period of pregnancy it gets pregnant again immediately, in addition, we assumed that any mosquito that is into adulthood gets pregnant immediately. We "diluted" the number of mosquitoes in the swamps (if it bypassed the possible capacity) equally.</a:t>
            </a:r>
          </a:p>
        </p:txBody>
      </p:sp>
      <p:sp>
        <p:nvSpPr>
          <p:cNvPr id="36" name="Rounded Rectangle 6"/>
          <p:cNvSpPr/>
          <p:nvPr/>
        </p:nvSpPr>
        <p:spPr>
          <a:xfrm>
            <a:off x="177321" y="5177705"/>
            <a:ext cx="6524805" cy="2971767"/>
          </a:xfrm>
          <a:prstGeom prst="roundRect">
            <a:avLst/>
          </a:prstGeom>
          <a:ln w="38100">
            <a:solidFill>
              <a:srgbClr val="995940"/>
            </a:solidFill>
          </a:ln>
        </p:spPr>
        <p:style>
          <a:lnRef idx="2">
            <a:schemeClr val="accent3"/>
          </a:lnRef>
          <a:fillRef idx="1">
            <a:schemeClr val="lt1"/>
          </a:fillRef>
          <a:effectRef idx="0">
            <a:schemeClr val="accent3"/>
          </a:effectRef>
          <a:fontRef idx="minor">
            <a:schemeClr val="dk1"/>
          </a:fontRef>
        </p:style>
        <p:txBody>
          <a:bodyPr lIns="36000" tIns="0" rIns="36000" bIns="0" rtlCol="1" anchor="t"/>
          <a:lstStyle/>
          <a:p>
            <a:pPr algn="ctr">
              <a:defRPr/>
            </a:pPr>
            <a:r>
              <a:rPr lang="en-US" sz="1000" b="1" dirty="0"/>
              <a:t>6. Solution Description</a:t>
            </a:r>
            <a:endParaRPr lang="en-IL" sz="1200" dirty="0">
              <a:effectLst/>
              <a:latin typeface="Calibri" panose="020F0502020204030204" pitchFamily="34" charset="0"/>
              <a:ea typeface="Calibri" panose="020F0502020204030204" pitchFamily="34" charset="0"/>
              <a:cs typeface="Arial" panose="020B0604020202020204" pitchFamily="34" charset="0"/>
            </a:endParaRPr>
          </a:p>
          <a:p>
            <a:pPr rtl="1">
              <a:defRPr/>
            </a:pPr>
            <a:endParaRPr lang="he-IL" sz="1200" dirty="0">
              <a:solidFill>
                <a:prstClr val="black"/>
              </a:solidFill>
              <a:latin typeface="Arial" pitchFamily="34" charset="0"/>
              <a:ea typeface="Tahoma" pitchFamily="34" charset="0"/>
              <a:cs typeface="Arial" pitchFamily="34" charset="0"/>
            </a:endParaRPr>
          </a:p>
        </p:txBody>
      </p:sp>
      <p:sp>
        <p:nvSpPr>
          <p:cNvPr id="18" name="Rounded Rectangle 6">
            <a:extLst>
              <a:ext uri="{FF2B5EF4-FFF2-40B4-BE49-F238E27FC236}">
                <a16:creationId xmlns:a16="http://schemas.microsoft.com/office/drawing/2014/main" id="{833CA314-16B2-48AE-972C-270F5704890A}"/>
              </a:ext>
            </a:extLst>
          </p:cNvPr>
          <p:cNvSpPr/>
          <p:nvPr/>
        </p:nvSpPr>
        <p:spPr>
          <a:xfrm>
            <a:off x="159026" y="1502749"/>
            <a:ext cx="2997641" cy="1261072"/>
          </a:xfrm>
          <a:prstGeom prst="roundRect">
            <a:avLst/>
          </a:prstGeom>
          <a:ln w="38100">
            <a:solidFill>
              <a:srgbClr val="995940"/>
            </a:solidFill>
          </a:ln>
        </p:spPr>
        <p:style>
          <a:lnRef idx="2">
            <a:schemeClr val="accent5"/>
          </a:lnRef>
          <a:fillRef idx="1">
            <a:schemeClr val="lt1"/>
          </a:fillRef>
          <a:effectRef idx="0">
            <a:schemeClr val="accent5"/>
          </a:effectRef>
          <a:fontRef idx="minor">
            <a:schemeClr val="dk1"/>
          </a:fontRef>
        </p:style>
        <p:txBody>
          <a:bodyPr lIns="36000" tIns="18000" rIns="576000" bIns="18000" rtlCol="1" anchor="t"/>
          <a:lstStyle/>
          <a:p>
            <a:pPr lvl="1" algn="ctr">
              <a:buFontTx/>
              <a:buAutoNum type="arabicPeriod"/>
              <a:defRPr/>
            </a:pPr>
            <a:r>
              <a:rPr lang="en-US" sz="800" b="1" dirty="0"/>
              <a:t> Contribution &amp; Project Goal</a:t>
            </a:r>
          </a:p>
          <a:p>
            <a:pPr algn="ctr">
              <a:defRPr/>
            </a:pPr>
            <a:r>
              <a:rPr lang="en-US" sz="800" dirty="0"/>
              <a:t>The project aims to implement standard prediction models for malaria disease</a:t>
            </a:r>
            <a:r>
              <a:rPr lang="he-IL" sz="800" dirty="0"/>
              <a:t> .</a:t>
            </a:r>
            <a:r>
              <a:rPr lang="en-US" sz="800" dirty="0"/>
              <a:t>It also seeks to evaluate the mosquito population measure more accurately since this measure in such models is fixed. We collaborated with the </a:t>
            </a:r>
            <a:r>
              <a:rPr lang="en-US" sz="800" b="0" i="0" dirty="0">
                <a:solidFill>
                  <a:srgbClr val="333333"/>
                </a:solidFill>
                <a:effectLst/>
                <a:latin typeface="Droid Serif"/>
              </a:rPr>
              <a:t>ZzappMalaria company, the developer of a mobile-app and managerial dashboard that helps eliminate malaria that </a:t>
            </a:r>
            <a:r>
              <a:rPr lang="en-US" sz="800" dirty="0"/>
              <a:t>have won IBM Watson AI XPRIZE Competition in 2022.</a:t>
            </a:r>
          </a:p>
          <a:p>
            <a:pPr algn="ctr">
              <a:defRPr/>
            </a:pPr>
            <a:endParaRPr lang="en-US" sz="800" dirty="0"/>
          </a:p>
          <a:p>
            <a:pPr algn="ctr">
              <a:defRPr/>
            </a:pPr>
            <a:endParaRPr lang="he-IL" sz="800" dirty="0"/>
          </a:p>
        </p:txBody>
      </p:sp>
      <p:sp>
        <p:nvSpPr>
          <p:cNvPr id="2" name="Rectangle 1">
            <a:extLst>
              <a:ext uri="{FF2B5EF4-FFF2-40B4-BE49-F238E27FC236}">
                <a16:creationId xmlns:a16="http://schemas.microsoft.com/office/drawing/2014/main" id="{96CFC95C-2546-AA42-06DB-F6A83ED431C2}"/>
              </a:ext>
            </a:extLst>
          </p:cNvPr>
          <p:cNvSpPr/>
          <p:nvPr/>
        </p:nvSpPr>
        <p:spPr>
          <a:xfrm>
            <a:off x="5906531" y="223953"/>
            <a:ext cx="838800" cy="838800"/>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400" dirty="0"/>
              <a:t>42</a:t>
            </a:r>
            <a:endParaRPr lang="en-US" sz="2400" dirty="0"/>
          </a:p>
        </p:txBody>
      </p:sp>
      <p:sp>
        <p:nvSpPr>
          <p:cNvPr id="4" name="Rectangle 1">
            <a:extLst>
              <a:ext uri="{FF2B5EF4-FFF2-40B4-BE49-F238E27FC236}">
                <a16:creationId xmlns:a16="http://schemas.microsoft.com/office/drawing/2014/main" id="{9E8AFAD1-9C8E-AA66-1E90-8E0F2038E740}"/>
              </a:ext>
            </a:extLst>
          </p:cNvPr>
          <p:cNvSpPr>
            <a:spLocks noChangeArrowheads="1"/>
          </p:cNvSpPr>
          <p:nvPr/>
        </p:nvSpPr>
        <p:spPr bwMode="auto">
          <a:xfrm>
            <a:off x="0" y="217052"/>
            <a:ext cx="11222" cy="23095"/>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400" b="0" i="0" u="none" strike="noStrike" cap="none" normalizeH="0" baseline="0" dirty="0">
                <a:ln>
                  <a:noFill/>
                </a:ln>
                <a:solidFill>
                  <a:schemeClr val="tx1"/>
                </a:solidFill>
                <a:effectLst/>
              </a:rPr>
              <a:t> </a:t>
            </a: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cxnSp>
        <p:nvCxnSpPr>
          <p:cNvPr id="33" name="Straight Connector 32">
            <a:extLst>
              <a:ext uri="{FF2B5EF4-FFF2-40B4-BE49-F238E27FC236}">
                <a16:creationId xmlns:a16="http://schemas.microsoft.com/office/drawing/2014/main" id="{3D92D26A-D65C-8065-A9DC-36661625DCE5}"/>
              </a:ext>
            </a:extLst>
          </p:cNvPr>
          <p:cNvCxnSpPr>
            <a:cxnSpLocks/>
          </p:cNvCxnSpPr>
          <p:nvPr/>
        </p:nvCxnSpPr>
        <p:spPr>
          <a:xfrm>
            <a:off x="3652734" y="5620072"/>
            <a:ext cx="0" cy="221190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E5D6BE8-9AC7-0EF4-3B3F-1A141661F792}"/>
                  </a:ext>
                </a:extLst>
              </p:cNvPr>
              <p:cNvSpPr txBox="1"/>
              <p:nvPr/>
            </p:nvSpPr>
            <p:spPr>
              <a:xfrm>
                <a:off x="3763574" y="5521016"/>
                <a:ext cx="2669424" cy="2466829"/>
              </a:xfrm>
              <a:prstGeom prst="rect">
                <a:avLst/>
              </a:prstGeom>
              <a:noFill/>
            </p:spPr>
            <p:txBody>
              <a:bodyPr wrap="square" rtlCol="0">
                <a:spAutoFit/>
              </a:bodyPr>
              <a:lstStyle/>
              <a:p>
                <a:pPr>
                  <a:lnSpc>
                    <a:spcPct val="107000"/>
                  </a:lnSpc>
                </a:pPr>
                <a14:m>
                  <m:oMath xmlns:m="http://schemas.openxmlformats.org/officeDocument/2006/math">
                    <m:sSub>
                      <m:sSubPr>
                        <m:ctrlPr>
                          <a:rPr lang="en-IL" sz="800" i="1" smtClean="0">
                            <a:solidFill>
                              <a:srgbClr val="92D050"/>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92D050"/>
                            </a:solidFill>
                            <a:latin typeface="Cambria Math" panose="02040503050406030204" pitchFamily="18" charset="0"/>
                            <a:ea typeface="Times New Roman" panose="02020603050405020304" pitchFamily="18" charset="0"/>
                            <a:cs typeface="David" panose="020E0502060401010101" pitchFamily="34" charset="-79"/>
                          </a:rPr>
                          <m:t>𝑑</m:t>
                        </m:r>
                      </m:e>
                      <m:sub>
                        <m:r>
                          <a:rPr lang="en-US" sz="800" i="1">
                            <a:solidFill>
                              <a:srgbClr val="92D050"/>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 Probability of a mosquito death on a given day.</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70C0"/>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0070C0"/>
                            </a:solidFill>
                            <a:latin typeface="Cambria Math" panose="02040503050406030204" pitchFamily="18" charset="0"/>
                            <a:ea typeface="Times New Roman" panose="02020603050405020304" pitchFamily="18" charset="0"/>
                            <a:cs typeface="David" panose="020E0502060401010101" pitchFamily="34" charset="-79"/>
                          </a:rPr>
                          <m:t>𝜂</m:t>
                        </m:r>
                      </m:e>
                      <m:sub>
                        <m:r>
                          <a:rPr lang="en-US" sz="800" i="1">
                            <a:solidFill>
                              <a:srgbClr val="0070C0"/>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 Period taken for an</a:t>
                </a:r>
                <a:r>
                  <a:rPr lang="en-US" sz="800" dirty="0">
                    <a:solidFill>
                      <a:srgbClr val="2E2E2E"/>
                    </a:solidFill>
                    <a:latin typeface="Georgia" panose="02040502050405020303" pitchFamily="18" charset="0"/>
                    <a:ea typeface="Calibri" panose="020F0502020204030204" pitchFamily="34" charset="0"/>
                    <a:cs typeface="Arial" panose="020B0604020202020204" pitchFamily="34" charset="0"/>
                  </a:rPr>
                  <a:t> egg to become an adult.</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1F4E79"/>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1F4E79"/>
                            </a:solidFill>
                            <a:latin typeface="Cambria Math" panose="02040503050406030204" pitchFamily="18" charset="0"/>
                            <a:ea typeface="Times New Roman" panose="02020603050405020304" pitchFamily="18" charset="0"/>
                            <a:cs typeface="David" panose="020E0502060401010101" pitchFamily="34" charset="-79"/>
                          </a:rPr>
                          <m:t>𝜂</m:t>
                        </m:r>
                      </m:e>
                      <m:sub>
                        <m:r>
                          <a:rPr lang="en-US" sz="800" i="1">
                            <a:solidFill>
                              <a:srgbClr val="1F4E79"/>
                            </a:solidFill>
                            <a:latin typeface="Cambria Math" panose="02040503050406030204" pitchFamily="18" charset="0"/>
                            <a:ea typeface="Times New Roman" panose="02020603050405020304" pitchFamily="18" charset="0"/>
                            <a:cs typeface="David" panose="020E0502060401010101" pitchFamily="34" charset="-79"/>
                          </a:rPr>
                          <m:t>𝑝</m:t>
                        </m:r>
                      </m:sub>
                    </m:sSub>
                  </m:oMath>
                </a14:m>
                <a:r>
                  <a:rPr lang="fr-FR"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 Pregnancy duration.</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FF99"/>
                            </a:solidFill>
                            <a:latin typeface="Cambria Math" panose="02040503050406030204" pitchFamily="18" charset="0"/>
                            <a:ea typeface="Times New Roman" panose="02020603050405020304" pitchFamily="18" charset="0"/>
                            <a:cs typeface="David" panose="020E0502060401010101" pitchFamily="34" charset="-79"/>
                          </a:rPr>
                        </m:ctrlPr>
                      </m:sSubPr>
                      <m:e>
                        <m:r>
                          <a:rPr lang="en-US" sz="800" i="1">
                            <a:solidFill>
                              <a:srgbClr val="00FF99"/>
                            </a:solidFill>
                            <a:latin typeface="Cambria Math" panose="02040503050406030204" pitchFamily="18" charset="0"/>
                            <a:ea typeface="Times New Roman" panose="02020603050405020304" pitchFamily="18" charset="0"/>
                            <a:cs typeface="David" panose="020E0502060401010101" pitchFamily="34" charset="-79"/>
                          </a:rPr>
                          <m:t>𝑛</m:t>
                        </m:r>
                      </m:e>
                      <m:sub>
                        <m:r>
                          <a:rPr lang="en-US" sz="800" i="1">
                            <a:solidFill>
                              <a:srgbClr val="00FF99"/>
                            </a:solidFill>
                            <a:latin typeface="Cambria Math" panose="02040503050406030204" pitchFamily="18" charset="0"/>
                            <a:ea typeface="Times New Roman" panose="02020603050405020304" pitchFamily="18" charset="0"/>
                            <a:cs typeface="David" panose="020E0502060401010101" pitchFamily="34" charset="-79"/>
                          </a:rPr>
                          <m:t>𝑚</m:t>
                        </m:r>
                      </m:sub>
                    </m:sSub>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 Number of female mosquitoes born </a:t>
                </a:r>
                <a:r>
                  <a:rPr lang="en-US" sz="800" dirty="0">
                    <a:solidFill>
                      <a:srgbClr val="2E2E2E"/>
                    </a:solidFill>
                    <a:latin typeface="Georgia" panose="02040502050405020303" pitchFamily="18" charset="0"/>
                    <a:ea typeface="Calibri" panose="020F0502020204030204" pitchFamily="34" charset="0"/>
                    <a:cs typeface="Arial" panose="020B0604020202020204" pitchFamily="34" charset="0"/>
                  </a:rPr>
                  <a:t>per pregnancy</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008080"/>
                        </a:solidFill>
                        <a:latin typeface="Cambria Math" panose="02040503050406030204" pitchFamily="18" charset="0"/>
                        <a:ea typeface="Times New Roman" panose="02020603050405020304" pitchFamily="18" charset="0"/>
                        <a:cs typeface="Arial" panose="020B0604020202020204" pitchFamily="34" charset="0"/>
                      </a:rPr>
                      <m:t>𝑠</m:t>
                    </m:r>
                    <m:r>
                      <a:rPr lang="en-US" sz="800" b="0" i="1" smtClean="0">
                        <a:solidFill>
                          <a:srgbClr val="008080"/>
                        </a:solidFill>
                        <a:latin typeface="Cambria Math" panose="02040503050406030204" pitchFamily="18" charset="0"/>
                        <a:ea typeface="Times New Roman" panose="02020603050405020304" pitchFamily="18" charset="0"/>
                        <a:cs typeface="Arial" panose="020B0604020202020204" pitchFamily="34" charset="0"/>
                      </a:rPr>
                      <m:t> </m:t>
                    </m:r>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Number of swamps.</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FF6699"/>
                            </a:solidFill>
                            <a:latin typeface="Cambria Math" panose="02040503050406030204" pitchFamily="18" charset="0"/>
                            <a:ea typeface="Times New Roman" panose="02020603050405020304" pitchFamily="18" charset="0"/>
                            <a:cs typeface="Arial" panose="020B0604020202020204" pitchFamily="34" charset="0"/>
                          </a:rPr>
                        </m:ctrlPr>
                      </m:sSubPr>
                      <m:e>
                        <m:r>
                          <a:rPr lang="en-US" sz="800" i="1">
                            <a:solidFill>
                              <a:srgbClr val="FF6699"/>
                            </a:solidFill>
                            <a:latin typeface="Cambria Math" panose="02040503050406030204" pitchFamily="18" charset="0"/>
                            <a:ea typeface="Times New Roman" panose="02020603050405020304" pitchFamily="18" charset="0"/>
                            <a:cs typeface="Arial" panose="020B0604020202020204" pitchFamily="34" charset="0"/>
                          </a:rPr>
                          <m:t>𝑐</m:t>
                        </m:r>
                      </m:e>
                      <m:sub>
                        <m:r>
                          <a:rPr lang="en-US" sz="800" i="1">
                            <a:solidFill>
                              <a:srgbClr val="FF6699"/>
                            </a:solidFill>
                            <a:latin typeface="Cambria Math" panose="02040503050406030204" pitchFamily="18" charset="0"/>
                            <a:ea typeface="Times New Roman" panose="02020603050405020304" pitchFamily="18" charset="0"/>
                            <a:cs typeface="Arial" panose="020B0604020202020204" pitchFamily="34" charset="0"/>
                          </a:rPr>
                          <m:t>𝑆</m:t>
                        </m:r>
                      </m:sub>
                    </m:sSub>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 Capacity of mosquitoes per swamp.</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sSub>
                      <m:sSubPr>
                        <m:ctrlPr>
                          <a:rPr lang="en-IL" sz="800" i="1">
                            <a:solidFill>
                              <a:srgbClr val="0000FF"/>
                            </a:solidFill>
                            <a:latin typeface="Cambria Math" panose="02040503050406030204" pitchFamily="18" charset="0"/>
                            <a:ea typeface="Times New Roman" panose="02020603050405020304" pitchFamily="18" charset="0"/>
                            <a:cs typeface="Arial" panose="020B0604020202020204" pitchFamily="34" charset="0"/>
                          </a:rPr>
                        </m:ctrlPr>
                      </m:sSubPr>
                      <m:e>
                        <m:r>
                          <a:rPr lang="en-US" sz="800" i="1">
                            <a:solidFill>
                              <a:srgbClr val="0000FF"/>
                            </a:solidFill>
                            <a:latin typeface="Cambria Math" panose="02040503050406030204" pitchFamily="18" charset="0"/>
                            <a:ea typeface="Times New Roman" panose="02020603050405020304" pitchFamily="18" charset="0"/>
                            <a:cs typeface="Arial" panose="020B0604020202020204" pitchFamily="34" charset="0"/>
                          </a:rPr>
                          <m:t>𝑐</m:t>
                        </m:r>
                      </m:e>
                      <m:sub>
                        <m:r>
                          <a:rPr lang="en-US" sz="800" i="1">
                            <a:solidFill>
                              <a:srgbClr val="0000FF"/>
                            </a:solidFill>
                            <a:latin typeface="Cambria Math" panose="02040503050406030204" pitchFamily="18" charset="0"/>
                            <a:ea typeface="Times New Roman" panose="02020603050405020304" pitchFamily="18" charset="0"/>
                            <a:cs typeface="Arial" panose="020B0604020202020204" pitchFamily="34" charset="0"/>
                          </a:rPr>
                          <m:t>𝑡𝑜𝑡</m:t>
                        </m:r>
                      </m:sub>
                    </m:sSub>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 Capacity of all mosquitoes at all swamps.</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FF00FF"/>
                        </a:solidFill>
                        <a:latin typeface="Cambria Math" panose="02040503050406030204" pitchFamily="18" charset="0"/>
                        <a:ea typeface="Times New Roman" panose="02020603050405020304" pitchFamily="18" charset="0"/>
                        <a:cs typeface="David" panose="020E0502060401010101" pitchFamily="34" charset="-79"/>
                      </a:rPr>
                      <m:t>𝑘</m:t>
                    </m:r>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 Number of female mosquitoes born on a given day </a:t>
                </a:r>
              </a:p>
              <a:p>
                <a:pPr>
                  <a:lnSpc>
                    <a:spcPct val="107000"/>
                  </a:lnSpc>
                </a:pPr>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per female </a:t>
                </a:r>
                <a:r>
                  <a:rPr lang="en-IL" sz="800" dirty="0">
                    <a:solidFill>
                      <a:srgbClr val="2E2E2E"/>
                    </a:solidFill>
                    <a:latin typeface="Georgia" panose="02040502050405020303" pitchFamily="18" charset="0"/>
                    <a:ea typeface="Calibri" panose="020F0502020204030204" pitchFamily="34" charset="0"/>
                    <a:cs typeface="Arial" panose="020B0604020202020204" pitchFamily="34" charset="0"/>
                  </a:rPr>
                  <a:t>mosquito</a:t>
                </a:r>
                <a:r>
                  <a:rPr lang="en-US" sz="800" dirty="0">
                    <a:solidFill>
                      <a:srgbClr val="2E2E2E"/>
                    </a:solidFill>
                    <a:latin typeface="Georgia" panose="02040502050405020303" pitchFamily="18" charset="0"/>
                    <a:ea typeface="Calibri" panose="020F0502020204030204" pitchFamily="34" charset="0"/>
                    <a:cs typeface="Arial" panose="020B0604020202020204" pitchFamily="34" charset="0"/>
                  </a:rPr>
                  <a:t>.</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t>𝑔</m:t>
                    </m:r>
                    <m:d>
                      <m:dPr>
                        <m:ctrlP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ctrlPr>
                      </m:dPr>
                      <m:e>
                        <m:r>
                          <a:rPr lang="en-US" sz="800" i="1">
                            <a:solidFill>
                              <a:srgbClr val="538135"/>
                            </a:solidFill>
                            <a:latin typeface="Cambria Math" panose="02040503050406030204" pitchFamily="18" charset="0"/>
                            <a:ea typeface="Times New Roman" panose="02020603050405020304" pitchFamily="18" charset="0"/>
                            <a:cs typeface="David" panose="020E0502060401010101" pitchFamily="34" charset="-79"/>
                          </a:rPr>
                          <m:t>𝑡</m:t>
                        </m:r>
                      </m:e>
                    </m:d>
                    <m:r>
                      <a:rPr lang="en-US" sz="800" b="0" i="1" smtClean="0">
                        <a:solidFill>
                          <a:srgbClr val="538135"/>
                        </a:solidFill>
                        <a:latin typeface="Cambria Math" panose="02040503050406030204" pitchFamily="18" charset="0"/>
                        <a:ea typeface="Times New Roman" panose="02020603050405020304" pitchFamily="18" charset="0"/>
                        <a:cs typeface="David" panose="020E0502060401010101" pitchFamily="34" charset="-79"/>
                      </a:rPr>
                      <m:t> </m:t>
                    </m:r>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Number of female mosquitoes being laid in a </a:t>
                </a:r>
              </a:p>
              <a:p>
                <a:pPr>
                  <a:lnSpc>
                    <a:spcPct val="107000"/>
                  </a:lnSpc>
                </a:pPr>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swamp on a given day before dilution.</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BF8F00"/>
                        </a:solidFill>
                        <a:latin typeface="Cambria Math" panose="02040503050406030204" pitchFamily="18" charset="0"/>
                        <a:ea typeface="Times New Roman" panose="02020603050405020304" pitchFamily="18" charset="0"/>
                        <a:cs typeface="David" panose="020E0502060401010101" pitchFamily="34" charset="-79"/>
                      </a:rPr>
                      <m:t>𝑡𝑜𝑡</m:t>
                    </m:r>
                    <m:r>
                      <a:rPr lang="en-US" sz="800" b="0" i="1" smtClean="0">
                        <a:solidFill>
                          <a:srgbClr val="BF8F00"/>
                        </a:solidFill>
                        <a:latin typeface="Cambria Math" panose="02040503050406030204" pitchFamily="18" charset="0"/>
                        <a:ea typeface="Times New Roman" panose="02020603050405020304" pitchFamily="18" charset="0"/>
                        <a:cs typeface="David" panose="020E0502060401010101" pitchFamily="34" charset="-79"/>
                      </a:rPr>
                      <m:t> </m:t>
                    </m:r>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Number of female mosquitoes in the swamps </a:t>
                </a:r>
              </a:p>
              <a:p>
                <a:pPr>
                  <a:lnSpc>
                    <a:spcPct val="107000"/>
                  </a:lnSpc>
                </a:pPr>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before dilution.</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C45911"/>
                        </a:solidFill>
                        <a:latin typeface="Cambria Math" panose="02040503050406030204" pitchFamily="18" charset="0"/>
                        <a:ea typeface="Times New Roman" panose="02020603050405020304" pitchFamily="18" charset="0"/>
                        <a:cs typeface="David" panose="020E0502060401010101" pitchFamily="34" charset="-79"/>
                      </a:rPr>
                      <m:t>𝑝</m:t>
                    </m:r>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 Number of female mosquitoes that</a:t>
                </a:r>
                <a:r>
                  <a:rPr lang="en-US" sz="800" dirty="0">
                    <a:solidFill>
                      <a:srgbClr val="2E2E2E"/>
                    </a:solidFill>
                    <a:latin typeface="Arial" panose="020B0604020202020204" pitchFamily="34" charset="0"/>
                    <a:ea typeface="Times New Roman" panose="02020603050405020304" pitchFamily="18" charset="0"/>
                    <a:cs typeface="Arial" panose="020B0604020202020204" pitchFamily="34" charset="0"/>
                  </a:rPr>
                  <a:t> </a:t>
                </a:r>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needed to be </a:t>
                </a:r>
              </a:p>
              <a:p>
                <a:pPr>
                  <a:lnSpc>
                    <a:spcPct val="107000"/>
                  </a:lnSpc>
                </a:pPr>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diluted in each day.</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𝑓</m:t>
                    </m:r>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m:t>
                    </m:r>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𝑡</m:t>
                    </m:r>
                    <m:r>
                      <a:rPr lang="en-US" sz="800" i="1">
                        <a:solidFill>
                          <a:srgbClr val="7030A0"/>
                        </a:solidFill>
                        <a:latin typeface="Cambria Math" panose="02040503050406030204" pitchFamily="18" charset="0"/>
                        <a:ea typeface="Times New Roman" panose="02020603050405020304" pitchFamily="18" charset="0"/>
                        <a:cs typeface="David" panose="020E0502060401010101" pitchFamily="34" charset="-79"/>
                      </a:rPr>
                      <m:t>)</m:t>
                    </m:r>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 Number of female mosquitoes being laid in a </a:t>
                </a:r>
              </a:p>
              <a:p>
                <a:pPr>
                  <a:lnSpc>
                    <a:spcPct val="107000"/>
                  </a:lnSpc>
                </a:pPr>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swamp on a given day after dilution.</a:t>
                </a:r>
                <a:endParaRPr lang="en-IL"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 xmlns:m="http://schemas.openxmlformats.org/officeDocument/2006/math">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𝑚</m:t>
                    </m:r>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m:t>
                    </m:r>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𝑡</m:t>
                    </m:r>
                    <m:r>
                      <a:rPr lang="en-US" sz="800" i="1">
                        <a:solidFill>
                          <a:srgbClr val="C00000"/>
                        </a:solidFill>
                        <a:latin typeface="Cambria Math" panose="02040503050406030204" pitchFamily="18" charset="0"/>
                        <a:ea typeface="Times New Roman" panose="02020603050405020304" pitchFamily="18" charset="0"/>
                        <a:cs typeface="David" panose="020E0502060401010101" pitchFamily="34" charset="-79"/>
                      </a:rPr>
                      <m:t>)</m:t>
                    </m:r>
                  </m:oMath>
                </a14:m>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a:t>
                </a:r>
                <a:r>
                  <a:rPr lang="en-US" sz="800" b="1" dirty="0">
                    <a:solidFill>
                      <a:srgbClr val="2E2E2E"/>
                    </a:solidFill>
                    <a:latin typeface="Georgia" panose="02040502050405020303" pitchFamily="18" charset="0"/>
                    <a:ea typeface="Times New Roman" panose="02020603050405020304" pitchFamily="18" charset="0"/>
                    <a:cs typeface="Arial" panose="020B0604020202020204" pitchFamily="34" charset="0"/>
                  </a:rPr>
                  <a:t>Number</a:t>
                </a:r>
                <a:r>
                  <a:rPr lang="en-US" sz="800" dirty="0">
                    <a:solidFill>
                      <a:srgbClr val="2E2E2E"/>
                    </a:solidFill>
                    <a:latin typeface="Georgia" panose="02040502050405020303" pitchFamily="18" charset="0"/>
                    <a:ea typeface="Times New Roman" panose="02020603050405020304" pitchFamily="18" charset="0"/>
                    <a:cs typeface="Arial" panose="020B0604020202020204" pitchFamily="34" charset="0"/>
                  </a:rPr>
                  <a:t> of mosquitoes on a given day.</a:t>
                </a:r>
                <a:endParaRPr lang="en-IL" sz="800" dirty="0">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7" name="TextBox 36">
                <a:extLst>
                  <a:ext uri="{FF2B5EF4-FFF2-40B4-BE49-F238E27FC236}">
                    <a16:creationId xmlns:a16="http://schemas.microsoft.com/office/drawing/2014/main" id="{8E5D6BE8-9AC7-0EF4-3B3F-1A141661F792}"/>
                  </a:ext>
                </a:extLst>
              </p:cNvPr>
              <p:cNvSpPr txBox="1">
                <a:spLocks noRot="1" noChangeAspect="1" noMove="1" noResize="1" noEditPoints="1" noAdjustHandles="1" noChangeArrowheads="1" noChangeShapeType="1" noTextEdit="1"/>
              </p:cNvSpPr>
              <p:nvPr/>
            </p:nvSpPr>
            <p:spPr>
              <a:xfrm>
                <a:off x="3763574" y="5521016"/>
                <a:ext cx="2669424" cy="2466829"/>
              </a:xfrm>
              <a:prstGeom prst="rect">
                <a:avLst/>
              </a:prstGeom>
              <a:blipFill>
                <a:blip r:embed="rId2"/>
                <a:stretch>
                  <a:fillRect/>
                </a:stretch>
              </a:blipFill>
            </p:spPr>
            <p:txBody>
              <a:bodyPr/>
              <a:lstStyle/>
              <a:p>
                <a:r>
                  <a:rPr lang="he-IL">
                    <a:noFill/>
                  </a:rPr>
                  <a:t> </a:t>
                </a:r>
              </a:p>
            </p:txBody>
          </p:sp>
        </mc:Fallback>
      </mc:AlternateContent>
      <p:pic>
        <p:nvPicPr>
          <p:cNvPr id="41" name="Picture 40">
            <a:extLst>
              <a:ext uri="{FF2B5EF4-FFF2-40B4-BE49-F238E27FC236}">
                <a16:creationId xmlns:a16="http://schemas.microsoft.com/office/drawing/2014/main" id="{0EA84B3F-A427-C1C0-D6DB-DEBFC2348CB3}"/>
              </a:ext>
            </a:extLst>
          </p:cNvPr>
          <p:cNvPicPr>
            <a:picLocks noChangeAspect="1"/>
          </p:cNvPicPr>
          <p:nvPr/>
        </p:nvPicPr>
        <p:blipFill>
          <a:blip r:embed="rId3"/>
          <a:stretch>
            <a:fillRect/>
          </a:stretch>
        </p:blipFill>
        <p:spPr>
          <a:xfrm>
            <a:off x="452807" y="5579700"/>
            <a:ext cx="3070959" cy="2092007"/>
          </a:xfrm>
          <a:prstGeom prst="rect">
            <a:avLst/>
          </a:prstGeom>
        </p:spPr>
      </p:pic>
      <p:sp>
        <p:nvSpPr>
          <p:cNvPr id="26" name="Rounded Rectangle 6">
            <a:extLst>
              <a:ext uri="{FF2B5EF4-FFF2-40B4-BE49-F238E27FC236}">
                <a16:creationId xmlns:a16="http://schemas.microsoft.com/office/drawing/2014/main" id="{4638677C-D19F-4A63-BBD0-8415A31799E0}"/>
              </a:ext>
            </a:extLst>
          </p:cNvPr>
          <p:cNvSpPr/>
          <p:nvPr/>
        </p:nvSpPr>
        <p:spPr>
          <a:xfrm>
            <a:off x="196848" y="8336531"/>
            <a:ext cx="3115448" cy="1525986"/>
          </a:xfrm>
          <a:prstGeom prst="roundRect">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lIns="0" tIns="0" rIns="0" bIns="0" rtlCol="1" anchor="t"/>
          <a:lstStyle/>
          <a:p>
            <a:pPr algn="ctr">
              <a:defRPr/>
            </a:pPr>
            <a:r>
              <a:rPr lang="en-US" sz="800" b="1" dirty="0"/>
              <a:t>7. Plotted Graph</a:t>
            </a:r>
            <a:endParaRPr lang="he-IL" sz="800" b="1" dirty="0"/>
          </a:p>
        </p:txBody>
      </p:sp>
      <p:pic>
        <p:nvPicPr>
          <p:cNvPr id="27" name="Picture 7">
            <a:extLst>
              <a:ext uri="{FF2B5EF4-FFF2-40B4-BE49-F238E27FC236}">
                <a16:creationId xmlns:a16="http://schemas.microsoft.com/office/drawing/2014/main" id="{61E79949-44D5-41AB-97C4-4CE3D01A80C3}"/>
              </a:ext>
            </a:extLst>
          </p:cNvPr>
          <p:cNvPicPr>
            <a:picLocks noChangeAspect="1"/>
          </p:cNvPicPr>
          <p:nvPr/>
        </p:nvPicPr>
        <p:blipFill>
          <a:blip r:embed="rId4"/>
          <a:stretch>
            <a:fillRect/>
          </a:stretch>
        </p:blipFill>
        <p:spPr>
          <a:xfrm>
            <a:off x="888432" y="8526797"/>
            <a:ext cx="1732280" cy="1311867"/>
          </a:xfrm>
          <a:prstGeom prst="rect">
            <a:avLst/>
          </a:prstGeom>
        </p:spPr>
      </p:pic>
      <p:sp>
        <p:nvSpPr>
          <p:cNvPr id="28" name="Rounded Rectangle 6">
            <a:extLst>
              <a:ext uri="{FF2B5EF4-FFF2-40B4-BE49-F238E27FC236}">
                <a16:creationId xmlns:a16="http://schemas.microsoft.com/office/drawing/2014/main" id="{9D6D7849-B5F7-4BCE-8CAB-7F5A5193F889}"/>
              </a:ext>
            </a:extLst>
          </p:cNvPr>
          <p:cNvSpPr/>
          <p:nvPr/>
        </p:nvSpPr>
        <p:spPr>
          <a:xfrm>
            <a:off x="3567628" y="8351497"/>
            <a:ext cx="3115448" cy="1511020"/>
          </a:xfrm>
          <a:prstGeom prst="roundRect">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lIns="36000" tIns="0" rIns="36000" bIns="0" rtlCol="1" anchor="t"/>
          <a:lstStyle/>
          <a:p>
            <a:pPr algn="ctr">
              <a:defRPr/>
            </a:pPr>
            <a:r>
              <a:rPr lang="en-US" sz="800" b="1" dirty="0"/>
              <a:t>8. GitHub</a:t>
            </a:r>
            <a:endParaRPr lang="he-IL" sz="800" b="1" dirty="0"/>
          </a:p>
        </p:txBody>
      </p:sp>
      <p:pic>
        <p:nvPicPr>
          <p:cNvPr id="11" name="תמונה 10">
            <a:extLst>
              <a:ext uri="{FF2B5EF4-FFF2-40B4-BE49-F238E27FC236}">
                <a16:creationId xmlns:a16="http://schemas.microsoft.com/office/drawing/2014/main" id="{9EFAE8E0-3100-46D0-BEED-5162214438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19" y="218108"/>
            <a:ext cx="839681" cy="839681"/>
          </a:xfrm>
          <a:prstGeom prst="rect">
            <a:avLst/>
          </a:prstGeom>
          <a:ln w="12700">
            <a:noFill/>
          </a:ln>
        </p:spPr>
      </p:pic>
      <p:pic>
        <p:nvPicPr>
          <p:cNvPr id="9" name="תמונה 8">
            <a:extLst>
              <a:ext uri="{FF2B5EF4-FFF2-40B4-BE49-F238E27FC236}">
                <a16:creationId xmlns:a16="http://schemas.microsoft.com/office/drawing/2014/main" id="{30A6679F-A62B-45F4-946D-5410B0B0F7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5697" y="7132968"/>
            <a:ext cx="1106426" cy="993650"/>
          </a:xfrm>
          <a:prstGeom prst="rect">
            <a:avLst/>
          </a:prstGeom>
        </p:spPr>
      </p:pic>
      <p:pic>
        <p:nvPicPr>
          <p:cNvPr id="13" name="תמונה 12">
            <a:extLst>
              <a:ext uri="{FF2B5EF4-FFF2-40B4-BE49-F238E27FC236}">
                <a16:creationId xmlns:a16="http://schemas.microsoft.com/office/drawing/2014/main" id="{103065CE-8228-4A7D-8869-C220B11690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80957" y="1852720"/>
            <a:ext cx="387097" cy="838202"/>
          </a:xfrm>
          <a:prstGeom prst="rect">
            <a:avLst/>
          </a:prstGeom>
        </p:spPr>
      </p:pic>
    </p:spTree>
    <p:extLst>
      <p:ext uri="{BB962C8B-B14F-4D97-AF65-F5344CB8AC3E}">
        <p14:creationId xmlns:p14="http://schemas.microsoft.com/office/powerpoint/2010/main" val="1321684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440</TotalTime>
  <Words>611</Words>
  <Application>Microsoft Office PowerPoint</Application>
  <PresentationFormat>מותאם אישית</PresentationFormat>
  <Paragraphs>36</Paragraphs>
  <Slides>1</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vt:i4>
      </vt:variant>
    </vt:vector>
  </HeadingPairs>
  <TitlesOfParts>
    <vt:vector size="8" baseType="lpstr">
      <vt:lpstr>Arial</vt:lpstr>
      <vt:lpstr>Calibri</vt:lpstr>
      <vt:lpstr>Calibri Light</vt:lpstr>
      <vt:lpstr>Cambria Math</vt:lpstr>
      <vt:lpstr>Droid Serif</vt:lpstr>
      <vt:lpstr>Georgia</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 zor</dc:creator>
  <cp:lastModifiedBy>אלמוג יעקב מעטוף</cp:lastModifiedBy>
  <cp:revision>33</cp:revision>
  <dcterms:created xsi:type="dcterms:W3CDTF">2020-05-21T09:41:20Z</dcterms:created>
  <dcterms:modified xsi:type="dcterms:W3CDTF">2022-05-25T09:34:36Z</dcterms:modified>
</cp:coreProperties>
</file>