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6548"/>
    <a:srgbClr val="B76E51"/>
    <a:srgbClr val="C2856C"/>
    <a:srgbClr val="B87154"/>
    <a:srgbClr val="995940"/>
    <a:srgbClr val="8D523B"/>
    <a:srgbClr val="7C4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120" d="100"/>
          <a:sy n="120" d="100"/>
        </p:scale>
        <p:origin x="6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5/25/2022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8000" cy="1261074"/>
          </a:xfrm>
          <a:solidFill>
            <a:srgbClr val="AE6548"/>
          </a:solidFill>
          <a:ln w="9525">
            <a:noFill/>
          </a:ln>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defTabSz="951583"/>
            <a:br>
              <a:rPr lang="en-US" sz="2400" b="1" dirty="0">
                <a:solidFill>
                  <a:schemeClr val="bg1"/>
                </a:solidFill>
                <a:latin typeface="Calibri"/>
                <a:cs typeface="Arial"/>
              </a:rPr>
            </a:br>
            <a:r>
              <a:rPr lang="en-US" sz="2400" b="1" u="sng" dirty="0">
                <a:solidFill>
                  <a:schemeClr val="bg1"/>
                </a:solidFill>
                <a:effectLst>
                  <a:outerShdw blurRad="38100" dist="38100" dir="2700000" algn="tl">
                    <a:srgbClr val="000000">
                      <a:alpha val="43137"/>
                    </a:srgbClr>
                  </a:outerShdw>
                </a:effectLst>
                <a:cs typeface="Arial"/>
              </a:rPr>
              <a:t>Malaria Prediction Model</a:t>
            </a:r>
          </a:p>
          <a:p>
            <a:pPr defTabSz="951583">
              <a:spcBef>
                <a:spcPts val="200"/>
              </a:spcBef>
              <a:spcAft>
                <a:spcPts val="200"/>
              </a:spcAft>
            </a:pPr>
            <a:r>
              <a:rPr lang="en-US" sz="1400" b="1" dirty="0">
                <a:solidFill>
                  <a:schemeClr val="bg1"/>
                </a:solidFill>
                <a:effectLst>
                  <a:outerShdw blurRad="38100" dist="38100" dir="2700000" algn="tl">
                    <a:srgbClr val="000000">
                      <a:alpha val="43137"/>
                    </a:srgbClr>
                  </a:outerShdw>
                </a:effectLst>
                <a:cs typeface="Arial"/>
              </a:rPr>
              <a:t>Almog Jakov, Itay Rafee and Neta Roth</a:t>
            </a:r>
          </a:p>
          <a:p>
            <a:pPr defTabSz="951583">
              <a:spcBef>
                <a:spcPts val="200"/>
              </a:spcBef>
              <a:spcAft>
                <a:spcPts val="200"/>
              </a:spcAft>
            </a:pPr>
            <a:r>
              <a:rPr lang="en-US" sz="1400" b="1" dirty="0">
                <a:solidFill>
                  <a:schemeClr val="bg1"/>
                </a:solidFill>
                <a:effectLst>
                  <a:outerShdw blurRad="38100" dist="38100" dir="2700000" algn="tl">
                    <a:srgbClr val="000000">
                      <a:alpha val="43137"/>
                    </a:srgbClr>
                  </a:outerShdw>
                </a:effectLst>
                <a:cs typeface="Arial"/>
              </a:rPr>
              <a:t>Elizabeth Itzkovich</a:t>
            </a:r>
            <a:br>
              <a:rPr lang="en-US" sz="1600" b="1" dirty="0">
                <a:solidFill>
                  <a:schemeClr val="bg1"/>
                </a:solidFill>
                <a:effectLst>
                  <a:outerShdw blurRad="38100" dist="38100" dir="2700000" algn="tl">
                    <a:srgbClr val="000000">
                      <a:alpha val="43137"/>
                    </a:srgbClr>
                  </a:outerShdw>
                </a:effectLst>
                <a:latin typeface="Calibri"/>
                <a:cs typeface="Arial"/>
              </a:rPr>
            </a:br>
            <a:endParaRPr lang="he-IL" sz="1600" b="1" dirty="0">
              <a:solidFill>
                <a:schemeClr val="bg1"/>
              </a:solidFill>
              <a:effectLst>
                <a:outerShdw blurRad="38100" dist="38100" dir="2700000" algn="tl">
                  <a:srgbClr val="000000">
                    <a:alpha val="43137"/>
                  </a:srgbClr>
                </a:outerShdw>
              </a:effectLst>
              <a:latin typeface="Calibri"/>
              <a:cs typeface="Arial"/>
            </a:endParaRPr>
          </a:p>
        </p:txBody>
      </p:sp>
      <p:sp>
        <p:nvSpPr>
          <p:cNvPr id="12" name="Rounded Rectangle 6"/>
          <p:cNvSpPr/>
          <p:nvPr/>
        </p:nvSpPr>
        <p:spPr>
          <a:xfrm>
            <a:off x="3523766" y="1502751"/>
            <a:ext cx="3167636" cy="1718588"/>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0" rIns="36000" bIns="0" rtlCol="1" anchor="t"/>
          <a:lstStyle/>
          <a:p>
            <a:pPr algn="ctr">
              <a:defRPr/>
            </a:pPr>
            <a:r>
              <a:rPr lang="en-US" sz="900" b="1" dirty="0"/>
              <a:t>2. Introduction</a:t>
            </a:r>
          </a:p>
          <a:p>
            <a:pPr algn="ctr">
              <a:defRPr/>
            </a:pPr>
            <a:r>
              <a:rPr lang="en-US" sz="900" dirty="0"/>
              <a:t>Malaria is a tropical infectious disease caused by Plasmodium parasites. It is one of the leading causes of death in the world, especially among children.</a:t>
            </a:r>
            <a:r>
              <a:rPr lang="he-IL" sz="900" dirty="0"/>
              <a:t> </a:t>
            </a:r>
            <a:r>
              <a:rPr lang="en-US" sz="900" dirty="0"/>
              <a:t>One of the treatment methods available today is an attempt to predict the spread of the disease using mathematical models.</a:t>
            </a:r>
            <a:r>
              <a:rPr lang="he-IL" sz="900" dirty="0"/>
              <a:t> </a:t>
            </a:r>
            <a:r>
              <a:rPr lang="en-US" sz="900" dirty="0"/>
              <a:t>The mathematical models that predict malaria today are among others the Ross model, the McDonald model, the Anderson-May model, and more.</a:t>
            </a:r>
            <a:r>
              <a:rPr lang="he-IL" sz="900" dirty="0"/>
              <a:t> </a:t>
            </a:r>
            <a:r>
              <a:rPr lang="en-US" sz="9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55874" y="2927583"/>
            <a:ext cx="2997640" cy="206306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36000" bIns="0" rtlCol="1" anchor="t"/>
          <a:lstStyle/>
          <a:p>
            <a:pPr algn="ctr">
              <a:defRPr/>
            </a:pPr>
            <a:r>
              <a:rPr lang="he-IL" sz="800" b="1" dirty="0"/>
              <a:t>3</a:t>
            </a:r>
            <a:r>
              <a:rPr lang="en-US" sz="800" b="1" dirty="0"/>
              <a:t>. Methods &amp; Alternatives</a:t>
            </a:r>
          </a:p>
          <a:p>
            <a:pPr algn="ctr">
              <a:defRPr/>
            </a:pPr>
            <a:r>
              <a:rPr lang="en-US" sz="800" dirty="0"/>
              <a:t>In the project, we implemented 3 models: </a:t>
            </a:r>
          </a:p>
          <a:p>
            <a:pPr marL="228600" indent="-228600" algn="ctr">
              <a:buAutoNum type="arabicPeriod"/>
              <a:defRPr/>
            </a:pPr>
            <a:r>
              <a:rPr lang="en-US" sz="8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228600" indent="-228600" algn="ctr">
              <a:buAutoNum type="arabicPeriod"/>
              <a:defRPr/>
            </a:pPr>
            <a:r>
              <a:rPr lang="en-US" sz="800" dirty="0"/>
              <a:t>MacDonald model: Extends the Ross model to predict the proportion of infected humans and the proportion of infected mosquitoes using the mosquito incubation period parameter. It also adds an equation to predict the percentage of exposed mosquitoes.</a:t>
            </a:r>
          </a:p>
          <a:p>
            <a:pPr marL="228600" indent="-228600" algn="ctr">
              <a:buAutoNum type="arabicPeriod"/>
              <a:defRPr/>
            </a:pPr>
            <a:r>
              <a:rPr lang="en-US" sz="800" dirty="0"/>
              <a:t>Anderson-May model: Extends the McDonald model. It adds an equation to predict the percentage of exposed people given the human incubation period parameter</a:t>
            </a:r>
            <a:r>
              <a:rPr lang="en-US" sz="900" dirty="0"/>
              <a:t>.</a:t>
            </a:r>
            <a:br>
              <a:rPr lang="en-US" sz="900" dirty="0"/>
            </a:br>
            <a:r>
              <a:rPr lang="he-IL" sz="900" dirty="0"/>
              <a:t> </a:t>
            </a:r>
            <a:endParaRPr lang="en-US" sz="900" dirty="0"/>
          </a:p>
        </p:txBody>
      </p:sp>
      <p:sp>
        <p:nvSpPr>
          <p:cNvPr id="29" name="Rounded Rectangle 6"/>
          <p:cNvSpPr/>
          <p:nvPr/>
        </p:nvSpPr>
        <p:spPr>
          <a:xfrm>
            <a:off x="3534490" y="3439216"/>
            <a:ext cx="3167636"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4. Selected Approach</a:t>
            </a:r>
            <a:endParaRPr lang="he-IL" sz="800" b="1" dirty="0"/>
          </a:p>
          <a:p>
            <a:pPr algn="ctr">
              <a:defRPr/>
            </a:pPr>
            <a:r>
              <a:rPr lang="en-US" sz="8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800" dirty="0"/>
          </a:p>
          <a:p>
            <a:pPr algn="ctr">
              <a:defRPr/>
            </a:pPr>
            <a:r>
              <a:rPr lang="en-US" sz="800" dirty="0"/>
              <a:t>We assumed that when a mosquito completes the period of pregnancy it gets pregnant again immediately, in addition, we assumed that any mosquito that is into adulthood gets pregnant immediately. We "diluted" the number of mosquitoes in the swamps (if it bypassed the possible capacity) equally.</a:t>
            </a:r>
          </a:p>
        </p:txBody>
      </p:sp>
      <p:sp>
        <p:nvSpPr>
          <p:cNvPr id="36" name="Rounded Rectangle 6"/>
          <p:cNvSpPr/>
          <p:nvPr/>
        </p:nvSpPr>
        <p:spPr>
          <a:xfrm>
            <a:off x="177321" y="5177705"/>
            <a:ext cx="6524805" cy="2971767"/>
          </a:xfrm>
          <a:prstGeom prst="roundRect">
            <a:avLst/>
          </a:prstGeom>
          <a:ln w="38100">
            <a:solidFill>
              <a:srgbClr val="995940"/>
            </a:solidFill>
          </a:ln>
        </p:spPr>
        <p:style>
          <a:lnRef idx="2">
            <a:schemeClr val="accent3"/>
          </a:lnRef>
          <a:fillRef idx="1">
            <a:schemeClr val="lt1"/>
          </a:fillRef>
          <a:effectRef idx="0">
            <a:schemeClr val="accent3"/>
          </a:effectRef>
          <a:fontRef idx="minor">
            <a:schemeClr val="dk1"/>
          </a:fontRef>
        </p:style>
        <p:txBody>
          <a:bodyPr lIns="36000" tIns="0" rIns="36000" bIns="0" rtlCol="1" anchor="t"/>
          <a:lstStyle/>
          <a:p>
            <a:pPr algn="ctr">
              <a:defRPr/>
            </a:pPr>
            <a:r>
              <a:rPr lang="en-US" sz="900" b="1" dirty="0"/>
              <a:t>6. Solution Description</a:t>
            </a:r>
            <a:endParaRPr lang="en-IL" sz="900" dirty="0">
              <a:effectLst/>
              <a:latin typeface="Calibri" panose="020F0502020204030204" pitchFamily="34" charset="0"/>
              <a:ea typeface="Calibri" panose="020F0502020204030204" pitchFamily="34" charset="0"/>
              <a:cs typeface="Arial" panose="020B0604020202020204"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p:txBody>
      </p:sp>
      <p:sp>
        <p:nvSpPr>
          <p:cNvPr id="18" name="Rounded Rectangle 6">
            <a:extLst>
              <a:ext uri="{FF2B5EF4-FFF2-40B4-BE49-F238E27FC236}">
                <a16:creationId xmlns:a16="http://schemas.microsoft.com/office/drawing/2014/main" id="{833CA314-16B2-48AE-972C-270F5704890A}"/>
              </a:ext>
            </a:extLst>
          </p:cNvPr>
          <p:cNvSpPr/>
          <p:nvPr/>
        </p:nvSpPr>
        <p:spPr>
          <a:xfrm>
            <a:off x="159026" y="1502749"/>
            <a:ext cx="2997641" cy="1261072"/>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18000" rIns="576000" bIns="18000" rtlCol="1" anchor="t"/>
          <a:lstStyle/>
          <a:p>
            <a:pPr lvl="1" algn="ctr">
              <a:buFontTx/>
              <a:buAutoNum type="arabicPeriod"/>
              <a:defRPr/>
            </a:pPr>
            <a:r>
              <a:rPr lang="en-US" sz="800" b="1" dirty="0"/>
              <a:t> Contribution &amp; Project Goal</a:t>
            </a:r>
          </a:p>
          <a:p>
            <a:pPr algn="ctr">
              <a:defRPr/>
            </a:pPr>
            <a:r>
              <a:rPr lang="en-US" sz="800" dirty="0"/>
              <a:t>The project aims to implement standard prediction models for malaria disease</a:t>
            </a:r>
            <a:r>
              <a:rPr lang="he-IL" sz="800" dirty="0"/>
              <a:t> .</a:t>
            </a:r>
            <a:r>
              <a:rPr lang="en-US" sz="800" dirty="0"/>
              <a:t>It also seeks to evaluate the mosquito population measure more accurately since this measure in such models is fixed. We collaborated with the </a:t>
            </a:r>
            <a:r>
              <a:rPr lang="en-US" sz="800" b="0" i="0" dirty="0">
                <a:solidFill>
                  <a:srgbClr val="333333"/>
                </a:solidFill>
                <a:effectLst/>
                <a:latin typeface="Droid Serif"/>
              </a:rPr>
              <a:t>ZzappMalaria company, the developer of a mobile-app and managerial dashboard that helps eliminate malaria that </a:t>
            </a:r>
            <a:r>
              <a:rPr lang="en-US" sz="800" dirty="0"/>
              <a:t>have won IBM Watson AI XPRIZE Competition in 2022.</a:t>
            </a:r>
          </a:p>
          <a:p>
            <a:pPr algn="ctr">
              <a:defRPr/>
            </a:pPr>
            <a:endParaRPr lang="en-US" sz="800" dirty="0"/>
          </a:p>
          <a:p>
            <a:pPr algn="ctr">
              <a:defRPr/>
            </a:pPr>
            <a:endParaRPr lang="he-IL" sz="800" dirty="0"/>
          </a:p>
        </p:txBody>
      </p:sp>
      <p:sp>
        <p:nvSpPr>
          <p:cNvPr id="2" name="Rectangle 1">
            <a:extLst>
              <a:ext uri="{FF2B5EF4-FFF2-40B4-BE49-F238E27FC236}">
                <a16:creationId xmlns:a16="http://schemas.microsoft.com/office/drawing/2014/main" id="{96CFC95C-2546-AA42-06DB-F6A83ED431C2}"/>
              </a:ext>
            </a:extLst>
          </p:cNvPr>
          <p:cNvSpPr/>
          <p:nvPr/>
        </p:nvSpPr>
        <p:spPr>
          <a:xfrm>
            <a:off x="5906531" y="278545"/>
            <a:ext cx="838800" cy="8388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effectLst>
                  <a:outerShdw blurRad="38100" dist="38100" dir="2700000" algn="tl">
                    <a:srgbClr val="000000">
                      <a:alpha val="43137"/>
                    </a:srgbClr>
                  </a:outerShdw>
                </a:effectLst>
              </a:rPr>
              <a:t>42</a:t>
            </a:r>
            <a:endParaRPr lang="en-US" sz="2400" dirty="0">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3652734" y="5544869"/>
            <a:ext cx="0" cy="231095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E5D6BE8-9AC7-0EF4-3B3F-1A141661F792}"/>
                  </a:ext>
                </a:extLst>
              </p:cNvPr>
              <p:cNvSpPr txBox="1"/>
              <p:nvPr/>
            </p:nvSpPr>
            <p:spPr>
              <a:xfrm>
                <a:off x="3763574" y="5521016"/>
                <a:ext cx="2669424" cy="2466829"/>
              </a:xfrm>
              <a:prstGeom prst="rect">
                <a:avLst/>
              </a:prstGeom>
              <a:noFill/>
            </p:spPr>
            <p:txBody>
              <a:bodyPr wrap="square" rtlCol="0">
                <a:spAutoFit/>
              </a:bodyPr>
              <a:lstStyle/>
              <a:p>
                <a:pPr>
                  <a:lnSpc>
                    <a:spcPct val="107000"/>
                  </a:lnSpc>
                </a:pPr>
                <a14:m>
                  <m:oMath xmlns:m="http://schemas.openxmlformats.org/officeDocument/2006/math">
                    <m:sSub>
                      <m:sSubPr>
                        <m:ctrlPr>
                          <a:rPr lang="en-IL" sz="800" i="1" smtClean="0">
                            <a:solidFill>
                              <a:srgbClr val="92D05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𝑑</m:t>
                        </m:r>
                      </m:e>
                      <m:sub>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Probability of a mosquito death on a given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Period taken for an</a:t>
                </a:r>
                <a:r>
                  <a:rPr lang="en-US" sz="800" dirty="0">
                    <a:solidFill>
                      <a:srgbClr val="2E2E2E"/>
                    </a:solidFill>
                    <a:latin typeface="Calibri (גוף)"/>
                    <a:ea typeface="Calibri" panose="020F0502020204030204" pitchFamily="34" charset="0"/>
                    <a:cs typeface="Arial" panose="020B0604020202020204" pitchFamily="34" charset="0"/>
                  </a:rPr>
                  <a:t> egg to become an adult.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𝑝</m:t>
                        </m:r>
                      </m:sub>
                    </m:sSub>
                  </m:oMath>
                </a14:m>
                <a:r>
                  <a:rPr lang="fr-FR" sz="800" dirty="0">
                    <a:solidFill>
                      <a:srgbClr val="2E2E2E"/>
                    </a:solidFill>
                    <a:latin typeface="Calibri (גוף)"/>
                    <a:ea typeface="Times New Roman" panose="02020603050405020304" pitchFamily="18" charset="0"/>
                    <a:cs typeface="Arial" panose="020B0604020202020204" pitchFamily="34" charset="0"/>
                  </a:rPr>
                  <a:t> - Pregnancy duration.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𝑛</m:t>
                        </m:r>
                      </m:e>
                      <m:sub>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a:t>
                </a:r>
                <a:r>
                  <a:rPr lang="en-US" sz="800" dirty="0">
                    <a:solidFill>
                      <a:srgbClr val="2E2E2E"/>
                    </a:solidFill>
                    <a:latin typeface="Calibri (גוף)"/>
                    <a:ea typeface="Calibri" panose="020F0502020204030204" pitchFamily="34" charset="0"/>
                    <a:cs typeface="Arial" panose="020B0604020202020204" pitchFamily="34" charset="0"/>
                  </a:rPr>
                  <a:t>per pregnancy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008080"/>
                        </a:solidFill>
                        <a:latin typeface="Cambria Math" panose="02040503050406030204" pitchFamily="18" charset="0"/>
                        <a:ea typeface="Times New Roman" panose="02020603050405020304" pitchFamily="18" charset="0"/>
                        <a:cs typeface="Arial" panose="020B0604020202020204" pitchFamily="34" charset="0"/>
                      </a:rPr>
                      <m:t>𝑠</m:t>
                    </m:r>
                    <m:r>
                      <a:rPr lang="en-US" sz="800" b="0" i="1" smtClean="0">
                        <a:solidFill>
                          <a:srgbClr val="008080"/>
                        </a:solidFill>
                        <a:latin typeface="Cambria Math" panose="02040503050406030204" pitchFamily="18" charset="0"/>
                        <a:ea typeface="Times New Roman" panose="02020603050405020304" pitchFamily="18" charset="0"/>
                        <a:cs typeface="Arial" panose="020B0604020202020204" pitchFamily="34" charset="0"/>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𝑆</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mosquitoes per swamp.</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𝑡𝑜𝑡</m:t>
                        </m:r>
                      </m:sub>
                    </m:sSub>
                  </m:oMath>
                </a14:m>
                <a:r>
                  <a:rPr lang="en-US" sz="800" dirty="0">
                    <a:solidFill>
                      <a:srgbClr val="2E2E2E"/>
                    </a:solidFill>
                    <a:latin typeface="Calibri (גוף)"/>
                    <a:ea typeface="Times New Roman" panose="02020603050405020304" pitchFamily="18" charset="0"/>
                    <a:cs typeface="Arial" panose="020B0604020202020204" pitchFamily="34" charset="0"/>
                  </a:rPr>
                  <a:t> - Capacity of all mosquitoes at all swamps.</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FF00FF"/>
                        </a:solidFill>
                        <a:latin typeface="Cambria Math" panose="02040503050406030204" pitchFamily="18" charset="0"/>
                        <a:ea typeface="Times New Roman" panose="02020603050405020304" pitchFamily="18" charset="0"/>
                        <a:cs typeface="David" panose="020E0502060401010101" pitchFamily="34" charset="-79"/>
                      </a:rPr>
                      <m:t>𝑘</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born on a given day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per female </a:t>
                </a:r>
                <a:r>
                  <a:rPr lang="en-IL" sz="800" dirty="0">
                    <a:solidFill>
                      <a:srgbClr val="2E2E2E"/>
                    </a:solidFill>
                    <a:latin typeface="Calibri (גוף)"/>
                    <a:ea typeface="Calibri" panose="020F0502020204030204" pitchFamily="34" charset="0"/>
                    <a:cs typeface="Arial" panose="020B0604020202020204" pitchFamily="34" charset="0"/>
                  </a:rPr>
                  <a:t>mosquito</a:t>
                </a:r>
                <a:r>
                  <a:rPr lang="en-US" sz="800" dirty="0">
                    <a:solidFill>
                      <a:srgbClr val="2E2E2E"/>
                    </a:solidFill>
                    <a:latin typeface="Calibri (גוף)"/>
                    <a:ea typeface="Calibri" panose="020F0502020204030204" pitchFamily="34" charset="0"/>
                    <a:cs typeface="Arial" panose="020B0604020202020204" pitchFamily="34" charset="0"/>
                  </a:rPr>
                  <a:t>.</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𝑔</m:t>
                    </m:r>
                    <m:d>
                      <m:dPr>
                        <m:ctrlP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ctrlPr>
                      </m:dPr>
                      <m:e>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𝑡</m:t>
                        </m:r>
                      </m:e>
                    </m:d>
                    <m:r>
                      <a:rPr lang="en-US" sz="800" b="0" i="1" smtClean="0">
                        <a:solidFill>
                          <a:srgbClr val="538135"/>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BF8F00"/>
                        </a:solidFill>
                        <a:latin typeface="Cambria Math" panose="02040503050406030204" pitchFamily="18" charset="0"/>
                        <a:ea typeface="Times New Roman" panose="02020603050405020304" pitchFamily="18" charset="0"/>
                        <a:cs typeface="David" panose="020E0502060401010101" pitchFamily="34" charset="-79"/>
                      </a:rPr>
                      <m:t>𝑡𝑜𝑡</m:t>
                    </m:r>
                    <m:r>
                      <a:rPr lang="en-US" sz="800" b="0" i="1" smtClean="0">
                        <a:solidFill>
                          <a:srgbClr val="BF8F00"/>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Calibri (גוף)"/>
                    <a:ea typeface="Times New Roman" panose="02020603050405020304" pitchFamily="18" charset="0"/>
                    <a:cs typeface="Arial" panose="020B0604020202020204" pitchFamily="34" charset="0"/>
                  </a:rPr>
                  <a:t>- Number of female mosquitoes in the swamps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before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45911"/>
                        </a:solidFill>
                        <a:latin typeface="Cambria Math" panose="02040503050406030204" pitchFamily="18" charset="0"/>
                        <a:ea typeface="Times New Roman" panose="02020603050405020304" pitchFamily="18" charset="0"/>
                        <a:cs typeface="David" panose="020E0502060401010101" pitchFamily="34" charset="-79"/>
                      </a:rPr>
                      <m:t>𝑝</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that needed to be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diluted in each day.</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𝑓</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female mosquitoes being laid in a </a:t>
                </a:r>
              </a:p>
              <a:p>
                <a:pPr>
                  <a:lnSpc>
                    <a:spcPct val="107000"/>
                  </a:lnSpc>
                </a:pPr>
                <a:r>
                  <a:rPr lang="en-US" sz="800" dirty="0">
                    <a:solidFill>
                      <a:srgbClr val="2E2E2E"/>
                    </a:solidFill>
                    <a:latin typeface="Calibri (גוף)"/>
                    <a:ea typeface="Times New Roman" panose="02020603050405020304" pitchFamily="18" charset="0"/>
                    <a:cs typeface="Arial" panose="020B0604020202020204" pitchFamily="34" charset="0"/>
                  </a:rPr>
                  <a:t>            swamp on a given day after dilution.</a:t>
                </a:r>
                <a:endParaRPr lang="en-IL" sz="800" dirty="0">
                  <a:latin typeface="Calibri (גוף)"/>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𝑚</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Calibri (גוף)"/>
                    <a:ea typeface="Times New Roman" panose="02020603050405020304" pitchFamily="18" charset="0"/>
                    <a:cs typeface="Arial" panose="020B0604020202020204" pitchFamily="34" charset="0"/>
                  </a:rPr>
                  <a:t> - Number of mosquitoes on a given day.</a:t>
                </a:r>
                <a:endParaRPr lang="en-IL" sz="800" dirty="0">
                  <a:latin typeface="Calibri (גוף)"/>
                  <a:ea typeface="Calibri" panose="020F0502020204030204" pitchFamily="34" charset="0"/>
                  <a:cs typeface="Arial" panose="020B0604020202020204" pitchFamily="34" charset="0"/>
                </a:endParaRPr>
              </a:p>
            </p:txBody>
          </p:sp>
        </mc:Choice>
        <mc:Fallback xmlns="">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3763574" y="5521016"/>
                <a:ext cx="2669424" cy="2466829"/>
              </a:xfrm>
              <a:prstGeom prst="rect">
                <a:avLst/>
              </a:prstGeom>
              <a:blipFill>
                <a:blip r:embed="rId2"/>
                <a:stretch>
                  <a:fillRect/>
                </a:stretch>
              </a:blipFill>
            </p:spPr>
            <p:txBody>
              <a:bodyPr/>
              <a:lstStyle/>
              <a:p>
                <a:r>
                  <a:rPr lang="he-IL">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3"/>
          <a:stretch>
            <a:fillRect/>
          </a:stretch>
        </p:blipFill>
        <p:spPr>
          <a:xfrm>
            <a:off x="452807" y="5579700"/>
            <a:ext cx="3070959" cy="2092007"/>
          </a:xfrm>
          <a:prstGeom prst="rect">
            <a:avLst/>
          </a:prstGeom>
        </p:spPr>
      </p:pic>
      <p:sp>
        <p:nvSpPr>
          <p:cNvPr id="26" name="Rounded Rectangle 6">
            <a:extLst>
              <a:ext uri="{FF2B5EF4-FFF2-40B4-BE49-F238E27FC236}">
                <a16:creationId xmlns:a16="http://schemas.microsoft.com/office/drawing/2014/main" id="{4638677C-D19F-4A63-BBD0-8415A31799E0}"/>
              </a:ext>
            </a:extLst>
          </p:cNvPr>
          <p:cNvSpPr/>
          <p:nvPr/>
        </p:nvSpPr>
        <p:spPr>
          <a:xfrm>
            <a:off x="196848" y="8336531"/>
            <a:ext cx="3115448" cy="1525986"/>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0" tIns="0" rIns="0" bIns="0" rtlCol="1" anchor="t"/>
          <a:lstStyle/>
          <a:p>
            <a:pPr algn="ctr">
              <a:defRPr/>
            </a:pPr>
            <a:endParaRPr lang="he-IL" sz="800" b="1" dirty="0"/>
          </a:p>
        </p:txBody>
      </p:sp>
      <p:sp>
        <p:nvSpPr>
          <p:cNvPr id="28" name="Rounded Rectangle 6">
            <a:extLst>
              <a:ext uri="{FF2B5EF4-FFF2-40B4-BE49-F238E27FC236}">
                <a16:creationId xmlns:a16="http://schemas.microsoft.com/office/drawing/2014/main" id="{9D6D7849-B5F7-4BCE-8CAB-7F5A5193F889}"/>
              </a:ext>
            </a:extLst>
          </p:cNvPr>
          <p:cNvSpPr/>
          <p:nvPr/>
        </p:nvSpPr>
        <p:spPr>
          <a:xfrm>
            <a:off x="3567628" y="8351497"/>
            <a:ext cx="3115448"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More Info</a:t>
            </a:r>
            <a:endParaRPr lang="he-IL" sz="800" b="1" dirty="0"/>
          </a:p>
        </p:txBody>
      </p:sp>
      <p:pic>
        <p:nvPicPr>
          <p:cNvPr id="9" name="תמונה 8">
            <a:extLst>
              <a:ext uri="{FF2B5EF4-FFF2-40B4-BE49-F238E27FC236}">
                <a16:creationId xmlns:a16="http://schemas.microsoft.com/office/drawing/2014/main" id="{30A6679F-A62B-45F4-946D-5410B0B0F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798" y="7122335"/>
            <a:ext cx="1106426" cy="993650"/>
          </a:xfrm>
          <a:prstGeom prst="rect">
            <a:avLst/>
          </a:prstGeom>
        </p:spPr>
      </p:pic>
      <p:pic>
        <p:nvPicPr>
          <p:cNvPr id="13" name="תמונה 12">
            <a:extLst>
              <a:ext uri="{FF2B5EF4-FFF2-40B4-BE49-F238E27FC236}">
                <a16:creationId xmlns:a16="http://schemas.microsoft.com/office/drawing/2014/main" id="{103065CE-8228-4A7D-8869-C220B11690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0957" y="1852720"/>
            <a:ext cx="387097" cy="838202"/>
          </a:xfrm>
          <a:prstGeom prst="rect">
            <a:avLst/>
          </a:prstGeom>
        </p:spPr>
      </p:pic>
      <p:pic>
        <p:nvPicPr>
          <p:cNvPr id="8" name="תמונה 7">
            <a:extLst>
              <a:ext uri="{FF2B5EF4-FFF2-40B4-BE49-F238E27FC236}">
                <a16:creationId xmlns:a16="http://schemas.microsoft.com/office/drawing/2014/main" id="{BCDAB4EE-3D02-4131-AFB9-CEC13013A6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006" y="8721717"/>
            <a:ext cx="922026" cy="922026"/>
          </a:xfrm>
          <a:prstGeom prst="rect">
            <a:avLst/>
          </a:prstGeom>
          <a:ln w="12700">
            <a:solidFill>
              <a:schemeClr val="tx1"/>
            </a:solidFill>
          </a:ln>
        </p:spPr>
      </p:pic>
      <p:pic>
        <p:nvPicPr>
          <p:cNvPr id="14" name="תמונה 13">
            <a:extLst>
              <a:ext uri="{FF2B5EF4-FFF2-40B4-BE49-F238E27FC236}">
                <a16:creationId xmlns:a16="http://schemas.microsoft.com/office/drawing/2014/main" id="{E5E0C994-192A-473D-8A9A-5CC51774F512}"/>
              </a:ext>
            </a:extLst>
          </p:cNvPr>
          <p:cNvPicPr>
            <a:picLocks noChangeAspect="1"/>
          </p:cNvPicPr>
          <p:nvPr/>
        </p:nvPicPr>
        <p:blipFill>
          <a:blip r:embed="rId7">
            <a:extLst>
              <a:ext uri="{BEBA8EAE-BF5A-486C-A8C5-ECC9F3942E4B}">
                <a14:imgProps xmlns:a14="http://schemas.microsoft.com/office/drawing/2010/main">
                  <a14:imgLayer r:embed="rId8">
                    <a14:imgEffect>
                      <a14:saturation sat="85000"/>
                    </a14:imgEffect>
                  </a14:imgLayer>
                </a14:imgProps>
              </a:ext>
              <a:ext uri="{28A0092B-C50C-407E-A947-70E740481C1C}">
                <a14:useLocalDpi xmlns:a14="http://schemas.microsoft.com/office/drawing/2010/main" val="0"/>
              </a:ext>
            </a:extLst>
          </a:blip>
          <a:stretch>
            <a:fillRect/>
          </a:stretch>
        </p:blipFill>
        <p:spPr>
          <a:xfrm>
            <a:off x="3946848" y="8721718"/>
            <a:ext cx="1121178" cy="942395"/>
          </a:xfrm>
          <a:prstGeom prst="rect">
            <a:avLst/>
          </a:prstGeom>
          <a:ln w="3175">
            <a:solidFill>
              <a:schemeClr val="tx1"/>
            </a:solidFill>
          </a:ln>
          <a:effectLst>
            <a:softEdge rad="12700"/>
          </a:effectLst>
        </p:spPr>
      </p:pic>
      <p:cxnSp>
        <p:nvCxnSpPr>
          <p:cNvPr id="25" name="Straight Connector 32">
            <a:extLst>
              <a:ext uri="{FF2B5EF4-FFF2-40B4-BE49-F238E27FC236}">
                <a16:creationId xmlns:a16="http://schemas.microsoft.com/office/drawing/2014/main" id="{A7611768-9138-4D9B-987C-5128BB5310E6}"/>
              </a:ext>
            </a:extLst>
          </p:cNvPr>
          <p:cNvCxnSpPr>
            <a:cxnSpLocks/>
          </p:cNvCxnSpPr>
          <p:nvPr/>
        </p:nvCxnSpPr>
        <p:spPr>
          <a:xfrm>
            <a:off x="5212829" y="8721717"/>
            <a:ext cx="0" cy="922026"/>
          </a:xfrm>
          <a:prstGeom prst="line">
            <a:avLst/>
          </a:prstGeom>
        </p:spPr>
        <p:style>
          <a:lnRef idx="1">
            <a:schemeClr val="dk1"/>
          </a:lnRef>
          <a:fillRef idx="0">
            <a:schemeClr val="dk1"/>
          </a:fillRef>
          <a:effectRef idx="0">
            <a:schemeClr val="dk1"/>
          </a:effectRef>
          <a:fontRef idx="minor">
            <a:schemeClr val="tx1"/>
          </a:fontRef>
        </p:style>
      </p:cxnSp>
      <p:pic>
        <p:nvPicPr>
          <p:cNvPr id="22" name="תמונה 21">
            <a:extLst>
              <a:ext uri="{FF2B5EF4-FFF2-40B4-BE49-F238E27FC236}">
                <a16:creationId xmlns:a16="http://schemas.microsoft.com/office/drawing/2014/main" id="{86CA3171-D34D-4ECD-8ED3-BBE5B9BF30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9325" y="8450825"/>
            <a:ext cx="1866709" cy="1329672"/>
          </a:xfrm>
          <a:prstGeom prst="rect">
            <a:avLst/>
          </a:prstGeom>
        </p:spPr>
      </p:pic>
      <p:pic>
        <p:nvPicPr>
          <p:cNvPr id="6" name="תמונה 5">
            <a:extLst>
              <a:ext uri="{FF2B5EF4-FFF2-40B4-BE49-F238E27FC236}">
                <a16:creationId xmlns:a16="http://schemas.microsoft.com/office/drawing/2014/main" id="{75A6D906-E040-42C9-B805-5737C7A70C6E}"/>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27000"/>
                    </a14:imgEffect>
                    <a14:imgEffect>
                      <a14:brightnessContrast contrast="30000"/>
                    </a14:imgEffect>
                  </a14:imgLayer>
                </a14:imgProps>
              </a:ext>
              <a:ext uri="{28A0092B-C50C-407E-A947-70E740481C1C}">
                <a14:useLocalDpi xmlns:a14="http://schemas.microsoft.com/office/drawing/2010/main" val="0"/>
              </a:ext>
            </a:extLst>
          </a:blip>
          <a:stretch>
            <a:fillRect/>
          </a:stretch>
        </p:blipFill>
        <p:spPr>
          <a:xfrm>
            <a:off x="239819" y="290269"/>
            <a:ext cx="839681" cy="839681"/>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480</TotalTime>
  <Words>593</Words>
  <Application>Microsoft Office PowerPoint</Application>
  <PresentationFormat>מותאם אישית</PresentationFormat>
  <Paragraphs>36</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vt:lpstr>
      <vt:lpstr>Calibri</vt:lpstr>
      <vt:lpstr>Calibri (גוף)</vt:lpstr>
      <vt:lpstr>Calibri Light</vt:lpstr>
      <vt:lpstr>Cambria Math</vt:lpstr>
      <vt:lpstr>Droid Serif</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אלמוג יעקב מעטוף</cp:lastModifiedBy>
  <cp:revision>39</cp:revision>
  <dcterms:created xsi:type="dcterms:W3CDTF">2020-05-21T09:41:20Z</dcterms:created>
  <dcterms:modified xsi:type="dcterms:W3CDTF">2022-05-25T11:45:12Z</dcterms:modified>
</cp:coreProperties>
</file>