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6858000"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p:scale>
          <a:sx n="110" d="100"/>
          <a:sy n="110" d="100"/>
        </p:scale>
        <p:origin x="124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49770"/>
            <a:ext cx="5829300" cy="3509551"/>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94662"/>
            <a:ext cx="5143500" cy="243381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31871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40252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36700"/>
            <a:ext cx="1478756"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36700"/>
            <a:ext cx="435054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782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359050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13159"/>
            <a:ext cx="5915025" cy="419325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746088"/>
            <a:ext cx="5915025" cy="2205136"/>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E89F4-C31D-45E3-BFAA-D8E8790DFB86}"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76502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E89F4-C31D-45E3-BFAA-D8E8790DFB86}"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33338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36702"/>
            <a:ext cx="5915025"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71154"/>
            <a:ext cx="2901255"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82228"/>
            <a:ext cx="2901255"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71154"/>
            <a:ext cx="2915543"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82228"/>
            <a:ext cx="2915543"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E89F4-C31D-45E3-BFAA-D8E8790DFB86}" type="datetimeFigureOut">
              <a:rPr lang="en-US" smtClean="0"/>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3565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E89F4-C31D-45E3-BFAA-D8E8790DFB86}" type="datetimeFigureOut">
              <a:rPr lang="en-US" smtClean="0"/>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65008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E89F4-C31D-45E3-BFAA-D8E8790DFB86}" type="datetimeFigureOut">
              <a:rPr lang="en-US" smtClean="0"/>
              <a:t>5/20/2022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1844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51426"/>
            <a:ext cx="3471863" cy="71637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4212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51426"/>
            <a:ext cx="3471863" cy="716377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3826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36702"/>
            <a:ext cx="5915025"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83500"/>
            <a:ext cx="5915025"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343248"/>
            <a:ext cx="1543050" cy="536700"/>
          </a:xfrm>
          <a:prstGeom prst="rect">
            <a:avLst/>
          </a:prstGeom>
        </p:spPr>
        <p:txBody>
          <a:bodyPr vert="horz" lIns="91440" tIns="45720" rIns="91440" bIns="45720" rtlCol="0" anchor="ctr"/>
          <a:lstStyle>
            <a:lvl1pPr algn="l">
              <a:defRPr sz="900">
                <a:solidFill>
                  <a:schemeClr val="tx1">
                    <a:tint val="75000"/>
                  </a:schemeClr>
                </a:solidFill>
              </a:defRPr>
            </a:lvl1pPr>
          </a:lstStyle>
          <a:p>
            <a:fld id="{73EE89F4-C31D-45E3-BFAA-D8E8790DFB86}" type="datetimeFigureOut">
              <a:rPr lang="en-US" smtClean="0"/>
              <a:t>5/20/2022</a:t>
            </a:fld>
            <a:endParaRPr lang="en-US"/>
          </a:p>
        </p:txBody>
      </p:sp>
      <p:sp>
        <p:nvSpPr>
          <p:cNvPr id="5" name="Footer Placeholder 4"/>
          <p:cNvSpPr>
            <a:spLocks noGrp="1"/>
          </p:cNvSpPr>
          <p:nvPr>
            <p:ph type="ftr" sz="quarter" idx="3"/>
          </p:nvPr>
        </p:nvSpPr>
        <p:spPr>
          <a:xfrm>
            <a:off x="2271713" y="9343248"/>
            <a:ext cx="2314575" cy="5367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343248"/>
            <a:ext cx="1543050" cy="536700"/>
          </a:xfrm>
          <a:prstGeom prst="rect">
            <a:avLst/>
          </a:prstGeom>
        </p:spPr>
        <p:txBody>
          <a:bodyPr vert="horz" lIns="91440" tIns="45720" rIns="91440" bIns="45720" rtlCol="0" anchor="ctr"/>
          <a:lstStyle>
            <a:lvl1pPr algn="r">
              <a:defRPr sz="900">
                <a:solidFill>
                  <a:schemeClr val="tx1">
                    <a:tint val="75000"/>
                  </a:schemeClr>
                </a:solidFill>
              </a:defRPr>
            </a:lvl1pPr>
          </a:lstStyle>
          <a:p>
            <a:fld id="{2FAEA510-ADDF-4DBA-8516-F528B7CFC467}" type="slidenum">
              <a:rPr lang="en-US" smtClean="0"/>
              <a:t>‹#›</a:t>
            </a:fld>
            <a:endParaRPr lang="en-US"/>
          </a:p>
        </p:txBody>
      </p:sp>
    </p:spTree>
    <p:extLst>
      <p:ext uri="{BB962C8B-B14F-4D97-AF65-F5344CB8AC3E}">
        <p14:creationId xmlns:p14="http://schemas.microsoft.com/office/powerpoint/2010/main" val="26197370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 y="0"/>
            <a:ext cx="6857999" cy="1283749"/>
          </a:xfrm>
          <a:ln/>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pPr defTabSz="951583"/>
            <a:r>
              <a:rPr lang="en-US" sz="1307" b="1" dirty="0">
                <a:solidFill>
                  <a:srgbClr val="FF0000"/>
                </a:solidFill>
                <a:latin typeface="Calibri"/>
                <a:cs typeface="Arial"/>
              </a:rPr>
              <a:t> [Poster Describe Research or Software Development Project]</a:t>
            </a:r>
            <a:br>
              <a:rPr lang="en-US" sz="1307" b="1" dirty="0">
                <a:solidFill>
                  <a:srgbClr val="FF0000"/>
                </a:solidFill>
                <a:latin typeface="Calibri"/>
                <a:cs typeface="Arial"/>
              </a:rPr>
            </a:br>
            <a:br>
              <a:rPr lang="en-US" sz="1307" b="1" dirty="0">
                <a:solidFill>
                  <a:schemeClr val="tx1"/>
                </a:solidFill>
                <a:latin typeface="Calibri"/>
                <a:cs typeface="Arial"/>
              </a:rPr>
            </a:br>
            <a:r>
              <a:rPr lang="en-US" sz="1307" b="1" dirty="0">
                <a:solidFill>
                  <a:schemeClr val="tx1"/>
                </a:solidFill>
                <a:cs typeface="Arial"/>
              </a:rPr>
              <a:t>Malaria prediction model</a:t>
            </a:r>
            <a:br>
              <a:rPr lang="en-US" sz="1307" b="1" dirty="0">
                <a:solidFill>
                  <a:schemeClr val="tx1"/>
                </a:solidFill>
                <a:cs typeface="Arial"/>
              </a:rPr>
            </a:br>
            <a:r>
              <a:rPr lang="en-US" sz="1307" b="1" dirty="0" err="1">
                <a:solidFill>
                  <a:schemeClr val="tx1"/>
                </a:solidFill>
                <a:cs typeface="Arial"/>
              </a:rPr>
              <a:t>Almog</a:t>
            </a:r>
            <a:r>
              <a:rPr lang="en-US" sz="1307" b="1" dirty="0">
                <a:solidFill>
                  <a:schemeClr val="tx1"/>
                </a:solidFill>
                <a:cs typeface="Arial"/>
              </a:rPr>
              <a:t> </a:t>
            </a:r>
            <a:r>
              <a:rPr lang="en-US" sz="1307" b="1" dirty="0" err="1">
                <a:solidFill>
                  <a:schemeClr val="tx1"/>
                </a:solidFill>
                <a:cs typeface="Arial"/>
              </a:rPr>
              <a:t>Jakov</a:t>
            </a:r>
            <a:r>
              <a:rPr lang="en-US" sz="1307" b="1" dirty="0">
                <a:solidFill>
                  <a:schemeClr val="tx1"/>
                </a:solidFill>
                <a:cs typeface="Arial"/>
              </a:rPr>
              <a:t>, </a:t>
            </a:r>
            <a:r>
              <a:rPr lang="en-US" sz="1307" b="1" dirty="0" err="1">
                <a:solidFill>
                  <a:schemeClr val="tx1"/>
                </a:solidFill>
                <a:cs typeface="Arial"/>
              </a:rPr>
              <a:t>Itay</a:t>
            </a:r>
            <a:r>
              <a:rPr lang="en-US" sz="1307" b="1" dirty="0">
                <a:solidFill>
                  <a:schemeClr val="tx1"/>
                </a:solidFill>
                <a:cs typeface="Arial"/>
              </a:rPr>
              <a:t> </a:t>
            </a:r>
            <a:r>
              <a:rPr lang="en-US" sz="1307" b="1" dirty="0" err="1">
                <a:solidFill>
                  <a:schemeClr val="tx1"/>
                </a:solidFill>
                <a:cs typeface="Arial"/>
              </a:rPr>
              <a:t>Rafee</a:t>
            </a:r>
            <a:r>
              <a:rPr lang="en-US" sz="1307" b="1" dirty="0">
                <a:solidFill>
                  <a:schemeClr val="tx1"/>
                </a:solidFill>
                <a:cs typeface="Arial"/>
              </a:rPr>
              <a:t> and Neta Roth</a:t>
            </a:r>
            <a:br>
              <a:rPr lang="en-US" sz="1307" b="1" dirty="0">
                <a:solidFill>
                  <a:schemeClr val="tx1"/>
                </a:solidFill>
                <a:cs typeface="Arial"/>
              </a:rPr>
            </a:br>
            <a:r>
              <a:rPr lang="en-US" sz="1307" b="1" dirty="0">
                <a:solidFill>
                  <a:schemeClr val="tx1"/>
                </a:solidFill>
                <a:cs typeface="Arial"/>
              </a:rPr>
              <a:t>Elizabeth </a:t>
            </a:r>
            <a:r>
              <a:rPr lang="en-US" sz="1307" b="1" dirty="0" err="1">
                <a:solidFill>
                  <a:schemeClr val="tx1"/>
                </a:solidFill>
                <a:cs typeface="Arial"/>
              </a:rPr>
              <a:t>Itzkovich</a:t>
            </a:r>
            <a:endParaRPr lang="he-IL" sz="1307" b="1" dirty="0">
              <a:solidFill>
                <a:schemeClr val="tx1"/>
              </a:solidFill>
              <a:cs typeface="Arial"/>
            </a:endParaRPr>
          </a:p>
          <a:p>
            <a:pPr defTabSz="951583"/>
            <a:r>
              <a:rPr lang="he-IL" sz="1307" b="1" dirty="0">
                <a:solidFill>
                  <a:srgbClr val="FF0000"/>
                </a:solidFill>
                <a:latin typeface="Calibri"/>
                <a:cs typeface="Arial"/>
              </a:rPr>
              <a:t>לא לשכוח להוסיף ששיתפנו פעולה עם ארנון</a:t>
            </a:r>
            <a:br>
              <a:rPr lang="en-US" sz="1307" b="1" dirty="0">
                <a:solidFill>
                  <a:srgbClr val="FF0000"/>
                </a:solidFill>
                <a:latin typeface="Calibri"/>
                <a:cs typeface="Arial"/>
              </a:rPr>
            </a:br>
            <a:endParaRPr lang="he-IL" sz="1307" b="1" dirty="0">
              <a:solidFill>
                <a:srgbClr val="FF0000"/>
              </a:solidFill>
              <a:latin typeface="Calibri"/>
              <a:cs typeface="Arial"/>
            </a:endParaRPr>
          </a:p>
        </p:txBody>
      </p:sp>
      <p:sp>
        <p:nvSpPr>
          <p:cNvPr id="12" name="Rounded Rectangle 6"/>
          <p:cNvSpPr/>
          <p:nvPr/>
        </p:nvSpPr>
        <p:spPr>
          <a:xfrm>
            <a:off x="3539366" y="1502750"/>
            <a:ext cx="3152036" cy="2349321"/>
          </a:xfrm>
          <a:prstGeom prst="roundRect">
            <a:avLst/>
          </a:prstGeom>
          <a:ln w="38100">
            <a:solidFill>
              <a:schemeClr val="accent1">
                <a:lumMod val="75000"/>
              </a:schemeClr>
            </a:solidFill>
          </a:ln>
        </p:spPr>
        <p:style>
          <a:lnRef idx="2">
            <a:schemeClr val="accent5"/>
          </a:lnRef>
          <a:fillRef idx="1">
            <a:schemeClr val="lt1"/>
          </a:fillRef>
          <a:effectRef idx="0">
            <a:schemeClr val="accent5"/>
          </a:effectRef>
          <a:fontRef idx="minor">
            <a:schemeClr val="dk1"/>
          </a:fontRef>
        </p:style>
        <p:txBody>
          <a:bodyPr rtlCol="1" anchor="t"/>
          <a:lstStyle/>
          <a:p>
            <a:pPr algn="ctr">
              <a:defRPr/>
            </a:pPr>
            <a:r>
              <a:rPr lang="en-US" sz="1000" b="1" dirty="0"/>
              <a:t>2. Introduction</a:t>
            </a:r>
          </a:p>
          <a:p>
            <a:pPr algn="ctr">
              <a:defRPr/>
            </a:pPr>
            <a:r>
              <a:rPr lang="en-US" sz="1000" dirty="0"/>
              <a:t>Malaria is a tropical infectious disease caused by Plasmodium parasites. It is one of the leading causes of death in the world, especially among children.</a:t>
            </a:r>
            <a:r>
              <a:rPr lang="he-IL" sz="1000" dirty="0"/>
              <a:t> </a:t>
            </a:r>
            <a:r>
              <a:rPr lang="en-US" sz="1000" dirty="0"/>
              <a:t>One of the treatment methods available today is an attempt to predict the spread of the disease using mathematical models.</a:t>
            </a:r>
            <a:r>
              <a:rPr lang="he-IL" sz="1000" dirty="0"/>
              <a:t> </a:t>
            </a:r>
            <a:r>
              <a:rPr lang="en-US" sz="1000" dirty="0"/>
              <a:t>The mathematical models that predict malaria today are among others the Ross model, the McDonald model, the Anderson-May model, and more.</a:t>
            </a:r>
            <a:r>
              <a:rPr lang="he-IL" sz="1000" dirty="0"/>
              <a:t> </a:t>
            </a:r>
            <a:r>
              <a:rPr lang="en-US" sz="1000" dirty="0"/>
              <a:t>The main problem with such models is that they do not take into account the change in the Plasmodium parasite population whose growth rate is affected by many factors.</a:t>
            </a:r>
          </a:p>
          <a:p>
            <a:pPr algn="ctr">
              <a:defRPr/>
            </a:pPr>
            <a:endParaRPr lang="he-IL" sz="1000" dirty="0">
              <a:solidFill>
                <a:prstClr val="black"/>
              </a:solidFill>
              <a:latin typeface="Arial" pitchFamily="34" charset="0"/>
              <a:ea typeface="Tahoma" pitchFamily="34" charset="0"/>
              <a:cs typeface="Arial" pitchFamily="34" charset="0"/>
            </a:endParaRPr>
          </a:p>
        </p:txBody>
      </p:sp>
      <p:sp>
        <p:nvSpPr>
          <p:cNvPr id="17" name="Rounded Rectangle 6"/>
          <p:cNvSpPr/>
          <p:nvPr/>
        </p:nvSpPr>
        <p:spPr>
          <a:xfrm>
            <a:off x="166596" y="2841385"/>
            <a:ext cx="2944178" cy="2624578"/>
          </a:xfrm>
          <a:prstGeom prst="roundRect">
            <a:avLst/>
          </a:prstGeom>
          <a:ln w="38100"/>
        </p:spPr>
        <p:style>
          <a:lnRef idx="2">
            <a:schemeClr val="accent1"/>
          </a:lnRef>
          <a:fillRef idx="1">
            <a:schemeClr val="lt1"/>
          </a:fillRef>
          <a:effectRef idx="0">
            <a:schemeClr val="accent1"/>
          </a:effectRef>
          <a:fontRef idx="minor">
            <a:schemeClr val="dk1"/>
          </a:fontRef>
        </p:style>
        <p:txBody>
          <a:bodyPr rtlCol="1" anchor="t"/>
          <a:lstStyle/>
          <a:p>
            <a:pPr algn="ctr">
              <a:defRPr/>
            </a:pPr>
            <a:r>
              <a:rPr lang="he-IL" sz="900" b="1" dirty="0"/>
              <a:t>3</a:t>
            </a:r>
            <a:r>
              <a:rPr lang="en-US" sz="900" b="1" dirty="0"/>
              <a:t>. Methods/algorithms/Alternatives or</a:t>
            </a:r>
            <a:br>
              <a:rPr lang="en-US" sz="900" b="1" dirty="0"/>
            </a:br>
            <a:r>
              <a:rPr lang="en-US" sz="900" b="1" dirty="0"/>
              <a:t>     Design Considerations</a:t>
            </a:r>
          </a:p>
          <a:p>
            <a:pPr algn="ctr">
              <a:defRPr/>
            </a:pPr>
            <a:r>
              <a:rPr lang="en-US" sz="900" dirty="0"/>
              <a:t>In the project, we implemented 3 models: </a:t>
            </a:r>
          </a:p>
          <a:p>
            <a:pPr marL="228600" indent="-228600" algn="ctr">
              <a:buAutoNum type="arabicPeriod"/>
              <a:defRPr/>
            </a:pPr>
            <a:r>
              <a:rPr lang="en-US" sz="900" dirty="0"/>
              <a:t>The Ross Model: Predicts the rate of sick people using 2 key parameters – new infected people and people who have recovered. The model also predicts the rate of infected mosquitoes using 2 key parameters - new infected mosquitoes and mosquito mortality. </a:t>
            </a:r>
          </a:p>
          <a:p>
            <a:pPr marL="228600" indent="-228600" algn="ctr">
              <a:buAutoNum type="arabicPeriod"/>
              <a:defRPr/>
            </a:pPr>
            <a:r>
              <a:rPr lang="en-US" sz="900" dirty="0"/>
              <a:t>MacDonald model: Extends the Ross model to predict the proportion of infected humans and the proportion of infected mosquitoes using the mosquito incubation period parameter. It also adds an equation to predict the percentage of mosquitoes exposed.</a:t>
            </a:r>
          </a:p>
          <a:p>
            <a:pPr marL="228600" indent="-228600" algn="ctr">
              <a:buAutoNum type="arabicPeriod"/>
              <a:defRPr/>
            </a:pPr>
            <a:r>
              <a:rPr lang="en-US" sz="900" dirty="0"/>
              <a:t>Anderson-May model: Extends the McDonald model. It adds an equation to predict the percentage of people exposed given the human incubation period parameter.</a:t>
            </a:r>
            <a:br>
              <a:rPr lang="en-US" sz="900" dirty="0"/>
            </a:br>
            <a:r>
              <a:rPr lang="he-IL" sz="900" dirty="0"/>
              <a:t> </a:t>
            </a:r>
            <a:endParaRPr lang="en-US" sz="900" dirty="0"/>
          </a:p>
        </p:txBody>
      </p:sp>
      <p:sp>
        <p:nvSpPr>
          <p:cNvPr id="29" name="Rounded Rectangle 6"/>
          <p:cNvSpPr/>
          <p:nvPr/>
        </p:nvSpPr>
        <p:spPr>
          <a:xfrm>
            <a:off x="3575954" y="4065750"/>
            <a:ext cx="3115448" cy="1466925"/>
          </a:xfrm>
          <a:prstGeom prst="roundRect">
            <a:avLst/>
          </a:prstGeom>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1" anchor="t"/>
          <a:lstStyle/>
          <a:p>
            <a:pPr algn="l">
              <a:defRPr/>
            </a:pPr>
            <a:r>
              <a:rPr lang="en-US" sz="1200" dirty="0">
                <a:solidFill>
                  <a:prstClr val="black"/>
                </a:solidFill>
                <a:latin typeface="Arial" pitchFamily="34" charset="0"/>
                <a:ea typeface="Tahoma" pitchFamily="34" charset="0"/>
                <a:cs typeface="Arial" pitchFamily="34" charset="0"/>
              </a:rPr>
              <a:t>4. Selected Approach</a:t>
            </a:r>
          </a:p>
        </p:txBody>
      </p:sp>
      <p:sp>
        <p:nvSpPr>
          <p:cNvPr id="36" name="Rounded Rectangle 6"/>
          <p:cNvSpPr/>
          <p:nvPr/>
        </p:nvSpPr>
        <p:spPr>
          <a:xfrm>
            <a:off x="166597" y="5746355"/>
            <a:ext cx="6524805" cy="4123403"/>
          </a:xfrm>
          <a:prstGeom prst="roundRect">
            <a:avLst/>
          </a:prstGeom>
          <a:ln w="38100"/>
        </p:spPr>
        <p:style>
          <a:lnRef idx="2">
            <a:schemeClr val="accent3"/>
          </a:lnRef>
          <a:fillRef idx="1">
            <a:schemeClr val="lt1"/>
          </a:fillRef>
          <a:effectRef idx="0">
            <a:schemeClr val="accent3"/>
          </a:effectRef>
          <a:fontRef idx="minor">
            <a:schemeClr val="dk1"/>
          </a:fontRef>
        </p:style>
        <p:txBody>
          <a:bodyPr rtlCol="1" anchor="t"/>
          <a:lstStyle/>
          <a:p>
            <a:pPr rtl="1">
              <a:defRPr/>
            </a:pPr>
            <a:r>
              <a:rPr lang="en-US" sz="1200" dirty="0">
                <a:solidFill>
                  <a:prstClr val="black"/>
                </a:solidFill>
                <a:latin typeface="Arial" pitchFamily="34" charset="0"/>
                <a:ea typeface="Tahoma" pitchFamily="34" charset="0"/>
                <a:cs typeface="Arial" pitchFamily="34" charset="0"/>
              </a:rPr>
              <a:t>5. Solution Description (Algorithms, Modulation, Patterns, Infrastructure, UI</a:t>
            </a:r>
            <a:r>
              <a:rPr lang="en-US" sz="1200">
                <a:solidFill>
                  <a:prstClr val="black"/>
                </a:solidFill>
                <a:latin typeface="Arial" pitchFamily="34" charset="0"/>
                <a:ea typeface="Tahoma" pitchFamily="34" charset="0"/>
                <a:cs typeface="Arial" pitchFamily="34" charset="0"/>
              </a:rPr>
              <a:t>,   </a:t>
            </a:r>
            <a:br>
              <a:rPr lang="en-US" sz="1200">
                <a:solidFill>
                  <a:prstClr val="black"/>
                </a:solidFill>
                <a:latin typeface="Arial" pitchFamily="34" charset="0"/>
                <a:ea typeface="Tahoma" pitchFamily="34" charset="0"/>
                <a:cs typeface="Arial" pitchFamily="34" charset="0"/>
              </a:rPr>
            </a:br>
            <a:r>
              <a:rPr lang="en-US" sz="1200">
                <a:solidFill>
                  <a:prstClr val="black"/>
                </a:solidFill>
                <a:latin typeface="Arial" pitchFamily="34" charset="0"/>
                <a:ea typeface="Tahoma" pitchFamily="34" charset="0"/>
                <a:cs typeface="Arial" pitchFamily="34" charset="0"/>
              </a:rPr>
              <a:t>     Functionality</a:t>
            </a:r>
            <a:r>
              <a:rPr lang="en-US" sz="1200" dirty="0">
                <a:solidFill>
                  <a:prstClr val="black"/>
                </a:solidFill>
                <a:latin typeface="Arial" pitchFamily="34" charset="0"/>
                <a:ea typeface="Tahoma" pitchFamily="34" charset="0"/>
                <a:cs typeface="Arial" pitchFamily="34" charset="0"/>
              </a:rPr>
              <a:t>)</a:t>
            </a:r>
            <a:endParaRPr lang="he-IL" sz="1200" dirty="0">
              <a:solidFill>
                <a:prstClr val="black"/>
              </a:solidFill>
              <a:latin typeface="Arial" pitchFamily="34" charset="0"/>
              <a:ea typeface="Tahoma" pitchFamily="34" charset="0"/>
              <a:cs typeface="Arial" pitchFamily="34" charset="0"/>
            </a:endParaRPr>
          </a:p>
        </p:txBody>
      </p:sp>
      <p:sp>
        <p:nvSpPr>
          <p:cNvPr id="13" name="TextBox 12"/>
          <p:cNvSpPr txBox="1"/>
          <p:nvPr/>
        </p:nvSpPr>
        <p:spPr>
          <a:xfrm>
            <a:off x="5556292" y="9124806"/>
            <a:ext cx="750659" cy="209609"/>
          </a:xfrm>
          <a:prstGeom prst="rect">
            <a:avLst/>
          </a:prstGeom>
          <a:solidFill>
            <a:srgbClr val="FFFFFF">
              <a:alpha val="50196"/>
            </a:srgbClr>
          </a:solidFill>
        </p:spPr>
        <p:txBody>
          <a:bodyPr wrap="square" rtlCol="1">
            <a:spAutoFit/>
          </a:bodyPr>
          <a:lstStyle/>
          <a:p>
            <a:pPr algn="ctr"/>
            <a:r>
              <a:rPr lang="en-US" sz="762" dirty="0">
                <a:latin typeface="Arial" pitchFamily="34" charset="0"/>
                <a:cs typeface="Arial" pitchFamily="34" charset="0"/>
              </a:rPr>
              <a:t>Visit Us</a:t>
            </a:r>
            <a:endParaRPr lang="he-IL" sz="762" dirty="0">
              <a:latin typeface="Arial" pitchFamily="34" charset="0"/>
              <a:cs typeface="Arial" pitchFamily="34" charset="0"/>
            </a:endParaRPr>
          </a:p>
        </p:txBody>
      </p:sp>
      <p:sp>
        <p:nvSpPr>
          <p:cNvPr id="5" name="Rectangle 4">
            <a:extLst>
              <a:ext uri="{FF2B5EF4-FFF2-40B4-BE49-F238E27FC236}">
                <a16:creationId xmlns:a16="http://schemas.microsoft.com/office/drawing/2014/main" id="{01EE06C4-1B62-4427-98E9-3F44949EBC0B}"/>
              </a:ext>
            </a:extLst>
          </p:cNvPr>
          <p:cNvSpPr/>
          <p:nvPr/>
        </p:nvSpPr>
        <p:spPr>
          <a:xfrm>
            <a:off x="196848" y="210867"/>
            <a:ext cx="930543" cy="86201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ctr"/>
            <a:r>
              <a:rPr lang="en-US" sz="2800" dirty="0"/>
              <a:t>Logo</a:t>
            </a:r>
          </a:p>
        </p:txBody>
      </p:sp>
      <p:sp>
        <p:nvSpPr>
          <p:cNvPr id="14" name="Arrow: Left 13">
            <a:extLst>
              <a:ext uri="{FF2B5EF4-FFF2-40B4-BE49-F238E27FC236}">
                <a16:creationId xmlns:a16="http://schemas.microsoft.com/office/drawing/2014/main" id="{74739229-DA93-498A-93F3-E36AC736CA39}"/>
              </a:ext>
            </a:extLst>
          </p:cNvPr>
          <p:cNvSpPr/>
          <p:nvPr/>
        </p:nvSpPr>
        <p:spPr>
          <a:xfrm rot="10800000">
            <a:off x="3141383" y="1911601"/>
            <a:ext cx="397983" cy="2417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5" name="Arrow: Right 14">
            <a:extLst>
              <a:ext uri="{FF2B5EF4-FFF2-40B4-BE49-F238E27FC236}">
                <a16:creationId xmlns:a16="http://schemas.microsoft.com/office/drawing/2014/main" id="{B5ACDA5A-2EDD-4539-A5A7-1A7E2E4C029F}"/>
              </a:ext>
            </a:extLst>
          </p:cNvPr>
          <p:cNvSpPr/>
          <p:nvPr/>
        </p:nvSpPr>
        <p:spPr>
          <a:xfrm rot="10800000">
            <a:off x="3141382" y="3221338"/>
            <a:ext cx="397984" cy="241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52" name="Arrow: Left 51">
            <a:extLst>
              <a:ext uri="{FF2B5EF4-FFF2-40B4-BE49-F238E27FC236}">
                <a16:creationId xmlns:a16="http://schemas.microsoft.com/office/drawing/2014/main" id="{B42B5E19-1352-4CD7-BA33-5F59FA87A388}"/>
              </a:ext>
            </a:extLst>
          </p:cNvPr>
          <p:cNvSpPr/>
          <p:nvPr/>
        </p:nvSpPr>
        <p:spPr>
          <a:xfrm rot="10800000">
            <a:off x="3126077" y="4436621"/>
            <a:ext cx="434574" cy="2417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6" name="Arrow: Down 15">
            <a:extLst>
              <a:ext uri="{FF2B5EF4-FFF2-40B4-BE49-F238E27FC236}">
                <a16:creationId xmlns:a16="http://schemas.microsoft.com/office/drawing/2014/main" id="{934A1CC8-3731-4427-9E37-E524BEB70E91}"/>
              </a:ext>
            </a:extLst>
          </p:cNvPr>
          <p:cNvSpPr/>
          <p:nvPr/>
        </p:nvSpPr>
        <p:spPr>
          <a:xfrm>
            <a:off x="1701800" y="5446552"/>
            <a:ext cx="236752" cy="2998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8" name="Rounded Rectangle 6">
            <a:extLst>
              <a:ext uri="{FF2B5EF4-FFF2-40B4-BE49-F238E27FC236}">
                <a16:creationId xmlns:a16="http://schemas.microsoft.com/office/drawing/2014/main" id="{833CA314-16B2-48AE-972C-270F5704890A}"/>
              </a:ext>
            </a:extLst>
          </p:cNvPr>
          <p:cNvSpPr/>
          <p:nvPr/>
        </p:nvSpPr>
        <p:spPr>
          <a:xfrm>
            <a:off x="166597" y="1502750"/>
            <a:ext cx="2944177" cy="1105544"/>
          </a:xfrm>
          <a:prstGeom prst="roundRect">
            <a:avLst/>
          </a:prstGeom>
          <a:ln w="38100"/>
        </p:spPr>
        <p:style>
          <a:lnRef idx="2">
            <a:schemeClr val="accent5"/>
          </a:lnRef>
          <a:fillRef idx="1">
            <a:schemeClr val="lt1"/>
          </a:fillRef>
          <a:effectRef idx="0">
            <a:schemeClr val="accent5"/>
          </a:effectRef>
          <a:fontRef idx="minor">
            <a:schemeClr val="dk1"/>
          </a:fontRef>
        </p:style>
        <p:txBody>
          <a:bodyPr rtlCol="1" anchor="t"/>
          <a:lstStyle/>
          <a:p>
            <a:pPr algn="ctr">
              <a:buFontTx/>
              <a:buAutoNum type="arabicPeriod"/>
              <a:defRPr/>
            </a:pPr>
            <a:r>
              <a:rPr lang="en-US" sz="1050" b="1" dirty="0"/>
              <a:t> Contribution/project goal</a:t>
            </a:r>
          </a:p>
          <a:p>
            <a:pPr algn="ctr">
              <a:defRPr/>
            </a:pPr>
            <a:r>
              <a:rPr lang="en-US" sz="1050" dirty="0"/>
              <a:t>The project aims to implement standard prediction models for malaria disease</a:t>
            </a:r>
            <a:r>
              <a:rPr lang="he-IL" sz="1050" dirty="0"/>
              <a:t> .</a:t>
            </a:r>
            <a:r>
              <a:rPr lang="en-US" sz="1050" dirty="0"/>
              <a:t>It also seeks to evaluate the mosquito population measure more accurately since this measure in such models is fixed.</a:t>
            </a:r>
          </a:p>
          <a:p>
            <a:pPr algn="ctr">
              <a:defRPr/>
            </a:pPr>
            <a:endParaRPr lang="he-IL" sz="1050" dirty="0"/>
          </a:p>
        </p:txBody>
      </p:sp>
      <p:cxnSp>
        <p:nvCxnSpPr>
          <p:cNvPr id="7" name="Straight Arrow Connector 6">
            <a:extLst>
              <a:ext uri="{FF2B5EF4-FFF2-40B4-BE49-F238E27FC236}">
                <a16:creationId xmlns:a16="http://schemas.microsoft.com/office/drawing/2014/main" id="{9C49D1D0-6211-48F5-B887-977D5BA10AE3}"/>
              </a:ext>
            </a:extLst>
          </p:cNvPr>
          <p:cNvCxnSpPr>
            <a:cxnSpLocks/>
          </p:cNvCxnSpPr>
          <p:nvPr/>
        </p:nvCxnSpPr>
        <p:spPr>
          <a:xfrm>
            <a:off x="5219312" y="9513911"/>
            <a:ext cx="4372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EF3F334E-0FC7-49AB-A5E6-5E33276B81C9}"/>
              </a:ext>
            </a:extLst>
          </p:cNvPr>
          <p:cNvSpPr txBox="1"/>
          <p:nvPr/>
        </p:nvSpPr>
        <p:spPr>
          <a:xfrm>
            <a:off x="2680469" y="9383106"/>
            <a:ext cx="2515432" cy="261610"/>
          </a:xfrm>
          <a:prstGeom prst="rect">
            <a:avLst/>
          </a:prstGeom>
          <a:noFill/>
        </p:spPr>
        <p:txBody>
          <a:bodyPr wrap="none" rtlCol="0">
            <a:spAutoFit/>
          </a:bodyPr>
          <a:lstStyle/>
          <a:p>
            <a:pPr algn="r" rtl="1"/>
            <a:r>
              <a:rPr lang="en-US" sz="1100" dirty="0"/>
              <a:t>Scan </a:t>
            </a:r>
            <a:r>
              <a:rPr lang="en-US" sz="1100" dirty="0" err="1"/>
              <a:t>QRCode</a:t>
            </a:r>
            <a:r>
              <a:rPr lang="en-US" sz="1100" dirty="0"/>
              <a:t> for full Instructions(</a:t>
            </a:r>
            <a:r>
              <a:rPr lang="en-US" sz="1100" dirty="0" err="1"/>
              <a:t>github</a:t>
            </a:r>
            <a:r>
              <a:rPr lang="en-US" sz="1100"/>
              <a:t>)</a:t>
            </a:r>
            <a:endParaRPr lang="en-US" sz="1100" dirty="0"/>
          </a:p>
        </p:txBody>
      </p:sp>
      <p:pic>
        <p:nvPicPr>
          <p:cNvPr id="11" name="Picture 10">
            <a:extLst>
              <a:ext uri="{FF2B5EF4-FFF2-40B4-BE49-F238E27FC236}">
                <a16:creationId xmlns:a16="http://schemas.microsoft.com/office/drawing/2014/main" id="{D64C4E1C-6FAC-4FBD-8F18-F52604BE0CA8}"/>
              </a:ext>
            </a:extLst>
          </p:cNvPr>
          <p:cNvPicPr>
            <a:picLocks noChangeAspect="1"/>
          </p:cNvPicPr>
          <p:nvPr/>
        </p:nvPicPr>
        <p:blipFill>
          <a:blip r:embed="rId2"/>
          <a:stretch>
            <a:fillRect/>
          </a:stretch>
        </p:blipFill>
        <p:spPr>
          <a:xfrm>
            <a:off x="5703396" y="9279979"/>
            <a:ext cx="456453" cy="467864"/>
          </a:xfrm>
          <a:prstGeom prst="rect">
            <a:avLst/>
          </a:prstGeom>
        </p:spPr>
      </p:pic>
      <p:sp>
        <p:nvSpPr>
          <p:cNvPr id="2" name="Rectangle 1">
            <a:extLst>
              <a:ext uri="{FF2B5EF4-FFF2-40B4-BE49-F238E27FC236}">
                <a16:creationId xmlns:a16="http://schemas.microsoft.com/office/drawing/2014/main" id="{96CFC95C-2546-AA42-06DB-F6A83ED431C2}"/>
              </a:ext>
            </a:extLst>
          </p:cNvPr>
          <p:cNvSpPr/>
          <p:nvPr/>
        </p:nvSpPr>
        <p:spPr>
          <a:xfrm>
            <a:off x="5906531" y="223953"/>
            <a:ext cx="784872" cy="84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400" dirty="0"/>
              <a:t>42</a:t>
            </a:r>
            <a:endParaRPr lang="en-US" sz="2400" dirty="0"/>
          </a:p>
        </p:txBody>
      </p:sp>
      <p:pic>
        <p:nvPicPr>
          <p:cNvPr id="19" name="Picture 18">
            <a:extLst>
              <a:ext uri="{FF2B5EF4-FFF2-40B4-BE49-F238E27FC236}">
                <a16:creationId xmlns:a16="http://schemas.microsoft.com/office/drawing/2014/main" id="{3C204745-1263-AF37-03A7-254E3B99EEA0}"/>
              </a:ext>
            </a:extLst>
          </p:cNvPr>
          <p:cNvPicPr>
            <a:picLocks noChangeAspect="1"/>
          </p:cNvPicPr>
          <p:nvPr/>
        </p:nvPicPr>
        <p:blipFill>
          <a:blip r:embed="rId3"/>
          <a:stretch>
            <a:fillRect/>
          </a:stretch>
        </p:blipFill>
        <p:spPr>
          <a:xfrm>
            <a:off x="6159849" y="28159"/>
            <a:ext cx="425549" cy="338007"/>
          </a:xfrm>
          <a:prstGeom prst="rect">
            <a:avLst/>
          </a:prstGeom>
        </p:spPr>
      </p:pic>
    </p:spTree>
    <p:extLst>
      <p:ext uri="{BB962C8B-B14F-4D97-AF65-F5344CB8AC3E}">
        <p14:creationId xmlns:p14="http://schemas.microsoft.com/office/powerpoint/2010/main" val="1321684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TotalTime>
  <Words>348</Words>
  <Application>Microsoft Office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 zor</dc:creator>
  <cp:lastModifiedBy>neta roth</cp:lastModifiedBy>
  <cp:revision>17</cp:revision>
  <dcterms:created xsi:type="dcterms:W3CDTF">2020-05-21T09:41:20Z</dcterms:created>
  <dcterms:modified xsi:type="dcterms:W3CDTF">2022-05-20T09:05:32Z</dcterms:modified>
</cp:coreProperties>
</file>