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59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90" d="100"/>
          <a:sy n="90" d="100"/>
        </p:scale>
        <p:origin x="12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jp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a:solidFill>
              <a:schemeClr val="tx1"/>
            </a:solidFill>
          </a:ln>
        </p:spPr>
        <p:style>
          <a:lnRef idx="2">
            <a:schemeClr val="accent4"/>
          </a:lnRef>
          <a:fillRef idx="1">
            <a:schemeClr val="lt1"/>
          </a:fillRef>
          <a:effectRef idx="0">
            <a:schemeClr val="accent4"/>
          </a:effectRef>
          <a:fontRef idx="minor">
            <a:schemeClr val="dk1"/>
          </a:fontRef>
        </p:style>
        <p:txBody>
          <a:bodyPr>
            <a:normAutofit/>
          </a:bodyPr>
          <a:lstStyle/>
          <a:p>
            <a:pPr defTabSz="951583"/>
            <a:br>
              <a:rPr lang="en-US" b="1" dirty="0">
                <a:solidFill>
                  <a:schemeClr val="tx1"/>
                </a:solidFill>
                <a:latin typeface="Calibri"/>
                <a:cs typeface="Arial"/>
              </a:rPr>
            </a:br>
            <a:r>
              <a:rPr lang="en-US" b="1" u="sng" dirty="0">
                <a:solidFill>
                  <a:schemeClr val="tx1"/>
                </a:solidFill>
                <a:cs typeface="Arial"/>
              </a:rPr>
              <a:t>Malaria Prediction Model</a:t>
            </a:r>
            <a:br>
              <a:rPr lang="en-US" sz="100" b="1" dirty="0">
                <a:solidFill>
                  <a:schemeClr val="tx1"/>
                </a:solidFill>
                <a:cs typeface="Arial"/>
              </a:rPr>
            </a:br>
            <a:r>
              <a:rPr lang="en-US" sz="1100" b="1" dirty="0">
                <a:solidFill>
                  <a:schemeClr val="tx1"/>
                </a:solidFill>
                <a:cs typeface="Arial"/>
              </a:rPr>
              <a:t>Almog Jakov, Itay Rafee and Neta Roth</a:t>
            </a:r>
            <a:br>
              <a:rPr lang="en-US" sz="1100" b="1" dirty="0">
                <a:solidFill>
                  <a:schemeClr val="tx1"/>
                </a:solidFill>
                <a:cs typeface="Arial"/>
              </a:rPr>
            </a:br>
            <a:r>
              <a:rPr lang="en-US" sz="1100" b="1" dirty="0">
                <a:solidFill>
                  <a:schemeClr val="tx1"/>
                </a:solidFill>
                <a:cs typeface="Arial"/>
              </a:rPr>
              <a:t>Elizabeth Itzkovich</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995940"/>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900" b="1" dirty="0"/>
              <a:t>6. Solution Description</a:t>
            </a:r>
            <a:endParaRPr lang="en-IL" sz="9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78545"/>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sp>
        <p:nvSpPr>
          <p:cNvPr id="4" name="Rectangle 1">
            <a:extLst>
              <a:ext uri="{FF2B5EF4-FFF2-40B4-BE49-F238E27FC236}">
                <a16:creationId xmlns:a16="http://schemas.microsoft.com/office/drawing/2014/main" id="{9E8AFAD1-9C8E-AA66-1E90-8E0F2038E740}"/>
              </a:ext>
            </a:extLst>
          </p:cNvPr>
          <p:cNvSpPr>
            <a:spLocks noChangeArrowheads="1"/>
          </p:cNvSpPr>
          <p:nvPr/>
        </p:nvSpPr>
        <p:spPr bwMode="auto">
          <a:xfrm>
            <a:off x="0" y="217052"/>
            <a:ext cx="11222" cy="2309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4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544869"/>
            <a:ext cx="0" cy="23109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Probability of a mosquito death on a given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Period taken for an</a:t>
                </a:r>
                <a:r>
                  <a:rPr lang="en-US" sz="800" dirty="0">
                    <a:solidFill>
                      <a:srgbClr val="2E2E2E"/>
                    </a:solidFill>
                    <a:latin typeface="Calibri (גוף)"/>
                    <a:ea typeface="Calibri" panose="020F0502020204030204" pitchFamily="34" charset="0"/>
                    <a:cs typeface="Arial" panose="020B0604020202020204" pitchFamily="34" charset="0"/>
                  </a:rPr>
                  <a:t> egg to become an adult.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Calibri (גוף)"/>
                    <a:ea typeface="Times New Roman" panose="02020603050405020304" pitchFamily="18" charset="0"/>
                    <a:cs typeface="Arial" panose="020B0604020202020204" pitchFamily="34" charset="0"/>
                  </a:rPr>
                  <a:t> - Pregnancy duration.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Calibri (גוף)"/>
                    <a:ea typeface="Calibri" panose="020F0502020204030204" pitchFamily="34" charset="0"/>
                    <a:cs typeface="Arial" panose="020B0604020202020204" pitchFamily="34" charset="0"/>
                  </a:rPr>
                  <a:t>per pregnancy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per female </a:t>
                </a:r>
                <a:r>
                  <a:rPr lang="en-IL" sz="800" dirty="0">
                    <a:solidFill>
                      <a:srgbClr val="2E2E2E"/>
                    </a:solidFill>
                    <a:latin typeface="Calibri (גוף)"/>
                    <a:ea typeface="Calibri" panose="020F0502020204030204" pitchFamily="34" charset="0"/>
                    <a:cs typeface="Arial" panose="020B0604020202020204" pitchFamily="34" charset="0"/>
                  </a:rPr>
                  <a:t>mosquito</a:t>
                </a:r>
                <a:r>
                  <a:rPr lang="en-US" sz="800" dirty="0">
                    <a:solidFill>
                      <a:srgbClr val="2E2E2E"/>
                    </a:solidFill>
                    <a:latin typeface="Calibri (גוף)"/>
                    <a:ea typeface="Calibri" panose="020F0502020204030204" pitchFamily="34" charset="0"/>
                    <a:cs typeface="Arial" panose="020B0604020202020204" pitchFamily="34" charset="0"/>
                  </a:rPr>
                  <a: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800" dirty="0">
                  <a:latin typeface="Calibri (גוף)"/>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endParaRPr lang="he-IL" sz="800" b="1" dirty="0"/>
          </a:p>
        </p:txBody>
      </p:sp>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More Info</a:t>
            </a:r>
            <a:endParaRPr lang="he-IL" sz="800" b="1" dirty="0"/>
          </a:p>
        </p:txBody>
      </p:sp>
      <p:pic>
        <p:nvPicPr>
          <p:cNvPr id="11" name="תמונה 10">
            <a:extLst>
              <a:ext uri="{FF2B5EF4-FFF2-40B4-BE49-F238E27FC236}">
                <a16:creationId xmlns:a16="http://schemas.microsoft.com/office/drawing/2014/main" id="{9EFAE8E0-3100-46D0-BEED-516221443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19" y="286348"/>
            <a:ext cx="839681" cy="839681"/>
          </a:xfrm>
          <a:prstGeom prst="rect">
            <a:avLst/>
          </a:prstGeom>
          <a:ln w="12700">
            <a:noFill/>
          </a:ln>
        </p:spPr>
      </p:pic>
      <p:pic>
        <p:nvPicPr>
          <p:cNvPr id="9" name="תמונה 8">
            <a:extLst>
              <a:ext uri="{FF2B5EF4-FFF2-40B4-BE49-F238E27FC236}">
                <a16:creationId xmlns:a16="http://schemas.microsoft.com/office/drawing/2014/main" id="{30A6679F-A62B-45F4-946D-5410B0B0F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798" y="7122335"/>
            <a:ext cx="1106426" cy="993650"/>
          </a:xfrm>
          <a:prstGeom prst="rect">
            <a:avLst/>
          </a:prstGeom>
        </p:spPr>
      </p:pic>
      <p:pic>
        <p:nvPicPr>
          <p:cNvPr id="13" name="תמונה 12">
            <a:extLst>
              <a:ext uri="{FF2B5EF4-FFF2-40B4-BE49-F238E27FC236}">
                <a16:creationId xmlns:a16="http://schemas.microsoft.com/office/drawing/2014/main" id="{103065CE-8228-4A7D-8869-C220B11690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0957" y="1852720"/>
            <a:ext cx="387097" cy="838202"/>
          </a:xfrm>
          <a:prstGeom prst="rect">
            <a:avLst/>
          </a:prstGeom>
        </p:spPr>
      </p:pic>
      <p:pic>
        <p:nvPicPr>
          <p:cNvPr id="8" name="תמונה 7">
            <a:extLst>
              <a:ext uri="{FF2B5EF4-FFF2-40B4-BE49-F238E27FC236}">
                <a16:creationId xmlns:a16="http://schemas.microsoft.com/office/drawing/2014/main" id="{BCDAB4EE-3D02-4131-AFB9-CEC13013A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2006" y="8721717"/>
            <a:ext cx="922026" cy="922026"/>
          </a:xfrm>
          <a:prstGeom prst="rect">
            <a:avLst/>
          </a:prstGeom>
          <a:ln w="12700">
            <a:solidFill>
              <a:schemeClr val="tx1"/>
            </a:solidFill>
          </a:ln>
        </p:spPr>
      </p:pic>
      <p:pic>
        <p:nvPicPr>
          <p:cNvPr id="14" name="תמונה 13">
            <a:extLst>
              <a:ext uri="{FF2B5EF4-FFF2-40B4-BE49-F238E27FC236}">
                <a16:creationId xmlns:a16="http://schemas.microsoft.com/office/drawing/2014/main" id="{E5E0C994-192A-473D-8A9A-5CC51774F512}"/>
              </a:ext>
            </a:extLst>
          </p:cNvPr>
          <p:cNvPicPr>
            <a:picLocks noChangeAspect="1"/>
          </p:cNvPicPr>
          <p:nvPr/>
        </p:nvPicPr>
        <p:blipFill>
          <a:blip r:embed="rId8">
            <a:extLst>
              <a:ext uri="{BEBA8EAE-BF5A-486C-A8C5-ECC9F3942E4B}">
                <a14:imgProps xmlns:a14="http://schemas.microsoft.com/office/drawing/2010/main">
                  <a14:imgLayer r:embed="rId9">
                    <a14:imgEffect>
                      <a14:saturation sat="85000"/>
                    </a14:imgEffect>
                  </a14:imgLayer>
                </a14:imgProps>
              </a:ext>
              <a:ext uri="{28A0092B-C50C-407E-A947-70E740481C1C}">
                <a14:useLocalDpi xmlns:a14="http://schemas.microsoft.com/office/drawing/2010/main" val="0"/>
              </a:ext>
            </a:extLst>
          </a:blip>
          <a:stretch>
            <a:fillRect/>
          </a:stretch>
        </p:blipFill>
        <p:spPr>
          <a:xfrm>
            <a:off x="3946848" y="8721718"/>
            <a:ext cx="1121178" cy="942395"/>
          </a:xfrm>
          <a:prstGeom prst="rect">
            <a:avLst/>
          </a:prstGeom>
          <a:ln w="3175">
            <a:solidFill>
              <a:schemeClr val="tx1"/>
            </a:solidFill>
          </a:ln>
          <a:effectLst>
            <a:softEdge rad="12700"/>
          </a:effectLst>
        </p:spPr>
      </p:pic>
      <p:cxnSp>
        <p:nvCxnSpPr>
          <p:cNvPr id="25" name="Straight Connector 32">
            <a:extLst>
              <a:ext uri="{FF2B5EF4-FFF2-40B4-BE49-F238E27FC236}">
                <a16:creationId xmlns:a16="http://schemas.microsoft.com/office/drawing/2014/main" id="{A7611768-9138-4D9B-987C-5128BB5310E6}"/>
              </a:ext>
            </a:extLst>
          </p:cNvPr>
          <p:cNvCxnSpPr>
            <a:cxnSpLocks/>
          </p:cNvCxnSpPr>
          <p:nvPr/>
        </p:nvCxnSpPr>
        <p:spPr>
          <a:xfrm>
            <a:off x="5212829" y="8721717"/>
            <a:ext cx="0" cy="922026"/>
          </a:xfrm>
          <a:prstGeom prst="line">
            <a:avLst/>
          </a:prstGeom>
        </p:spPr>
        <p:style>
          <a:lnRef idx="1">
            <a:schemeClr val="dk1"/>
          </a:lnRef>
          <a:fillRef idx="0">
            <a:schemeClr val="dk1"/>
          </a:fillRef>
          <a:effectRef idx="0">
            <a:schemeClr val="dk1"/>
          </a:effectRef>
          <a:fontRef idx="minor">
            <a:schemeClr val="tx1"/>
          </a:fontRef>
        </p:style>
      </p:cxnSp>
      <p:pic>
        <p:nvPicPr>
          <p:cNvPr id="22" name="תמונה 21">
            <a:extLst>
              <a:ext uri="{FF2B5EF4-FFF2-40B4-BE49-F238E27FC236}">
                <a16:creationId xmlns:a16="http://schemas.microsoft.com/office/drawing/2014/main" id="{86CA3171-D34D-4ECD-8ED3-BBE5B9BF30E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9325" y="8450825"/>
            <a:ext cx="1866709" cy="1329672"/>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596</Words>
  <Application>Microsoft Office PowerPoint</Application>
  <PresentationFormat>מותאם אישית</PresentationFormat>
  <Paragraphs>35</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(גוף)</vt:lpstr>
      <vt:lpstr>Calibri Light</vt:lpstr>
      <vt:lpstr>Cambria Math</vt:lpstr>
      <vt:lpstr>Droid Serif</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38</cp:revision>
  <dcterms:created xsi:type="dcterms:W3CDTF">2020-05-21T09:41:20Z</dcterms:created>
  <dcterms:modified xsi:type="dcterms:W3CDTF">2022-05-25T11:27:40Z</dcterms:modified>
</cp:coreProperties>
</file>