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7" r:id="rId7"/>
    <p:sldId id="259" r:id="rId8"/>
    <p:sldId id="275" r:id="rId9"/>
    <p:sldId id="270" r:id="rId10"/>
    <p:sldId id="271" r:id="rId11"/>
    <p:sldId id="27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49DF-B4D5-4863-AB32-110A3274A45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3683-4F2A-4738-8A74-C064EFC7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534400" cy="28956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METACOGNITION &amp; STUDY STRATEGIES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352800" y="5638800"/>
            <a:ext cx="5486400" cy="1066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P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Almonissah</a:t>
            </a:r>
            <a:r>
              <a:rPr lang="en-P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S. </a:t>
            </a:r>
            <a:r>
              <a:rPr lang="en-P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Amirol</a:t>
            </a:r>
            <a:endParaRPr lang="en-P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GE1 Understanding The Self – 4:30-5:30pm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Metacognitive  Awareness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49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c.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Choosing the appropriate learning strategy.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Regulation of cognition involves: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a. Setting goals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planning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b. Monitoring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controlling learning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c. Evaluating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own regulation 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(assesing if the strategy you are using is working or not; making adjustment and trying something new.)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2845434"/>
            <a:ext cx="2222500" cy="2952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93675" marR="314325" indent="-18161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 pitchFamily="34" charset="0"/>
                <a:cs typeface="Arial" pitchFamily="34" charset="0"/>
              </a:rPr>
              <a:t>Before  beginning</a:t>
            </a:r>
            <a:r>
              <a:rPr sz="2400" b="1" i="1" spc="-95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5" dirty="0">
                <a:latin typeface="Arial" pitchFamily="34" charset="0"/>
                <a:cs typeface="Arial" pitchFamily="34" charset="0"/>
              </a:rPr>
              <a:t>a  task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193675" marR="5080" indent="-180975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400" dirty="0">
                <a:latin typeface="Arial" pitchFamily="34" charset="0"/>
                <a:cs typeface="Arial" pitchFamily="34" charset="0"/>
              </a:rPr>
              <a:t>Set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goals;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plan  the content  sequence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193675" indent="-180975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400" spc="-5" dirty="0">
                <a:latin typeface="Arial" pitchFamily="34" charset="0"/>
                <a:cs typeface="Arial" pitchFamily="34" charset="0"/>
              </a:rPr>
              <a:t>Choose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 pitchFamily="34" charset="0"/>
                <a:cs typeface="Arial" pitchFamily="34" charset="0"/>
              </a:rPr>
              <a:t>strategies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175" y="2845434"/>
            <a:ext cx="2289175" cy="2952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93675" marR="205104" indent="-18161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itchFamily="34" charset="0"/>
                <a:cs typeface="Arial" pitchFamily="34" charset="0"/>
              </a:rPr>
              <a:t>While</a:t>
            </a:r>
            <a:r>
              <a:rPr sz="2400" b="1" i="1" spc="-125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i="1" dirty="0">
                <a:latin typeface="Arial" pitchFamily="34" charset="0"/>
                <a:cs typeface="Arial" pitchFamily="34" charset="0"/>
              </a:rPr>
              <a:t>working  on </a:t>
            </a:r>
            <a:r>
              <a:rPr sz="2400" b="1" i="1" spc="-5" dirty="0">
                <a:latin typeface="Arial" pitchFamily="34" charset="0"/>
                <a:cs typeface="Arial" pitchFamily="34" charset="0"/>
              </a:rPr>
              <a:t>a</a:t>
            </a:r>
            <a:r>
              <a:rPr sz="2400" b="1" i="1" spc="-35" dirty="0"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5" dirty="0">
                <a:latin typeface="Arial" pitchFamily="34" charset="0"/>
                <a:cs typeface="Arial" pitchFamily="34" charset="0"/>
              </a:rPr>
              <a:t>task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193675" marR="292100" indent="-180975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400" spc="-5" dirty="0">
                <a:latin typeface="Arial" pitchFamily="34" charset="0"/>
                <a:cs typeface="Arial" pitchFamily="34" charset="0"/>
              </a:rPr>
              <a:t>Check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on 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task</a:t>
            </a:r>
          </a:p>
          <a:p>
            <a:pPr marL="193675" marR="5080" indent="-180975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400" spc="-5" dirty="0">
                <a:latin typeface="Arial" pitchFamily="34" charset="0"/>
                <a:cs typeface="Arial" pitchFamily="34" charset="0"/>
              </a:rPr>
              <a:t>Check </a:t>
            </a:r>
            <a:r>
              <a:rPr sz="2400" dirty="0">
                <a:latin typeface="Arial" pitchFamily="34" charset="0"/>
                <a:cs typeface="Arial" pitchFamily="34" charset="0"/>
              </a:rPr>
              <a:t>the 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comprehens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on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193675" indent="-180975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400" spc="-5" dirty="0">
                <a:latin typeface="Arial" pitchFamily="34" charset="0"/>
                <a:cs typeface="Arial" pitchFamily="34" charset="0"/>
              </a:rPr>
              <a:t>Check </a:t>
            </a:r>
            <a:r>
              <a:rPr sz="2400" dirty="0">
                <a:latin typeface="Arial" pitchFamily="34" charset="0"/>
                <a:cs typeface="Arial" pitchFamily="34" charset="0"/>
              </a:rPr>
              <a:t>the</a:t>
            </a: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 pitchFamily="34" charset="0"/>
                <a:cs typeface="Arial" pitchFamily="34" charset="0"/>
              </a:rPr>
              <a:t>production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2819401"/>
            <a:ext cx="3124200" cy="3397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93675" marR="250825" indent="-18161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 pitchFamily="34" charset="0"/>
                <a:cs typeface="Arial" pitchFamily="34" charset="0"/>
              </a:rPr>
              <a:t>After</a:t>
            </a:r>
            <a:r>
              <a:rPr sz="2200" b="1" i="1" spc="-45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i="1" spc="-5" dirty="0">
                <a:latin typeface="Arial" pitchFamily="34" charset="0"/>
                <a:cs typeface="Arial" pitchFamily="34" charset="0"/>
              </a:rPr>
              <a:t>completing  the</a:t>
            </a:r>
            <a:r>
              <a:rPr sz="2200" b="1" i="1" spc="5" dirty="0">
                <a:latin typeface="Arial" pitchFamily="34" charset="0"/>
                <a:cs typeface="Arial" pitchFamily="34" charset="0"/>
              </a:rPr>
              <a:t> </a:t>
            </a:r>
            <a:r>
              <a:rPr sz="2200" b="1" i="1" spc="-5" dirty="0">
                <a:latin typeface="Arial" pitchFamily="34" charset="0"/>
                <a:cs typeface="Arial" pitchFamily="34" charset="0"/>
              </a:rPr>
              <a:t>task</a:t>
            </a:r>
            <a:endParaRPr sz="2200" dirty="0">
              <a:latin typeface="Arial" pitchFamily="34" charset="0"/>
              <a:cs typeface="Arial" pitchFamily="34" charset="0"/>
            </a:endParaRPr>
          </a:p>
          <a:p>
            <a:pPr marL="193675" marR="22288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200" b="1" spc="-5" dirty="0">
                <a:latin typeface="Arial" pitchFamily="34" charset="0"/>
                <a:cs typeface="Arial" pitchFamily="34" charset="0"/>
              </a:rPr>
              <a:t>A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ssess how</a:t>
            </a:r>
            <a:r>
              <a:rPr sz="2200" spc="-40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well  you have  accomplish the  task</a:t>
            </a:r>
            <a:endParaRPr sz="2200" dirty="0">
              <a:latin typeface="Arial" pitchFamily="34" charset="0"/>
              <a:cs typeface="Arial" pitchFamily="34" charset="0"/>
            </a:endParaRPr>
          </a:p>
          <a:p>
            <a:pPr marL="193675" marR="5080" indent="-180975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200" spc="-5" dirty="0">
                <a:latin typeface="Arial" pitchFamily="34" charset="0"/>
                <a:cs typeface="Arial" pitchFamily="34" charset="0"/>
              </a:rPr>
              <a:t>How well you  have </a:t>
            </a:r>
            <a:r>
              <a:rPr sz="2200" dirty="0">
                <a:latin typeface="Arial" pitchFamily="34" charset="0"/>
                <a:cs typeface="Arial" pitchFamily="34" charset="0"/>
              </a:rPr>
              <a:t>used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the  learning</a:t>
            </a:r>
            <a:r>
              <a:rPr sz="2200" spc="-40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strategies</a:t>
            </a:r>
            <a:endParaRPr sz="2200" dirty="0">
              <a:latin typeface="Arial" pitchFamily="34" charset="0"/>
              <a:cs typeface="Arial" pitchFamily="34" charset="0"/>
            </a:endParaRPr>
          </a:p>
          <a:p>
            <a:pPr marL="193675" marR="221615" indent="-180975">
              <a:lnSpc>
                <a:spcPct val="100000"/>
              </a:lnSpc>
              <a:spcBef>
                <a:spcPts val="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 pitchFamily="34" charset="0"/>
                <a:cs typeface="Arial" pitchFamily="34" charset="0"/>
              </a:rPr>
              <a:t>Identify changes  to be make</a:t>
            </a:r>
            <a:r>
              <a:rPr sz="2200" spc="565" dirty="0">
                <a:latin typeface="Arial" pitchFamily="34" charset="0"/>
                <a:cs typeface="Arial" pitchFamily="34" charset="0"/>
              </a:rPr>
              <a:t> </a:t>
            </a:r>
            <a:r>
              <a:rPr sz="2200" spc="-5" dirty="0">
                <a:latin typeface="Arial" pitchFamily="34" charset="0"/>
                <a:cs typeface="Arial" pitchFamily="34" charset="0"/>
              </a:rPr>
              <a:t>next  time</a:t>
            </a:r>
            <a:endParaRPr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515238"/>
            <a:ext cx="4953000" cy="6277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" pitchFamily="34" charset="0"/>
                <a:cs typeface="Arial" pitchFamily="34" charset="0"/>
              </a:rPr>
              <a:t>Process</a:t>
            </a:r>
            <a:r>
              <a:rPr sz="4000" b="0" spc="-55" dirty="0">
                <a:latin typeface="Arial" pitchFamily="34" charset="0"/>
                <a:cs typeface="Arial" pitchFamily="34" charset="0"/>
              </a:rPr>
              <a:t> </a:t>
            </a:r>
            <a:r>
              <a:rPr sz="4000" b="0" spc="-5" dirty="0">
                <a:latin typeface="Arial" pitchFamily="34" charset="0"/>
                <a:cs typeface="Arial" pitchFamily="34" charset="0"/>
              </a:rPr>
              <a:t>Flow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184" y="1447800"/>
            <a:ext cx="3112135" cy="1245235"/>
          </a:xfrm>
          <a:custGeom>
            <a:avLst/>
            <a:gdLst/>
            <a:ahLst/>
            <a:cxnLst/>
            <a:rect l="l" t="t" r="r" b="b"/>
            <a:pathLst>
              <a:path w="3112135" h="1245235">
                <a:moveTo>
                  <a:pt x="2489454" y="0"/>
                </a:moveTo>
                <a:lnTo>
                  <a:pt x="0" y="0"/>
                </a:lnTo>
                <a:lnTo>
                  <a:pt x="0" y="1245108"/>
                </a:lnTo>
                <a:lnTo>
                  <a:pt x="2489454" y="1245108"/>
                </a:lnTo>
                <a:lnTo>
                  <a:pt x="3112007" y="622553"/>
                </a:lnTo>
                <a:lnTo>
                  <a:pt x="2489454" y="0"/>
                </a:lnTo>
                <a:close/>
              </a:path>
            </a:pathLst>
          </a:custGeom>
          <a:solidFill>
            <a:srgbClr val="FFF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7583" y="1447800"/>
            <a:ext cx="3112135" cy="1245235"/>
          </a:xfrm>
          <a:custGeom>
            <a:avLst/>
            <a:gdLst/>
            <a:ahLst/>
            <a:cxnLst/>
            <a:rect l="l" t="t" r="r" b="b"/>
            <a:pathLst>
              <a:path w="3112135" h="1245235">
                <a:moveTo>
                  <a:pt x="2489454" y="0"/>
                </a:moveTo>
                <a:lnTo>
                  <a:pt x="0" y="0"/>
                </a:lnTo>
                <a:lnTo>
                  <a:pt x="622554" y="622553"/>
                </a:lnTo>
                <a:lnTo>
                  <a:pt x="0" y="1245108"/>
                </a:lnTo>
                <a:lnTo>
                  <a:pt x="2489454" y="1245108"/>
                </a:lnTo>
                <a:lnTo>
                  <a:pt x="3112008" y="622553"/>
                </a:lnTo>
                <a:lnTo>
                  <a:pt x="248945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5984" y="1447800"/>
            <a:ext cx="3112135" cy="1245235"/>
          </a:xfrm>
          <a:custGeom>
            <a:avLst/>
            <a:gdLst/>
            <a:ahLst/>
            <a:cxnLst/>
            <a:rect l="l" t="t" r="r" b="b"/>
            <a:pathLst>
              <a:path w="3112134" h="1245235">
                <a:moveTo>
                  <a:pt x="2489454" y="0"/>
                </a:moveTo>
                <a:lnTo>
                  <a:pt x="0" y="0"/>
                </a:lnTo>
                <a:lnTo>
                  <a:pt x="622553" y="622553"/>
                </a:lnTo>
                <a:lnTo>
                  <a:pt x="0" y="1245108"/>
                </a:lnTo>
                <a:lnTo>
                  <a:pt x="2489454" y="1245108"/>
                </a:lnTo>
                <a:lnTo>
                  <a:pt x="3112008" y="622553"/>
                </a:lnTo>
                <a:lnTo>
                  <a:pt x="2489454" y="0"/>
                </a:lnTo>
                <a:close/>
              </a:path>
            </a:pathLst>
          </a:custGeom>
          <a:solidFill>
            <a:srgbClr val="FFF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6374" y="1793875"/>
            <a:ext cx="7092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8490" algn="l"/>
                <a:tab pos="5512435" algn="l"/>
              </a:tabLst>
            </a:pPr>
            <a:r>
              <a:rPr sz="3000" b="1" spc="-5" dirty="0">
                <a:latin typeface="Arial"/>
                <a:cs typeface="Arial"/>
              </a:rPr>
              <a:t>Plan/Organize	Monitor	Evaluate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1201"/>
            <a:ext cx="8686800" cy="2133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Metacognition?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6106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It is a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learning strategy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you use to understand and control your own performance.</a:t>
            </a:r>
          </a:p>
          <a:p>
            <a:pPr algn="l"/>
            <a:endParaRPr lang="en-US" spc="-145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(Meta = “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and Cognition = “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thinking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”)</a:t>
            </a:r>
          </a:p>
          <a:p>
            <a:pPr algn="l"/>
            <a:endParaRPr lang="en-US" spc="-145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en-US" spc="-145" dirty="0">
                <a:solidFill>
                  <a:schemeClr val="tx1"/>
                </a:solidFill>
                <a:latin typeface="Arial"/>
                <a:cs typeface="Arial"/>
              </a:rPr>
              <a:t>So, Basically it was </a:t>
            </a:r>
            <a:r>
              <a:rPr lang="en-US" spc="235" dirty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en-US" b="1" spc="-60" dirty="0">
                <a:solidFill>
                  <a:schemeClr val="tx1"/>
                </a:solidFill>
                <a:latin typeface="Arial"/>
                <a:cs typeface="Arial"/>
              </a:rPr>
              <a:t>thinking  </a:t>
            </a:r>
            <a:r>
              <a:rPr lang="en-US" b="1" spc="-65" dirty="0">
                <a:solidFill>
                  <a:schemeClr val="tx1"/>
                </a:solidFill>
                <a:latin typeface="Arial"/>
                <a:cs typeface="Arial"/>
              </a:rPr>
              <a:t>about </a:t>
            </a:r>
            <a:r>
              <a:rPr lang="en-US" b="1" spc="35" dirty="0">
                <a:solidFill>
                  <a:schemeClr val="tx1"/>
                </a:solidFill>
                <a:latin typeface="Arial"/>
                <a:cs typeface="Arial"/>
              </a:rPr>
              <a:t>th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en-US" b="1" spc="-90" dirty="0">
                <a:solidFill>
                  <a:schemeClr val="tx1"/>
                </a:solidFill>
                <a:latin typeface="Arial"/>
                <a:cs typeface="Arial"/>
              </a:rPr>
              <a:t>nk</a:t>
            </a:r>
            <a:r>
              <a:rPr lang="en-US" b="1" spc="-5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en-US" b="1" spc="-17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en-US" b="1" spc="-65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lang="en-US" spc="-35" dirty="0">
                <a:solidFill>
                  <a:schemeClr val="tx1"/>
                </a:solidFill>
                <a:latin typeface="Arial"/>
                <a:cs typeface="Arial"/>
              </a:rPr>
              <a:t>”</a:t>
            </a:r>
            <a:r>
              <a:rPr lang="en-US" spc="-85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n-US" spc="-60" dirty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en-US" b="1" spc="-60" dirty="0">
                <a:solidFill>
                  <a:schemeClr val="tx1"/>
                </a:solidFill>
                <a:latin typeface="Arial"/>
                <a:cs typeface="Arial"/>
              </a:rPr>
              <a:t>knowing </a:t>
            </a:r>
            <a:r>
              <a:rPr lang="en-US" b="1" spc="-50" dirty="0">
                <a:solidFill>
                  <a:schemeClr val="tx1"/>
                </a:solidFill>
                <a:latin typeface="Arial"/>
                <a:cs typeface="Arial"/>
              </a:rPr>
              <a:t>what</a:t>
            </a:r>
            <a:r>
              <a:rPr lang="en-US" b="1" spc="-1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105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lang="en-US" b="1" spc="-5" dirty="0">
                <a:solidFill>
                  <a:schemeClr val="tx1"/>
                </a:solidFill>
                <a:latin typeface="Arial"/>
                <a:cs typeface="Arial"/>
              </a:rPr>
              <a:t>know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”</a:t>
            </a:r>
            <a:r>
              <a:rPr lang="en-US" spc="-2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135" dirty="0">
                <a:solidFill>
                  <a:schemeClr val="tx1"/>
                </a:solidFill>
                <a:latin typeface="Arial"/>
                <a:cs typeface="Arial"/>
              </a:rPr>
              <a:t>and  </a:t>
            </a:r>
            <a:r>
              <a:rPr lang="en-US" spc="5" dirty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en-US" b="1" spc="5" dirty="0">
                <a:solidFill>
                  <a:schemeClr val="tx1"/>
                </a:solidFill>
                <a:latin typeface="Arial"/>
                <a:cs typeface="Arial"/>
              </a:rPr>
              <a:t>what</a:t>
            </a:r>
            <a:r>
              <a:rPr lang="en-US" b="1" spc="-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105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lang="en-US" b="1" spc="-10" dirty="0">
                <a:solidFill>
                  <a:schemeClr val="tx1"/>
                </a:solidFill>
                <a:latin typeface="Arial"/>
                <a:cs typeface="Arial"/>
              </a:rPr>
              <a:t>don’t</a:t>
            </a:r>
            <a:r>
              <a:rPr lang="en-US" b="1" spc="-1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tx1"/>
                </a:solidFill>
                <a:latin typeface="Arial"/>
                <a:cs typeface="Arial"/>
              </a:rPr>
              <a:t>know</a:t>
            </a:r>
            <a:r>
              <a:rPr lang="en-US" spc="-5" dirty="0">
                <a:solidFill>
                  <a:schemeClr val="tx1"/>
                </a:solidFill>
                <a:latin typeface="Arial"/>
                <a:cs typeface="Arial"/>
              </a:rPr>
              <a:t>”.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2209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49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thinking about your thinking” </a:t>
            </a:r>
          </a:p>
          <a:p>
            <a:pPr algn="just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ability to know what we know and what we do not know; how I think; and what helps me learn. </a:t>
            </a:r>
          </a:p>
          <a:p>
            <a:pPr algn="just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Person variables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What one recognizes about his or her strengths and weaknesses in learning and processing information. 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Task variables: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one knows or can figure out about the nature of a task and the processing demands required to complete the task. 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Strategy variables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The strategies a person has “at the ready” to apply in a flexible way to successfully accomplish a task; </a:t>
            </a:r>
          </a:p>
          <a:p>
            <a:pPr algn="just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example: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“I know that I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(person variable)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have difficulty with word problems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(task variable),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I will answer the computational problems first and save the word problems for last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(strategy variable).”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534400" cy="19811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Metacognitive Strategies?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 Learners can think before they enter a classroom. 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Educator’s role is to teach them to think in different ways and to think more effectively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"/>
            <a:ext cx="4648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Metacognitive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49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pc="85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4400" spc="85" dirty="0">
                <a:solidFill>
                  <a:schemeClr val="tx1"/>
                </a:solidFill>
                <a:latin typeface="Arial"/>
                <a:cs typeface="Arial"/>
              </a:rPr>
              <a:t>It is a </a:t>
            </a:r>
            <a:r>
              <a:rPr lang="en-US" sz="4400" b="1" dirty="0">
                <a:solidFill>
                  <a:schemeClr val="tx1"/>
                </a:solidFill>
                <a:latin typeface="Arial"/>
                <a:cs typeface="Arial"/>
              </a:rPr>
              <a:t>methods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5" dirty="0">
                <a:solidFill>
                  <a:schemeClr val="tx1"/>
                </a:solidFill>
                <a:latin typeface="Arial"/>
                <a:cs typeface="Arial"/>
              </a:rPr>
              <a:t>used 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to  help students understand the  way they learn; are processes  </a:t>
            </a:r>
            <a:r>
              <a:rPr lang="en-US" sz="4400" b="0" spc="-5" dirty="0">
                <a:solidFill>
                  <a:schemeClr val="tx1"/>
                </a:solidFill>
                <a:latin typeface="Arial"/>
                <a:cs typeface="Arial"/>
              </a:rPr>
              <a:t>designed 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for students to “</a:t>
            </a:r>
            <a:r>
              <a:rPr lang="en-US" sz="4400" b="1" dirty="0">
                <a:solidFill>
                  <a:schemeClr val="tx1"/>
                </a:solidFill>
                <a:latin typeface="Arial"/>
                <a:cs typeface="Arial"/>
              </a:rPr>
              <a:t>think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”  </a:t>
            </a:r>
            <a:r>
              <a:rPr lang="en-US" sz="4400" b="0" spc="-5" dirty="0">
                <a:solidFill>
                  <a:schemeClr val="tx1"/>
                </a:solidFill>
                <a:latin typeface="Arial"/>
                <a:cs typeface="Arial"/>
              </a:rPr>
              <a:t>about 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their</a:t>
            </a:r>
            <a:r>
              <a:rPr lang="en-US" sz="4400" b="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en-US" sz="4400" b="1" dirty="0">
                <a:solidFill>
                  <a:schemeClr val="tx1"/>
                </a:solidFill>
                <a:latin typeface="Arial"/>
                <a:cs typeface="Arial"/>
              </a:rPr>
              <a:t>thinking</a:t>
            </a:r>
            <a:r>
              <a:rPr lang="en-US" sz="4400" b="0" dirty="0">
                <a:solidFill>
                  <a:schemeClr val="tx1"/>
                </a:solidFill>
                <a:latin typeface="Arial"/>
                <a:cs typeface="Arial"/>
              </a:rPr>
              <a:t>”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09600" y="2209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Metacognitive  Awareness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49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1994, Schraw and Dennison created the Metacognitive Awareness Inventory (MAI). This was developed to bring awareness metacognitive knowledge  </a:t>
            </a:r>
            <a:r>
              <a:rPr lang="en-US" sz="3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metacognitive.</a:t>
            </a: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1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1200_630_METACOGNITION_V2_1200_630_75_s_c1_c_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Metacognitive  Awareness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49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Two processes of metacognition: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Knowledge of Cognition: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(declarative, procedural, and conditional)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Being aware of the factors that involve learning.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 the strategies you can use to effectively learn.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281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METACOGNITION &amp; STUDY STRATEGIES</vt:lpstr>
      <vt:lpstr>What is Metacognition?</vt:lpstr>
      <vt:lpstr>Metacognition</vt:lpstr>
      <vt:lpstr>Metacognition</vt:lpstr>
      <vt:lpstr>What is Metacognitive Strategies?</vt:lpstr>
      <vt:lpstr>PowerPoint Presentation</vt:lpstr>
      <vt:lpstr>Metacognitive Strategies</vt:lpstr>
      <vt:lpstr>Metacognitive  Awareness Inventory</vt:lpstr>
      <vt:lpstr>Metacognitive  Awareness Inventory</vt:lpstr>
      <vt:lpstr>Metacognitive  Awareness Inventory</vt:lpstr>
      <vt:lpstr>Process 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&amp; STUDY STRATEGIES</dc:title>
  <dc:creator>Client</dc:creator>
  <cp:lastModifiedBy>User</cp:lastModifiedBy>
  <cp:revision>17</cp:revision>
  <dcterms:created xsi:type="dcterms:W3CDTF">2019-02-26T04:25:13Z</dcterms:created>
  <dcterms:modified xsi:type="dcterms:W3CDTF">2019-03-01T08:15:05Z</dcterms:modified>
</cp:coreProperties>
</file>