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3e8d77fa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3e8d77fa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3e8d77fa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3e8d77fa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3e8d77fa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3e8d77fa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3e8d77fa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3e8d77fa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3e8d77fa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3e8d77fa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hyperlink" Target="https://en.wikipedia.org/wiki/Search_algorithm" TargetMode="External"/><Relationship Id="rId10" Type="http://schemas.openxmlformats.org/officeDocument/2006/relationships/hyperlink" Target="https://en.wikipedia.org/wiki/Algorithmic_efficiency" TargetMode="External"/><Relationship Id="rId13" Type="http://schemas.openxmlformats.org/officeDocument/2006/relationships/hyperlink" Target="https://en.wikipedia.org/wiki/Canonicalization" TargetMode="External"/><Relationship Id="rId12" Type="http://schemas.openxmlformats.org/officeDocument/2006/relationships/hyperlink" Target="https://en.wikipedia.org/wiki/Merge_algorithm"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Algorithm" TargetMode="External"/><Relationship Id="rId9" Type="http://schemas.openxmlformats.org/officeDocument/2006/relationships/hyperlink" Target="https://en.wikipedia.org/wiki/Sorting" TargetMode="External"/><Relationship Id="rId14" Type="http://schemas.openxmlformats.org/officeDocument/2006/relationships/image" Target="../media/image1.jpg"/><Relationship Id="rId5" Type="http://schemas.openxmlformats.org/officeDocument/2006/relationships/hyperlink" Target="https://en.wikipedia.org/wiki/List_(computing)" TargetMode="External"/><Relationship Id="rId6" Type="http://schemas.openxmlformats.org/officeDocument/2006/relationships/hyperlink" Target="https://en.wikipedia.org/wiki/Total_order" TargetMode="External"/><Relationship Id="rId7" Type="http://schemas.openxmlformats.org/officeDocument/2006/relationships/hyperlink" Target="https://en.wikipedia.org/wiki/Numerical_order" TargetMode="External"/><Relationship Id="rId8" Type="http://schemas.openxmlformats.org/officeDocument/2006/relationships/hyperlink" Target="https://en.wikipedia.org/wiki/Lexicographical_or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divide-and-conquer-introdu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ALGORITHM VISUALIZER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Ujjawal Srivastava </a:t>
            </a:r>
            <a:endParaRPr/>
          </a:p>
          <a:p>
            <a:pPr indent="0" lvl="0" marL="0" rtl="0" algn="l">
              <a:spcBef>
                <a:spcPts val="0"/>
              </a:spcBef>
              <a:spcAft>
                <a:spcPts val="0"/>
              </a:spcAft>
              <a:buNone/>
            </a:pPr>
            <a:r>
              <a:rPr lang="en"/>
              <a:t>CS Branch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 </a:t>
            </a:r>
            <a:r>
              <a:rPr lang="en" sz="1400">
                <a:solidFill>
                  <a:srgbClr val="000000"/>
                </a:solidFill>
                <a:uFill>
                  <a:noFill/>
                </a:uFill>
                <a:latin typeface="Montserrat"/>
                <a:ea typeface="Montserrat"/>
                <a:cs typeface="Montserrat"/>
                <a:sym typeface="Montserrat"/>
                <a:hlinkClick r:id="rId3">
                  <a:extLst>
                    <a:ext uri="{A12FA001-AC4F-418D-AE19-62706E023703}">
                      <ahyp:hlinkClr val="tx"/>
                    </a:ext>
                  </a:extLst>
                </a:hlinkClick>
              </a:rPr>
              <a:t>computer science</a:t>
            </a:r>
            <a:r>
              <a:rPr lang="en" sz="1400">
                <a:solidFill>
                  <a:srgbClr val="000000"/>
                </a:solidFill>
                <a:latin typeface="Montserrat"/>
                <a:ea typeface="Montserrat"/>
                <a:cs typeface="Montserrat"/>
                <a:sym typeface="Montserrat"/>
              </a:rPr>
              <a:t>, a </a:t>
            </a:r>
            <a:r>
              <a:rPr b="1" lang="en" sz="1400">
                <a:solidFill>
                  <a:srgbClr val="000000"/>
                </a:solidFill>
                <a:latin typeface="Montserrat"/>
                <a:ea typeface="Montserrat"/>
                <a:cs typeface="Montserrat"/>
                <a:sym typeface="Montserrat"/>
              </a:rPr>
              <a:t>sorting algorithm</a:t>
            </a:r>
            <a:r>
              <a:rPr lang="en" sz="1400">
                <a:solidFill>
                  <a:srgbClr val="000000"/>
                </a:solidFill>
                <a:latin typeface="Montserrat"/>
                <a:ea typeface="Montserrat"/>
                <a:cs typeface="Montserrat"/>
                <a:sym typeface="Montserrat"/>
              </a:rPr>
              <a:t> is an </a:t>
            </a:r>
            <a:r>
              <a:rPr lang="en" sz="1400">
                <a:solidFill>
                  <a:srgbClr val="000000"/>
                </a:solidFill>
                <a:uFill>
                  <a:noFill/>
                </a:uFill>
                <a:latin typeface="Montserrat"/>
                <a:ea typeface="Montserrat"/>
                <a:cs typeface="Montserrat"/>
                <a:sym typeface="Montserrat"/>
                <a:hlinkClick r:id="rId4">
                  <a:extLst>
                    <a:ext uri="{A12FA001-AC4F-418D-AE19-62706E023703}">
                      <ahyp:hlinkClr val="tx"/>
                    </a:ext>
                  </a:extLst>
                </a:hlinkClick>
              </a:rPr>
              <a:t>algorithm</a:t>
            </a:r>
            <a:r>
              <a:rPr lang="en" sz="1400">
                <a:solidFill>
                  <a:srgbClr val="000000"/>
                </a:solidFill>
                <a:latin typeface="Montserrat"/>
                <a:ea typeface="Montserrat"/>
                <a:cs typeface="Montserrat"/>
                <a:sym typeface="Montserrat"/>
              </a:rPr>
              <a:t> that puts elements of a </a:t>
            </a:r>
            <a:r>
              <a:rPr lang="en" sz="1400">
                <a:solidFill>
                  <a:srgbClr val="000000"/>
                </a:solidFill>
                <a:uFill>
                  <a:noFill/>
                </a:uFill>
                <a:latin typeface="Montserrat"/>
                <a:ea typeface="Montserrat"/>
                <a:cs typeface="Montserrat"/>
                <a:sym typeface="Montserrat"/>
                <a:hlinkClick r:id="rId5">
                  <a:extLst>
                    <a:ext uri="{A12FA001-AC4F-418D-AE19-62706E023703}">
                      <ahyp:hlinkClr val="tx"/>
                    </a:ext>
                  </a:extLst>
                </a:hlinkClick>
              </a:rPr>
              <a:t>list</a:t>
            </a:r>
            <a:r>
              <a:rPr lang="en" sz="1400">
                <a:solidFill>
                  <a:srgbClr val="000000"/>
                </a:solidFill>
                <a:latin typeface="Montserrat"/>
                <a:ea typeface="Montserrat"/>
                <a:cs typeface="Montserrat"/>
                <a:sym typeface="Montserrat"/>
              </a:rPr>
              <a:t> in a certain </a:t>
            </a:r>
            <a:r>
              <a:rPr lang="en" sz="1400">
                <a:solidFill>
                  <a:srgbClr val="000000"/>
                </a:solidFill>
                <a:uFill>
                  <a:noFill/>
                </a:uFill>
                <a:latin typeface="Montserrat"/>
                <a:ea typeface="Montserrat"/>
                <a:cs typeface="Montserrat"/>
                <a:sym typeface="Montserrat"/>
                <a:hlinkClick r:id="rId6">
                  <a:extLst>
                    <a:ext uri="{A12FA001-AC4F-418D-AE19-62706E023703}">
                      <ahyp:hlinkClr val="tx"/>
                    </a:ext>
                  </a:extLst>
                </a:hlinkClick>
              </a:rPr>
              <a:t>order</a:t>
            </a:r>
            <a:r>
              <a:rPr lang="en" sz="1400">
                <a:solidFill>
                  <a:srgbClr val="000000"/>
                </a:solidFill>
                <a:latin typeface="Montserrat"/>
                <a:ea typeface="Montserrat"/>
                <a:cs typeface="Montserrat"/>
                <a:sym typeface="Montserrat"/>
              </a:rPr>
              <a:t>. The most frequently used orders are </a:t>
            </a:r>
            <a:r>
              <a:rPr lang="en" sz="1400">
                <a:solidFill>
                  <a:srgbClr val="000000"/>
                </a:solidFill>
                <a:uFill>
                  <a:noFill/>
                </a:uFill>
                <a:latin typeface="Montserrat"/>
                <a:ea typeface="Montserrat"/>
                <a:cs typeface="Montserrat"/>
                <a:sym typeface="Montserrat"/>
                <a:hlinkClick r:id="rId7">
                  <a:extLst>
                    <a:ext uri="{A12FA001-AC4F-418D-AE19-62706E023703}">
                      <ahyp:hlinkClr val="tx"/>
                    </a:ext>
                  </a:extLst>
                </a:hlinkClick>
              </a:rPr>
              <a:t>numerical order</a:t>
            </a:r>
            <a:r>
              <a:rPr lang="en" sz="1400">
                <a:solidFill>
                  <a:srgbClr val="000000"/>
                </a:solidFill>
                <a:latin typeface="Montserrat"/>
                <a:ea typeface="Montserrat"/>
                <a:cs typeface="Montserrat"/>
                <a:sym typeface="Montserrat"/>
              </a:rPr>
              <a:t> and </a:t>
            </a:r>
            <a:r>
              <a:rPr lang="en" sz="1400">
                <a:solidFill>
                  <a:srgbClr val="000000"/>
                </a:solidFill>
                <a:uFill>
                  <a:noFill/>
                </a:uFill>
                <a:latin typeface="Montserrat"/>
                <a:ea typeface="Montserrat"/>
                <a:cs typeface="Montserrat"/>
                <a:sym typeface="Montserrat"/>
                <a:hlinkClick r:id="rId8">
                  <a:extLst>
                    <a:ext uri="{A12FA001-AC4F-418D-AE19-62706E023703}">
                      <ahyp:hlinkClr val="tx"/>
                    </a:ext>
                  </a:extLst>
                </a:hlinkClick>
              </a:rPr>
              <a:t>lexicographical order</a:t>
            </a:r>
            <a:r>
              <a:rPr lang="en"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Efficient </a:t>
            </a:r>
            <a:r>
              <a:rPr lang="en" sz="1400">
                <a:solidFill>
                  <a:srgbClr val="000000"/>
                </a:solidFill>
                <a:uFill>
                  <a:noFill/>
                </a:uFill>
                <a:latin typeface="Montserrat"/>
                <a:ea typeface="Montserrat"/>
                <a:cs typeface="Montserrat"/>
                <a:sym typeface="Montserrat"/>
                <a:hlinkClick r:id="rId9">
                  <a:extLst>
                    <a:ext uri="{A12FA001-AC4F-418D-AE19-62706E023703}">
                      <ahyp:hlinkClr val="tx"/>
                    </a:ext>
                  </a:extLst>
                </a:hlinkClick>
              </a:rPr>
              <a:t>sorting</a:t>
            </a:r>
            <a:r>
              <a:rPr lang="en" sz="1400">
                <a:solidFill>
                  <a:srgbClr val="000000"/>
                </a:solidFill>
                <a:latin typeface="Montserrat"/>
                <a:ea typeface="Montserrat"/>
                <a:cs typeface="Montserrat"/>
                <a:sym typeface="Montserrat"/>
              </a:rPr>
              <a:t> is important for optimizing the </a:t>
            </a:r>
            <a:r>
              <a:rPr lang="en" sz="1400">
                <a:solidFill>
                  <a:srgbClr val="000000"/>
                </a:solidFill>
                <a:uFill>
                  <a:noFill/>
                </a:uFill>
                <a:latin typeface="Montserrat"/>
                <a:ea typeface="Montserrat"/>
                <a:cs typeface="Montserrat"/>
                <a:sym typeface="Montserrat"/>
                <a:hlinkClick r:id="rId10">
                  <a:extLst>
                    <a:ext uri="{A12FA001-AC4F-418D-AE19-62706E023703}">
                      <ahyp:hlinkClr val="tx"/>
                    </a:ext>
                  </a:extLst>
                </a:hlinkClick>
              </a:rPr>
              <a:t>efficiency</a:t>
            </a:r>
            <a:r>
              <a:rPr lang="en" sz="1400">
                <a:solidFill>
                  <a:srgbClr val="000000"/>
                </a:solidFill>
                <a:latin typeface="Montserrat"/>
                <a:ea typeface="Montserrat"/>
                <a:cs typeface="Montserrat"/>
                <a:sym typeface="Montserrat"/>
              </a:rPr>
              <a:t> of other algorithms (such as </a:t>
            </a:r>
            <a:r>
              <a:rPr lang="en" sz="1400">
                <a:solidFill>
                  <a:srgbClr val="000000"/>
                </a:solidFill>
                <a:uFill>
                  <a:noFill/>
                </a:uFill>
                <a:latin typeface="Montserrat"/>
                <a:ea typeface="Montserrat"/>
                <a:cs typeface="Montserrat"/>
                <a:sym typeface="Montserrat"/>
                <a:hlinkClick r:id="rId11">
                  <a:extLst>
                    <a:ext uri="{A12FA001-AC4F-418D-AE19-62706E023703}">
                      <ahyp:hlinkClr val="tx"/>
                    </a:ext>
                  </a:extLst>
                </a:hlinkClick>
              </a:rPr>
              <a:t>search</a:t>
            </a:r>
            <a:r>
              <a:rPr lang="en" sz="1400">
                <a:solidFill>
                  <a:srgbClr val="000000"/>
                </a:solidFill>
                <a:latin typeface="Montserrat"/>
                <a:ea typeface="Montserrat"/>
                <a:cs typeface="Montserrat"/>
                <a:sym typeface="Montserrat"/>
              </a:rPr>
              <a:t> and </a:t>
            </a:r>
            <a:r>
              <a:rPr lang="en" sz="1400">
                <a:solidFill>
                  <a:srgbClr val="000000"/>
                </a:solidFill>
                <a:uFill>
                  <a:noFill/>
                </a:uFill>
                <a:latin typeface="Montserrat"/>
                <a:ea typeface="Montserrat"/>
                <a:cs typeface="Montserrat"/>
                <a:sym typeface="Montserrat"/>
                <a:hlinkClick r:id="rId12">
                  <a:extLst>
                    <a:ext uri="{A12FA001-AC4F-418D-AE19-62706E023703}">
                      <ahyp:hlinkClr val="tx"/>
                    </a:ext>
                  </a:extLst>
                </a:hlinkClick>
              </a:rPr>
              <a:t>merge</a:t>
            </a:r>
            <a:r>
              <a:rPr lang="en" sz="1400">
                <a:solidFill>
                  <a:srgbClr val="000000"/>
                </a:solidFill>
                <a:latin typeface="Montserrat"/>
                <a:ea typeface="Montserrat"/>
                <a:cs typeface="Montserrat"/>
                <a:sym typeface="Montserrat"/>
              </a:rPr>
              <a:t> algorithms) that require input data to be in sorted lists. Sorting is also often useful for </a:t>
            </a:r>
            <a:r>
              <a:rPr lang="en" sz="1400">
                <a:solidFill>
                  <a:srgbClr val="000000"/>
                </a:solidFill>
                <a:uFill>
                  <a:noFill/>
                </a:uFill>
                <a:latin typeface="Montserrat"/>
                <a:ea typeface="Montserrat"/>
                <a:cs typeface="Montserrat"/>
                <a:sym typeface="Montserrat"/>
                <a:hlinkClick r:id="rId13">
                  <a:extLst>
                    <a:ext uri="{A12FA001-AC4F-418D-AE19-62706E023703}">
                      <ahyp:hlinkClr val="tx"/>
                    </a:ext>
                  </a:extLst>
                </a:hlinkClick>
              </a:rPr>
              <a:t>canonicalizing</a:t>
            </a:r>
            <a:r>
              <a:rPr lang="en" sz="1400">
                <a:solidFill>
                  <a:srgbClr val="000000"/>
                </a:solidFill>
                <a:latin typeface="Montserrat"/>
                <a:ea typeface="Montserrat"/>
                <a:cs typeface="Montserrat"/>
                <a:sym typeface="Montserrat"/>
              </a:rPr>
              <a:t> data and for producing human-readable output.</a:t>
            </a:r>
            <a:endParaRPr sz="1400">
              <a:solidFill>
                <a:srgbClr val="000000"/>
              </a:solidFill>
              <a:latin typeface="Montserrat"/>
              <a:ea typeface="Montserrat"/>
              <a:cs typeface="Montserrat"/>
              <a:sym typeface="Montserrat"/>
            </a:endParaRPr>
          </a:p>
        </p:txBody>
      </p:sp>
      <p:pic>
        <p:nvPicPr>
          <p:cNvPr id="67" name="Google Shape;67;p14"/>
          <p:cNvPicPr preferRelativeResize="0"/>
          <p:nvPr/>
        </p:nvPicPr>
        <p:blipFill>
          <a:blip r:embed="rId14">
            <a:alphaModFix/>
          </a:blip>
          <a:stretch>
            <a:fillRect/>
          </a:stretch>
        </p:blipFill>
        <p:spPr>
          <a:xfrm>
            <a:off x="6102913" y="2866888"/>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20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THE PROJECT</a:t>
            </a:r>
            <a:endParaRPr sz="2600"/>
          </a:p>
        </p:txBody>
      </p:sp>
      <p:sp>
        <p:nvSpPr>
          <p:cNvPr id="73" name="Google Shape;73;p15"/>
          <p:cNvSpPr txBox="1"/>
          <p:nvPr>
            <p:ph idx="1" type="body"/>
          </p:nvPr>
        </p:nvSpPr>
        <p:spPr>
          <a:xfrm>
            <a:off x="311700" y="733575"/>
            <a:ext cx="8520600" cy="3835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Montserrat"/>
              <a:buChar char="●"/>
            </a:pPr>
            <a:r>
              <a:rPr lang="en" sz="1900">
                <a:solidFill>
                  <a:srgbClr val="000000"/>
                </a:solidFill>
                <a:latin typeface="Montserrat"/>
                <a:ea typeface="Montserrat"/>
                <a:cs typeface="Montserrat"/>
                <a:sym typeface="Montserrat"/>
              </a:rPr>
              <a:t>Making a GUI Based Application which visualises various Sorting Algorithm</a:t>
            </a:r>
            <a:endParaRPr sz="1900">
              <a:solidFill>
                <a:srgbClr val="000000"/>
              </a:solidFill>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 sz="1900">
                <a:solidFill>
                  <a:srgbClr val="000000"/>
                </a:solidFill>
                <a:latin typeface="Montserrat"/>
                <a:ea typeface="Montserrat"/>
                <a:cs typeface="Montserrat"/>
                <a:sym typeface="Montserrat"/>
              </a:rPr>
              <a:t>Algorithms to be visualised are:- Bubble Sort, Merge Sort, Quick Sort, Selection Sort, Insertion Sort</a:t>
            </a:r>
            <a:endParaRPr sz="1900">
              <a:solidFill>
                <a:srgbClr val="000000"/>
              </a:solidFill>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 sz="1900">
                <a:solidFill>
                  <a:srgbClr val="000000"/>
                </a:solidFill>
                <a:latin typeface="Montserrat"/>
                <a:ea typeface="Montserrat"/>
                <a:cs typeface="Montserrat"/>
                <a:sym typeface="Montserrat"/>
              </a:rPr>
              <a:t>Will be using Python and Tkinter Module</a:t>
            </a:r>
            <a:endParaRPr sz="1900">
              <a:solidFill>
                <a:srgbClr val="000000"/>
              </a:solidFill>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 sz="1900">
                <a:solidFill>
                  <a:srgbClr val="000000"/>
                </a:solidFill>
                <a:latin typeface="Montserrat"/>
                <a:ea typeface="Montserrat"/>
                <a:cs typeface="Montserrat"/>
                <a:sym typeface="Montserrat"/>
              </a:rPr>
              <a:t>The idea is to use bars to represent number whose width will remain constant and height will 	depend upon the value of the number</a:t>
            </a:r>
            <a:endParaRPr sz="1900">
              <a:solidFill>
                <a:srgbClr val="000000"/>
              </a:solidFill>
              <a:latin typeface="Montserrat"/>
              <a:ea typeface="Montserrat"/>
              <a:cs typeface="Montserrat"/>
              <a:sym typeface="Montserrat"/>
            </a:endParaRPr>
          </a:p>
          <a:p>
            <a:pPr indent="-349250" lvl="0" marL="457200" rtl="0" algn="l">
              <a:spcBef>
                <a:spcPts val="0"/>
              </a:spcBef>
              <a:spcAft>
                <a:spcPts val="0"/>
              </a:spcAft>
              <a:buClr>
                <a:srgbClr val="000000"/>
              </a:buClr>
              <a:buSzPts val="1900"/>
              <a:buFont typeface="Montserrat"/>
              <a:buChar char="●"/>
            </a:pPr>
            <a:r>
              <a:rPr lang="en" sz="1900">
                <a:solidFill>
                  <a:srgbClr val="000000"/>
                </a:solidFill>
                <a:latin typeface="Montserrat"/>
                <a:ea typeface="Montserrat"/>
                <a:cs typeface="Montserrat"/>
                <a:sym typeface="Montserrat"/>
              </a:rPr>
              <a:t>It can be used to display the speed of various sorting algorithms</a:t>
            </a:r>
            <a:endParaRPr sz="17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89975" y="140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SCREENSHOT FROM PROJECT</a:t>
            </a:r>
            <a:endParaRPr sz="2600"/>
          </a:p>
        </p:txBody>
      </p:sp>
      <p:pic>
        <p:nvPicPr>
          <p:cNvPr id="79" name="Google Shape;79;p16"/>
          <p:cNvPicPr preferRelativeResize="0"/>
          <p:nvPr/>
        </p:nvPicPr>
        <p:blipFill>
          <a:blip r:embed="rId3">
            <a:alphaModFix/>
          </a:blip>
          <a:stretch>
            <a:fillRect/>
          </a:stretch>
        </p:blipFill>
        <p:spPr>
          <a:xfrm>
            <a:off x="1524663" y="672950"/>
            <a:ext cx="5851234" cy="4084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SORTING ALGORITHMS</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Montserrat"/>
                <a:ea typeface="Montserrat"/>
                <a:cs typeface="Montserrat"/>
                <a:sym typeface="Montserrat"/>
              </a:rPr>
              <a:t>Bubble Sort - </a:t>
            </a:r>
            <a:r>
              <a:rPr lang="en" sz="1400">
                <a:solidFill>
                  <a:srgbClr val="000000"/>
                </a:solidFill>
                <a:latin typeface="Montserrat"/>
                <a:ea typeface="Montserrat"/>
                <a:cs typeface="Montserrat"/>
                <a:sym typeface="Montserrat"/>
              </a:rPr>
              <a:t>Bubble Sort is the simplest sorting algorithm that works by repeatedly swapping the adjacent elements if they are in wrong order.</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Char char="●"/>
            </a:pPr>
            <a:r>
              <a:rPr lang="en" sz="1400">
                <a:solidFill>
                  <a:srgbClr val="000000"/>
                </a:solidFill>
                <a:latin typeface="Montserrat"/>
                <a:ea typeface="Montserrat"/>
                <a:cs typeface="Montserrat"/>
                <a:sym typeface="Montserrat"/>
              </a:rPr>
              <a:t>Selection Sort - </a:t>
            </a:r>
            <a:r>
              <a:rPr lang="en" sz="1400">
                <a:solidFill>
                  <a:srgbClr val="000000"/>
                </a:solidFill>
                <a:latin typeface="Montserrat"/>
                <a:ea typeface="Montserrat"/>
                <a:cs typeface="Montserrat"/>
                <a:sym typeface="Montserrat"/>
              </a:rPr>
              <a:t>The selection sort algorithm sorts an array by repeatedly finding the minimum element (considering ascending order) from unsorted part and putting it at the beginning.</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Char char="●"/>
            </a:pPr>
            <a:r>
              <a:rPr lang="en" sz="1400">
                <a:solidFill>
                  <a:srgbClr val="000000"/>
                </a:solidFill>
                <a:latin typeface="Montserrat"/>
                <a:ea typeface="Montserrat"/>
                <a:cs typeface="Montserrat"/>
                <a:sym typeface="Montserrat"/>
              </a:rPr>
              <a:t>Insertion Sort - </a:t>
            </a:r>
            <a:r>
              <a:rPr lang="en" sz="1400">
                <a:solidFill>
                  <a:srgbClr val="000000"/>
                </a:solidFill>
                <a:latin typeface="Montserrat"/>
                <a:ea typeface="Montserrat"/>
                <a:cs typeface="Montserrat"/>
                <a:sym typeface="Montserrat"/>
              </a:rPr>
              <a:t>The array is virtually split into a sorted and an unsorted part. Values from the unsorted part are picked and placed at the correct position in the sorted part.</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Char char="●"/>
            </a:pPr>
            <a:r>
              <a:rPr lang="en" sz="1400">
                <a:solidFill>
                  <a:srgbClr val="000000"/>
                </a:solidFill>
                <a:latin typeface="Montserrat"/>
                <a:ea typeface="Montserrat"/>
                <a:cs typeface="Montserrat"/>
                <a:sym typeface="Montserrat"/>
              </a:rPr>
              <a:t>Merge Sort - </a:t>
            </a:r>
            <a:r>
              <a:rPr lang="en" sz="1400">
                <a:solidFill>
                  <a:srgbClr val="000000"/>
                </a:solidFill>
                <a:latin typeface="Montserrat"/>
                <a:ea typeface="Montserrat"/>
                <a:cs typeface="Montserrat"/>
                <a:sym typeface="Montserrat"/>
              </a:rPr>
              <a:t>Merge Sort is a </a:t>
            </a:r>
            <a:r>
              <a:rPr lang="en" sz="1400">
                <a:solidFill>
                  <a:srgbClr val="000000"/>
                </a:solidFill>
                <a:uFill>
                  <a:noFill/>
                </a:uFill>
                <a:latin typeface="Montserrat"/>
                <a:ea typeface="Montserrat"/>
                <a:cs typeface="Montserrat"/>
                <a:sym typeface="Montserrat"/>
                <a:hlinkClick r:id="rId3">
                  <a:extLst>
                    <a:ext uri="{A12FA001-AC4F-418D-AE19-62706E023703}">
                      <ahyp:hlinkClr val="tx"/>
                    </a:ext>
                  </a:extLst>
                </a:hlinkClick>
              </a:rPr>
              <a:t>Divide and Conquer</a:t>
            </a:r>
            <a:r>
              <a:rPr lang="en" sz="1400">
                <a:solidFill>
                  <a:srgbClr val="000000"/>
                </a:solidFill>
                <a:latin typeface="Montserrat"/>
                <a:ea typeface="Montserrat"/>
                <a:cs typeface="Montserrat"/>
                <a:sym typeface="Montserrat"/>
              </a:rPr>
              <a:t> algorithm. It divides the input array into two halves, calls itself for the two halves, and then merges the two sorted halves. The merge() function is used for merging two halves.</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Char char="●"/>
            </a:pPr>
            <a:r>
              <a:rPr lang="en" sz="1400">
                <a:solidFill>
                  <a:srgbClr val="000000"/>
                </a:solidFill>
                <a:latin typeface="Montserrat"/>
                <a:ea typeface="Montserrat"/>
                <a:cs typeface="Montserrat"/>
                <a:sym typeface="Montserrat"/>
              </a:rPr>
              <a:t>Quick Sort - </a:t>
            </a:r>
            <a:r>
              <a:rPr lang="en" sz="1400">
                <a:solidFill>
                  <a:srgbClr val="000000"/>
                </a:solidFill>
                <a:latin typeface="Montserrat"/>
                <a:ea typeface="Montserrat"/>
                <a:cs typeface="Montserrat"/>
                <a:sym typeface="Montserrat"/>
              </a:rPr>
              <a:t>QuickSort is a Divide and Conquer algorithm. It picks an element as pivot and partitions the given array around the picked pivot. There are many different versions of quickSort that pick pivot in different ways.</a:t>
            </a:r>
            <a:endParaRPr sz="1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50825" y="493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TIME COMPLEXITY</a:t>
            </a:r>
            <a:endParaRPr sz="2600"/>
          </a:p>
        </p:txBody>
      </p:sp>
      <p:pic>
        <p:nvPicPr>
          <p:cNvPr id="91" name="Google Shape;91;p18"/>
          <p:cNvPicPr preferRelativeResize="0"/>
          <p:nvPr/>
        </p:nvPicPr>
        <p:blipFill>
          <a:blip r:embed="rId3">
            <a:alphaModFix/>
          </a:blip>
          <a:stretch>
            <a:fillRect/>
          </a:stretch>
        </p:blipFill>
        <p:spPr>
          <a:xfrm>
            <a:off x="870225" y="662550"/>
            <a:ext cx="7403544" cy="417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