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8" r:id="rId2"/>
    <p:sldId id="259" r:id="rId3"/>
    <p:sldId id="261" r:id="rId4"/>
    <p:sldId id="262" r:id="rId5"/>
    <p:sldId id="263" r:id="rId6"/>
    <p:sldId id="264" r:id="rId7"/>
    <p:sldId id="276" r:id="rId8"/>
    <p:sldId id="275" r:id="rId9"/>
    <p:sldId id="274" r:id="rId10"/>
    <p:sldId id="273" r:id="rId11"/>
    <p:sldId id="272" r:id="rId12"/>
    <p:sldId id="271" r:id="rId13"/>
    <p:sldId id="270" r:id="rId14"/>
    <p:sldId id="269" r:id="rId15"/>
    <p:sldId id="268" r:id="rId16"/>
    <p:sldId id="267" r:id="rId17"/>
    <p:sldId id="266" r:id="rId18"/>
    <p:sldId id="265" r:id="rId19"/>
    <p:sldId id="279" r:id="rId20"/>
    <p:sldId id="278" r:id="rId21"/>
    <p:sldId id="277" r:id="rId2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 baseline="-250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 baseline="-250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 baseline="-250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 baseline="-250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 autoAdjust="0"/>
    <p:restoredTop sz="87013" autoAdjust="0"/>
  </p:normalViewPr>
  <p:slideViewPr>
    <p:cSldViewPr>
      <p:cViewPr varScale="1">
        <p:scale>
          <a:sx n="65" d="100"/>
          <a:sy n="65" d="100"/>
        </p:scale>
        <p:origin x="-164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4FE2C-4B29-42BB-BF65-F0C34CDA4BC0}" type="datetimeFigureOut">
              <a:rPr lang="zh-CN" altLang="en-US" smtClean="0"/>
              <a:t>2015/3/8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956DF-7D0C-49CE-A3AF-A29C42AA6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5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那个  将非变量写在等号左边</a:t>
            </a:r>
            <a:r>
              <a:rPr lang="zh-CN" altLang="en-US" baseline="0" dirty="0" smtClean="0"/>
              <a:t> 是真的好习惯； </a:t>
            </a:r>
            <a:r>
              <a:rPr lang="en-US" altLang="zh-CN" baseline="0" dirty="0" smtClean="0"/>
              <a:t>///* </a:t>
            </a:r>
            <a:r>
              <a:rPr lang="zh-CN" altLang="en-US" baseline="0" dirty="0" smtClean="0"/>
              <a:t>都是我的注释；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956DF-7D0C-49CE-A3AF-A29C42AA6FE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他这边命名方式有问题，临时变量跟成员变量用了同一种风格的命名方式</a:t>
            </a:r>
            <a:r>
              <a:rPr lang="en-US" altLang="zh-CN" dirty="0" smtClean="0"/>
              <a:t>……  </a:t>
            </a:r>
            <a:r>
              <a:rPr lang="zh-CN" altLang="en-US" dirty="0" smtClean="0"/>
              <a:t>为什么要规范地命名？就是会了让程序员始终能清楚地知道没有变量是什么！通过命名就能区分全局变量、成员变量和临时变量，让程序员脑子尽可能清楚。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956DF-7D0C-49CE-A3AF-A29C42AA6FE3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在我手里，就是各种被批的节奏麽</a:t>
            </a:r>
            <a:r>
              <a:rPr lang="en-US" altLang="zh-CN" dirty="0" smtClean="0"/>
              <a:t>……</a:t>
            </a:r>
            <a:r>
              <a:rPr lang="zh-CN" altLang="en-US" baseline="0" dirty="0" smtClean="0"/>
              <a:t>摸摸可怜的小学弟（你以为小学妹就不会挨批咩</a:t>
            </a:r>
            <a:r>
              <a:rPr lang="en-US" altLang="zh-CN" baseline="0" dirty="0" smtClean="0"/>
              <a:t>~!</a:t>
            </a:r>
            <a:r>
              <a:rPr lang="zh-CN" altLang="en-US" baseline="0" dirty="0" smtClean="0"/>
              <a:t>哼</a:t>
            </a:r>
            <a:r>
              <a:rPr lang="en-US" altLang="zh-CN" baseline="0" dirty="0" smtClean="0"/>
              <a:t>~</a:t>
            </a:r>
            <a:r>
              <a:rPr lang="zh-CN" altLang="en-US" baseline="0" dirty="0" smtClean="0"/>
              <a:t>！）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956DF-7D0C-49CE-A3AF-A29C42AA6FE3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F956DF-7D0C-49CE-A3AF-A29C42AA6FE3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AE41C2-85A8-4265-8F96-68ED6A92532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B781A-05E9-4673-ABAD-A1713AEE2EC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58AEF4-0A28-490C-8EAA-B4BDA592763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D59A01-A7A3-4157-9091-52EE636590B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3BF8CB-8B42-4030-AA7B-1CD579BA9AA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DEC577-70E8-41F1-8591-2F523A6C07F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F7A9AB-7426-4C54-99F3-B183D67ED67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22BB17-7FF6-4131-B1F4-B518F6570B6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99A440-5633-477B-A569-25532B5F528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850F85-0EF0-4AA5-B4F4-F070FE9D7BC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8E85C3-DA2B-4162-86C1-063C5C892D9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aseline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aseline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aseline="0"/>
            </a:lvl1pPr>
          </a:lstStyle>
          <a:p>
            <a:fld id="{418468A6-7013-4E0F-8FED-3DE1597CD58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88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762000" y="2362200"/>
            <a:ext cx="7772400" cy="1470025"/>
          </a:xfrm>
        </p:spPr>
        <p:txBody>
          <a:bodyPr anchor="ctr"/>
          <a:lstStyle/>
          <a:p>
            <a:pPr eaLnBrk="1" hangingPunct="1"/>
            <a:r>
              <a:rPr lang="en-US" altLang="zh-CN" sz="5400" dirty="0" smtClean="0">
                <a:solidFill>
                  <a:schemeClr val="bg1"/>
                </a:solidFill>
              </a:rPr>
              <a:t>Q&amp;A</a:t>
            </a:r>
            <a:r>
              <a:rPr lang="zh-CN" altLang="en-US" sz="5400" dirty="0" smtClean="0">
                <a:solidFill>
                  <a:schemeClr val="bg1"/>
                </a:solidFill>
              </a:rPr>
              <a:t>：</a:t>
            </a:r>
            <a:r>
              <a:rPr lang="en-US" altLang="zh-CN" sz="5400" dirty="0" smtClean="0">
                <a:solidFill>
                  <a:schemeClr val="bg1"/>
                </a:solidFill>
              </a:rPr>
              <a:t>Debug</a:t>
            </a:r>
            <a:r>
              <a:rPr lang="zh-CN" altLang="en-US" sz="5400" dirty="0" smtClean="0">
                <a:solidFill>
                  <a:schemeClr val="bg1"/>
                </a:solidFill>
              </a:rPr>
              <a:t>技巧</a:t>
            </a:r>
            <a:endParaRPr lang="zh-CN" altLang="zh-CN" sz="5400" dirty="0" smtClean="0">
              <a:solidFill>
                <a:schemeClr val="bg1"/>
              </a:solidFill>
            </a:endParaRPr>
          </a:p>
        </p:txBody>
      </p:sp>
      <p:sp>
        <p:nvSpPr>
          <p:cNvPr id="205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181600"/>
            <a:ext cx="6400800" cy="990600"/>
          </a:xfrm>
        </p:spPr>
        <p:txBody>
          <a:bodyPr/>
          <a:lstStyle/>
          <a:p>
            <a:pPr eaLnBrk="1" hangingPunct="1"/>
            <a:r>
              <a:rPr lang="en-US" altLang="zh-CN" sz="1800" dirty="0" smtClean="0"/>
              <a:t>2014-11-11</a:t>
            </a:r>
          </a:p>
          <a:p>
            <a:pPr eaLnBrk="1" hangingPunct="1"/>
            <a:r>
              <a:rPr lang="en-US" altLang="zh-CN" sz="1800" dirty="0" err="1" smtClean="0"/>
              <a:t>Shiwei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Wang(shiweiw7@mail.ustc.edu.cn)</a:t>
            </a:r>
            <a:endParaRPr lang="zh-CN" altLang="zh-CN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88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>
                <a:ea typeface="楷体_GB2312" pitchFamily="49" charset="-122"/>
              </a:rPr>
              <a:t>为以防万一，还是来看一下，这边有没有运行到好了</a:t>
            </a:r>
            <a:endParaRPr lang="en-US" altLang="zh-CN" sz="2400" dirty="0" smtClean="0">
              <a:ea typeface="楷体_GB2312" pitchFamily="49" charset="-122"/>
            </a:endParaRPr>
          </a:p>
          <a:p>
            <a:pPr eaLnBrk="1" hangingPunct="1"/>
            <a:endParaRPr lang="en-US" altLang="zh-CN" sz="2400" dirty="0" smtClean="0">
              <a:ea typeface="楷体_GB2312" pitchFamily="49" charset="-122"/>
            </a:endParaRPr>
          </a:p>
          <a:p>
            <a:pPr eaLnBrk="1" hangingPunct="1"/>
            <a:endParaRPr lang="en-US" altLang="zh-CN" sz="2400" dirty="0" smtClean="0">
              <a:ea typeface="楷体_GB2312" pitchFamily="49" charset="-122"/>
            </a:endParaRPr>
          </a:p>
          <a:p>
            <a:pPr eaLnBrk="1" hangingPunct="1"/>
            <a:endParaRPr lang="en-US" altLang="zh-CN" sz="2400" dirty="0" smtClean="0">
              <a:ea typeface="楷体_GB2312" pitchFamily="49" charset="-122"/>
            </a:endParaRPr>
          </a:p>
          <a:p>
            <a:pPr eaLnBrk="1" hangingPunct="1"/>
            <a:endParaRPr lang="en-US" altLang="zh-CN" sz="2400" dirty="0" smtClean="0">
              <a:ea typeface="楷体_GB2312" pitchFamily="49" charset="-122"/>
            </a:endParaRPr>
          </a:p>
          <a:p>
            <a:pPr eaLnBrk="1" hangingPunct="1"/>
            <a:endParaRPr lang="en-US" altLang="zh-CN" sz="2400" dirty="0" smtClean="0">
              <a:ea typeface="楷体_GB2312" pitchFamily="49" charset="-122"/>
            </a:endParaRPr>
          </a:p>
          <a:p>
            <a:pPr eaLnBrk="1" hangingPunct="1"/>
            <a:endParaRPr lang="en-US" altLang="zh-CN" sz="2400" dirty="0" smtClean="0">
              <a:ea typeface="楷体_GB2312" pitchFamily="49" charset="-122"/>
            </a:endParaRPr>
          </a:p>
          <a:p>
            <a:pPr eaLnBrk="1" hangingPunct="1"/>
            <a:endParaRPr lang="en-US" altLang="zh-CN" sz="2400" dirty="0" smtClean="0">
              <a:ea typeface="楷体_GB2312" pitchFamily="49" charset="-122"/>
            </a:endParaRPr>
          </a:p>
          <a:p>
            <a:pPr eaLnBrk="1" hangingPunct="1"/>
            <a:r>
              <a:rPr lang="zh-CN" altLang="en-US" sz="2400" dirty="0" smtClean="0">
                <a:ea typeface="楷体_GB2312" pitchFamily="49" charset="-122"/>
              </a:rPr>
              <a:t>添加了</a:t>
            </a:r>
            <a:r>
              <a:rPr lang="en-US" altLang="zh-CN" sz="2400" dirty="0" smtClean="0">
                <a:ea typeface="楷体_GB2312" pitchFamily="49" charset="-122"/>
              </a:rPr>
              <a:t>std::cout&lt;&lt;“Line”&lt;&lt;std::endl;</a:t>
            </a:r>
          </a:p>
          <a:p>
            <a:pPr eaLnBrk="1" hangingPunct="1"/>
            <a:r>
              <a:rPr lang="zh-CN" altLang="en-US" sz="2400" dirty="0" smtClean="0">
                <a:ea typeface="楷体_GB2312" pitchFamily="49" charset="-122"/>
              </a:rPr>
              <a:t>以及</a:t>
            </a:r>
            <a:r>
              <a:rPr lang="en-US" altLang="zh-CN" sz="2400" dirty="0" smtClean="0">
                <a:ea typeface="楷体_GB2312" pitchFamily="49" charset="-122"/>
              </a:rPr>
              <a:t>std::cout&lt;&lt;“ “&lt;&lt;figure_array_.size()&lt;&lt;std::endl;</a:t>
            </a:r>
          </a:p>
        </p:txBody>
      </p:sp>
      <p:sp>
        <p:nvSpPr>
          <p:cNvPr id="3076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pPr eaLnBrk="1" hangingPunct="1"/>
            <a:endParaRPr lang="zh-CN" altLang="zh-CN" sz="4000" dirty="0" smtClean="0">
              <a:solidFill>
                <a:schemeClr val="bg1"/>
              </a:solidFill>
            </a:endParaRPr>
          </a:p>
        </p:txBody>
      </p:sp>
      <p:pic>
        <p:nvPicPr>
          <p:cNvPr id="55298" name="Picture 2" descr="C:\Users\SONY\AppData\Roaming\Tencent\Users\303411460\QQ\WinTemp\RichOle\ZK9R%CWNJFVICK841KXI)MJ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133600"/>
            <a:ext cx="8515350" cy="2914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88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 dirty="0" smtClean="0">
                <a:ea typeface="楷体_GB2312" pitchFamily="49" charset="-122"/>
              </a:rPr>
              <a:t>Haha~~~</a:t>
            </a:r>
            <a:r>
              <a:rPr lang="zh-CN" altLang="en-US" sz="2400" dirty="0" smtClean="0">
                <a:ea typeface="楷体_GB2312" pitchFamily="49" charset="-122"/>
              </a:rPr>
              <a:t>，居然没有运行到</a:t>
            </a:r>
            <a:r>
              <a:rPr lang="en-US" altLang="zh-CN" sz="2400" dirty="0" smtClean="0">
                <a:ea typeface="楷体_GB2312" pitchFamily="49" charset="-122"/>
              </a:rPr>
              <a:t>… …</a:t>
            </a:r>
            <a:r>
              <a:rPr lang="zh-CN" altLang="en-US" sz="2400" dirty="0" smtClean="0">
                <a:ea typeface="楷体_GB2312" pitchFamily="49" charset="-122"/>
              </a:rPr>
              <a:t>完全没有输出任何信息</a:t>
            </a:r>
            <a:endParaRPr lang="en-US" altLang="zh-CN" sz="2400" dirty="0" smtClean="0">
              <a:ea typeface="楷体_GB2312" pitchFamily="49" charset="-122"/>
            </a:endParaRPr>
          </a:p>
          <a:p>
            <a:pPr eaLnBrk="1" hangingPunct="1"/>
            <a:r>
              <a:rPr lang="zh-CN" altLang="en-US" sz="2400" dirty="0" smtClean="0">
                <a:ea typeface="楷体_GB2312" pitchFamily="49" charset="-122"/>
              </a:rPr>
              <a:t>那就加一行，检测</a:t>
            </a:r>
            <a:r>
              <a:rPr lang="en-US" altLang="zh-CN" sz="2400" dirty="0" smtClean="0">
                <a:ea typeface="楷体_GB2312" pitchFamily="49" charset="-122"/>
              </a:rPr>
              <a:t>figure_type_</a:t>
            </a:r>
            <a:r>
              <a:rPr lang="zh-CN" altLang="en-US" sz="2400" dirty="0" smtClean="0">
                <a:ea typeface="楷体_GB2312" pitchFamily="49" charset="-122"/>
              </a:rPr>
              <a:t>的类型</a:t>
            </a:r>
            <a:endParaRPr lang="en-US" altLang="zh-CN" sz="2400" dirty="0" smtClean="0">
              <a:ea typeface="楷体_GB2312" pitchFamily="49" charset="-122"/>
            </a:endParaRPr>
          </a:p>
          <a:p>
            <a:pPr eaLnBrk="1" hangingPunct="1"/>
            <a:endParaRPr lang="en-US" altLang="zh-CN" sz="2400" dirty="0" smtClean="0">
              <a:ea typeface="楷体_GB2312" pitchFamily="49" charset="-122"/>
            </a:endParaRPr>
          </a:p>
        </p:txBody>
      </p:sp>
      <p:sp>
        <p:nvSpPr>
          <p:cNvPr id="3076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pPr eaLnBrk="1" hangingPunct="1"/>
            <a:endParaRPr lang="zh-CN" altLang="zh-CN" sz="4000" dirty="0" smtClean="0">
              <a:solidFill>
                <a:schemeClr val="bg1"/>
              </a:solidFill>
            </a:endParaRPr>
          </a:p>
        </p:txBody>
      </p:sp>
      <p:pic>
        <p:nvPicPr>
          <p:cNvPr id="56321" name="Picture 1" descr="C:\Users\SONY\AppData\Roaming\Tencent\Users\303411460\QQ\WinTemp\RichOle\6]PDU]YKSKQQ[{7EWTYK%`P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819400"/>
            <a:ext cx="8562975" cy="2838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88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>
                <a:ea typeface="楷体_GB2312" pitchFamily="49" charset="-122"/>
              </a:rPr>
              <a:t>怎么按都是零，也就是说那些控件根本就没有响应</a:t>
            </a:r>
            <a:r>
              <a:rPr lang="en-US" altLang="zh-CN" sz="2400" dirty="0" smtClean="0">
                <a:ea typeface="楷体_GB2312" pitchFamily="49" charset="-122"/>
              </a:rPr>
              <a:t>~</a:t>
            </a:r>
            <a:r>
              <a:rPr lang="zh-CN" altLang="en-US" sz="2400" dirty="0" smtClean="0">
                <a:ea typeface="楷体_GB2312" pitchFamily="49" charset="-122"/>
              </a:rPr>
              <a:t>！</a:t>
            </a:r>
            <a:endParaRPr lang="en-US" altLang="zh-CN" sz="2400" dirty="0" smtClean="0">
              <a:ea typeface="楷体_GB2312" pitchFamily="49" charset="-122"/>
            </a:endParaRPr>
          </a:p>
          <a:p>
            <a:pPr eaLnBrk="1" hangingPunct="1"/>
            <a:endParaRPr lang="en-US" altLang="zh-CN" sz="2400" dirty="0" smtClean="0">
              <a:ea typeface="楷体_GB2312" pitchFamily="49" charset="-122"/>
            </a:endParaRPr>
          </a:p>
          <a:p>
            <a:pPr eaLnBrk="1" hangingPunct="1"/>
            <a:endParaRPr lang="en-US" altLang="zh-CN" sz="2400" dirty="0" smtClean="0">
              <a:ea typeface="楷体_GB2312" pitchFamily="49" charset="-122"/>
            </a:endParaRPr>
          </a:p>
          <a:p>
            <a:pPr eaLnBrk="1" hangingPunct="1"/>
            <a:endParaRPr lang="en-US" altLang="zh-CN" sz="2400" dirty="0" smtClean="0">
              <a:ea typeface="楷体_GB2312" pitchFamily="49" charset="-122"/>
            </a:endParaRPr>
          </a:p>
          <a:p>
            <a:pPr eaLnBrk="1" hangingPunct="1"/>
            <a:endParaRPr lang="en-US" altLang="zh-CN" sz="2400" dirty="0" smtClean="0">
              <a:ea typeface="楷体_GB2312" pitchFamily="49" charset="-122"/>
            </a:endParaRPr>
          </a:p>
          <a:p>
            <a:pPr eaLnBrk="1" hangingPunct="1"/>
            <a:r>
              <a:rPr lang="zh-CN" altLang="en-US" sz="2400" dirty="0" smtClean="0">
                <a:ea typeface="楷体_GB2312" pitchFamily="49" charset="-122"/>
              </a:rPr>
              <a:t>找到可能存在的问题了，开心</a:t>
            </a:r>
            <a:r>
              <a:rPr lang="en-US" altLang="zh-CN" sz="2400" dirty="0" smtClean="0">
                <a:ea typeface="楷体_GB2312" pitchFamily="49" charset="-122"/>
              </a:rPr>
              <a:t>~</a:t>
            </a:r>
            <a:r>
              <a:rPr lang="zh-CN" altLang="en-US" sz="2400" dirty="0" smtClean="0">
                <a:ea typeface="楷体_GB2312" pitchFamily="49" charset="-122"/>
              </a:rPr>
              <a:t>！</a:t>
            </a:r>
            <a:endParaRPr lang="en-US" altLang="zh-CN" sz="2400" dirty="0" smtClean="0">
              <a:ea typeface="楷体_GB2312" pitchFamily="49" charset="-122"/>
            </a:endParaRPr>
          </a:p>
          <a:p>
            <a:pPr lvl="1" eaLnBrk="1" hangingPunct="1"/>
            <a:r>
              <a:rPr lang="zh-CN" altLang="en-US" sz="2000" dirty="0" smtClean="0">
                <a:ea typeface="楷体_GB2312" pitchFamily="49" charset="-122"/>
              </a:rPr>
              <a:t>那也就是说，</a:t>
            </a:r>
            <a:r>
              <a:rPr lang="en-US" altLang="zh-CN" sz="2000" dirty="0" smtClean="0">
                <a:ea typeface="楷体_GB2312" pitchFamily="49" charset="-122"/>
              </a:rPr>
              <a:t> figure_type</a:t>
            </a:r>
            <a:r>
              <a:rPr lang="zh-CN" altLang="en-US" sz="2000" dirty="0" smtClean="0">
                <a:ea typeface="楷体_GB2312" pitchFamily="49" charset="-122"/>
              </a:rPr>
              <a:t>没有被那些按钮改变值；</a:t>
            </a:r>
            <a:endParaRPr lang="en-US" altLang="zh-CN" sz="2000" dirty="0" smtClean="0">
              <a:ea typeface="楷体_GB2312" pitchFamily="49" charset="-122"/>
            </a:endParaRPr>
          </a:p>
          <a:p>
            <a:pPr lvl="1" eaLnBrk="1" hangingPunct="1"/>
            <a:r>
              <a:rPr lang="zh-CN" altLang="en-US" sz="2000" dirty="0" smtClean="0">
                <a:ea typeface="楷体_GB2312" pitchFamily="49" charset="-122"/>
              </a:rPr>
              <a:t>看了下，几个响应函数应该实现得没有什么问题。</a:t>
            </a:r>
            <a:endParaRPr lang="en-US" altLang="zh-CN" sz="2000" dirty="0" smtClean="0">
              <a:ea typeface="楷体_GB2312" pitchFamily="49" charset="-122"/>
            </a:endParaRPr>
          </a:p>
        </p:txBody>
      </p:sp>
      <p:sp>
        <p:nvSpPr>
          <p:cNvPr id="3076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pPr eaLnBrk="1" hangingPunct="1"/>
            <a:endParaRPr lang="zh-CN" altLang="zh-CN" sz="4000" dirty="0" smtClean="0">
              <a:solidFill>
                <a:schemeClr val="bg1"/>
              </a:solidFill>
            </a:endParaRPr>
          </a:p>
        </p:txBody>
      </p:sp>
      <p:pic>
        <p:nvPicPr>
          <p:cNvPr id="57345" name="Picture 1" descr="C:\Users\SONY\AppData\Roaming\Tencent\Users\303411460\QQ\WinTemp\RichOle\]}1EYV8`5Z2@(T7YOYA8~O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2209800"/>
            <a:ext cx="285750" cy="1209675"/>
          </a:xfrm>
          <a:prstGeom prst="rect">
            <a:avLst/>
          </a:prstGeom>
          <a:noFill/>
        </p:spPr>
      </p:pic>
      <p:pic>
        <p:nvPicPr>
          <p:cNvPr id="57346" name="Picture 2" descr="C:\Users\SONY\AppData\Roaming\Tencent\Users\303411460\QQ\WinTemp\RichOle\BNRGI39QXCGQF{$T`L%%XPC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4600" y="5063195"/>
            <a:ext cx="2933700" cy="17948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88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>
                <a:ea typeface="楷体_GB2312" pitchFamily="49" charset="-122"/>
              </a:rPr>
              <a:t>那么，问题就程序没有去调用它们了</a:t>
            </a:r>
            <a:r>
              <a:rPr lang="en-US" altLang="zh-CN" sz="2400" dirty="0" smtClean="0">
                <a:ea typeface="楷体_GB2312" pitchFamily="49" charset="-122"/>
              </a:rPr>
              <a:t>~</a:t>
            </a:r>
            <a:r>
              <a:rPr lang="zh-CN" altLang="en-US" sz="2400" dirty="0" smtClean="0">
                <a:ea typeface="楷体_GB2312" pitchFamily="49" charset="-122"/>
              </a:rPr>
              <a:t>！</a:t>
            </a:r>
            <a:endParaRPr lang="en-US" altLang="zh-CN" sz="2400" dirty="0" smtClean="0">
              <a:ea typeface="楷体_GB2312" pitchFamily="49" charset="-122"/>
            </a:endParaRPr>
          </a:p>
          <a:p>
            <a:pPr eaLnBrk="1" hangingPunct="1"/>
            <a:r>
              <a:rPr lang="zh-CN" altLang="en-US" sz="2400" dirty="0" smtClean="0">
                <a:ea typeface="楷体_GB2312" pitchFamily="49" charset="-122"/>
              </a:rPr>
              <a:t>果然，完全没有调用它们的地方</a:t>
            </a:r>
            <a:r>
              <a:rPr lang="en-US" altLang="zh-CN" sz="2400" dirty="0" smtClean="0">
                <a:ea typeface="楷体_GB2312" pitchFamily="49" charset="-122"/>
              </a:rPr>
              <a:t>… …</a:t>
            </a:r>
          </a:p>
          <a:p>
            <a:pPr eaLnBrk="1" hangingPunct="1"/>
            <a:endParaRPr lang="en-US" altLang="zh-CN" sz="2400" dirty="0" smtClean="0">
              <a:ea typeface="楷体_GB2312" pitchFamily="49" charset="-122"/>
            </a:endParaRPr>
          </a:p>
          <a:p>
            <a:pPr eaLnBrk="1" hangingPunct="1"/>
            <a:r>
              <a:rPr lang="zh-CN" altLang="en-US" sz="2400" dirty="0" smtClean="0">
                <a:ea typeface="楷体_GB2312" pitchFamily="49" charset="-122"/>
              </a:rPr>
              <a:t>这家伙还写了注释说，不知道怎么调用</a:t>
            </a:r>
            <a:r>
              <a:rPr lang="en-US" altLang="zh-CN" sz="2400" dirty="0" smtClean="0">
                <a:ea typeface="楷体_GB2312" pitchFamily="49" charset="-122"/>
              </a:rPr>
              <a:t>… …</a:t>
            </a:r>
          </a:p>
          <a:p>
            <a:pPr eaLnBrk="1" hangingPunct="1"/>
            <a:endParaRPr lang="en-US" altLang="zh-CN" sz="2400" dirty="0" smtClean="0">
              <a:ea typeface="楷体_GB2312" pitchFamily="49" charset="-122"/>
            </a:endParaRPr>
          </a:p>
          <a:p>
            <a:pPr eaLnBrk="1" hangingPunct="1"/>
            <a:endParaRPr lang="en-US" altLang="zh-CN" sz="2400" dirty="0" smtClean="0">
              <a:ea typeface="楷体_GB2312" pitchFamily="49" charset="-122"/>
            </a:endParaRPr>
          </a:p>
          <a:p>
            <a:pPr eaLnBrk="1" hangingPunct="1"/>
            <a:endParaRPr lang="en-US" altLang="zh-CN" sz="2400" dirty="0" smtClean="0">
              <a:ea typeface="楷体_GB2312" pitchFamily="49" charset="-122"/>
            </a:endParaRPr>
          </a:p>
          <a:p>
            <a:pPr eaLnBrk="1" hangingPunct="1"/>
            <a:endParaRPr lang="en-US" altLang="zh-CN" sz="2400" dirty="0" smtClean="0">
              <a:ea typeface="楷体_GB2312" pitchFamily="49" charset="-122"/>
            </a:endParaRPr>
          </a:p>
          <a:p>
            <a:pPr eaLnBrk="1" hangingPunct="1"/>
            <a:r>
              <a:rPr lang="zh-CN" altLang="en-US" sz="2400" dirty="0" smtClean="0">
                <a:ea typeface="楷体_GB2312" pitchFamily="49" charset="-122"/>
              </a:rPr>
              <a:t>既然发现了问题，就先处理它吧。调用它们无法就是“信号与槽</a:t>
            </a:r>
            <a:r>
              <a:rPr lang="en-US" altLang="zh-CN" sz="2400" dirty="0" smtClean="0">
                <a:ea typeface="楷体_GB2312" pitchFamily="49" charset="-122"/>
              </a:rPr>
              <a:t> </a:t>
            </a:r>
            <a:r>
              <a:rPr lang="zh-CN" altLang="en-US" sz="2400" dirty="0" smtClean="0">
                <a:ea typeface="楷体_GB2312" pitchFamily="49" charset="-122"/>
              </a:rPr>
              <a:t>”嘛，我们的</a:t>
            </a:r>
            <a:r>
              <a:rPr lang="en-US" altLang="zh-CN" sz="2400" dirty="0" smtClean="0">
                <a:ea typeface="楷体_GB2312" pitchFamily="49" charset="-122"/>
              </a:rPr>
              <a:t>PPT</a:t>
            </a:r>
            <a:r>
              <a:rPr lang="zh-CN" altLang="en-US" sz="2400" dirty="0" smtClean="0">
                <a:ea typeface="楷体_GB2312" pitchFamily="49" charset="-122"/>
              </a:rPr>
              <a:t>难道没说清楚吗？</a:t>
            </a:r>
            <a:endParaRPr lang="en-US" altLang="zh-CN" sz="2400" dirty="0" smtClean="0">
              <a:ea typeface="楷体_GB2312" pitchFamily="49" charset="-122"/>
            </a:endParaRPr>
          </a:p>
        </p:txBody>
      </p:sp>
      <p:sp>
        <p:nvSpPr>
          <p:cNvPr id="3076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solidFill>
                  <a:schemeClr val="bg1"/>
                </a:solidFill>
              </a:rPr>
              <a:t>	</a:t>
            </a:r>
            <a:endParaRPr lang="zh-CN" altLang="zh-CN" sz="4000" dirty="0" smtClean="0">
              <a:solidFill>
                <a:schemeClr val="bg1"/>
              </a:solidFill>
            </a:endParaRPr>
          </a:p>
        </p:txBody>
      </p:sp>
      <p:pic>
        <p:nvPicPr>
          <p:cNvPr id="58369" name="Picture 1" descr="C:\Users\SONY\AppData\Roaming\Tencent\Users\303411460\QQ\WinTemp\RichOle\CG3(~C)K87RX]72}}ZH@R2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3429000"/>
            <a:ext cx="4029075" cy="1238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88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>
                <a:ea typeface="楷体_GB2312" pitchFamily="49" charset="-122"/>
              </a:rPr>
              <a:t>声明为</a:t>
            </a:r>
            <a:r>
              <a:rPr lang="en-US" altLang="zh-CN" sz="2400" dirty="0" smtClean="0">
                <a:ea typeface="楷体_GB2312" pitchFamily="49" charset="-122"/>
              </a:rPr>
              <a:t>public slots:</a:t>
            </a:r>
          </a:p>
          <a:p>
            <a:pPr eaLnBrk="1" hangingPunct="1"/>
            <a:endParaRPr lang="en-US" altLang="zh-CN" sz="2400" dirty="0" smtClean="0">
              <a:ea typeface="楷体_GB2312" pitchFamily="49" charset="-122"/>
            </a:endParaRPr>
          </a:p>
          <a:p>
            <a:pPr eaLnBrk="1" hangingPunct="1"/>
            <a:endParaRPr lang="en-US" altLang="zh-CN" sz="2400" dirty="0" smtClean="0">
              <a:ea typeface="楷体_GB2312" pitchFamily="49" charset="-122"/>
            </a:endParaRPr>
          </a:p>
          <a:p>
            <a:pPr eaLnBrk="1" hangingPunct="1"/>
            <a:endParaRPr lang="en-US" altLang="zh-CN" sz="2400" dirty="0" smtClean="0">
              <a:ea typeface="楷体_GB2312" pitchFamily="49" charset="-122"/>
            </a:endParaRPr>
          </a:p>
          <a:p>
            <a:pPr eaLnBrk="1" hangingPunct="1"/>
            <a:endParaRPr lang="en-US" altLang="zh-CN" sz="2400" dirty="0" smtClean="0">
              <a:ea typeface="楷体_GB2312" pitchFamily="49" charset="-122"/>
            </a:endParaRPr>
          </a:p>
          <a:p>
            <a:pPr eaLnBrk="1" hangingPunct="1"/>
            <a:r>
              <a:rPr lang="zh-CN" altLang="en-US" sz="2400" dirty="0" smtClean="0">
                <a:ea typeface="楷体_GB2312" pitchFamily="49" charset="-122"/>
              </a:rPr>
              <a:t>找到那几个</a:t>
            </a:r>
            <a:r>
              <a:rPr lang="en-US" altLang="zh-CN" sz="2400" dirty="0" smtClean="0">
                <a:ea typeface="楷体_GB2312" pitchFamily="49" charset="-122"/>
              </a:rPr>
              <a:t>action,connect</a:t>
            </a:r>
            <a:r>
              <a:rPr lang="zh-CN" altLang="en-US" sz="2400" dirty="0" smtClean="0">
                <a:ea typeface="楷体_GB2312" pitchFamily="49" charset="-122"/>
              </a:rPr>
              <a:t>它们</a:t>
            </a:r>
            <a:endParaRPr lang="en-US" altLang="zh-CN" sz="2400" dirty="0" smtClean="0">
              <a:ea typeface="楷体_GB2312" pitchFamily="49" charset="-122"/>
            </a:endParaRPr>
          </a:p>
          <a:p>
            <a:pPr eaLnBrk="1" hangingPunct="1"/>
            <a:endParaRPr lang="en-US" altLang="zh-CN" sz="2400" dirty="0" smtClean="0">
              <a:ea typeface="楷体_GB2312" pitchFamily="49" charset="-122"/>
            </a:endParaRPr>
          </a:p>
          <a:p>
            <a:pPr eaLnBrk="1" hangingPunct="1"/>
            <a:endParaRPr lang="en-US" altLang="zh-CN" sz="2400" dirty="0" smtClean="0">
              <a:ea typeface="楷体_GB2312" pitchFamily="49" charset="-122"/>
            </a:endParaRPr>
          </a:p>
          <a:p>
            <a:pPr eaLnBrk="1" hangingPunct="1"/>
            <a:r>
              <a:rPr lang="zh-CN" altLang="en-US" sz="2400" dirty="0" smtClean="0">
                <a:ea typeface="楷体_GB2312" pitchFamily="49" charset="-122"/>
              </a:rPr>
              <a:t>当然，我的良好习惯会告诉我去检查</a:t>
            </a:r>
            <a:r>
              <a:rPr lang="en-US" altLang="zh-CN" sz="2400" dirty="0" smtClean="0">
                <a:ea typeface="楷体_GB2312" pitchFamily="49" charset="-122"/>
              </a:rPr>
              <a:t>view_widget_</a:t>
            </a:r>
            <a:r>
              <a:rPr lang="zh-CN" altLang="en-US" sz="2400" dirty="0" smtClean="0">
                <a:ea typeface="楷体_GB2312" pitchFamily="49" charset="-122"/>
              </a:rPr>
              <a:t>有没有被实例化</a:t>
            </a:r>
            <a:r>
              <a:rPr lang="en-US" altLang="zh-CN" sz="2400" dirty="0" smtClean="0">
                <a:ea typeface="楷体_GB2312" pitchFamily="49" charset="-122"/>
              </a:rPr>
              <a:t>…</a:t>
            </a:r>
          </a:p>
        </p:txBody>
      </p:sp>
      <p:sp>
        <p:nvSpPr>
          <p:cNvPr id="3076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solidFill>
                  <a:schemeClr val="bg1"/>
                </a:solidFill>
              </a:rPr>
              <a:t>Answer</a:t>
            </a:r>
            <a:endParaRPr lang="zh-CN" altLang="zh-CN" sz="4000" dirty="0" smtClean="0">
              <a:solidFill>
                <a:schemeClr val="bg1"/>
              </a:solidFill>
            </a:endParaRPr>
          </a:p>
        </p:txBody>
      </p:sp>
      <p:pic>
        <p:nvPicPr>
          <p:cNvPr id="59393" name="Picture 1" descr="C:\Users\SONY\AppData\Roaming\Tencent\Users\303411460\QQ\WinTemp\RichOle\WISPIX5KA0PAKA96Q[L`6C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2209800"/>
            <a:ext cx="4076700" cy="1295400"/>
          </a:xfrm>
          <a:prstGeom prst="rect">
            <a:avLst/>
          </a:prstGeom>
          <a:noFill/>
        </p:spPr>
      </p:pic>
      <p:pic>
        <p:nvPicPr>
          <p:cNvPr id="59394" name="Picture 2" descr="C:\Users\SONY\AppData\Roaming\Tencent\Users\303411460\QQ\WinTemp\RichOle\`FMI5Y%H`Z{U`YYOC0[6D8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4343400"/>
            <a:ext cx="8458200" cy="400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88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>
                <a:ea typeface="楷体_GB2312" pitchFamily="49" charset="-122"/>
              </a:rPr>
              <a:t>结果是，没有</a:t>
            </a:r>
            <a:r>
              <a:rPr lang="en-US" altLang="zh-CN" sz="2400" dirty="0" smtClean="0">
                <a:ea typeface="楷体_GB2312" pitchFamily="49" charset="-122"/>
              </a:rPr>
              <a:t>… …</a:t>
            </a:r>
          </a:p>
          <a:p>
            <a:pPr eaLnBrk="1" hangingPunct="1"/>
            <a:endParaRPr lang="en-US" altLang="zh-CN" sz="2400" dirty="0" smtClean="0">
              <a:ea typeface="楷体_GB2312" pitchFamily="49" charset="-122"/>
            </a:endParaRPr>
          </a:p>
          <a:p>
            <a:pPr eaLnBrk="1" hangingPunct="1"/>
            <a:r>
              <a:rPr lang="zh-CN" altLang="en-US" sz="2400" dirty="0" smtClean="0">
                <a:ea typeface="楷体_GB2312" pitchFamily="49" charset="-122"/>
              </a:rPr>
              <a:t>那就先实例化吧</a:t>
            </a:r>
            <a:r>
              <a:rPr lang="en-US" altLang="zh-CN" sz="2400" dirty="0" smtClean="0">
                <a:ea typeface="楷体_GB2312" pitchFamily="49" charset="-122"/>
              </a:rPr>
              <a:t>…</a:t>
            </a:r>
          </a:p>
          <a:p>
            <a:pPr eaLnBrk="1" hangingPunct="1"/>
            <a:endParaRPr lang="en-US" altLang="zh-CN" sz="2400" dirty="0" smtClean="0">
              <a:ea typeface="楷体_GB2312" pitchFamily="49" charset="-122"/>
            </a:endParaRPr>
          </a:p>
          <a:p>
            <a:pPr eaLnBrk="1" hangingPunct="1"/>
            <a:endParaRPr lang="en-US" altLang="zh-CN" sz="2400" dirty="0" smtClean="0">
              <a:ea typeface="楷体_GB2312" pitchFamily="49" charset="-122"/>
            </a:endParaRPr>
          </a:p>
          <a:p>
            <a:pPr eaLnBrk="1" hangingPunct="1"/>
            <a:endParaRPr lang="en-US" altLang="zh-CN" sz="2400" dirty="0" smtClean="0">
              <a:ea typeface="楷体_GB2312" pitchFamily="49" charset="-122"/>
            </a:endParaRPr>
          </a:p>
          <a:p>
            <a:pPr eaLnBrk="1" hangingPunct="1"/>
            <a:endParaRPr lang="en-US" altLang="zh-CN" sz="2400" dirty="0" smtClean="0">
              <a:ea typeface="楷体_GB2312" pitchFamily="49" charset="-122"/>
            </a:endParaRPr>
          </a:p>
          <a:p>
            <a:pPr eaLnBrk="1" hangingPunct="1"/>
            <a:endParaRPr lang="en-US" altLang="zh-CN" sz="2400" dirty="0" smtClean="0">
              <a:ea typeface="楷体_GB2312" pitchFamily="49" charset="-122"/>
            </a:endParaRPr>
          </a:p>
          <a:p>
            <a:pPr eaLnBrk="1" hangingPunct="1"/>
            <a:r>
              <a:rPr lang="zh-CN" altLang="en-US" sz="2400" dirty="0" smtClean="0">
                <a:ea typeface="楷体_GB2312" pitchFamily="49" charset="-122"/>
              </a:rPr>
              <a:t>应该没有问题，</a:t>
            </a:r>
            <a:r>
              <a:rPr lang="en-US" altLang="zh-CN" sz="2400" dirty="0" smtClean="0">
                <a:ea typeface="楷体_GB2312" pitchFamily="49" charset="-122"/>
              </a:rPr>
              <a:t>run</a:t>
            </a:r>
            <a:r>
              <a:rPr lang="zh-CN" altLang="en-US" sz="2400" dirty="0" smtClean="0">
                <a:ea typeface="楷体_GB2312" pitchFamily="49" charset="-122"/>
              </a:rPr>
              <a:t>一下。</a:t>
            </a:r>
            <a:endParaRPr lang="en-US" altLang="zh-CN" sz="2400" dirty="0" smtClean="0">
              <a:ea typeface="楷体_GB2312" pitchFamily="49" charset="-122"/>
            </a:endParaRPr>
          </a:p>
        </p:txBody>
      </p:sp>
      <p:sp>
        <p:nvSpPr>
          <p:cNvPr id="3076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solidFill>
                  <a:schemeClr val="bg1"/>
                </a:solidFill>
              </a:rPr>
              <a:t>Answer</a:t>
            </a:r>
            <a:endParaRPr lang="zh-CN" altLang="zh-CN" sz="4000" dirty="0" smtClean="0">
              <a:solidFill>
                <a:schemeClr val="bg1"/>
              </a:solidFill>
            </a:endParaRPr>
          </a:p>
        </p:txBody>
      </p:sp>
      <p:pic>
        <p:nvPicPr>
          <p:cNvPr id="60418" name="Picture 2" descr="C:\Users\SONY\AppData\Roaming\Tencent\Users\303411460\QQ\WinTemp\RichOle\6~@9D4(4P`YJY54]6K)MO2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2971800"/>
            <a:ext cx="8562975" cy="1657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88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>
                <a:ea typeface="楷体_GB2312" pitchFamily="49" charset="-122"/>
              </a:rPr>
              <a:t>居然成功了</a:t>
            </a:r>
            <a:r>
              <a:rPr lang="en-US" altLang="zh-CN" sz="2400" dirty="0" smtClean="0">
                <a:ea typeface="楷体_GB2312" pitchFamily="49" charset="-122"/>
              </a:rPr>
              <a:t>~</a:t>
            </a:r>
            <a:r>
              <a:rPr lang="zh-CN" altLang="en-US" sz="2400" dirty="0" smtClean="0">
                <a:ea typeface="楷体_GB2312" pitchFamily="49" charset="-122"/>
              </a:rPr>
              <a:t>！撒花</a:t>
            </a:r>
            <a:r>
              <a:rPr lang="en-US" altLang="zh-CN" sz="2400" dirty="0" smtClean="0">
                <a:ea typeface="楷体_GB2312" pitchFamily="49" charset="-122"/>
              </a:rPr>
              <a:t>~</a:t>
            </a:r>
            <a:r>
              <a:rPr lang="zh-CN" altLang="en-US" sz="2400" dirty="0" smtClean="0">
                <a:ea typeface="楷体_GB2312" pitchFamily="49" charset="-122"/>
              </a:rPr>
              <a:t>！</a:t>
            </a:r>
            <a:endParaRPr lang="en-US" altLang="zh-CN" sz="2400" dirty="0" smtClean="0">
              <a:ea typeface="楷体_GB2312" pitchFamily="49" charset="-122"/>
            </a:endParaRPr>
          </a:p>
          <a:p>
            <a:pPr eaLnBrk="1" hangingPunct="1"/>
            <a:endParaRPr lang="en-US" altLang="zh-CN" sz="2400" dirty="0" smtClean="0">
              <a:ea typeface="楷体_GB2312" pitchFamily="49" charset="-122"/>
            </a:endParaRPr>
          </a:p>
          <a:p>
            <a:pPr eaLnBrk="1" hangingPunct="1"/>
            <a:r>
              <a:rPr lang="zh-CN" altLang="en-US" sz="2400" dirty="0" smtClean="0">
                <a:ea typeface="楷体_GB2312" pitchFamily="49" charset="-122"/>
              </a:rPr>
              <a:t>感动得差点哭了，有木有！</a:t>
            </a:r>
            <a:endParaRPr lang="en-US" altLang="zh-CN" sz="2400" dirty="0" smtClean="0">
              <a:ea typeface="楷体_GB2312" pitchFamily="49" charset="-122"/>
            </a:endParaRPr>
          </a:p>
          <a:p>
            <a:pPr eaLnBrk="1" hangingPunct="1"/>
            <a:endParaRPr lang="en-US" altLang="zh-CN" sz="2400" dirty="0" smtClean="0">
              <a:ea typeface="楷体_GB2312" pitchFamily="49" charset="-122"/>
            </a:endParaRPr>
          </a:p>
          <a:p>
            <a:pPr eaLnBrk="1" hangingPunct="1"/>
            <a:r>
              <a:rPr lang="zh-CN" altLang="en-US" sz="2400" dirty="0" smtClean="0">
                <a:ea typeface="楷体_GB2312" pitchFamily="49" charset="-122"/>
              </a:rPr>
              <a:t>试试画线、试试画矩形，试试画椭圆</a:t>
            </a:r>
            <a:endParaRPr lang="en-US" altLang="zh-CN" sz="2400" dirty="0" smtClean="0">
              <a:ea typeface="楷体_GB2312" pitchFamily="49" charset="-122"/>
            </a:endParaRPr>
          </a:p>
          <a:p>
            <a:pPr eaLnBrk="1" hangingPunct="1"/>
            <a:endParaRPr lang="en-US" altLang="zh-CN" sz="2400" dirty="0" smtClean="0">
              <a:ea typeface="楷体_GB2312" pitchFamily="49" charset="-122"/>
            </a:endParaRPr>
          </a:p>
          <a:p>
            <a:pPr eaLnBrk="1" hangingPunct="1"/>
            <a:r>
              <a:rPr lang="zh-CN" altLang="en-US" sz="2400" dirty="0" smtClean="0">
                <a:ea typeface="楷体_GB2312" pitchFamily="49" charset="-122"/>
              </a:rPr>
              <a:t>矩形和椭圆的逻辑根本不对呀</a:t>
            </a:r>
            <a:r>
              <a:rPr lang="en-US" altLang="zh-CN" sz="2400" dirty="0" smtClean="0">
                <a:ea typeface="楷体_GB2312" pitchFamily="49" charset="-122"/>
              </a:rPr>
              <a:t>~</a:t>
            </a:r>
            <a:r>
              <a:rPr lang="zh-CN" altLang="en-US" sz="2400" dirty="0" smtClean="0">
                <a:ea typeface="楷体_GB2312" pitchFamily="49" charset="-122"/>
              </a:rPr>
              <a:t>！</a:t>
            </a:r>
            <a:endParaRPr lang="en-US" altLang="zh-CN" sz="2400" dirty="0" smtClean="0">
              <a:ea typeface="楷体_GB2312" pitchFamily="49" charset="-122"/>
            </a:endParaRPr>
          </a:p>
          <a:p>
            <a:pPr lvl="1" eaLnBrk="1" hangingPunct="1"/>
            <a:r>
              <a:rPr lang="zh-CN" altLang="en-US" sz="2000" dirty="0" smtClean="0">
                <a:ea typeface="楷体_GB2312" pitchFamily="49" charset="-122"/>
              </a:rPr>
              <a:t>我画的是矩形，最后怎么给我一根线</a:t>
            </a:r>
            <a:r>
              <a:rPr lang="en-US" altLang="zh-CN" sz="2000" dirty="0" smtClean="0">
                <a:ea typeface="楷体_GB2312" pitchFamily="49" charset="-122"/>
              </a:rPr>
              <a:t>…</a:t>
            </a:r>
          </a:p>
          <a:p>
            <a:pPr lvl="1" eaLnBrk="1" hangingPunct="1"/>
            <a:r>
              <a:rPr lang="zh-CN" altLang="en-US" sz="2000" dirty="0" smtClean="0">
                <a:ea typeface="楷体_GB2312" pitchFamily="49" charset="-122"/>
              </a:rPr>
              <a:t>我画的椭圆，最后怎么变大了？</a:t>
            </a:r>
            <a:endParaRPr lang="en-US" altLang="zh-CN" sz="2000" dirty="0" smtClean="0">
              <a:ea typeface="楷体_GB2312" pitchFamily="49" charset="-122"/>
            </a:endParaRPr>
          </a:p>
        </p:txBody>
      </p:sp>
      <p:sp>
        <p:nvSpPr>
          <p:cNvPr id="3076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solidFill>
                  <a:schemeClr val="bg1"/>
                </a:solidFill>
              </a:rPr>
              <a:t>Answer</a:t>
            </a:r>
            <a:endParaRPr lang="zh-CN" altLang="zh-CN" sz="4000" dirty="0" smtClean="0">
              <a:solidFill>
                <a:schemeClr val="bg1"/>
              </a:solidFill>
            </a:endParaRPr>
          </a:p>
        </p:txBody>
      </p:sp>
      <p:pic>
        <p:nvPicPr>
          <p:cNvPr id="61442" name="Picture 2" descr="C:\Users\SONY\AppData\Roaming\Tencent\Users\303411460\QQ\WinTemp\RichOle\CIKBIT}}P9%D9B8IHPKM7J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3810000"/>
            <a:ext cx="3276600" cy="20410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88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>
                <a:ea typeface="楷体_GB2312" pitchFamily="49" charset="-122"/>
              </a:rPr>
              <a:t>查看了下关于矩形的生成的代码</a:t>
            </a:r>
            <a:r>
              <a:rPr lang="en-US" altLang="zh-CN" sz="2400" dirty="0" smtClean="0">
                <a:ea typeface="楷体_GB2312" pitchFamily="49" charset="-122"/>
              </a:rPr>
              <a:t>…</a:t>
            </a:r>
          </a:p>
          <a:p>
            <a:pPr eaLnBrk="1" hangingPunct="1"/>
            <a:endParaRPr lang="en-US" altLang="zh-CN" sz="2400" dirty="0" smtClean="0">
              <a:ea typeface="楷体_GB2312" pitchFamily="49" charset="-122"/>
            </a:endParaRPr>
          </a:p>
          <a:p>
            <a:pPr eaLnBrk="1" hangingPunct="1"/>
            <a:endParaRPr lang="en-US" altLang="zh-CN" sz="2400" dirty="0" smtClean="0">
              <a:ea typeface="楷体_GB2312" pitchFamily="49" charset="-122"/>
            </a:endParaRPr>
          </a:p>
          <a:p>
            <a:pPr eaLnBrk="1" hangingPunct="1"/>
            <a:endParaRPr lang="en-US" altLang="zh-CN" sz="2400" dirty="0" smtClean="0">
              <a:ea typeface="楷体_GB2312" pitchFamily="49" charset="-122"/>
            </a:endParaRPr>
          </a:p>
          <a:p>
            <a:pPr eaLnBrk="1" hangingPunct="1"/>
            <a:r>
              <a:rPr lang="zh-CN" altLang="en-US" sz="2400" dirty="0" smtClean="0">
                <a:ea typeface="楷体_GB2312" pitchFamily="49" charset="-122"/>
              </a:rPr>
              <a:t>你能再粗心大意一点吗</a:t>
            </a:r>
            <a:r>
              <a:rPr lang="en-US" altLang="zh-CN" sz="2400" dirty="0" smtClean="0">
                <a:ea typeface="楷体_GB2312" pitchFamily="49" charset="-122"/>
              </a:rPr>
              <a:t>~~</a:t>
            </a:r>
            <a:r>
              <a:rPr lang="zh-CN" altLang="en-US" sz="2400" dirty="0" smtClean="0">
                <a:ea typeface="楷体_GB2312" pitchFamily="49" charset="-122"/>
              </a:rPr>
              <a:t>！！</a:t>
            </a:r>
            <a:endParaRPr lang="en-US" altLang="zh-CN" sz="2400" dirty="0" smtClean="0">
              <a:ea typeface="楷体_GB2312" pitchFamily="49" charset="-122"/>
            </a:endParaRPr>
          </a:p>
          <a:p>
            <a:pPr eaLnBrk="1" hangingPunct="1"/>
            <a:endParaRPr lang="en-US" altLang="zh-CN" sz="2400" dirty="0" smtClean="0">
              <a:ea typeface="楷体_GB2312" pitchFamily="49" charset="-122"/>
            </a:endParaRPr>
          </a:p>
          <a:p>
            <a:pPr eaLnBrk="1" hangingPunct="1"/>
            <a:r>
              <a:rPr lang="zh-CN" altLang="en-US" sz="2400" dirty="0" smtClean="0">
                <a:ea typeface="楷体_GB2312" pitchFamily="49" charset="-122"/>
              </a:rPr>
              <a:t>改完后，运行</a:t>
            </a:r>
            <a:r>
              <a:rPr lang="en-US" altLang="zh-CN" sz="2400" dirty="0" smtClean="0">
                <a:ea typeface="楷体_GB2312" pitchFamily="49" charset="-122"/>
              </a:rPr>
              <a:t>——</a:t>
            </a:r>
            <a:r>
              <a:rPr lang="zh-CN" altLang="en-US" sz="2400" dirty="0" smtClean="0">
                <a:ea typeface="楷体_GB2312" pitchFamily="49" charset="-122"/>
              </a:rPr>
              <a:t>生成的矩形和椭圆总是大一些</a:t>
            </a:r>
            <a:r>
              <a:rPr lang="en-US" altLang="zh-CN" sz="2400" dirty="0" smtClean="0">
                <a:ea typeface="楷体_GB2312" pitchFamily="49" charset="-122"/>
              </a:rPr>
              <a:t>...</a:t>
            </a:r>
          </a:p>
          <a:p>
            <a:pPr eaLnBrk="1" hangingPunct="1"/>
            <a:r>
              <a:rPr lang="zh-CN" altLang="en-US" sz="2400" dirty="0" smtClean="0">
                <a:ea typeface="楷体_GB2312" pitchFamily="49" charset="-122"/>
              </a:rPr>
              <a:t>这实现逻辑肯定出了问题</a:t>
            </a:r>
            <a:r>
              <a:rPr lang="en-US" altLang="zh-CN" sz="2400" dirty="0" smtClean="0">
                <a:ea typeface="楷体_GB2312" pitchFamily="49" charset="-122"/>
              </a:rPr>
              <a:t>~~~</a:t>
            </a:r>
          </a:p>
          <a:p>
            <a:pPr eaLnBrk="1" hangingPunct="1"/>
            <a:r>
              <a:rPr lang="zh-CN" altLang="en-US" sz="2400" dirty="0" smtClean="0">
                <a:ea typeface="楷体_GB2312" pitchFamily="49" charset="-122"/>
              </a:rPr>
              <a:t>然后，直接去看一下</a:t>
            </a:r>
            <a:r>
              <a:rPr lang="en-US" altLang="zh-CN" sz="2400" dirty="0" smtClean="0">
                <a:ea typeface="楷体_GB2312" pitchFamily="49" charset="-122"/>
              </a:rPr>
              <a:t>Rectangle</a:t>
            </a:r>
            <a:r>
              <a:rPr lang="zh-CN" altLang="en-US" sz="2400" dirty="0" smtClean="0">
                <a:ea typeface="楷体_GB2312" pitchFamily="49" charset="-122"/>
              </a:rPr>
              <a:t>的</a:t>
            </a:r>
            <a:r>
              <a:rPr lang="en-US" altLang="zh-CN" sz="2400" dirty="0" smtClean="0">
                <a:ea typeface="楷体_GB2312" pitchFamily="49" charset="-122"/>
              </a:rPr>
              <a:t>draw</a:t>
            </a:r>
            <a:r>
              <a:rPr lang="zh-CN" altLang="en-US" sz="2400" dirty="0" smtClean="0">
                <a:ea typeface="楷体_GB2312" pitchFamily="49" charset="-122"/>
              </a:rPr>
              <a:t>函数</a:t>
            </a:r>
            <a:endParaRPr lang="en-US" altLang="zh-CN" sz="2400" dirty="0" smtClean="0">
              <a:ea typeface="楷体_GB2312" pitchFamily="49" charset="-122"/>
            </a:endParaRPr>
          </a:p>
        </p:txBody>
      </p:sp>
      <p:sp>
        <p:nvSpPr>
          <p:cNvPr id="3076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solidFill>
                  <a:schemeClr val="bg1"/>
                </a:solidFill>
              </a:rPr>
              <a:t>Answer</a:t>
            </a:r>
            <a:endParaRPr lang="zh-CN" altLang="zh-CN" sz="4000" dirty="0" smtClean="0">
              <a:solidFill>
                <a:schemeClr val="bg1"/>
              </a:solidFill>
            </a:endParaRPr>
          </a:p>
        </p:txBody>
      </p:sp>
      <p:pic>
        <p:nvPicPr>
          <p:cNvPr id="62465" name="Picture 1" descr="C:\Users\SONY\AppData\Roaming\Tencent\Users\303411460\QQ\WinTemp\RichOle\DG7@]$TC@Y(3{7XB5}30OAH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209800"/>
            <a:ext cx="8515350" cy="1085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88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sz="2400" dirty="0" smtClean="0">
              <a:ea typeface="楷体_GB2312" pitchFamily="49" charset="-122"/>
            </a:endParaRPr>
          </a:p>
        </p:txBody>
      </p:sp>
      <p:sp>
        <p:nvSpPr>
          <p:cNvPr id="3076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solidFill>
                  <a:schemeClr val="bg1"/>
                </a:solidFill>
              </a:rPr>
              <a:t>Answer</a:t>
            </a:r>
            <a:endParaRPr lang="zh-CN" altLang="zh-CN" sz="4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88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>
                <a:ea typeface="楷体_GB2312" pitchFamily="49" charset="-122"/>
              </a:rPr>
              <a:t>确定调用</a:t>
            </a:r>
            <a:r>
              <a:rPr lang="en-US" altLang="zh-CN" sz="2400" dirty="0" smtClean="0">
                <a:ea typeface="楷体_GB2312" pitchFamily="49" charset="-122"/>
              </a:rPr>
              <a:t>drawRect</a:t>
            </a:r>
            <a:r>
              <a:rPr lang="zh-CN" altLang="en-US" sz="2400" dirty="0" smtClean="0">
                <a:ea typeface="楷体_GB2312" pitchFamily="49" charset="-122"/>
              </a:rPr>
              <a:t>是对的吗？</a:t>
            </a:r>
            <a:endParaRPr lang="en-US" altLang="zh-CN" sz="2400" dirty="0" smtClean="0">
              <a:ea typeface="楷体_GB2312" pitchFamily="49" charset="-122"/>
            </a:endParaRPr>
          </a:p>
          <a:p>
            <a:pPr eaLnBrk="1" hangingPunct="1"/>
            <a:endParaRPr lang="en-US" altLang="zh-CN" sz="2400" dirty="0" smtClean="0">
              <a:ea typeface="楷体_GB2312" pitchFamily="49" charset="-122"/>
            </a:endParaRPr>
          </a:p>
          <a:p>
            <a:pPr eaLnBrk="1" hangingPunct="1"/>
            <a:endParaRPr lang="en-US" altLang="zh-CN" sz="2400" dirty="0" smtClean="0">
              <a:ea typeface="楷体_GB2312" pitchFamily="49" charset="-122"/>
            </a:endParaRPr>
          </a:p>
          <a:p>
            <a:pPr eaLnBrk="1" hangingPunct="1"/>
            <a:r>
              <a:rPr lang="zh-CN" altLang="en-US" sz="2400" dirty="0" smtClean="0">
                <a:ea typeface="楷体_GB2312" pitchFamily="49" charset="-122"/>
              </a:rPr>
              <a:t>帮助里写的第三第四个参数是</a:t>
            </a:r>
            <a:r>
              <a:rPr lang="en-US" altLang="zh-CN" sz="2400" dirty="0" smtClean="0">
                <a:ea typeface="楷体_GB2312" pitchFamily="49" charset="-122"/>
              </a:rPr>
              <a:t>width</a:t>
            </a:r>
            <a:r>
              <a:rPr lang="zh-CN" altLang="en-US" sz="2400" dirty="0" smtClean="0">
                <a:ea typeface="楷体_GB2312" pitchFamily="49" charset="-122"/>
              </a:rPr>
              <a:t>和</a:t>
            </a:r>
            <a:r>
              <a:rPr lang="en-US" altLang="zh-CN" sz="2400" dirty="0" smtClean="0">
                <a:ea typeface="楷体_GB2312" pitchFamily="49" charset="-122"/>
              </a:rPr>
              <a:t>height</a:t>
            </a:r>
            <a:r>
              <a:rPr lang="zh-CN" altLang="en-US" sz="2400" dirty="0" smtClean="0">
                <a:ea typeface="楷体_GB2312" pitchFamily="49" charset="-122"/>
              </a:rPr>
              <a:t>，好吗？</a:t>
            </a:r>
            <a:endParaRPr lang="en-US" altLang="zh-CN" sz="2400" dirty="0" smtClean="0">
              <a:ea typeface="楷体_GB2312" pitchFamily="49" charset="-122"/>
            </a:endParaRPr>
          </a:p>
          <a:p>
            <a:pPr eaLnBrk="1" hangingPunct="1"/>
            <a:endParaRPr lang="en-US" altLang="zh-CN" sz="2400" dirty="0" smtClean="0">
              <a:ea typeface="楷体_GB2312" pitchFamily="49" charset="-122"/>
            </a:endParaRPr>
          </a:p>
          <a:p>
            <a:pPr eaLnBrk="1" hangingPunct="1"/>
            <a:endParaRPr lang="en-US" altLang="zh-CN" sz="2400" dirty="0" smtClean="0">
              <a:ea typeface="楷体_GB2312" pitchFamily="49" charset="-122"/>
            </a:endParaRPr>
          </a:p>
          <a:p>
            <a:pPr eaLnBrk="1" hangingPunct="1"/>
            <a:r>
              <a:rPr lang="zh-CN" altLang="en-US" sz="2400" dirty="0" smtClean="0">
                <a:ea typeface="楷体_GB2312" pitchFamily="49" charset="-122"/>
              </a:rPr>
              <a:t>改</a:t>
            </a:r>
            <a:r>
              <a:rPr lang="en-US" altLang="zh-CN" sz="2400" dirty="0" smtClean="0">
                <a:ea typeface="楷体_GB2312" pitchFamily="49" charset="-122"/>
              </a:rPr>
              <a:t>…</a:t>
            </a:r>
          </a:p>
          <a:p>
            <a:pPr eaLnBrk="1" hangingPunct="1"/>
            <a:endParaRPr lang="en-US" altLang="zh-CN" sz="2400" dirty="0" smtClean="0">
              <a:ea typeface="楷体_GB2312" pitchFamily="49" charset="-122"/>
            </a:endParaRPr>
          </a:p>
          <a:p>
            <a:pPr eaLnBrk="1" hangingPunct="1"/>
            <a:endParaRPr lang="en-US" altLang="zh-CN" sz="2400" dirty="0" smtClean="0">
              <a:ea typeface="楷体_GB2312" pitchFamily="49" charset="-122"/>
            </a:endParaRPr>
          </a:p>
          <a:p>
            <a:pPr eaLnBrk="1" hangingPunct="1"/>
            <a:r>
              <a:rPr lang="zh-CN" altLang="en-US" sz="2400" dirty="0" smtClean="0">
                <a:ea typeface="楷体_GB2312" pitchFamily="49" charset="-122"/>
              </a:rPr>
              <a:t>运行，成功</a:t>
            </a:r>
            <a:r>
              <a:rPr lang="en-US" altLang="zh-CN" sz="2400" dirty="0" smtClean="0">
                <a:ea typeface="楷体_GB2312" pitchFamily="49" charset="-122"/>
              </a:rPr>
              <a:t>~</a:t>
            </a:r>
            <a:r>
              <a:rPr lang="zh-CN" altLang="en-US" sz="2400" dirty="0" smtClean="0">
                <a:ea typeface="楷体_GB2312" pitchFamily="49" charset="-122"/>
              </a:rPr>
              <a:t>！</a:t>
            </a:r>
            <a:r>
              <a:rPr lang="en-US" altLang="zh-CN" sz="2400" dirty="0" smtClean="0">
                <a:ea typeface="楷体_GB2312" pitchFamily="49" charset="-122"/>
              </a:rPr>
              <a:t> </a:t>
            </a:r>
          </a:p>
          <a:p>
            <a:pPr eaLnBrk="1" hangingPunct="1"/>
            <a:endParaRPr lang="en-US" altLang="zh-CN" sz="2400" dirty="0" smtClean="0">
              <a:ea typeface="楷体_GB2312" pitchFamily="49" charset="-122"/>
            </a:endParaRPr>
          </a:p>
        </p:txBody>
      </p:sp>
      <p:sp>
        <p:nvSpPr>
          <p:cNvPr id="3076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solidFill>
                  <a:schemeClr val="bg1"/>
                </a:solidFill>
              </a:rPr>
              <a:t>Answer</a:t>
            </a:r>
            <a:endParaRPr lang="zh-CN" altLang="zh-CN" sz="4000" dirty="0" smtClean="0">
              <a:solidFill>
                <a:schemeClr val="bg1"/>
              </a:solidFill>
            </a:endParaRP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209800"/>
            <a:ext cx="74009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587" name="Picture 3" descr="C:\Users\SONY\AppData\Roaming\Tencent\Users\303411460\QQ\WinTemp\RichOle\FN`L1%)`1P{YOJ~}`5`]`]D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3429000"/>
            <a:ext cx="4505325" cy="438150"/>
          </a:xfrm>
          <a:prstGeom prst="rect">
            <a:avLst/>
          </a:prstGeom>
          <a:noFill/>
        </p:spPr>
      </p:pic>
      <p:pic>
        <p:nvPicPr>
          <p:cNvPr id="67588" name="Picture 4" descr="C:\Users\SONY\AppData\Roaming\Tencent\Users\303411460\QQ\WinTemp\RichOle\H``10O~MI_$9XV2U$48ZFA9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4876800"/>
            <a:ext cx="7800975" cy="504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88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1.MiniDraw</a:t>
            </a:r>
            <a:r>
              <a:rPr lang="zh-CN" altLang="en-US" sz="2400" dirty="0" smtClean="0"/>
              <a:t>项目是本次作业要求的程序，可以运行，但是没法画图，然后调试机制和纯</a:t>
            </a:r>
            <a:r>
              <a:rPr lang="en-US" sz="2400" dirty="0" smtClean="0"/>
              <a:t>VS</a:t>
            </a:r>
            <a:r>
              <a:rPr lang="zh-CN" altLang="en-US" sz="2400" dirty="0" smtClean="0"/>
              <a:t>工程也不一样，无法追踪源代码运行过程，卡在这里，你有什么好的调试的办法吗，可以即时响应鼠标事件操作过程？  </a:t>
            </a:r>
            <a:endParaRPr lang="en-US" altLang="zh-CN" sz="2400" dirty="0" smtClean="0">
              <a:ea typeface="楷体_GB2312" pitchFamily="49" charset="-122"/>
            </a:endParaRPr>
          </a:p>
        </p:txBody>
      </p:sp>
      <p:sp>
        <p:nvSpPr>
          <p:cNvPr id="3076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solidFill>
                  <a:schemeClr val="bg1"/>
                </a:solidFill>
              </a:rPr>
              <a:t>Questions:</a:t>
            </a:r>
            <a:endParaRPr lang="zh-CN" altLang="zh-CN" sz="4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88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>
                <a:ea typeface="楷体_GB2312" pitchFamily="49" charset="-122"/>
              </a:rPr>
              <a:t>然后关于什么</a:t>
            </a:r>
            <a:r>
              <a:rPr lang="en-US" altLang="zh-CN" sz="2400" dirty="0" smtClean="0">
                <a:ea typeface="楷体_GB2312" pitchFamily="49" charset="-122"/>
              </a:rPr>
              <a:t>polygon</a:t>
            </a:r>
            <a:r>
              <a:rPr lang="zh-CN" altLang="en-US" sz="2400" dirty="0" smtClean="0">
                <a:ea typeface="楷体_GB2312" pitchFamily="49" charset="-122"/>
              </a:rPr>
              <a:t>，无非是交互逻辑的问题，就不细讲了。</a:t>
            </a:r>
            <a:endParaRPr lang="en-US" altLang="zh-CN" sz="2400" dirty="0" smtClean="0">
              <a:ea typeface="楷体_GB2312" pitchFamily="49" charset="-122"/>
            </a:endParaRPr>
          </a:p>
          <a:p>
            <a:pPr eaLnBrk="1" hangingPunct="1"/>
            <a:endParaRPr lang="en-US" altLang="zh-CN" sz="2400" dirty="0" smtClean="0">
              <a:ea typeface="楷体_GB2312" pitchFamily="49" charset="-122"/>
            </a:endParaRPr>
          </a:p>
          <a:p>
            <a:pPr eaLnBrk="1" hangingPunct="1"/>
            <a:endParaRPr lang="en-US" altLang="zh-CN" sz="2400" dirty="0" smtClean="0">
              <a:ea typeface="楷体_GB2312" pitchFamily="49" charset="-122"/>
            </a:endParaRPr>
          </a:p>
        </p:txBody>
      </p:sp>
      <p:sp>
        <p:nvSpPr>
          <p:cNvPr id="3076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solidFill>
                  <a:schemeClr val="bg1"/>
                </a:solidFill>
              </a:rPr>
              <a:t>Answer</a:t>
            </a:r>
            <a:endParaRPr lang="zh-CN" altLang="zh-CN" sz="4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88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>
                <a:ea typeface="楷体_GB2312" pitchFamily="49" charset="-122"/>
              </a:rPr>
              <a:t>上述过程，如果你使用</a:t>
            </a:r>
            <a:r>
              <a:rPr lang="en-US" altLang="zh-CN" sz="2400" dirty="0" smtClean="0">
                <a:ea typeface="楷体_GB2312" pitchFamily="49" charset="-122"/>
              </a:rPr>
              <a:t>VS</a:t>
            </a:r>
            <a:r>
              <a:rPr lang="zh-CN" altLang="en-US" sz="2400" dirty="0" smtClean="0">
                <a:ea typeface="楷体_GB2312" pitchFamily="49" charset="-122"/>
              </a:rPr>
              <a:t>的</a:t>
            </a:r>
            <a:r>
              <a:rPr lang="en-US" altLang="zh-CN" sz="2400" dirty="0" smtClean="0">
                <a:ea typeface="楷体_GB2312" pitchFamily="49" charset="-122"/>
              </a:rPr>
              <a:t>Debug</a:t>
            </a:r>
            <a:r>
              <a:rPr lang="zh-CN" altLang="en-US" sz="2400" dirty="0" smtClean="0">
                <a:ea typeface="楷体_GB2312" pitchFamily="49" charset="-122"/>
              </a:rPr>
              <a:t>工具，可能会更快就能找到</a:t>
            </a:r>
            <a:r>
              <a:rPr lang="en-US" altLang="zh-CN" sz="2400" dirty="0" smtClean="0">
                <a:ea typeface="楷体_GB2312" pitchFamily="49" charset="-122"/>
              </a:rPr>
              <a:t>Bug——</a:t>
            </a:r>
            <a:r>
              <a:rPr lang="zh-CN" altLang="en-US" sz="2400" dirty="0" smtClean="0">
                <a:ea typeface="楷体_GB2312" pitchFamily="49" charset="-122"/>
              </a:rPr>
              <a:t>但也可能更慢</a:t>
            </a:r>
            <a:r>
              <a:rPr lang="en-US" altLang="zh-CN" sz="2400" dirty="0" smtClean="0">
                <a:ea typeface="楷体_GB2312" pitchFamily="49" charset="-122"/>
              </a:rPr>
              <a:t>~</a:t>
            </a:r>
            <a:r>
              <a:rPr lang="zh-CN" altLang="en-US" sz="2400" dirty="0" smtClean="0">
                <a:ea typeface="楷体_GB2312" pitchFamily="49" charset="-122"/>
              </a:rPr>
              <a:t>！</a:t>
            </a:r>
            <a:endParaRPr lang="en-US" altLang="zh-CN" sz="2400" dirty="0" smtClean="0">
              <a:ea typeface="楷体_GB2312" pitchFamily="49" charset="-122"/>
            </a:endParaRPr>
          </a:p>
          <a:p>
            <a:pPr eaLnBrk="1" hangingPunct="1"/>
            <a:r>
              <a:rPr lang="zh-CN" altLang="en-US" sz="2400" dirty="0" smtClean="0">
                <a:ea typeface="楷体_GB2312" pitchFamily="49" charset="-122"/>
              </a:rPr>
              <a:t>更快的原因是：</a:t>
            </a:r>
            <a:r>
              <a:rPr lang="en-US" altLang="zh-CN" sz="2400" dirty="0" smtClean="0">
                <a:ea typeface="楷体_GB2312" pitchFamily="49" charset="-122"/>
              </a:rPr>
              <a:t>VS</a:t>
            </a:r>
            <a:r>
              <a:rPr lang="zh-CN" altLang="en-US" sz="2400" dirty="0" smtClean="0">
                <a:ea typeface="楷体_GB2312" pitchFamily="49" charset="-122"/>
              </a:rPr>
              <a:t>的</a:t>
            </a:r>
            <a:r>
              <a:rPr lang="en-US" altLang="zh-CN" sz="2400" dirty="0" smtClean="0">
                <a:ea typeface="楷体_GB2312" pitchFamily="49" charset="-122"/>
              </a:rPr>
              <a:t>Debug</a:t>
            </a:r>
            <a:r>
              <a:rPr lang="zh-CN" altLang="en-US" sz="2400" dirty="0" smtClean="0">
                <a:ea typeface="楷体_GB2312" pitchFamily="49" charset="-122"/>
              </a:rPr>
              <a:t>工具可以一次性地将所有信息告诉你，不像我使用</a:t>
            </a:r>
            <a:r>
              <a:rPr lang="en-US" altLang="zh-CN" sz="2400" dirty="0" smtClean="0">
                <a:ea typeface="楷体_GB2312" pitchFamily="49" charset="-122"/>
              </a:rPr>
              <a:t>std::cout</a:t>
            </a:r>
            <a:r>
              <a:rPr lang="zh-CN" altLang="en-US" sz="2400" dirty="0" smtClean="0">
                <a:ea typeface="楷体_GB2312" pitchFamily="49" charset="-122"/>
              </a:rPr>
              <a:t>，一遍一遍地改输出的内容，然后编译运行；</a:t>
            </a:r>
            <a:endParaRPr lang="en-US" altLang="zh-CN" sz="2400" dirty="0" smtClean="0">
              <a:ea typeface="楷体_GB2312" pitchFamily="49" charset="-122"/>
            </a:endParaRPr>
          </a:p>
          <a:p>
            <a:pPr eaLnBrk="1" hangingPunct="1"/>
            <a:r>
              <a:rPr lang="zh-CN" altLang="en-US" sz="2400" dirty="0" smtClean="0">
                <a:ea typeface="楷体_GB2312" pitchFamily="49" charset="-122"/>
              </a:rPr>
              <a:t>更慢的原因是：太多的信息，会让你的思路不清；</a:t>
            </a:r>
            <a:endParaRPr lang="en-US" altLang="zh-CN" sz="2400" dirty="0" smtClean="0">
              <a:ea typeface="楷体_GB2312" pitchFamily="49" charset="-122"/>
            </a:endParaRPr>
          </a:p>
          <a:p>
            <a:pPr eaLnBrk="1" hangingPunct="1"/>
            <a:endParaRPr lang="en-US" altLang="zh-CN" sz="2400" dirty="0" smtClean="0">
              <a:ea typeface="楷体_GB2312" pitchFamily="49" charset="-122"/>
            </a:endParaRPr>
          </a:p>
          <a:p>
            <a:pPr eaLnBrk="1" hangingPunct="1"/>
            <a:r>
              <a:rPr lang="zh-CN" altLang="en-US" sz="2400" dirty="0" smtClean="0">
                <a:ea typeface="楷体_GB2312" pitchFamily="49" charset="-122"/>
              </a:rPr>
              <a:t>说白了，</a:t>
            </a:r>
            <a:r>
              <a:rPr lang="en-US" altLang="zh-CN" sz="2400" dirty="0" smtClean="0">
                <a:ea typeface="楷体_GB2312" pitchFamily="49" charset="-122"/>
              </a:rPr>
              <a:t>Debug</a:t>
            </a:r>
            <a:r>
              <a:rPr lang="zh-CN" altLang="en-US" sz="2400" dirty="0" smtClean="0">
                <a:ea typeface="楷体_GB2312" pitchFamily="49" charset="-122"/>
              </a:rPr>
              <a:t>过程重要的是思路要清楚。</a:t>
            </a:r>
            <a:endParaRPr lang="en-US" altLang="zh-CN" sz="2400" dirty="0" smtClean="0">
              <a:ea typeface="楷体_GB2312" pitchFamily="49" charset="-122"/>
            </a:endParaRPr>
          </a:p>
          <a:p>
            <a:pPr lvl="1" eaLnBrk="1" hangingPunct="1"/>
            <a:r>
              <a:rPr lang="zh-CN" altLang="en-US" sz="2000" dirty="0" smtClean="0">
                <a:ea typeface="楷体_GB2312" pitchFamily="49" charset="-122"/>
              </a:rPr>
              <a:t>思路清楚需要经验支撑。多写，多想，多练习</a:t>
            </a:r>
            <a:r>
              <a:rPr lang="en-US" altLang="zh-CN" sz="2000" dirty="0" smtClean="0">
                <a:ea typeface="楷体_GB2312" pitchFamily="49" charset="-122"/>
              </a:rPr>
              <a:t>~~~</a:t>
            </a:r>
          </a:p>
          <a:p>
            <a:pPr lvl="1" eaLnBrk="1" hangingPunct="1"/>
            <a:endParaRPr lang="en-US" altLang="zh-CN" sz="2000" dirty="0" smtClean="0">
              <a:ea typeface="楷体_GB2312" pitchFamily="49" charset="-122"/>
            </a:endParaRPr>
          </a:p>
        </p:txBody>
      </p:sp>
      <p:sp>
        <p:nvSpPr>
          <p:cNvPr id="3076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pPr eaLnBrk="1" hangingPunct="1"/>
            <a:r>
              <a:rPr lang="zh-CN" altLang="en-US" sz="4000" dirty="0" smtClean="0">
                <a:solidFill>
                  <a:schemeClr val="bg1"/>
                </a:solidFill>
              </a:rPr>
              <a:t>总结</a:t>
            </a:r>
            <a:endParaRPr lang="zh-CN" altLang="zh-CN" sz="4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88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ea typeface="楷体_GB2312" pitchFamily="49" charset="-122"/>
              </a:rPr>
              <a:t>使用</a:t>
            </a:r>
            <a:r>
              <a:rPr lang="en-US" altLang="zh-CN" sz="2400" dirty="0" smtClean="0">
                <a:ea typeface="楷体_GB2312" pitchFamily="49" charset="-122"/>
              </a:rPr>
              <a:t>VS</a:t>
            </a:r>
            <a:r>
              <a:rPr lang="zh-CN" altLang="en-US" sz="2400" dirty="0" smtClean="0">
                <a:ea typeface="楷体_GB2312" pitchFamily="49" charset="-122"/>
              </a:rPr>
              <a:t>提供的</a:t>
            </a:r>
            <a:r>
              <a:rPr lang="en-US" altLang="zh-CN" sz="2400" dirty="0" smtClean="0">
                <a:ea typeface="楷体_GB2312" pitchFamily="49" charset="-122"/>
              </a:rPr>
              <a:t>debug</a:t>
            </a:r>
            <a:r>
              <a:rPr lang="zh-CN" altLang="en-US" sz="2400" dirty="0" smtClean="0">
                <a:ea typeface="楷体_GB2312" pitchFamily="49" charset="-122"/>
              </a:rPr>
              <a:t>工具是一种十分好的习惯</a:t>
            </a:r>
            <a:r>
              <a:rPr lang="en-US" altLang="zh-CN" sz="2400" dirty="0" smtClean="0">
                <a:ea typeface="楷体_GB2312" pitchFamily="49" charset="-122"/>
              </a:rPr>
              <a:t>——</a:t>
            </a:r>
            <a:r>
              <a:rPr lang="zh-CN" altLang="en-US" sz="2400" dirty="0" smtClean="0">
                <a:ea typeface="楷体_GB2312" pitchFamily="49" charset="-122"/>
              </a:rPr>
              <a:t>前提是你十分地熟练使用它；</a:t>
            </a:r>
            <a:endParaRPr lang="en-US" altLang="zh-CN" sz="2400" dirty="0" smtClean="0">
              <a:ea typeface="楷体_GB2312" pitchFamily="49" charset="-122"/>
            </a:endParaRPr>
          </a:p>
          <a:p>
            <a:pPr eaLnBrk="1" hangingPunct="1"/>
            <a:r>
              <a:rPr lang="zh-CN" altLang="en-US" sz="2400" dirty="0" smtClean="0">
                <a:ea typeface="楷体_GB2312" pitchFamily="49" charset="-122"/>
              </a:rPr>
              <a:t>但实际上，</a:t>
            </a:r>
            <a:r>
              <a:rPr lang="en-US" altLang="zh-CN" sz="2400" dirty="0" smtClean="0">
                <a:ea typeface="楷体_GB2312" pitchFamily="49" charset="-122"/>
              </a:rPr>
              <a:t>debug</a:t>
            </a:r>
            <a:r>
              <a:rPr lang="zh-CN" altLang="en-US" sz="2400" dirty="0" smtClean="0">
                <a:ea typeface="楷体_GB2312" pitchFamily="49" charset="-122"/>
              </a:rPr>
              <a:t>这件事情，重要的是“验证代码是否按照你所想的去运行”了；</a:t>
            </a:r>
            <a:endParaRPr lang="en-US" altLang="zh-CN" sz="2400" dirty="0" smtClean="0">
              <a:ea typeface="楷体_GB2312" pitchFamily="49" charset="-122"/>
            </a:endParaRPr>
          </a:p>
          <a:p>
            <a:pPr eaLnBrk="1" hangingPunct="1"/>
            <a:endParaRPr lang="en-US" altLang="zh-CN" sz="2400" dirty="0" smtClean="0">
              <a:ea typeface="楷体_GB2312" pitchFamily="49" charset="-122"/>
            </a:endParaRPr>
          </a:p>
          <a:p>
            <a:pPr eaLnBrk="1" hangingPunct="1"/>
            <a:r>
              <a:rPr lang="zh-CN" altLang="en-US" sz="2400" dirty="0" smtClean="0">
                <a:ea typeface="楷体_GB2312" pitchFamily="49" charset="-122"/>
              </a:rPr>
              <a:t>首先是思路要清晰</a:t>
            </a:r>
            <a:r>
              <a:rPr lang="en-US" altLang="zh-CN" sz="2400" dirty="0" smtClean="0">
                <a:ea typeface="楷体_GB2312" pitchFamily="49" charset="-122"/>
              </a:rPr>
              <a:t>——</a:t>
            </a:r>
            <a:r>
              <a:rPr lang="zh-CN" altLang="en-US" sz="2400" dirty="0" smtClean="0">
                <a:ea typeface="楷体_GB2312" pitchFamily="49" charset="-122"/>
              </a:rPr>
              <a:t>先分析问题，考虑可能出错的地方；在通过工具去确认。</a:t>
            </a:r>
            <a:endParaRPr lang="en-US" altLang="zh-CN" sz="2400" dirty="0" smtClean="0">
              <a:ea typeface="楷体_GB2312" pitchFamily="49" charset="-122"/>
            </a:endParaRPr>
          </a:p>
          <a:p>
            <a:pPr eaLnBrk="1" hangingPunct="1"/>
            <a:endParaRPr lang="en-US" altLang="zh-CN" sz="2400" dirty="0" smtClean="0">
              <a:ea typeface="楷体_GB2312" pitchFamily="49" charset="-122"/>
            </a:endParaRPr>
          </a:p>
          <a:p>
            <a:pPr eaLnBrk="1" hangingPunct="1"/>
            <a:r>
              <a:rPr lang="zh-CN" altLang="en-US" sz="2400" dirty="0" smtClean="0">
                <a:ea typeface="楷体_GB2312" pitchFamily="49" charset="-122"/>
              </a:rPr>
              <a:t>由于在很多时候（比如在写网站、网页、</a:t>
            </a:r>
            <a:r>
              <a:rPr lang="en-US" altLang="zh-CN" sz="2400" dirty="0" smtClean="0">
                <a:ea typeface="楷体_GB2312" pitchFamily="49" charset="-122"/>
              </a:rPr>
              <a:t>Python</a:t>
            </a:r>
            <a:r>
              <a:rPr lang="zh-CN" altLang="en-US" sz="2400" dirty="0" smtClean="0">
                <a:ea typeface="楷体_GB2312" pitchFamily="49" charset="-122"/>
              </a:rPr>
              <a:t>脚本），我（</a:t>
            </a:r>
            <a:r>
              <a:rPr lang="en-US" altLang="zh-CN" sz="2400" dirty="0" smtClean="0">
                <a:ea typeface="楷体_GB2312" pitchFamily="49" charset="-122"/>
              </a:rPr>
              <a:t>Shiwei</a:t>
            </a:r>
            <a:r>
              <a:rPr lang="zh-CN" altLang="en-US" sz="2400" dirty="0" smtClean="0">
                <a:ea typeface="楷体_GB2312" pitchFamily="49" charset="-122"/>
              </a:rPr>
              <a:t>）一般都没有机会使用成熟地</a:t>
            </a:r>
            <a:r>
              <a:rPr lang="en-US" altLang="zh-CN" sz="2400" dirty="0" smtClean="0">
                <a:ea typeface="楷体_GB2312" pitchFamily="49" charset="-122"/>
              </a:rPr>
              <a:t>debug</a:t>
            </a:r>
            <a:r>
              <a:rPr lang="zh-CN" altLang="en-US" sz="2400" dirty="0" smtClean="0">
                <a:ea typeface="楷体_GB2312" pitchFamily="49" charset="-122"/>
              </a:rPr>
              <a:t>工具，没有办法进行断点、单步操作</a:t>
            </a:r>
            <a:r>
              <a:rPr lang="en-US" altLang="zh-CN" sz="2400" dirty="0" smtClean="0">
                <a:ea typeface="楷体_GB2312" pitchFamily="49" charset="-122"/>
              </a:rPr>
              <a:t>——</a:t>
            </a:r>
            <a:r>
              <a:rPr lang="zh-CN" altLang="en-US" sz="2400" dirty="0" smtClean="0">
                <a:ea typeface="楷体_GB2312" pitchFamily="49" charset="-122"/>
              </a:rPr>
              <a:t>因此，我比较熟练地掌握了最简单的</a:t>
            </a:r>
            <a:r>
              <a:rPr lang="en-US" altLang="zh-CN" sz="2400" dirty="0" smtClean="0">
                <a:ea typeface="楷体_GB2312" pitchFamily="49" charset="-122"/>
              </a:rPr>
              <a:t>Debug</a:t>
            </a:r>
            <a:r>
              <a:rPr lang="zh-CN" altLang="en-US" sz="2400" dirty="0" smtClean="0">
                <a:ea typeface="楷体_GB2312" pitchFamily="49" charset="-122"/>
              </a:rPr>
              <a:t>工具</a:t>
            </a:r>
            <a:r>
              <a:rPr lang="en-US" altLang="zh-CN" sz="2400" dirty="0" smtClean="0">
                <a:ea typeface="楷体_GB2312" pitchFamily="49" charset="-122"/>
              </a:rPr>
              <a:t>——std::cout;</a:t>
            </a:r>
          </a:p>
        </p:txBody>
      </p:sp>
      <p:sp>
        <p:nvSpPr>
          <p:cNvPr id="3076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solidFill>
                  <a:schemeClr val="bg1"/>
                </a:solidFill>
              </a:rPr>
              <a:t>Answer</a:t>
            </a:r>
            <a:endParaRPr lang="zh-CN" altLang="zh-CN" sz="4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88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>
                <a:ea typeface="楷体_GB2312" pitchFamily="49" charset="-122"/>
              </a:rPr>
              <a:t>我会把如何</a:t>
            </a:r>
            <a:r>
              <a:rPr lang="en-US" altLang="zh-CN" sz="2400" dirty="0" smtClean="0">
                <a:ea typeface="楷体_GB2312" pitchFamily="49" charset="-122"/>
              </a:rPr>
              <a:t>Debug</a:t>
            </a:r>
            <a:r>
              <a:rPr lang="zh-CN" altLang="en-US" sz="2400" dirty="0" smtClean="0">
                <a:ea typeface="楷体_GB2312" pitchFamily="49" charset="-122"/>
              </a:rPr>
              <a:t>一个</a:t>
            </a:r>
            <a:r>
              <a:rPr lang="en-US" altLang="zh-CN" sz="2400" dirty="0" smtClean="0">
                <a:ea typeface="楷体_GB2312" pitchFamily="49" charset="-122"/>
              </a:rPr>
              <a:t>MiniDraw</a:t>
            </a:r>
            <a:r>
              <a:rPr lang="zh-CN" altLang="en-US" sz="2400" dirty="0" smtClean="0">
                <a:ea typeface="楷体_GB2312" pitchFamily="49" charset="-122"/>
              </a:rPr>
              <a:t>工程，作为示例，来展示我是如何</a:t>
            </a:r>
            <a:r>
              <a:rPr lang="en-US" altLang="zh-CN" sz="2400" dirty="0" smtClean="0">
                <a:ea typeface="楷体_GB2312" pitchFamily="49" charset="-122"/>
              </a:rPr>
              <a:t>Debug</a:t>
            </a:r>
            <a:r>
              <a:rPr lang="zh-CN" altLang="en-US" sz="2400" dirty="0" smtClean="0">
                <a:ea typeface="楷体_GB2312" pitchFamily="49" charset="-122"/>
              </a:rPr>
              <a:t>的。</a:t>
            </a:r>
            <a:endParaRPr lang="en-US" altLang="zh-CN" sz="2400" dirty="0" smtClean="0">
              <a:ea typeface="楷体_GB2312" pitchFamily="49" charset="-122"/>
            </a:endParaRPr>
          </a:p>
        </p:txBody>
      </p:sp>
      <p:sp>
        <p:nvSpPr>
          <p:cNvPr id="3076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solidFill>
                  <a:schemeClr val="bg1"/>
                </a:solidFill>
              </a:rPr>
              <a:t>Answer</a:t>
            </a:r>
            <a:endParaRPr lang="zh-CN" altLang="zh-CN" sz="4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88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>
                <a:ea typeface="楷体_GB2312" pitchFamily="49" charset="-122"/>
              </a:rPr>
              <a:t>我拿到的是别人的代码，但是我并不清楚问题是什么；</a:t>
            </a:r>
            <a:endParaRPr lang="en-US" altLang="zh-CN" sz="2400" dirty="0" smtClean="0">
              <a:ea typeface="楷体_GB2312" pitchFamily="49" charset="-122"/>
            </a:endParaRPr>
          </a:p>
          <a:p>
            <a:pPr eaLnBrk="1" hangingPunct="1"/>
            <a:endParaRPr lang="en-US" altLang="zh-CN" sz="2400" dirty="0" smtClean="0">
              <a:ea typeface="楷体_GB2312" pitchFamily="49" charset="-122"/>
            </a:endParaRPr>
          </a:p>
          <a:p>
            <a:pPr eaLnBrk="1" hangingPunct="1"/>
            <a:r>
              <a:rPr lang="zh-CN" altLang="en-US" sz="2400" dirty="0" smtClean="0">
                <a:ea typeface="楷体_GB2312" pitchFamily="49" charset="-122"/>
              </a:rPr>
              <a:t>所以，我先将它</a:t>
            </a:r>
            <a:r>
              <a:rPr lang="en-US" altLang="zh-CN" sz="2400" dirty="0" smtClean="0">
                <a:ea typeface="楷体_GB2312" pitchFamily="49" charset="-122"/>
              </a:rPr>
              <a:t>Run</a:t>
            </a:r>
            <a:r>
              <a:rPr lang="zh-CN" altLang="en-US" sz="2400" dirty="0" smtClean="0">
                <a:ea typeface="楷体_GB2312" pitchFamily="49" charset="-122"/>
              </a:rPr>
              <a:t>起来，看下出了什么问题。</a:t>
            </a:r>
            <a:endParaRPr lang="en-US" altLang="zh-CN" sz="2400" dirty="0" smtClean="0">
              <a:ea typeface="楷体_GB2312" pitchFamily="49" charset="-122"/>
            </a:endParaRPr>
          </a:p>
        </p:txBody>
      </p:sp>
      <p:sp>
        <p:nvSpPr>
          <p:cNvPr id="3076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pPr eaLnBrk="1" hangingPunct="1"/>
            <a:r>
              <a:rPr lang="zh-CN" altLang="en-US" sz="4000" dirty="0" smtClean="0">
                <a:solidFill>
                  <a:schemeClr val="bg1"/>
                </a:solidFill>
              </a:rPr>
              <a:t>第一步：</a:t>
            </a:r>
            <a:r>
              <a:rPr lang="en-US" altLang="zh-CN" sz="4000" dirty="0" smtClean="0">
                <a:solidFill>
                  <a:schemeClr val="bg1"/>
                </a:solidFill>
              </a:rPr>
              <a:t>Run it~!</a:t>
            </a:r>
            <a:endParaRPr lang="zh-CN" altLang="zh-CN" sz="4000" dirty="0" smtClean="0">
              <a:solidFill>
                <a:schemeClr val="bg1"/>
              </a:solidFill>
            </a:endParaRPr>
          </a:p>
        </p:txBody>
      </p:sp>
      <p:pic>
        <p:nvPicPr>
          <p:cNvPr id="36865" name="Picture 1" descr="C:\Users\SONY\AppData\Roaming\Tencent\Users\303411460\QQ\WinTemp\RichOle\T{T0_YUMQM$W`$ID[9JZR$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2971800"/>
            <a:ext cx="3759910" cy="365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88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>
                <a:ea typeface="楷体_GB2312" pitchFamily="49" charset="-122"/>
              </a:rPr>
              <a:t>还能成功运行出个窗口，压力顿时小了很多 </a:t>
            </a:r>
            <a:r>
              <a:rPr lang="zh-CN" altLang="en-US" sz="2400" dirty="0" smtClean="0">
                <a:ea typeface="楷体_GB2312" pitchFamily="49" charset="-122"/>
                <a:sym typeface="Wingdings" pitchFamily="2" charset="2"/>
              </a:rPr>
              <a:t></a:t>
            </a:r>
            <a:endParaRPr lang="en-US" altLang="zh-CN" sz="2400" dirty="0" smtClean="0">
              <a:ea typeface="楷体_GB2312" pitchFamily="49" charset="-122"/>
              <a:sym typeface="Wingdings" pitchFamily="2" charset="2"/>
            </a:endParaRPr>
          </a:p>
          <a:p>
            <a:pPr eaLnBrk="1" hangingPunct="1"/>
            <a:endParaRPr lang="en-US" altLang="zh-CN" sz="2400" dirty="0" smtClean="0">
              <a:ea typeface="楷体_GB2312" pitchFamily="49" charset="-122"/>
              <a:sym typeface="Wingdings" pitchFamily="2" charset="2"/>
            </a:endParaRPr>
          </a:p>
          <a:p>
            <a:pPr eaLnBrk="1" hangingPunct="1"/>
            <a:r>
              <a:rPr lang="zh-CN" altLang="en-US" sz="2400" dirty="0" smtClean="0">
                <a:ea typeface="楷体_GB2312" pitchFamily="49" charset="-122"/>
                <a:sym typeface="Wingdings" pitchFamily="2" charset="2"/>
              </a:rPr>
              <a:t>但是鼠标在上面完全没有响应</a:t>
            </a:r>
            <a:r>
              <a:rPr lang="en-US" altLang="zh-CN" sz="2400" dirty="0" smtClean="0">
                <a:ea typeface="楷体_GB2312" pitchFamily="49" charset="-122"/>
                <a:sym typeface="Wingdings" pitchFamily="2" charset="2"/>
              </a:rPr>
              <a:t>… </a:t>
            </a:r>
            <a:r>
              <a:rPr lang="zh-CN" altLang="en-US" sz="2400" dirty="0" smtClean="0">
                <a:ea typeface="楷体_GB2312" pitchFamily="49" charset="-122"/>
                <a:sym typeface="Wingdings" pitchFamily="2" charset="2"/>
              </a:rPr>
              <a:t>按说应该画出各种线来才对呀</a:t>
            </a:r>
            <a:r>
              <a:rPr lang="en-US" altLang="zh-CN" sz="2400" dirty="0" smtClean="0">
                <a:ea typeface="楷体_GB2312" pitchFamily="49" charset="-122"/>
                <a:sym typeface="Wingdings" pitchFamily="2" charset="2"/>
              </a:rPr>
              <a:t>~</a:t>
            </a:r>
            <a:r>
              <a:rPr lang="zh-CN" altLang="en-US" sz="2400" dirty="0" smtClean="0">
                <a:ea typeface="楷体_GB2312" pitchFamily="49" charset="-122"/>
                <a:sym typeface="Wingdings" pitchFamily="2" charset="2"/>
              </a:rPr>
              <a:t>！</a:t>
            </a:r>
            <a:r>
              <a:rPr lang="en-US" altLang="zh-CN" sz="2400" dirty="0" smtClean="0">
                <a:ea typeface="楷体_GB2312" pitchFamily="49" charset="-122"/>
                <a:sym typeface="Wingdings" pitchFamily="2" charset="2"/>
              </a:rPr>
              <a:t>——</a:t>
            </a:r>
            <a:r>
              <a:rPr lang="zh-CN" altLang="en-US" sz="2400" dirty="0" smtClean="0">
                <a:ea typeface="楷体_GB2312" pitchFamily="49" charset="-122"/>
                <a:sym typeface="Wingdings" pitchFamily="2" charset="2"/>
              </a:rPr>
              <a:t>好吧 ，这是个</a:t>
            </a:r>
            <a:r>
              <a:rPr lang="en-US" altLang="zh-CN" sz="2400" dirty="0" smtClean="0">
                <a:ea typeface="楷体_GB2312" pitchFamily="49" charset="-122"/>
                <a:sym typeface="Wingdings" pitchFamily="2" charset="2"/>
              </a:rPr>
              <a:t>BUG</a:t>
            </a:r>
            <a:r>
              <a:rPr lang="zh-CN" altLang="en-US" sz="2400" dirty="0" smtClean="0">
                <a:ea typeface="楷体_GB2312" pitchFamily="49" charset="-122"/>
                <a:sym typeface="Wingdings" pitchFamily="2" charset="2"/>
              </a:rPr>
              <a:t>，把它找出来</a:t>
            </a:r>
            <a:r>
              <a:rPr lang="en-US" altLang="zh-CN" sz="2400" dirty="0" smtClean="0">
                <a:ea typeface="楷体_GB2312" pitchFamily="49" charset="-122"/>
                <a:sym typeface="Wingdings" pitchFamily="2" charset="2"/>
              </a:rPr>
              <a:t>~</a:t>
            </a:r>
            <a:r>
              <a:rPr lang="zh-CN" altLang="en-US" sz="2400" dirty="0" smtClean="0">
                <a:ea typeface="楷体_GB2312" pitchFamily="49" charset="-122"/>
                <a:sym typeface="Wingdings" pitchFamily="2" charset="2"/>
              </a:rPr>
              <a:t>！</a:t>
            </a:r>
            <a:endParaRPr lang="en-US" altLang="zh-CN" sz="2400" dirty="0" smtClean="0">
              <a:ea typeface="楷体_GB2312" pitchFamily="49" charset="-122"/>
              <a:sym typeface="Wingdings" pitchFamily="2" charset="2"/>
            </a:endParaRPr>
          </a:p>
          <a:p>
            <a:pPr eaLnBrk="1" hangingPunct="1"/>
            <a:endParaRPr lang="en-US" altLang="zh-CN" sz="2400" dirty="0" smtClean="0">
              <a:ea typeface="楷体_GB2312" pitchFamily="49" charset="-122"/>
              <a:sym typeface="Wingdings" pitchFamily="2" charset="2"/>
            </a:endParaRPr>
          </a:p>
          <a:p>
            <a:pPr eaLnBrk="1" hangingPunct="1"/>
            <a:r>
              <a:rPr lang="zh-CN" altLang="en-US" sz="2400" dirty="0" smtClean="0">
                <a:ea typeface="楷体_GB2312" pitchFamily="49" charset="-122"/>
                <a:sym typeface="Wingdings" pitchFamily="2" charset="2"/>
              </a:rPr>
              <a:t>先猜测一下什么地方出了问题：</a:t>
            </a:r>
            <a:endParaRPr lang="en-US" altLang="zh-CN" sz="2400" dirty="0" smtClean="0">
              <a:ea typeface="楷体_GB2312" pitchFamily="49" charset="-122"/>
              <a:sym typeface="Wingdings" pitchFamily="2" charset="2"/>
            </a:endParaRPr>
          </a:p>
          <a:p>
            <a:pPr lvl="1" eaLnBrk="1" hangingPunct="1"/>
            <a:r>
              <a:rPr lang="zh-CN" altLang="en-US" sz="2000" dirty="0" smtClean="0">
                <a:ea typeface="楷体_GB2312" pitchFamily="49" charset="-122"/>
                <a:sym typeface="Wingdings" pitchFamily="2" charset="2"/>
              </a:rPr>
              <a:t>鼠标没有响应，那是不是鼠标响应函数没有写？</a:t>
            </a:r>
            <a:endParaRPr lang="en-US" altLang="zh-CN" sz="2000" dirty="0" smtClean="0">
              <a:ea typeface="楷体_GB2312" pitchFamily="49" charset="-122"/>
              <a:sym typeface="Wingdings" pitchFamily="2" charset="2"/>
            </a:endParaRPr>
          </a:p>
          <a:p>
            <a:pPr lvl="1" eaLnBrk="1" hangingPunct="1"/>
            <a:r>
              <a:rPr lang="zh-CN" altLang="en-US" sz="2000" dirty="0" smtClean="0">
                <a:ea typeface="楷体_GB2312" pitchFamily="49" charset="-122"/>
                <a:sym typeface="Wingdings" pitchFamily="2" charset="2"/>
              </a:rPr>
              <a:t>是不是鼠标响应函数根本没有被调用？</a:t>
            </a:r>
            <a:endParaRPr lang="en-US" altLang="zh-CN" sz="2000" dirty="0" smtClean="0">
              <a:ea typeface="楷体_GB2312" pitchFamily="49" charset="-122"/>
              <a:sym typeface="Wingdings" pitchFamily="2" charset="2"/>
            </a:endParaRPr>
          </a:p>
          <a:p>
            <a:pPr lvl="1" eaLnBrk="1" hangingPunct="1"/>
            <a:r>
              <a:rPr lang="zh-CN" altLang="en-US" sz="2000" dirty="0" smtClean="0">
                <a:ea typeface="楷体_GB2312" pitchFamily="49" charset="-122"/>
                <a:sym typeface="Wingdings" pitchFamily="2" charset="2"/>
              </a:rPr>
              <a:t>是不是鼠标响应函数被调用了，但是被有把结果及时显示？</a:t>
            </a:r>
            <a:endParaRPr lang="en-US" altLang="zh-CN" sz="2000" dirty="0" smtClean="0">
              <a:ea typeface="楷体_GB2312" pitchFamily="49" charset="-122"/>
              <a:sym typeface="Wingdings" pitchFamily="2" charset="2"/>
            </a:endParaRPr>
          </a:p>
          <a:p>
            <a:pPr lvl="1" eaLnBrk="1" hangingPunct="1"/>
            <a:r>
              <a:rPr lang="zh-CN" altLang="en-US" sz="2000" dirty="0" smtClean="0">
                <a:ea typeface="楷体_GB2312" pitchFamily="49" charset="-122"/>
                <a:sym typeface="Wingdings" pitchFamily="2" charset="2"/>
              </a:rPr>
              <a:t>或者是其他的逻辑错误？</a:t>
            </a:r>
            <a:endParaRPr lang="en-US" altLang="zh-CN" sz="2000" dirty="0" smtClean="0">
              <a:ea typeface="楷体_GB2312" pitchFamily="49" charset="-122"/>
              <a:sym typeface="Wingdings" pitchFamily="2" charset="2"/>
            </a:endParaRPr>
          </a:p>
          <a:p>
            <a:pPr lvl="1" eaLnBrk="1" hangingPunct="1">
              <a:buNone/>
            </a:pPr>
            <a:r>
              <a:rPr lang="zh-CN" altLang="en-US" sz="2000" dirty="0" smtClean="0">
                <a:ea typeface="楷体_GB2312" pitchFamily="49" charset="-122"/>
                <a:sym typeface="Wingdings" pitchFamily="2" charset="2"/>
              </a:rPr>
              <a:t>我们先关注这个事情最基本的地方，鼠标响应，才去考虑其他；</a:t>
            </a:r>
            <a:endParaRPr lang="en-US" altLang="zh-CN" sz="2000" dirty="0" smtClean="0">
              <a:ea typeface="楷体_GB2312" pitchFamily="49" charset="-122"/>
            </a:endParaRPr>
          </a:p>
        </p:txBody>
      </p:sp>
      <p:sp>
        <p:nvSpPr>
          <p:cNvPr id="3076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pPr eaLnBrk="1" hangingPunct="1"/>
            <a:r>
              <a:rPr lang="zh-CN" altLang="en-US" sz="4000" dirty="0" smtClean="0">
                <a:solidFill>
                  <a:schemeClr val="bg1"/>
                </a:solidFill>
              </a:rPr>
              <a:t>第一步：</a:t>
            </a:r>
            <a:r>
              <a:rPr lang="en-US" altLang="zh-CN" sz="4000" dirty="0" smtClean="0">
                <a:solidFill>
                  <a:schemeClr val="bg1"/>
                </a:solidFill>
              </a:rPr>
              <a:t>Run it~!</a:t>
            </a:r>
            <a:endParaRPr lang="zh-CN" altLang="zh-CN" sz="4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88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>
                <a:ea typeface="楷体_GB2312" pitchFamily="49" charset="-122"/>
              </a:rPr>
              <a:t>在</a:t>
            </a:r>
            <a:r>
              <a:rPr lang="en-US" altLang="zh-CN" sz="2400" dirty="0" smtClean="0">
                <a:ea typeface="楷体_GB2312" pitchFamily="49" charset="-122"/>
              </a:rPr>
              <a:t>veiwwidget</a:t>
            </a:r>
            <a:r>
              <a:rPr lang="zh-CN" altLang="en-US" sz="2400" dirty="0" smtClean="0">
                <a:ea typeface="楷体_GB2312" pitchFamily="49" charset="-122"/>
              </a:rPr>
              <a:t>类里面有定义嘛，总算不是零分；</a:t>
            </a:r>
            <a:endParaRPr lang="en-US" altLang="zh-CN" sz="2400" dirty="0" smtClean="0">
              <a:ea typeface="楷体_GB2312" pitchFamily="49" charset="-122"/>
            </a:endParaRPr>
          </a:p>
          <a:p>
            <a:pPr eaLnBrk="1" hangingPunct="1"/>
            <a:endParaRPr lang="en-US" altLang="zh-CN" sz="2400" dirty="0" smtClean="0">
              <a:ea typeface="楷体_GB2312" pitchFamily="49" charset="-122"/>
            </a:endParaRPr>
          </a:p>
          <a:p>
            <a:pPr eaLnBrk="1" hangingPunct="1"/>
            <a:endParaRPr lang="en-US" altLang="zh-CN" sz="2400" dirty="0" smtClean="0">
              <a:ea typeface="楷体_GB2312" pitchFamily="49" charset="-122"/>
            </a:endParaRPr>
          </a:p>
          <a:p>
            <a:pPr eaLnBrk="1" hangingPunct="1"/>
            <a:endParaRPr lang="en-US" altLang="zh-CN" sz="2400" dirty="0" smtClean="0">
              <a:ea typeface="楷体_GB2312" pitchFamily="49" charset="-122"/>
            </a:endParaRPr>
          </a:p>
          <a:p>
            <a:pPr eaLnBrk="1" hangingPunct="1"/>
            <a:endParaRPr lang="en-US" altLang="zh-CN" sz="2400" dirty="0" smtClean="0">
              <a:ea typeface="楷体_GB2312" pitchFamily="49" charset="-122"/>
            </a:endParaRPr>
          </a:p>
          <a:p>
            <a:pPr eaLnBrk="1" hangingPunct="1"/>
            <a:r>
              <a:rPr lang="zh-CN" altLang="en-US" sz="2400" dirty="0" smtClean="0">
                <a:ea typeface="楷体_GB2312" pitchFamily="49" charset="-122"/>
              </a:rPr>
              <a:t>也在</a:t>
            </a:r>
            <a:r>
              <a:rPr lang="en-US" altLang="zh-CN" sz="2400" dirty="0" smtClean="0">
                <a:ea typeface="楷体_GB2312" pitchFamily="49" charset="-122"/>
              </a:rPr>
              <a:t>cpp</a:t>
            </a:r>
            <a:r>
              <a:rPr lang="zh-CN" altLang="en-US" sz="2400" dirty="0" smtClean="0">
                <a:ea typeface="楷体_GB2312" pitchFamily="49" charset="-122"/>
              </a:rPr>
              <a:t>里面有实现业务逻辑：</a:t>
            </a:r>
            <a:endParaRPr lang="en-US" altLang="zh-CN" sz="2400" dirty="0" smtClean="0">
              <a:ea typeface="楷体_GB2312" pitchFamily="49" charset="-122"/>
            </a:endParaRPr>
          </a:p>
          <a:p>
            <a:pPr eaLnBrk="1" hangingPunct="1"/>
            <a:endParaRPr lang="en-US" altLang="zh-CN" sz="2400" dirty="0" smtClean="0">
              <a:ea typeface="楷体_GB2312" pitchFamily="49" charset="-122"/>
            </a:endParaRPr>
          </a:p>
          <a:p>
            <a:pPr eaLnBrk="1" hangingPunct="1"/>
            <a:endParaRPr lang="en-US" altLang="zh-CN" sz="2400" dirty="0" smtClean="0">
              <a:ea typeface="楷体_GB2312" pitchFamily="49" charset="-122"/>
            </a:endParaRPr>
          </a:p>
          <a:p>
            <a:pPr eaLnBrk="1" hangingPunct="1"/>
            <a:endParaRPr lang="en-US" altLang="zh-CN" sz="2400" dirty="0" smtClean="0">
              <a:ea typeface="楷体_GB2312" pitchFamily="49" charset="-122"/>
            </a:endParaRPr>
          </a:p>
          <a:p>
            <a:pPr eaLnBrk="1" hangingPunct="1"/>
            <a:endParaRPr lang="en-US" altLang="zh-CN" sz="2400" dirty="0" smtClean="0">
              <a:ea typeface="楷体_GB2312" pitchFamily="49" charset="-122"/>
            </a:endParaRPr>
          </a:p>
        </p:txBody>
      </p:sp>
      <p:sp>
        <p:nvSpPr>
          <p:cNvPr id="3076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pPr eaLnBrk="1" hangingPunct="1"/>
            <a:r>
              <a:rPr lang="zh-CN" altLang="en-US" sz="4000" dirty="0" smtClean="0">
                <a:solidFill>
                  <a:schemeClr val="bg1"/>
                </a:solidFill>
              </a:rPr>
              <a:t>第二步，找相应函数</a:t>
            </a:r>
            <a:endParaRPr lang="zh-CN" altLang="zh-CN" sz="4000" dirty="0" smtClean="0">
              <a:solidFill>
                <a:schemeClr val="bg1"/>
              </a:solidFill>
            </a:endParaRPr>
          </a:p>
        </p:txBody>
      </p:sp>
      <p:pic>
        <p:nvPicPr>
          <p:cNvPr id="52225" name="Picture 1" descr="C:\Users\SONY\AppData\Roaming\Tencent\Users\303411460\QQ\WinTemp\RichOle\IZ99W97`YT8ZJ8)CVG[)BRG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2209800"/>
            <a:ext cx="7620000" cy="1114425"/>
          </a:xfrm>
          <a:prstGeom prst="rect">
            <a:avLst/>
          </a:prstGeom>
          <a:noFill/>
        </p:spPr>
      </p:pic>
      <p:pic>
        <p:nvPicPr>
          <p:cNvPr id="52226" name="Picture 2" descr="C:\Users\SONY\AppData\Roaming\Tencent\Users\303411460\QQ\WinTemp\RichOle\XE3)BOR1KVV(325(0OOD4O5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4419600"/>
            <a:ext cx="8305800" cy="2190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88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>
                <a:ea typeface="楷体_GB2312" pitchFamily="49" charset="-122"/>
              </a:rPr>
              <a:t>在函数中加入 </a:t>
            </a:r>
            <a:r>
              <a:rPr lang="en-US" altLang="zh-CN" sz="2400" dirty="0" smtClean="0">
                <a:ea typeface="楷体_GB2312" pitchFamily="49" charset="-122"/>
              </a:rPr>
              <a:t>std::cout, </a:t>
            </a:r>
            <a:r>
              <a:rPr lang="zh-CN" altLang="en-US" sz="2400" dirty="0" smtClean="0">
                <a:ea typeface="楷体_GB2312" pitchFamily="49" charset="-122"/>
              </a:rPr>
              <a:t>输出鼠标按下后点的位置；</a:t>
            </a:r>
            <a:endParaRPr lang="en-US" altLang="zh-CN" sz="2400" dirty="0" smtClean="0">
              <a:ea typeface="楷体_GB2312" pitchFamily="49" charset="-122"/>
            </a:endParaRPr>
          </a:p>
          <a:p>
            <a:pPr eaLnBrk="1" hangingPunct="1"/>
            <a:endParaRPr lang="en-US" altLang="zh-CN" sz="2400" dirty="0" smtClean="0">
              <a:ea typeface="楷体_GB2312" pitchFamily="49" charset="-122"/>
            </a:endParaRPr>
          </a:p>
          <a:p>
            <a:pPr eaLnBrk="1" hangingPunct="1"/>
            <a:endParaRPr lang="en-US" altLang="zh-CN" sz="2400" dirty="0" smtClean="0">
              <a:ea typeface="楷体_GB2312" pitchFamily="49" charset="-122"/>
            </a:endParaRPr>
          </a:p>
          <a:p>
            <a:pPr eaLnBrk="1" hangingPunct="1"/>
            <a:endParaRPr lang="en-US" altLang="zh-CN" sz="2400" dirty="0" smtClean="0">
              <a:ea typeface="楷体_GB2312" pitchFamily="49" charset="-122"/>
            </a:endParaRPr>
          </a:p>
          <a:p>
            <a:pPr eaLnBrk="1" hangingPunct="1"/>
            <a:endParaRPr lang="en-US" altLang="zh-CN" sz="2400" dirty="0" smtClean="0">
              <a:ea typeface="楷体_GB2312" pitchFamily="49" charset="-122"/>
            </a:endParaRPr>
          </a:p>
          <a:p>
            <a:pPr eaLnBrk="1" hangingPunct="1"/>
            <a:endParaRPr lang="en-US" altLang="zh-CN" sz="2400" dirty="0" smtClean="0">
              <a:ea typeface="楷体_GB2312" pitchFamily="49" charset="-122"/>
            </a:endParaRPr>
          </a:p>
          <a:p>
            <a:pPr eaLnBrk="1" hangingPunct="1"/>
            <a:endParaRPr lang="en-US" altLang="zh-CN" sz="2400" dirty="0" smtClean="0">
              <a:ea typeface="楷体_GB2312" pitchFamily="49" charset="-122"/>
            </a:endParaRPr>
          </a:p>
          <a:p>
            <a:pPr eaLnBrk="1" hangingPunct="1"/>
            <a:r>
              <a:rPr lang="zh-CN" altLang="en-US" sz="2400" dirty="0" smtClean="0">
                <a:ea typeface="楷体_GB2312" pitchFamily="49" charset="-122"/>
              </a:rPr>
              <a:t>运行，测试有没有反应：看起来还是有反应的。</a:t>
            </a:r>
            <a:endParaRPr lang="en-US" altLang="zh-CN" sz="2400" dirty="0" smtClean="0">
              <a:ea typeface="楷体_GB2312" pitchFamily="49" charset="-122"/>
            </a:endParaRPr>
          </a:p>
        </p:txBody>
      </p:sp>
      <p:sp>
        <p:nvSpPr>
          <p:cNvPr id="3076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pPr eaLnBrk="1" hangingPunct="1"/>
            <a:r>
              <a:rPr lang="zh-CN" altLang="en-US" sz="4000" dirty="0" smtClean="0">
                <a:solidFill>
                  <a:schemeClr val="bg1"/>
                </a:solidFill>
              </a:rPr>
              <a:t>第二步，找相应函数</a:t>
            </a:r>
            <a:endParaRPr lang="zh-CN" altLang="zh-CN" sz="4000" dirty="0" smtClean="0">
              <a:solidFill>
                <a:schemeClr val="bg1"/>
              </a:solidFill>
            </a:endParaRPr>
          </a:p>
        </p:txBody>
      </p:sp>
      <p:pic>
        <p:nvPicPr>
          <p:cNvPr id="53249" name="Picture 1" descr="C:\Users\SONY\AppData\Roaming\Tencent\Users\303411460\QQ\WinTemp\RichOle\%VO@D`8I)A9TJ9OU7ZEDFMV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133600"/>
            <a:ext cx="8362950" cy="2543175"/>
          </a:xfrm>
          <a:prstGeom prst="rect">
            <a:avLst/>
          </a:prstGeom>
          <a:noFill/>
        </p:spPr>
      </p:pic>
      <p:pic>
        <p:nvPicPr>
          <p:cNvPr id="53250" name="Picture 2" descr="C:\Users\SONY\AppData\Roaming\Tencent\Users\303411460\QQ\WinTemp\RichOle\7{7]01@T{Q_EL~K6$G{H4_Q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14800" y="5334000"/>
            <a:ext cx="1581150" cy="1276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88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>
                <a:ea typeface="楷体_GB2312" pitchFamily="49" charset="-122"/>
              </a:rPr>
              <a:t>那么，先看一下鼠标响应的逻辑对不对好了。</a:t>
            </a:r>
            <a:endParaRPr lang="en-US" altLang="zh-CN" sz="2400" dirty="0" smtClean="0">
              <a:ea typeface="楷体_GB2312" pitchFamily="49" charset="-122"/>
            </a:endParaRPr>
          </a:p>
          <a:p>
            <a:pPr eaLnBrk="1" hangingPunct="1"/>
            <a:r>
              <a:rPr lang="zh-CN" altLang="en-US" sz="2400" dirty="0" smtClean="0">
                <a:ea typeface="楷体_GB2312" pitchFamily="49" charset="-122"/>
              </a:rPr>
              <a:t>看了一下，思路应该是没有问题的。</a:t>
            </a:r>
            <a:endParaRPr lang="en-US" altLang="zh-CN" sz="2400" dirty="0" smtClean="0">
              <a:ea typeface="楷体_GB2312" pitchFamily="49" charset="-122"/>
            </a:endParaRPr>
          </a:p>
          <a:p>
            <a:pPr eaLnBrk="1" hangingPunct="1"/>
            <a:endParaRPr lang="en-US" altLang="zh-CN" sz="2400" dirty="0" smtClean="0">
              <a:ea typeface="楷体_GB2312" pitchFamily="49" charset="-122"/>
            </a:endParaRPr>
          </a:p>
          <a:p>
            <a:pPr eaLnBrk="1" hangingPunct="1"/>
            <a:endParaRPr lang="en-US" altLang="zh-CN" sz="2400" dirty="0" smtClean="0">
              <a:ea typeface="楷体_GB2312" pitchFamily="49" charset="-122"/>
            </a:endParaRPr>
          </a:p>
        </p:txBody>
      </p:sp>
      <p:sp>
        <p:nvSpPr>
          <p:cNvPr id="3076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pPr eaLnBrk="1" hangingPunct="1"/>
            <a:r>
              <a:rPr lang="zh-CN" altLang="en-US" sz="4000" dirty="0" smtClean="0">
                <a:solidFill>
                  <a:schemeClr val="bg1"/>
                </a:solidFill>
              </a:rPr>
              <a:t>第二步，找相应函数</a:t>
            </a:r>
            <a:endParaRPr lang="zh-CN" altLang="zh-CN" sz="4000" dirty="0" smtClean="0">
              <a:solidFill>
                <a:schemeClr val="bg1"/>
              </a:solidFill>
            </a:endParaRPr>
          </a:p>
        </p:txBody>
      </p:sp>
      <p:pic>
        <p:nvPicPr>
          <p:cNvPr id="54273" name="Picture 1" descr="C:\Users\SONY\AppData\Roaming\Tencent\Users\303411460\QQ\WinTemp\RichOle\0F6XA_ZCN{A2)EQ4(XSW4C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2819400"/>
            <a:ext cx="8229600" cy="3457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596</TotalTime>
  <Words>1567</Words>
  <Application>Microsoft Office PowerPoint</Application>
  <PresentationFormat>On-screen Show (4:3)</PresentationFormat>
  <Paragraphs>148</Paragraphs>
  <Slides>21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默认设计模板</vt:lpstr>
      <vt:lpstr>Q&amp;A：Debug技巧</vt:lpstr>
      <vt:lpstr>Questions:</vt:lpstr>
      <vt:lpstr>Answer</vt:lpstr>
      <vt:lpstr>Answer</vt:lpstr>
      <vt:lpstr>第一步：Run it~!</vt:lpstr>
      <vt:lpstr>第一步：Run it~!</vt:lpstr>
      <vt:lpstr>第二步，找相应函数</vt:lpstr>
      <vt:lpstr>第二步，找相应函数</vt:lpstr>
      <vt:lpstr>第二步，找相应函数</vt:lpstr>
      <vt:lpstr>PowerPoint Presentation</vt:lpstr>
      <vt:lpstr>PowerPoint Presentation</vt:lpstr>
      <vt:lpstr>PowerPoint Presentation</vt:lpstr>
      <vt:lpstr> </vt:lpstr>
      <vt:lpstr>Answer</vt:lpstr>
      <vt:lpstr>Answer</vt:lpstr>
      <vt:lpstr>Answer</vt:lpstr>
      <vt:lpstr>Answer</vt:lpstr>
      <vt:lpstr>Answer</vt:lpstr>
      <vt:lpstr>Answer</vt:lpstr>
      <vt:lpstr>Answer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ShanWen</dc:creator>
  <cp:lastModifiedBy>Ligang Liu</cp:lastModifiedBy>
  <cp:revision>154</cp:revision>
  <cp:lastPrinted>1601-01-01T00:00:00Z</cp:lastPrinted>
  <dcterms:created xsi:type="dcterms:W3CDTF">1601-01-01T00:00:00Z</dcterms:created>
  <dcterms:modified xsi:type="dcterms:W3CDTF">2015-03-08T15:33:57Z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