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2" r:id="rId3"/>
    <p:sldId id="259" r:id="rId4"/>
    <p:sldId id="260" r:id="rId5"/>
    <p:sldId id="284" r:id="rId6"/>
    <p:sldId id="306" r:id="rId7"/>
    <p:sldId id="298" r:id="rId8"/>
    <p:sldId id="308" r:id="rId9"/>
    <p:sldId id="304" r:id="rId10"/>
    <p:sldId id="305" r:id="rId11"/>
    <p:sldId id="307" r:id="rId12"/>
    <p:sldId id="309" r:id="rId13"/>
    <p:sldId id="292" r:id="rId14"/>
    <p:sldId id="310" r:id="rId15"/>
    <p:sldId id="294" r:id="rId16"/>
    <p:sldId id="311" r:id="rId17"/>
    <p:sldId id="312" r:id="rId18"/>
    <p:sldId id="313" r:id="rId19"/>
    <p:sldId id="314" r:id="rId20"/>
    <p:sldId id="285" r:id="rId21"/>
    <p:sldId id="286" r:id="rId22"/>
    <p:sldId id="288" r:id="rId23"/>
    <p:sldId id="315" r:id="rId24"/>
    <p:sldId id="289" r:id="rId25"/>
    <p:sldId id="319" r:id="rId26"/>
    <p:sldId id="291" r:id="rId27"/>
    <p:sldId id="299" r:id="rId28"/>
    <p:sldId id="302" r:id="rId29"/>
    <p:sldId id="320" r:id="rId30"/>
    <p:sldId id="322" r:id="rId31"/>
    <p:sldId id="293" r:id="rId32"/>
    <p:sldId id="287" r:id="rId33"/>
    <p:sldId id="317" r:id="rId34"/>
    <p:sldId id="301" r:id="rId35"/>
    <p:sldId id="323" r:id="rId36"/>
    <p:sldId id="324" r:id="rId37"/>
    <p:sldId id="325" r:id="rId38"/>
    <p:sldId id="283" r:id="rId39"/>
    <p:sldId id="326" r:id="rId40"/>
    <p:sldId id="269" r:id="rId41"/>
    <p:sldId id="327" r:id="rId42"/>
    <p:sldId id="328" r:id="rId43"/>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3" autoAdjust="0"/>
    <p:restoredTop sz="74271" autoAdjust="0"/>
  </p:normalViewPr>
  <p:slideViewPr>
    <p:cSldViewPr snapToGrid="0" snapToObjects="1">
      <p:cViewPr varScale="1">
        <p:scale>
          <a:sx n="98" d="100"/>
          <a:sy n="98" d="100"/>
        </p:scale>
        <p:origin x="-85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4" d="100"/>
          <a:sy n="64" d="100"/>
        </p:scale>
        <p:origin x="29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D08BA40-9B6E-4575-B189-A623BE3FABC0}" type="datetimeFigureOut">
              <a:rPr lang="lt-LT" smtClean="0"/>
              <a:t>2017.12.18</a:t>
            </a:fld>
            <a:endParaRPr lang="lt-LT"/>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17CB601-C568-4016-9959-7728439A5581}" type="slidenum">
              <a:rPr lang="lt-LT" smtClean="0"/>
              <a:t>‹#›</a:t>
            </a:fld>
            <a:endParaRPr lang="lt-LT"/>
          </a:p>
        </p:txBody>
      </p:sp>
    </p:spTree>
    <p:extLst>
      <p:ext uri="{BB962C8B-B14F-4D97-AF65-F5344CB8AC3E}">
        <p14:creationId xmlns:p14="http://schemas.microsoft.com/office/powerpoint/2010/main" val="351197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a:t>
            </a:fld>
            <a:endParaRPr lang="lt-LT" dirty="0"/>
          </a:p>
        </p:txBody>
      </p:sp>
    </p:spTree>
    <p:extLst>
      <p:ext uri="{BB962C8B-B14F-4D97-AF65-F5344CB8AC3E}">
        <p14:creationId xmlns:p14="http://schemas.microsoft.com/office/powerpoint/2010/main" val="980002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11</a:t>
            </a:fld>
            <a:endParaRPr lang="lt-LT"/>
          </a:p>
        </p:txBody>
      </p:sp>
    </p:spTree>
    <p:extLst>
      <p:ext uri="{BB962C8B-B14F-4D97-AF65-F5344CB8AC3E}">
        <p14:creationId xmlns:p14="http://schemas.microsoft.com/office/powerpoint/2010/main" val="2505478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12</a:t>
            </a:fld>
            <a:endParaRPr lang="lt-LT"/>
          </a:p>
        </p:txBody>
      </p:sp>
    </p:spTree>
    <p:extLst>
      <p:ext uri="{BB962C8B-B14F-4D97-AF65-F5344CB8AC3E}">
        <p14:creationId xmlns:p14="http://schemas.microsoft.com/office/powerpoint/2010/main" val="109981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altLang="lt-LT" dirty="0" err="1" smtClean="0"/>
              <a:t>Verification</a:t>
            </a:r>
            <a:r>
              <a:rPr lang="lt-LT" altLang="lt-LT" dirty="0" smtClean="0"/>
              <a:t> </a:t>
            </a:r>
            <a:r>
              <a:rPr lang="lt-LT" altLang="lt-LT" dirty="0" smtClean="0"/>
              <a:t>– kairėje</a:t>
            </a:r>
            <a:r>
              <a:rPr lang="lt-LT" altLang="lt-LT" baseline="0" dirty="0" smtClean="0"/>
              <a:t> pusėje </a:t>
            </a:r>
            <a:r>
              <a:rPr lang="lt-LT" altLang="lt-LT" dirty="0" smtClean="0"/>
              <a:t>patikrinama, ar mes kuriame sistemą teisingu </a:t>
            </a:r>
            <a:r>
              <a:rPr lang="lt-LT" altLang="lt-LT" dirty="0" smtClean="0"/>
              <a:t>būdu.</a:t>
            </a:r>
            <a:endParaRPr lang="lt-LT" altLang="lt-LT" dirty="0" smtClean="0"/>
          </a:p>
          <a:p>
            <a:r>
              <a:rPr lang="lt-LT" altLang="lt-LT" dirty="0" err="1" smtClean="0"/>
              <a:t>Validation</a:t>
            </a:r>
            <a:r>
              <a:rPr lang="lt-LT" altLang="lt-LT" dirty="0" smtClean="0"/>
              <a:t> – dešinėje</a:t>
            </a:r>
            <a:r>
              <a:rPr lang="lt-LT" altLang="lt-LT" baseline="0" dirty="0" smtClean="0"/>
              <a:t> pusėje </a:t>
            </a:r>
            <a:r>
              <a:rPr lang="lt-LT" altLang="lt-LT" dirty="0" smtClean="0"/>
              <a:t>patikrinama, ar sukurta sistema atitinka </a:t>
            </a:r>
            <a:r>
              <a:rPr lang="lt-LT" altLang="lt-LT" dirty="0" smtClean="0"/>
              <a:t>reikalavimus.</a:t>
            </a:r>
            <a:endParaRPr lang="lt-LT" altLang="lt-L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altLang="lt-LT" baseline="0" dirty="0" smtClean="0"/>
              <a:t>Ankstyvus testavimo planavimas, testų kūrimas prasideda su kiekvienu darbo produkto - specifikacijos dokumentu, kuris analizuojamas ir pagal jį kuriami testavimo atvejai. </a:t>
            </a:r>
          </a:p>
          <a:p>
            <a:r>
              <a:rPr lang="lt-LT" altLang="lt-LT" baseline="0" dirty="0" smtClean="0"/>
              <a:t>Tai </a:t>
            </a:r>
            <a:r>
              <a:rPr lang="lt-LT" altLang="lt-LT" baseline="0" dirty="0" smtClean="0"/>
              <a:t>leidžia surasti klaidas kaip galima anksčiau kūrimo procese, kada darbo produktas yra sukurtas.</a:t>
            </a:r>
          </a:p>
          <a:p>
            <a:r>
              <a:rPr lang="lt-LT" altLang="lt-LT" baseline="0" dirty="0" smtClean="0"/>
              <a:t>Kiekvienas </a:t>
            </a:r>
            <a:r>
              <a:rPr lang="lt-LT" altLang="lt-LT" baseline="0" dirty="0" smtClean="0"/>
              <a:t>etapas turi būti baigtas prieš prasidedant kitam etapui.</a:t>
            </a:r>
          </a:p>
          <a:p>
            <a:r>
              <a:rPr lang="lt-LT" altLang="lt-LT" baseline="0" dirty="0" smtClean="0"/>
              <a:t>Testuotojai </a:t>
            </a:r>
            <a:r>
              <a:rPr lang="lt-LT" altLang="lt-LT" baseline="0" dirty="0" smtClean="0"/>
              <a:t>yra įtraukiami į dokumentų </a:t>
            </a:r>
            <a:r>
              <a:rPr lang="lt-LT" altLang="lt-LT" baseline="0" dirty="0" smtClean="0"/>
              <a:t>peržiūras </a:t>
            </a:r>
            <a:r>
              <a:rPr lang="lt-LT" altLang="lt-LT" baseline="0" dirty="0" smtClean="0"/>
              <a:t>prieš juos išleidžiant. Peržiūrima iš testuotojo perspektyvos.</a:t>
            </a:r>
          </a:p>
          <a:p>
            <a:pPr marL="0" marR="0" indent="0" algn="l" defTabSz="914400" rtl="0" eaLnBrk="1" fontAlgn="auto" latinLnBrk="0" hangingPunct="1">
              <a:lnSpc>
                <a:spcPct val="100000"/>
              </a:lnSpc>
              <a:spcBef>
                <a:spcPts val="0"/>
              </a:spcBef>
              <a:spcAft>
                <a:spcPts val="0"/>
              </a:spcAft>
              <a:buClrTx/>
              <a:buSzTx/>
              <a:buFontTx/>
              <a:buNone/>
              <a:tabLst/>
              <a:defRPr/>
            </a:pPr>
            <a:r>
              <a:rPr lang="lt-LT" altLang="lt-LT" baseline="0" dirty="0" smtClean="0"/>
              <a:t>Kiekvienam darbo produktui yra skirta atskira testavimo veikla. </a:t>
            </a:r>
            <a:endParaRPr lang="lt-LT" altLang="lt-LT"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13</a:t>
            </a:fld>
            <a:endParaRPr lang="lt-LT"/>
          </a:p>
        </p:txBody>
      </p:sp>
    </p:spTree>
    <p:extLst>
      <p:ext uri="{BB962C8B-B14F-4D97-AF65-F5344CB8AC3E}">
        <p14:creationId xmlns:p14="http://schemas.microsoft.com/office/powerpoint/2010/main" val="305468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smtClean="0"/>
              <a:t>Iteratyviame</a:t>
            </a:r>
            <a:r>
              <a:rPr lang="lt-LT" baseline="0" dirty="0" smtClean="0"/>
              <a:t> programinės įrangos kūrimo modelyje nereikia </a:t>
            </a:r>
            <a:r>
              <a:rPr lang="lt-LT" baseline="0" dirty="0" smtClean="0"/>
              <a:t>visų reikalavimų pilnai apibrėžti prieš </a:t>
            </a:r>
            <a:r>
              <a:rPr lang="lt-LT" baseline="0" dirty="0" smtClean="0"/>
              <a:t>darant </a:t>
            </a:r>
            <a:r>
              <a:rPr lang="lt-LT" baseline="0" dirty="0" smtClean="0"/>
              <a:t>kodavimą.</a:t>
            </a:r>
          </a:p>
          <a:p>
            <a:r>
              <a:rPr lang="lt-LT" baseline="0" dirty="0" smtClean="0"/>
              <a:t>Programinė įranga yra kuriama etapais/iteracijomis. Kiekvienoje iteracijoje yra reikalavimų apibrėžimas, </a:t>
            </a:r>
            <a:r>
              <a:rPr lang="lt-LT" baseline="0" dirty="0" smtClean="0"/>
              <a:t>projektavimas, </a:t>
            </a:r>
            <a:r>
              <a:rPr lang="lt-LT" baseline="0" dirty="0" smtClean="0"/>
              <a:t>kodavimas ir testavimas</a:t>
            </a:r>
            <a:r>
              <a:rPr lang="lt-LT" baseline="0" dirty="0" smtClean="0"/>
              <a:t>.</a:t>
            </a:r>
            <a:endParaRPr lang="lt-LT" baseline="0"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14</a:t>
            </a:fld>
            <a:endParaRPr lang="lt-LT"/>
          </a:p>
        </p:txBody>
      </p:sp>
    </p:spTree>
    <p:extLst>
      <p:ext uri="{BB962C8B-B14F-4D97-AF65-F5344CB8AC3E}">
        <p14:creationId xmlns:p14="http://schemas.microsoft.com/office/powerpoint/2010/main" val="1803944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altLang="lt-LT" dirty="0" smtClean="0"/>
              <a:t>Šie lygiai gali būti pritaikomi ir </a:t>
            </a:r>
            <a:r>
              <a:rPr lang="lt-LT" altLang="lt-LT" dirty="0" err="1" smtClean="0"/>
              <a:t>iteratyviam</a:t>
            </a:r>
            <a:r>
              <a:rPr lang="lt-LT" altLang="lt-LT" baseline="0" dirty="0" smtClean="0"/>
              <a:t> modeliui.</a:t>
            </a:r>
            <a:endParaRPr lang="lt-LT" altLang="lt-LT"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15</a:t>
            </a:fld>
            <a:endParaRPr lang="lt-LT"/>
          </a:p>
        </p:txBody>
      </p:sp>
    </p:spTree>
    <p:extLst>
      <p:ext uri="{BB962C8B-B14F-4D97-AF65-F5344CB8AC3E}">
        <p14:creationId xmlns:p14="http://schemas.microsoft.com/office/powerpoint/2010/main" val="416338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altLang="lt-LT" dirty="0" err="1" smtClean="0"/>
              <a:t>Functional</a:t>
            </a:r>
            <a:r>
              <a:rPr lang="lt-LT" altLang="lt-LT" baseline="0" dirty="0" smtClean="0"/>
              <a:t> </a:t>
            </a:r>
            <a:r>
              <a:rPr lang="lt-LT" altLang="lt-LT" baseline="0" dirty="0" err="1" smtClean="0"/>
              <a:t>requirement</a:t>
            </a:r>
            <a:r>
              <a:rPr lang="lt-LT" altLang="lt-LT" baseline="0" dirty="0" smtClean="0"/>
              <a:t> yra </a:t>
            </a:r>
            <a:r>
              <a:rPr lang="lt-LT" altLang="lt-LT" baseline="0" dirty="0" smtClean="0"/>
              <a:t>reikalavimas</a:t>
            </a:r>
            <a:r>
              <a:rPr lang="lt-LT" altLang="lt-LT" baseline="0" dirty="0" smtClean="0"/>
              <a:t>, kuris aprašo funkciją, kurią sistema ar komponentas turi atlikti.</a:t>
            </a:r>
            <a:endParaRPr lang="lt-LT" altLang="lt-LT" dirty="0" smtClean="0"/>
          </a:p>
          <a:p>
            <a:endParaRPr lang="en-GB"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18</a:t>
            </a:fld>
            <a:endParaRPr lang="lt-LT"/>
          </a:p>
        </p:txBody>
      </p:sp>
    </p:spTree>
    <p:extLst>
      <p:ext uri="{BB962C8B-B14F-4D97-AF65-F5344CB8AC3E}">
        <p14:creationId xmlns:p14="http://schemas.microsoft.com/office/powerpoint/2010/main" val="121713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altLang="lt-LT" dirty="0" smtClean="0"/>
              <a:t>Sistemos </a:t>
            </a:r>
            <a:r>
              <a:rPr lang="lt-LT" altLang="lt-LT" dirty="0" smtClean="0"/>
              <a:t>priėmimo kriterijų pavyzdys:</a:t>
            </a:r>
          </a:p>
          <a:p>
            <a:r>
              <a:rPr lang="lt-LT" altLang="lt-LT" dirty="0" smtClean="0"/>
              <a:t>Ištaisytos visos P1 ir P2 prioritetų klaidos.</a:t>
            </a:r>
          </a:p>
          <a:p>
            <a:r>
              <a:rPr lang="lt-LT" altLang="lt-LT" dirty="0" smtClean="0"/>
              <a:t>Sistema atitinka reikalavimus, aprašytus patvirtintoje detalioje specifikacijoje.</a:t>
            </a:r>
          </a:p>
          <a:p>
            <a:r>
              <a:rPr lang="lt-LT" altLang="lt-LT" dirty="0" smtClean="0"/>
              <a:t>Žemo prioriteto (P3 ir P4) klaidos taisomos bandomosios eksploatacijos metu.</a:t>
            </a:r>
          </a:p>
          <a:p>
            <a:endParaRPr lang="lt-LT" dirty="0" smtClean="0"/>
          </a:p>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19</a:t>
            </a:fld>
            <a:endParaRPr lang="lt-LT"/>
          </a:p>
        </p:txBody>
      </p:sp>
    </p:spTree>
    <p:extLst>
      <p:ext uri="{BB962C8B-B14F-4D97-AF65-F5344CB8AC3E}">
        <p14:creationId xmlns:p14="http://schemas.microsoft.com/office/powerpoint/2010/main" val="63903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17CB601-C568-4016-9959-7728439A5581}" type="slidenum">
              <a:rPr lang="lt-LT" smtClean="0"/>
              <a:t>20</a:t>
            </a:fld>
            <a:endParaRPr lang="lt-LT"/>
          </a:p>
        </p:txBody>
      </p:sp>
    </p:spTree>
    <p:extLst>
      <p:ext uri="{BB962C8B-B14F-4D97-AF65-F5344CB8AC3E}">
        <p14:creationId xmlns:p14="http://schemas.microsoft.com/office/powerpoint/2010/main" val="58982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lt-LT" altLang="en-US" dirty="0" smtClean="0"/>
              <a:t>Pasiruošimas testavimui yra tiek pat </a:t>
            </a:r>
            <a:r>
              <a:rPr lang="lt-LT" altLang="en-US" dirty="0" smtClean="0"/>
              <a:t>svarbus, </a:t>
            </a:r>
            <a:r>
              <a:rPr lang="lt-LT" altLang="en-US" dirty="0" smtClean="0"/>
              <a:t>kiek ir pats testavimas. </a:t>
            </a:r>
            <a:endParaRPr lang="lt-LT" alt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lt-LT" altLang="en-US" dirty="0" smtClean="0"/>
              <a:t>Apimtis </a:t>
            </a:r>
            <a:r>
              <a:rPr lang="lt-LT" altLang="en-US" dirty="0" smtClean="0"/>
              <a:t>– </a:t>
            </a:r>
            <a:r>
              <a:rPr lang="lt-LT" altLang="en-US" dirty="0" smtClean="0"/>
              <a:t>ką </a:t>
            </a:r>
            <a:r>
              <a:rPr lang="lt-LT" altLang="en-US" dirty="0" smtClean="0"/>
              <a:t>mes </a:t>
            </a:r>
            <a:r>
              <a:rPr lang="lt-LT" altLang="en-US" dirty="0" smtClean="0"/>
              <a:t>galėtume testuoti</a:t>
            </a:r>
            <a:r>
              <a:rPr lang="lt-LT" altLang="en-US" dirty="0" smtClean="0"/>
              <a:t>, </a:t>
            </a:r>
            <a:r>
              <a:rPr lang="lt-LT" altLang="en-US" dirty="0" smtClean="0"/>
              <a:t>ką </a:t>
            </a:r>
            <a:r>
              <a:rPr lang="lt-LT" altLang="en-US" dirty="0" smtClean="0"/>
              <a:t>mes privalome </a:t>
            </a:r>
            <a:r>
              <a:rPr lang="lt-LT" altLang="en-US" dirty="0" smtClean="0"/>
              <a:t>testuoti</a:t>
            </a:r>
            <a:r>
              <a:rPr lang="lt-LT" altLang="en-US" dirty="0" smtClean="0"/>
              <a:t>, </a:t>
            </a:r>
            <a:r>
              <a:rPr lang="lt-LT" altLang="en-US" dirty="0" smtClean="0"/>
              <a:t>ką </a:t>
            </a:r>
            <a:r>
              <a:rPr lang="lt-LT" altLang="en-US" dirty="0" smtClean="0"/>
              <a:t>mes </a:t>
            </a:r>
            <a:r>
              <a:rPr lang="lt-LT" altLang="en-US" dirty="0" smtClean="0"/>
              <a:t>realiai galime </a:t>
            </a:r>
            <a:r>
              <a:rPr lang="lt-LT" altLang="en-US" dirty="0" smtClean="0"/>
              <a:t>pratestuoti (priklauso nuo </a:t>
            </a:r>
            <a:r>
              <a:rPr lang="lt-LT" altLang="en-US" dirty="0" smtClean="0"/>
              <a:t>apribojimų). </a:t>
            </a:r>
            <a:endParaRPr lang="lt-LT" alt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lt-LT" altLang="en-US" dirty="0" smtClean="0"/>
              <a:t>Testavimo aplinka – aprašyti testavimo serverio, testavimo darbo </a:t>
            </a:r>
            <a:r>
              <a:rPr lang="lt-LT" altLang="en-US" dirty="0" smtClean="0"/>
              <a:t>vietos</a:t>
            </a:r>
            <a:r>
              <a:rPr lang="lt-LT" altLang="en-US" baseline="0" dirty="0" smtClean="0"/>
              <a:t> </a:t>
            </a:r>
            <a:r>
              <a:rPr lang="lt-LT" altLang="en-US" baseline="0" dirty="0" smtClean="0"/>
              <a:t>programinės ir techninės įrangos </a:t>
            </a:r>
            <a:r>
              <a:rPr lang="lt-LT" altLang="en-US" baseline="0" dirty="0" smtClean="0"/>
              <a:t>charakteristikos.</a:t>
            </a:r>
            <a:endParaRPr lang="lt-LT" altLang="en-US" dirty="0" smtClean="0"/>
          </a:p>
          <a:p>
            <a:pPr>
              <a:buFont typeface="Arial" pitchFamily="34" charset="0"/>
              <a:buChar char="•"/>
            </a:pPr>
            <a:endParaRPr lang="lt-LT" altLang="lt-LT"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21</a:t>
            </a:fld>
            <a:endParaRPr lang="lt-LT"/>
          </a:p>
        </p:txBody>
      </p:sp>
    </p:spTree>
    <p:extLst>
      <p:ext uri="{BB962C8B-B14F-4D97-AF65-F5344CB8AC3E}">
        <p14:creationId xmlns:p14="http://schemas.microsoft.com/office/powerpoint/2010/main" val="3866755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err="1" smtClean="0">
                <a:solidFill>
                  <a:schemeClr val="tx1"/>
                </a:solidFill>
                <a:effectLst/>
                <a:latin typeface="+mn-lt"/>
                <a:ea typeface="+mn-ea"/>
                <a:cs typeface="+mn-cs"/>
              </a:rPr>
              <a:t>Paruošti</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testavimo</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atvejai</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padengia</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visus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susijusius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funkcinius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reikalavimus</a:t>
            </a:r>
            <a:r>
              <a:rPr lang="en-GB" sz="1200" b="0" i="0" u="none" strike="noStrike" kern="1200" dirty="0" smtClean="0">
                <a:solidFill>
                  <a:schemeClr val="tx1"/>
                </a:solidFill>
                <a:effectLst/>
                <a:latin typeface="+mn-lt"/>
                <a:ea typeface="+mn-ea"/>
                <a:cs typeface="+mn-cs"/>
              </a:rPr>
              <a:t>. </a:t>
            </a:r>
            <a:endParaRPr lang="lt-LT" sz="1200" b="0" i="0" u="none" strike="noStrike" kern="1200" dirty="0" smtClean="0">
              <a:solidFill>
                <a:schemeClr val="tx1"/>
              </a:solidFill>
              <a:effectLst/>
              <a:latin typeface="+mn-lt"/>
              <a:ea typeface="+mn-ea"/>
              <a:cs typeface="+mn-cs"/>
            </a:endParaRPr>
          </a:p>
          <a:p>
            <a:r>
              <a:rPr lang="en-GB" sz="1200" b="0" i="0" u="none" strike="noStrike" kern="1200" dirty="0" err="1" smtClean="0">
                <a:solidFill>
                  <a:schemeClr val="tx1"/>
                </a:solidFill>
                <a:effectLst/>
                <a:latin typeface="+mn-lt"/>
                <a:ea typeface="+mn-ea"/>
                <a:cs typeface="+mn-cs"/>
              </a:rPr>
              <a:t>Panaudotos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visos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reikalingos</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testavimo</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technikos</a:t>
            </a:r>
            <a:r>
              <a:rPr lang="en-GB" sz="1200" b="0" i="0" u="none" strike="noStrike" kern="1200" dirty="0" smtClean="0">
                <a:solidFill>
                  <a:schemeClr val="tx1"/>
                </a:solidFill>
                <a:effectLst/>
                <a:latin typeface="+mn-lt"/>
                <a:ea typeface="+mn-ea"/>
                <a:cs typeface="+mn-cs"/>
              </a:rPr>
              <a:t>. TA </a:t>
            </a:r>
            <a:r>
              <a:rPr lang="en-GB" sz="1200" b="0" i="0" u="none" strike="noStrike" kern="1200" dirty="0" err="1" smtClean="0">
                <a:solidFill>
                  <a:schemeClr val="tx1"/>
                </a:solidFill>
                <a:effectLst/>
                <a:latin typeface="+mn-lt"/>
                <a:ea typeface="+mn-ea"/>
                <a:cs typeface="+mn-cs"/>
              </a:rPr>
              <a:t>nesidubliuoja</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ir</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nepersidengia</a:t>
            </a:r>
            <a:r>
              <a:rPr lang="en-GB" sz="1200" b="0" i="0" u="none" strike="noStrike" kern="1200" dirty="0" smtClean="0">
                <a:solidFill>
                  <a:schemeClr val="tx1"/>
                </a:solidFill>
                <a:effectLst/>
                <a:latin typeface="+mn-lt"/>
                <a:ea typeface="+mn-ea"/>
                <a:cs typeface="+mn-cs"/>
              </a:rPr>
              <a:t>.</a:t>
            </a:r>
            <a:endParaRPr lang="lt-LT"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Tinkamai</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nustatyti</a:t>
            </a:r>
            <a:r>
              <a:rPr lang="en-GB" sz="1200" b="0" i="0" u="none" strike="noStrike" kern="1200" dirty="0" smtClean="0">
                <a:solidFill>
                  <a:schemeClr val="tx1"/>
                </a:solidFill>
                <a:effectLst/>
                <a:latin typeface="+mn-lt"/>
                <a:ea typeface="+mn-ea"/>
                <a:cs typeface="+mn-cs"/>
              </a:rPr>
              <a:t> TA </a:t>
            </a:r>
            <a:r>
              <a:rPr lang="en-GB" sz="1200" b="0" i="0" u="none" strike="noStrike" kern="1200" dirty="0" err="1" smtClean="0">
                <a:solidFill>
                  <a:schemeClr val="tx1"/>
                </a:solidFill>
                <a:effectLst/>
                <a:latin typeface="+mn-lt"/>
                <a:ea typeface="+mn-ea"/>
                <a:cs typeface="+mn-cs"/>
              </a:rPr>
              <a:t>prioritetai</a:t>
            </a:r>
            <a:r>
              <a:rPr lang="en-GB" sz="1200" b="0" i="0" u="none" strike="noStrike" kern="1200" dirty="0" smtClean="0">
                <a:solidFill>
                  <a:schemeClr val="tx1"/>
                </a:solidFill>
                <a:effectLst/>
                <a:latin typeface="+mn-lt"/>
                <a:ea typeface="+mn-ea"/>
                <a:cs typeface="+mn-cs"/>
              </a:rPr>
              <a:t>. TA </a:t>
            </a:r>
            <a:r>
              <a:rPr lang="en-GB" sz="1200" b="0" i="0" u="none" strike="noStrike" kern="1200" dirty="0" err="1" smtClean="0">
                <a:solidFill>
                  <a:schemeClr val="tx1"/>
                </a:solidFill>
                <a:effectLst/>
                <a:latin typeface="+mn-lt"/>
                <a:ea typeface="+mn-ea"/>
                <a:cs typeface="+mn-cs"/>
              </a:rPr>
              <a:t>vykdyti</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pagal</a:t>
            </a:r>
            <a:r>
              <a:rPr lang="en-GB" sz="1200" b="0" i="0" u="none" strike="noStrike"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rPr>
              <a:t>prioritetus</a:t>
            </a:r>
            <a:r>
              <a:rPr lang="en-GB" sz="1200" b="0" i="0" u="none" strike="noStrike" kern="1200" dirty="0" smtClean="0">
                <a:solidFill>
                  <a:schemeClr val="tx1"/>
                </a:solidFill>
                <a:effectLst/>
                <a:latin typeface="+mn-lt"/>
                <a:ea typeface="+mn-ea"/>
                <a:cs typeface="+mn-cs"/>
              </a:rPr>
              <a:t>. </a:t>
            </a:r>
            <a:endParaRPr lang="lt-LT" sz="1200" b="0" i="0" u="none" strike="noStrike"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17CB601-C568-4016-9959-7728439A5581}" type="slidenum">
              <a:rPr lang="lt-LT" smtClean="0"/>
              <a:t>22</a:t>
            </a:fld>
            <a:endParaRPr lang="lt-LT"/>
          </a:p>
        </p:txBody>
      </p:sp>
    </p:spTree>
    <p:extLst>
      <p:ext uri="{BB962C8B-B14F-4D97-AF65-F5344CB8AC3E}">
        <p14:creationId xmlns:p14="http://schemas.microsoft.com/office/powerpoint/2010/main" val="420256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417CB601-C568-4016-9959-7728439A5581}" type="slidenum">
              <a:rPr lang="lt-LT" smtClean="0"/>
              <a:t>2</a:t>
            </a:fld>
            <a:endParaRPr lang="lt-LT"/>
          </a:p>
        </p:txBody>
      </p:sp>
    </p:spTree>
    <p:extLst>
      <p:ext uri="{BB962C8B-B14F-4D97-AF65-F5344CB8AC3E}">
        <p14:creationId xmlns:p14="http://schemas.microsoft.com/office/powerpoint/2010/main" val="31285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23</a:t>
            </a:fld>
            <a:endParaRPr lang="lt-LT"/>
          </a:p>
        </p:txBody>
      </p:sp>
    </p:spTree>
    <p:extLst>
      <p:ext uri="{BB962C8B-B14F-4D97-AF65-F5344CB8AC3E}">
        <p14:creationId xmlns:p14="http://schemas.microsoft.com/office/powerpoint/2010/main" val="378885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25</a:t>
            </a:fld>
            <a:endParaRPr lang="lt-LT"/>
          </a:p>
        </p:txBody>
      </p:sp>
    </p:spTree>
    <p:extLst>
      <p:ext uri="{BB962C8B-B14F-4D97-AF65-F5344CB8AC3E}">
        <p14:creationId xmlns:p14="http://schemas.microsoft.com/office/powerpoint/2010/main" val="3020752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17CB601-C568-4016-9959-7728439A5581}" type="slidenum">
              <a:rPr lang="lt-LT" smtClean="0"/>
              <a:t>26</a:t>
            </a:fld>
            <a:endParaRPr lang="lt-LT"/>
          </a:p>
        </p:txBody>
      </p:sp>
    </p:spTree>
    <p:extLst>
      <p:ext uri="{BB962C8B-B14F-4D97-AF65-F5344CB8AC3E}">
        <p14:creationId xmlns:p14="http://schemas.microsoft.com/office/powerpoint/2010/main" val="150971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lt-LT" altLang="en-US" sz="1200" dirty="0" smtClean="0">
                <a:latin typeface="Arial Narrow" panose="020B0606020202030204" pitchFamily="34" charset="0"/>
              </a:rPr>
              <a:t>Klaida aprašoma trumpais </a:t>
            </a:r>
            <a:r>
              <a:rPr lang="lt-LT" altLang="en-US" sz="1200" dirty="0" smtClean="0">
                <a:latin typeface="Arial Narrow" panose="020B0606020202030204" pitchFamily="34" charset="0"/>
              </a:rPr>
              <a:t>aiškiais sakiniais, </a:t>
            </a:r>
            <a:r>
              <a:rPr lang="lt-LT" altLang="en-US" sz="1200" dirty="0" smtClean="0">
                <a:latin typeface="Arial Narrow" panose="020B0606020202030204" pitchFamily="34" charset="0"/>
              </a:rPr>
              <a:t>vengiant </a:t>
            </a:r>
            <a:r>
              <a:rPr lang="lt-LT" altLang="en-US" sz="1200" dirty="0" smtClean="0">
                <a:latin typeface="Arial Narrow" panose="020B0606020202030204" pitchFamily="34" charset="0"/>
              </a:rPr>
              <a:t>dviprasmiškos </a:t>
            </a:r>
            <a:r>
              <a:rPr lang="lt-LT" altLang="en-US" sz="1200" dirty="0" smtClean="0">
                <a:latin typeface="Arial Narrow" panose="020B0606020202030204" pitchFamily="34" charset="0"/>
              </a:rPr>
              <a:t>informacijos.</a:t>
            </a:r>
            <a:endParaRPr lang="lt-LT" altLang="en-US" sz="1200" dirty="0" smtClean="0">
              <a:latin typeface="Arial Narrow" panose="020B0606020202030204" pitchFamily="34" charset="0"/>
            </a:endParaRPr>
          </a:p>
          <a:p>
            <a:pPr>
              <a:lnSpc>
                <a:spcPct val="80000"/>
              </a:lnSpc>
            </a:pPr>
            <a:r>
              <a:rPr lang="lt-LT" altLang="en-US" sz="1200" dirty="0" smtClean="0">
                <a:latin typeface="Arial Narrow" panose="020B0606020202030204" pitchFamily="34" charset="0"/>
              </a:rPr>
              <a:t>Jei ap</a:t>
            </a:r>
            <a:r>
              <a:rPr lang="lt-LT" sz="1200" dirty="0" smtClean="0">
                <a:latin typeface="Arial Narrow" panose="020B0606020202030204" pitchFamily="34" charset="0"/>
              </a:rPr>
              <a:t>rašant</a:t>
            </a:r>
            <a:r>
              <a:rPr lang="lt-LT" sz="1200" baseline="0" dirty="0" smtClean="0">
                <a:latin typeface="Arial Narrow" panose="020B0606020202030204" pitchFamily="34" charset="0"/>
              </a:rPr>
              <a:t> klaidą, </a:t>
            </a:r>
            <a:r>
              <a:rPr lang="lt-LT" sz="1200" baseline="0" dirty="0" smtClean="0">
                <a:latin typeface="Arial Narrow" panose="020B0606020202030204" pitchFamily="34" charset="0"/>
              </a:rPr>
              <a:t>klaidinga situacija turi būti pakartojama. </a:t>
            </a:r>
            <a:r>
              <a:rPr lang="lt-LT" sz="1200" baseline="0" dirty="0" smtClean="0">
                <a:latin typeface="Arial Narrow" panose="020B0606020202030204" pitchFamily="34" charset="0"/>
              </a:rPr>
              <a:t>Aprašyme neturi </a:t>
            </a:r>
            <a:r>
              <a:rPr lang="lt-LT" sz="1200" baseline="0" dirty="0" smtClean="0">
                <a:latin typeface="Arial Narrow" panose="020B0606020202030204" pitchFamily="34" charset="0"/>
              </a:rPr>
              <a:t>būti </a:t>
            </a:r>
            <a:r>
              <a:rPr lang="lt-LT" sz="1200" baseline="0" dirty="0" smtClean="0">
                <a:latin typeface="Arial Narrow" panose="020B0606020202030204" pitchFamily="34" charset="0"/>
              </a:rPr>
              <a:t>perteklinių žingsnių.</a:t>
            </a:r>
          </a:p>
          <a:p>
            <a:pPr>
              <a:lnSpc>
                <a:spcPct val="80000"/>
              </a:lnSpc>
            </a:pPr>
            <a:endParaRPr lang="lt-LT" sz="1200" baseline="0" dirty="0" smtClean="0">
              <a:latin typeface="Arial Narrow" panose="020B0606020202030204" pitchFamily="34" charset="0"/>
            </a:endParaRPr>
          </a:p>
          <a:p>
            <a:r>
              <a:rPr lang="lt-LT" dirty="0" smtClean="0"/>
              <a:t>Tinkamas klaidos aprašymas, </a:t>
            </a:r>
            <a:r>
              <a:rPr lang="lt-LT" dirty="0" err="1" smtClean="0"/>
              <a:t>prioretizavimas</a:t>
            </a:r>
            <a:r>
              <a:rPr lang="lt-LT" dirty="0" smtClean="0"/>
              <a:t> ir valdymas. </a:t>
            </a:r>
          </a:p>
          <a:p>
            <a:r>
              <a:rPr lang="lt-LT" dirty="0" smtClean="0"/>
              <a:t>Minimalus "</a:t>
            </a:r>
            <a:r>
              <a:rPr lang="lt-LT" dirty="0" err="1" smtClean="0"/>
              <a:t>Invalid</a:t>
            </a:r>
            <a:r>
              <a:rPr lang="lt-LT" dirty="0" smtClean="0"/>
              <a:t>" klaidų skaičius (išimtinės klaidos).</a:t>
            </a:r>
          </a:p>
          <a:p>
            <a:pPr>
              <a:lnSpc>
                <a:spcPct val="80000"/>
              </a:lnSpc>
            </a:pPr>
            <a:endParaRPr lang="lt-LT" sz="1200" baseline="0" dirty="0" smtClean="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417CB601-C568-4016-9959-7728439A5581}" type="slidenum">
              <a:rPr lang="lt-LT" smtClean="0"/>
              <a:t>27</a:t>
            </a:fld>
            <a:endParaRPr lang="lt-LT"/>
          </a:p>
        </p:txBody>
      </p:sp>
    </p:spTree>
    <p:extLst>
      <p:ext uri="{BB962C8B-B14F-4D97-AF65-F5344CB8AC3E}">
        <p14:creationId xmlns:p14="http://schemas.microsoft.com/office/powerpoint/2010/main" val="3193930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P1 </a:t>
            </a:r>
            <a:r>
              <a:rPr lang="lt-LT" dirty="0" err="1" smtClean="0"/>
              <a:t>blokeris</a:t>
            </a:r>
            <a:r>
              <a:rPr lang="lt-LT" baseline="0" dirty="0" smtClean="0"/>
              <a:t> </a:t>
            </a:r>
            <a:r>
              <a:rPr lang="lt-LT" baseline="0" dirty="0" smtClean="0"/>
              <a:t>– nepavyksta prisijungti prie sistemos, </a:t>
            </a:r>
            <a:r>
              <a:rPr lang="lt-LT" baseline="0" dirty="0" smtClean="0"/>
              <a:t>nėra </a:t>
            </a:r>
            <a:r>
              <a:rPr lang="lt-LT" baseline="0" dirty="0" smtClean="0"/>
              <a:t>meniu punkto </a:t>
            </a:r>
            <a:r>
              <a:rPr lang="lt-LT" baseline="0" dirty="0" smtClean="0"/>
              <a:t>į </a:t>
            </a:r>
            <a:r>
              <a:rPr lang="lt-LT" baseline="0" dirty="0" smtClean="0"/>
              <a:t>registruoti </a:t>
            </a:r>
            <a:r>
              <a:rPr lang="lt-LT" baseline="0" dirty="0" smtClean="0"/>
              <a:t>naują prašymą, </a:t>
            </a:r>
            <a:r>
              <a:rPr lang="lt-LT" baseline="0" dirty="0" smtClean="0"/>
              <a:t>P1 </a:t>
            </a:r>
            <a:r>
              <a:rPr lang="lt-LT" baseline="0" dirty="0" smtClean="0"/>
              <a:t>kritinė- užpildome prašymo </a:t>
            </a:r>
            <a:r>
              <a:rPr lang="lt-LT" baseline="0" dirty="0" smtClean="0"/>
              <a:t>duomenis, </a:t>
            </a:r>
            <a:r>
              <a:rPr lang="lt-LT" baseline="0" dirty="0" smtClean="0"/>
              <a:t>tačiau sistema </a:t>
            </a:r>
            <a:r>
              <a:rPr lang="lt-LT" dirty="0" smtClean="0"/>
              <a:t>neužregistruoja prašymo, </a:t>
            </a:r>
            <a:endParaRPr lang="lt-LT" dirty="0" smtClean="0"/>
          </a:p>
          <a:p>
            <a:r>
              <a:rPr lang="lt-LT" dirty="0" smtClean="0"/>
              <a:t>P2 </a:t>
            </a:r>
            <a:r>
              <a:rPr lang="lt-LT" dirty="0" smtClean="0"/>
              <a:t>– neanuliuoja prašymo,</a:t>
            </a:r>
            <a:r>
              <a:rPr lang="lt-LT" baseline="0" dirty="0" smtClean="0"/>
              <a:t> neišsaugo pakeistų prašymo duomenų; P3 – nepašalina prašymo; neveikia paieška pagal vieną kriterijų; </a:t>
            </a:r>
            <a:r>
              <a:rPr lang="lt-LT" baseline="0" dirty="0" smtClean="0"/>
              <a:t>P4 </a:t>
            </a:r>
            <a:r>
              <a:rPr lang="lt-LT" baseline="0" dirty="0" smtClean="0"/>
              <a:t>– pranešime nėra lietuviškų </a:t>
            </a:r>
            <a:r>
              <a:rPr lang="lt-LT" baseline="0" dirty="0" smtClean="0"/>
              <a:t>raidžių.</a:t>
            </a:r>
            <a:endParaRPr lang="lt-LT"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28</a:t>
            </a:fld>
            <a:endParaRPr lang="lt-LT"/>
          </a:p>
        </p:txBody>
      </p:sp>
    </p:spTree>
    <p:extLst>
      <p:ext uri="{BB962C8B-B14F-4D97-AF65-F5344CB8AC3E}">
        <p14:creationId xmlns:p14="http://schemas.microsoft.com/office/powerpoint/2010/main" val="149501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29</a:t>
            </a:fld>
            <a:endParaRPr lang="lt-LT"/>
          </a:p>
        </p:txBody>
      </p:sp>
    </p:spTree>
    <p:extLst>
      <p:ext uri="{BB962C8B-B14F-4D97-AF65-F5344CB8AC3E}">
        <p14:creationId xmlns:p14="http://schemas.microsoft.com/office/powerpoint/2010/main" val="3287149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30</a:t>
            </a:fld>
            <a:endParaRPr lang="lt-LT"/>
          </a:p>
        </p:txBody>
      </p:sp>
    </p:spTree>
    <p:extLst>
      <p:ext uri="{BB962C8B-B14F-4D97-AF65-F5344CB8AC3E}">
        <p14:creationId xmlns:p14="http://schemas.microsoft.com/office/powerpoint/2010/main" val="3017564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31</a:t>
            </a:fld>
            <a:endParaRPr lang="lt-LT"/>
          </a:p>
        </p:txBody>
      </p:sp>
    </p:spTree>
    <p:extLst>
      <p:ext uri="{BB962C8B-B14F-4D97-AF65-F5344CB8AC3E}">
        <p14:creationId xmlns:p14="http://schemas.microsoft.com/office/powerpoint/2010/main" val="572766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Testuotojai</a:t>
            </a:r>
            <a:r>
              <a:rPr lang="lt-LT" baseline="0" dirty="0" smtClean="0"/>
              <a:t> </a:t>
            </a:r>
            <a:r>
              <a:rPr lang="lt-LT" baseline="0" dirty="0" smtClean="0"/>
              <a:t>gauna grįžtamąjį ryšį apie </a:t>
            </a:r>
            <a:r>
              <a:rPr lang="lt-LT" baseline="0" dirty="0" smtClean="0"/>
              <a:t>nesurastas klaidas ir neatitikimus reikalavimams iš </a:t>
            </a:r>
            <a:r>
              <a:rPr lang="lt-LT" baseline="0" dirty="0" smtClean="0"/>
              <a:t>kliento per priėmimo </a:t>
            </a:r>
            <a:r>
              <a:rPr lang="lt-LT" baseline="0" dirty="0" smtClean="0"/>
              <a:t>testavimą ar galutinių sistemos vartotojų naudojantis sistema realioje aplinkoje.</a:t>
            </a:r>
            <a:endParaRPr lang="lt-LT" baseline="0" dirty="0" smtClean="0"/>
          </a:p>
          <a:p>
            <a:endParaRPr lang="lt-LT" baseline="0"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32</a:t>
            </a:fld>
            <a:endParaRPr lang="lt-LT" dirty="0"/>
          </a:p>
        </p:txBody>
      </p:sp>
    </p:spTree>
    <p:extLst>
      <p:ext uri="{BB962C8B-B14F-4D97-AF65-F5344CB8AC3E}">
        <p14:creationId xmlns:p14="http://schemas.microsoft.com/office/powerpoint/2010/main" val="471658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ISTQB</a:t>
            </a:r>
            <a:r>
              <a:rPr lang="en-US" sz="1200" b="0" i="0" u="none" strike="noStrike" kern="1200" baseline="300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(International Software Testing Qualifications Board) </a:t>
            </a:r>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33</a:t>
            </a:fld>
            <a:endParaRPr lang="lt-LT"/>
          </a:p>
        </p:txBody>
      </p:sp>
    </p:spTree>
    <p:extLst>
      <p:ext uri="{BB962C8B-B14F-4D97-AF65-F5344CB8AC3E}">
        <p14:creationId xmlns:p14="http://schemas.microsoft.com/office/powerpoint/2010/main" val="9766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Klaida - </a:t>
            </a:r>
            <a:r>
              <a:rPr lang="lt-LT" dirty="0" smtClean="0"/>
              <a:t>netinkamų </a:t>
            </a:r>
            <a:r>
              <a:rPr lang="lt-LT" dirty="0" smtClean="0"/>
              <a:t>kompiuterio, programos arba žmogaus veiksmų, neteisingų duomenų arba sutrikimų rezultatas.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3</a:t>
            </a:fld>
            <a:endParaRPr lang="lt-LT"/>
          </a:p>
        </p:txBody>
      </p:sp>
    </p:spTree>
    <p:extLst>
      <p:ext uri="{BB962C8B-B14F-4D97-AF65-F5344CB8AC3E}">
        <p14:creationId xmlns:p14="http://schemas.microsoft.com/office/powerpoint/2010/main" val="164086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38</a:t>
            </a:fld>
            <a:endParaRPr lang="lt-LT" dirty="0"/>
          </a:p>
        </p:txBody>
      </p:sp>
    </p:spTree>
    <p:extLst>
      <p:ext uri="{BB962C8B-B14F-4D97-AF65-F5344CB8AC3E}">
        <p14:creationId xmlns:p14="http://schemas.microsoft.com/office/powerpoint/2010/main" val="2175513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40</a:t>
            </a:fld>
            <a:endParaRPr lang="lt-LT" dirty="0"/>
          </a:p>
        </p:txBody>
      </p:sp>
    </p:spTree>
    <p:extLst>
      <p:ext uri="{BB962C8B-B14F-4D97-AF65-F5344CB8AC3E}">
        <p14:creationId xmlns:p14="http://schemas.microsoft.com/office/powerpoint/2010/main" val="190688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altLang="en-US" dirty="0" smtClean="0"/>
              <a:t>Klaidų </a:t>
            </a:r>
            <a:r>
              <a:rPr lang="lt-LT" altLang="en-US" dirty="0" smtClean="0"/>
              <a:t>atradimas ir prevencija – vieni svarbiausių testavimo </a:t>
            </a:r>
            <a:r>
              <a:rPr lang="lt-LT" altLang="en-US" dirty="0" smtClean="0"/>
              <a:t>tikslų.</a:t>
            </a:r>
            <a:endParaRPr lang="lt-LT" altLang="en-US"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4</a:t>
            </a:fld>
            <a:endParaRPr lang="lt-LT"/>
          </a:p>
        </p:txBody>
      </p:sp>
    </p:spTree>
    <p:extLst>
      <p:ext uri="{BB962C8B-B14F-4D97-AF65-F5344CB8AC3E}">
        <p14:creationId xmlns:p14="http://schemas.microsoft.com/office/powerpoint/2010/main" val="3921909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Geras </a:t>
            </a:r>
            <a:r>
              <a:rPr lang="lt-LT" dirty="0" smtClean="0"/>
              <a:t>testas yra tas, kuris suranda </a:t>
            </a:r>
            <a:r>
              <a:rPr lang="lt-LT" dirty="0" smtClean="0"/>
              <a:t>klaidą,</a:t>
            </a:r>
            <a:r>
              <a:rPr lang="lt-LT" baseline="0" dirty="0" smtClean="0"/>
              <a:t> n</a:t>
            </a:r>
            <a:r>
              <a:rPr lang="lt-LT" dirty="0" smtClean="0"/>
              <a:t>es </a:t>
            </a:r>
            <a:r>
              <a:rPr lang="lt-LT" dirty="0" smtClean="0"/>
              <a:t>jis sukuria galimybę</a:t>
            </a:r>
            <a:r>
              <a:rPr lang="lt-LT" baseline="0" dirty="0" smtClean="0"/>
              <a:t> pagerinti sistemos kokybę.</a:t>
            </a:r>
            <a:endParaRPr lang="lt-LT" dirty="0" smtClean="0"/>
          </a:p>
          <a:p>
            <a:endParaRPr lang="en-GB" dirty="0"/>
          </a:p>
        </p:txBody>
      </p:sp>
      <p:sp>
        <p:nvSpPr>
          <p:cNvPr id="4" name="Slide Number Placeholder 3"/>
          <p:cNvSpPr>
            <a:spLocks noGrp="1"/>
          </p:cNvSpPr>
          <p:nvPr>
            <p:ph type="sldNum" sz="quarter" idx="10"/>
          </p:nvPr>
        </p:nvSpPr>
        <p:spPr/>
        <p:txBody>
          <a:bodyPr/>
          <a:lstStyle/>
          <a:p>
            <a:fld id="{417CB601-C568-4016-9959-7728439A5581}" type="slidenum">
              <a:rPr lang="lt-LT" smtClean="0"/>
              <a:t>5</a:t>
            </a:fld>
            <a:endParaRPr lang="lt-LT"/>
          </a:p>
        </p:txBody>
      </p:sp>
    </p:spTree>
    <p:extLst>
      <p:ext uri="{BB962C8B-B14F-4D97-AF65-F5344CB8AC3E}">
        <p14:creationId xmlns:p14="http://schemas.microsoft.com/office/powerpoint/2010/main" val="127223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lt-LT" altLang="en-US" sz="1200" dirty="0" smtClean="0"/>
              <a:t>Abu metodai yra naudojami skirtinguose testavimo stadijose. </a:t>
            </a:r>
            <a:endParaRPr lang="lt-LT" altLang="en-US" sz="1200" dirty="0" smtClean="0"/>
          </a:p>
          <a:p>
            <a:pPr marL="0" marR="0" lvl="0" indent="0" algn="l" defTabSz="914400" rtl="0" eaLnBrk="1" fontAlgn="auto" latinLnBrk="0" hangingPunct="1">
              <a:lnSpc>
                <a:spcPct val="80000"/>
              </a:lnSpc>
              <a:spcBef>
                <a:spcPts val="0"/>
              </a:spcBef>
              <a:spcAft>
                <a:spcPts val="0"/>
              </a:spcAft>
              <a:buClrTx/>
              <a:buSzTx/>
              <a:buFontTx/>
              <a:buNone/>
              <a:tabLst/>
              <a:defRPr/>
            </a:pPr>
            <a:r>
              <a:rPr lang="lt-LT" altLang="en-US" sz="1200" dirty="0" smtClean="0"/>
              <a:t>Baltos </a:t>
            </a:r>
            <a:r>
              <a:rPr lang="lt-LT" altLang="en-US" sz="1200" dirty="0" smtClean="0"/>
              <a:t>dėžės testavimas atliekamas dažniausiai </a:t>
            </a:r>
            <a:r>
              <a:rPr lang="lt-LT" altLang="en-US" sz="1200" dirty="0" smtClean="0"/>
              <a:t>ankstesnėse </a:t>
            </a:r>
            <a:r>
              <a:rPr lang="lt-LT" altLang="en-US" sz="1200" dirty="0" smtClean="0"/>
              <a:t>stadijose, </a:t>
            </a:r>
            <a:r>
              <a:rPr lang="lt-LT" altLang="en-US" sz="1200" dirty="0" smtClean="0"/>
              <a:t>juodos dėžės </a:t>
            </a:r>
            <a:r>
              <a:rPr lang="lt-LT" altLang="en-US" sz="1200" dirty="0" smtClean="0"/>
              <a:t>testavimas – naudojamas vėliau.</a:t>
            </a:r>
          </a:p>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6</a:t>
            </a:fld>
            <a:endParaRPr lang="lt-LT"/>
          </a:p>
        </p:txBody>
      </p:sp>
    </p:spTree>
    <p:extLst>
      <p:ext uri="{BB962C8B-B14F-4D97-AF65-F5344CB8AC3E}">
        <p14:creationId xmlns:p14="http://schemas.microsoft.com/office/powerpoint/2010/main" val="203315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Tai testavimo metodai, kurie</a:t>
            </a:r>
            <a:r>
              <a:rPr lang="lt-LT" baseline="0" dirty="0" smtClean="0"/>
              <a:t> taikomi atlikti funkciniam ir nefunkciniam testavimui</a:t>
            </a:r>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Reikalavimų klaidų nustatymas analizės dokumentų peržiūrų metu kuo ankstesnėse projekto stadijose (analizės arba projektavimo stadijoje).</a:t>
            </a:r>
            <a:endParaRPr lang="lt-LT" baseline="0" dirty="0" smtClean="0"/>
          </a:p>
          <a:p>
            <a:pPr>
              <a:lnSpc>
                <a:spcPct val="80000"/>
              </a:lnSpc>
            </a:pPr>
            <a:r>
              <a:rPr lang="lt-LT" altLang="en-US" sz="1200" b="0" dirty="0" smtClean="0"/>
              <a:t>Patirtimi paremtas testavimas - tai </a:t>
            </a:r>
            <a:r>
              <a:rPr lang="lt-LT" altLang="en-US" sz="1200" b="0" dirty="0" smtClean="0"/>
              <a:t>gali būti žinios iš ankstesnių testavimo stadijų, patirtis testuojant panašią ar susietą sistemą ir t.t.</a:t>
            </a:r>
          </a:p>
          <a:p>
            <a:pPr>
              <a:lnSpc>
                <a:spcPct val="80000"/>
              </a:lnSpc>
            </a:pPr>
            <a:r>
              <a:rPr lang="lt-LT" altLang="en-US" sz="1200" b="0" dirty="0" smtClean="0"/>
              <a:t>Šis testavimo metodas gali būti taikomas, kai norima greitai įvertinti produkto kokybę</a:t>
            </a:r>
            <a:r>
              <a:rPr lang="en-US" altLang="en-US" sz="1200" b="0" dirty="0" smtClean="0"/>
              <a:t>.</a:t>
            </a:r>
            <a:endParaRPr lang="lt-LT" altLang="en-US" sz="1200" b="0" dirty="0" smtClean="0"/>
          </a:p>
          <a:p>
            <a:pPr>
              <a:lnSpc>
                <a:spcPct val="80000"/>
              </a:lnSpc>
            </a:pPr>
            <a:r>
              <a:rPr lang="lt-LT" altLang="en-US" sz="1200" b="0" dirty="0" smtClean="0"/>
              <a:t>Automatizuotas testavimas naudojamas atlikti regresinį, našumo, patikimumo testavimus. </a:t>
            </a:r>
            <a:endParaRPr lang="en-GB" b="0" dirty="0"/>
          </a:p>
        </p:txBody>
      </p:sp>
      <p:sp>
        <p:nvSpPr>
          <p:cNvPr id="4" name="Slide Number Placeholder 3"/>
          <p:cNvSpPr>
            <a:spLocks noGrp="1"/>
          </p:cNvSpPr>
          <p:nvPr>
            <p:ph type="sldNum" sz="quarter" idx="10"/>
          </p:nvPr>
        </p:nvSpPr>
        <p:spPr/>
        <p:txBody>
          <a:bodyPr/>
          <a:lstStyle/>
          <a:p>
            <a:fld id="{417CB601-C568-4016-9959-7728439A5581}" type="slidenum">
              <a:rPr lang="lt-LT" smtClean="0"/>
              <a:t>7</a:t>
            </a:fld>
            <a:endParaRPr lang="lt-LT"/>
          </a:p>
        </p:txBody>
      </p:sp>
    </p:spTree>
    <p:extLst>
      <p:ext uri="{BB962C8B-B14F-4D97-AF65-F5344CB8AC3E}">
        <p14:creationId xmlns:p14="http://schemas.microsoft.com/office/powerpoint/2010/main" val="173510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ltLang="en-US" dirty="0" smtClean="0"/>
          </a:p>
        </p:txBody>
      </p:sp>
      <p:sp>
        <p:nvSpPr>
          <p:cNvPr id="4" name="Slide Number Placeholder 3"/>
          <p:cNvSpPr>
            <a:spLocks noGrp="1"/>
          </p:cNvSpPr>
          <p:nvPr>
            <p:ph type="sldNum" sz="quarter" idx="10"/>
          </p:nvPr>
        </p:nvSpPr>
        <p:spPr/>
        <p:txBody>
          <a:bodyPr/>
          <a:lstStyle/>
          <a:p>
            <a:fld id="{417CB601-C568-4016-9959-7728439A5581}" type="slidenum">
              <a:rPr lang="lt-LT" smtClean="0"/>
              <a:t>9</a:t>
            </a:fld>
            <a:endParaRPr lang="lt-LT"/>
          </a:p>
        </p:txBody>
      </p:sp>
    </p:spTree>
    <p:extLst>
      <p:ext uri="{BB962C8B-B14F-4D97-AF65-F5344CB8AC3E}">
        <p14:creationId xmlns:p14="http://schemas.microsoft.com/office/powerpoint/2010/main" val="96317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altLang="en-US" dirty="0" smtClean="0"/>
              <a:t>Patikimumas yra apibrėžiamas </a:t>
            </a:r>
            <a:r>
              <a:rPr lang="lt-LT" altLang="en-US" dirty="0" smtClean="0"/>
              <a:t>kaip vidutinis laiko tarpas tarp sistemos </a:t>
            </a:r>
            <a:r>
              <a:rPr lang="lt-LT" altLang="en-US" dirty="0" smtClean="0"/>
              <a:t>lūžimų.</a:t>
            </a:r>
            <a:endParaRPr lang="lt-LT" altLang="en-US" dirty="0" smtClean="0"/>
          </a:p>
          <a:p>
            <a:endParaRPr lang="en-US" dirty="0"/>
          </a:p>
        </p:txBody>
      </p:sp>
      <p:sp>
        <p:nvSpPr>
          <p:cNvPr id="4" name="Slide Number Placeholder 3"/>
          <p:cNvSpPr>
            <a:spLocks noGrp="1"/>
          </p:cNvSpPr>
          <p:nvPr>
            <p:ph type="sldNum" sz="quarter" idx="10"/>
          </p:nvPr>
        </p:nvSpPr>
        <p:spPr/>
        <p:txBody>
          <a:bodyPr/>
          <a:lstStyle/>
          <a:p>
            <a:fld id="{417CB601-C568-4016-9959-7728439A5581}" type="slidenum">
              <a:rPr lang="lt-LT" smtClean="0"/>
              <a:t>10</a:t>
            </a:fld>
            <a:endParaRPr lang="lt-LT"/>
          </a:p>
        </p:txBody>
      </p:sp>
    </p:spTree>
    <p:extLst>
      <p:ext uri="{BB962C8B-B14F-4D97-AF65-F5344CB8AC3E}">
        <p14:creationId xmlns:p14="http://schemas.microsoft.com/office/powerpoint/2010/main" val="1348183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706" y="0"/>
            <a:ext cx="6571294" cy="6858000"/>
          </a:xfrm>
          <a:prstGeom prst="rect">
            <a:avLst/>
          </a:prstGeom>
        </p:spPr>
      </p:pic>
      <p:sp>
        <p:nvSpPr>
          <p:cNvPr id="2" name="Title 1"/>
          <p:cNvSpPr>
            <a:spLocks noGrp="1"/>
          </p:cNvSpPr>
          <p:nvPr>
            <p:ph type="ctrTitle" hasCustomPrompt="1"/>
          </p:nvPr>
        </p:nvSpPr>
        <p:spPr>
          <a:xfrm>
            <a:off x="1731818" y="2503487"/>
            <a:ext cx="4336473" cy="1006475"/>
          </a:xfrm>
        </p:spPr>
        <p:txBody>
          <a:bodyPr anchor="b"/>
          <a:lstStyle>
            <a:lvl1pPr algn="l">
              <a:defRPr sz="4000" b="1" spc="300">
                <a:solidFill>
                  <a:schemeClr val="accent5">
                    <a:lumMod val="50000"/>
                  </a:schemeClr>
                </a:solidFill>
              </a:defRPr>
            </a:lvl1pPr>
          </a:lstStyle>
          <a:p>
            <a:r>
              <a:rPr lang="en-GB" dirty="0" smtClean="0"/>
              <a:t>Title</a:t>
            </a:r>
            <a:endParaRPr lang="en-US" dirty="0"/>
          </a:p>
        </p:txBody>
      </p:sp>
      <p:sp>
        <p:nvSpPr>
          <p:cNvPr id="3" name="Subtitle 2"/>
          <p:cNvSpPr>
            <a:spLocks noGrp="1"/>
          </p:cNvSpPr>
          <p:nvPr>
            <p:ph type="subTitle" idx="1" hasCustomPrompt="1"/>
          </p:nvPr>
        </p:nvSpPr>
        <p:spPr>
          <a:xfrm>
            <a:off x="1731818" y="4045526"/>
            <a:ext cx="3532909" cy="1967923"/>
          </a:xfrm>
        </p:spPr>
        <p:txBody>
          <a:bodyPr/>
          <a:lstStyle>
            <a:lvl1pPr marL="0" indent="0" algn="l">
              <a:buNone/>
              <a:defRPr sz="2400">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Presenter1</a:t>
            </a:r>
          </a:p>
          <a:p>
            <a:r>
              <a:rPr lang="en-US" dirty="0" smtClean="0"/>
              <a:t>Presenter2</a:t>
            </a:r>
            <a:endParaRPr lang="en-GB" dirty="0" smtClean="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686" y="1555679"/>
            <a:ext cx="5209152" cy="947808"/>
          </a:xfrm>
          <a:prstGeom prst="rect">
            <a:avLst/>
          </a:prstGeom>
        </p:spPr>
      </p:pic>
    </p:spTree>
    <p:extLst>
      <p:ext uri="{BB962C8B-B14F-4D97-AF65-F5344CB8AC3E}">
        <p14:creationId xmlns:p14="http://schemas.microsoft.com/office/powerpoint/2010/main" val="19774801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5016" y="469900"/>
            <a:ext cx="1085768" cy="1085768"/>
          </a:xfrm>
          <a:prstGeom prst="rect">
            <a:avLst/>
          </a:prstGeom>
        </p:spPr>
      </p:pic>
    </p:spTree>
    <p:extLst>
      <p:ext uri="{BB962C8B-B14F-4D97-AF65-F5344CB8AC3E}">
        <p14:creationId xmlns:p14="http://schemas.microsoft.com/office/powerpoint/2010/main" val="19624632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317" y="276205"/>
            <a:ext cx="1414483" cy="1414483"/>
          </a:xfrm>
          <a:prstGeom prst="rect">
            <a:avLst/>
          </a:prstGeom>
        </p:spPr>
      </p:pic>
    </p:spTree>
    <p:extLst>
      <p:ext uri="{BB962C8B-B14F-4D97-AF65-F5344CB8AC3E}">
        <p14:creationId xmlns:p14="http://schemas.microsoft.com/office/powerpoint/2010/main" val="10253717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5283" y="470481"/>
            <a:ext cx="860261" cy="1114849"/>
          </a:xfrm>
          <a:prstGeom prst="rect">
            <a:avLst/>
          </a:prstGeom>
        </p:spPr>
      </p:pic>
    </p:spTree>
    <p:extLst>
      <p:ext uri="{BB962C8B-B14F-4D97-AF65-F5344CB8AC3E}">
        <p14:creationId xmlns:p14="http://schemas.microsoft.com/office/powerpoint/2010/main" val="14897642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73557" y="267639"/>
            <a:ext cx="1490518" cy="1490518"/>
          </a:xfrm>
          <a:prstGeom prst="rect">
            <a:avLst/>
          </a:prstGeom>
        </p:spPr>
      </p:pic>
    </p:spTree>
    <p:extLst>
      <p:ext uri="{BB962C8B-B14F-4D97-AF65-F5344CB8AC3E}">
        <p14:creationId xmlns:p14="http://schemas.microsoft.com/office/powerpoint/2010/main" val="18255610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19378" y="236620"/>
            <a:ext cx="1462393" cy="1454068"/>
          </a:xfrm>
          <a:prstGeom prst="rect">
            <a:avLst/>
          </a:prstGeom>
        </p:spPr>
      </p:pic>
    </p:spTree>
    <p:extLst>
      <p:ext uri="{BB962C8B-B14F-4D97-AF65-F5344CB8AC3E}">
        <p14:creationId xmlns:p14="http://schemas.microsoft.com/office/powerpoint/2010/main" val="1153324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graphicFrame>
        <p:nvGraphicFramePr>
          <p:cNvPr id="6" name="Table 5"/>
          <p:cNvGraphicFramePr>
            <a:graphicFrameLocks noGrp="1"/>
          </p:cNvGraphicFramePr>
          <p:nvPr userDrawn="1">
            <p:extLst>
              <p:ext uri="{D42A27DB-BD31-4B8C-83A1-F6EECF244321}">
                <p14:modId xmlns:p14="http://schemas.microsoft.com/office/powerpoint/2010/main" val="842020354"/>
              </p:ext>
            </p:extLst>
          </p:nvPr>
        </p:nvGraphicFramePr>
        <p:xfrm>
          <a:off x="1473860" y="2429712"/>
          <a:ext cx="8128002" cy="2451045"/>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490209">
                <a:tc>
                  <a:txBody>
                    <a:bodyPr/>
                    <a:lstStyle/>
                    <a:p>
                      <a:r>
                        <a:rPr lang="en-US" dirty="0" smtClean="0"/>
                        <a:t>Text</a:t>
                      </a:r>
                      <a:endParaRPr lang="en-US" dirty="0"/>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dirty="0"/>
                    </a:p>
                  </a:txBody>
                  <a:tcPr>
                    <a:solidFill>
                      <a:schemeClr val="accent5">
                        <a:lumMod val="50000"/>
                      </a:schemeClr>
                    </a:solidFill>
                  </a:tcPr>
                </a:tc>
                <a:extLst>
                  <a:ext uri="{0D108BD9-81ED-4DB2-BD59-A6C34878D82A}">
                    <a16:rowId xmlns="" xmlns:a16="http://schemas.microsoft.com/office/drawing/2014/main" val="10000"/>
                  </a:ext>
                </a:extLst>
              </a:tr>
              <a:tr h="490209">
                <a:tc>
                  <a:txBody>
                    <a:bodyPr/>
                    <a:lstStyle/>
                    <a:p>
                      <a:r>
                        <a:rPr lang="en-US" dirty="0" smtClean="0"/>
                        <a:t>text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1"/>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2"/>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3"/>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14627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5" name="Rounded Rectangle 4"/>
          <p:cNvSpPr/>
          <p:nvPr userDrawn="1"/>
        </p:nvSpPr>
        <p:spPr>
          <a:xfrm>
            <a:off x="1021278" y="2280062"/>
            <a:ext cx="2671948" cy="1615044"/>
          </a:xfrm>
          <a:prstGeom prst="round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6978733" y="2280062"/>
            <a:ext cx="1900052" cy="1900052"/>
          </a:xfrm>
          <a:prstGeom prst="ellipse">
            <a:avLst/>
          </a:prstGeom>
          <a:noFill/>
          <a:ln w="76200">
            <a:solidFill>
              <a:schemeClr val="accent1">
                <a:lumMod val="60000"/>
                <a:lumOff val="4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9440884" y="2945080"/>
            <a:ext cx="1900052" cy="1900052"/>
          </a:xfrm>
          <a:prstGeom prst="ellipse">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3336966" y="4180114"/>
            <a:ext cx="2375065" cy="1615044"/>
          </a:xfrm>
          <a:prstGeom prst="roundRect">
            <a:avLst/>
          </a:prstGeom>
          <a:noFill/>
          <a:ln w="76200">
            <a:solidFill>
              <a:schemeClr val="accent1">
                <a:lumMod val="60000"/>
                <a:lumOff val="4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5276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Tree>
    <p:extLst>
      <p:ext uri="{BB962C8B-B14F-4D97-AF65-F5344CB8AC3E}">
        <p14:creationId xmlns:p14="http://schemas.microsoft.com/office/powerpoint/2010/main" val="92368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6244111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873199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3514" y="365125"/>
            <a:ext cx="1570286" cy="1217585"/>
          </a:xfrm>
          <a:prstGeom prst="rect">
            <a:avLst/>
          </a:prstGeom>
        </p:spPr>
      </p:pic>
    </p:spTree>
    <p:extLst>
      <p:ext uri="{BB962C8B-B14F-4D97-AF65-F5344CB8AC3E}">
        <p14:creationId xmlns:p14="http://schemas.microsoft.com/office/powerpoint/2010/main" val="17828195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516091" cy="1325563"/>
          </a:xfrm>
        </p:spPr>
        <p:txBody>
          <a:bodyPr/>
          <a:lstStyle/>
          <a:p>
            <a:r>
              <a:rPr lang="en-GB" smtClean="0"/>
              <a:t>Click to edit Master title style</a:t>
            </a:r>
            <a:endParaRPr lang="en-US"/>
          </a:p>
        </p:txBody>
      </p:sp>
    </p:spTree>
    <p:extLst>
      <p:ext uri="{BB962C8B-B14F-4D97-AF65-F5344CB8AC3E}">
        <p14:creationId xmlns:p14="http://schemas.microsoft.com/office/powerpoint/2010/main" val="7562525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0487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Tree>
    <p:extLst>
      <p:ext uri="{BB962C8B-B14F-4D97-AF65-F5344CB8AC3E}">
        <p14:creationId xmlns:p14="http://schemas.microsoft.com/office/powerpoint/2010/main" val="1586420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Tree>
    <p:extLst>
      <p:ext uri="{BB962C8B-B14F-4D97-AF65-F5344CB8AC3E}">
        <p14:creationId xmlns:p14="http://schemas.microsoft.com/office/powerpoint/2010/main" val="12701485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4000354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167484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706" y="0"/>
            <a:ext cx="6571294" cy="6858000"/>
          </a:xfrm>
          <a:prstGeom prst="rect">
            <a:avLst/>
          </a:prstGeom>
        </p:spPr>
      </p:pic>
      <p:sp>
        <p:nvSpPr>
          <p:cNvPr id="3" name="Title 1"/>
          <p:cNvSpPr>
            <a:spLocks noGrp="1"/>
          </p:cNvSpPr>
          <p:nvPr>
            <p:ph type="title" idx="4294967295"/>
          </p:nvPr>
        </p:nvSpPr>
        <p:spPr>
          <a:xfrm>
            <a:off x="2414297" y="2453945"/>
            <a:ext cx="2951333" cy="1325563"/>
          </a:xfrm>
        </p:spPr>
        <p:txBody>
          <a:bodyPr/>
          <a:lstStyle>
            <a:lvl1pPr>
              <a:defRPr>
                <a:solidFill>
                  <a:schemeClr val="accent5">
                    <a:lumMod val="50000"/>
                  </a:schemeClr>
                </a:solidFill>
              </a:defRPr>
            </a:lvl1pPr>
          </a:lstStyle>
          <a:p>
            <a:r>
              <a:rPr lang="lt-LT" b="1" spc="600" dirty="0" smtClean="0">
                <a:latin typeface="Open Sans Light" panose="020B0604020202020204" charset="0"/>
                <a:ea typeface="Open Sans Light" panose="020B0604020202020204" charset="0"/>
                <a:cs typeface="Open Sans Light" panose="020B0604020202020204" charset="0"/>
              </a:rPr>
              <a:t>Ačiū</a:t>
            </a:r>
            <a:r>
              <a:rPr lang="en-US" b="1" spc="600" dirty="0" smtClean="0">
                <a:latin typeface="Open Sans Light" panose="020B0604020202020204" charset="0"/>
                <a:ea typeface="Open Sans Light" panose="020B0604020202020204" charset="0"/>
                <a:cs typeface="Open Sans Light" panose="020B0604020202020204" charset="0"/>
              </a:rPr>
              <a:t>!</a:t>
            </a:r>
            <a:endParaRPr lang="en-US" b="1" spc="600" dirty="0">
              <a:latin typeface="Open Sans Light" panose="020B0604020202020204" charset="0"/>
              <a:ea typeface="Open Sans Light" panose="020B0604020202020204" charset="0"/>
              <a:cs typeface="Open Sans Light" panose="020B0604020202020204" charset="0"/>
            </a:endParaRPr>
          </a:p>
        </p:txBody>
      </p:sp>
    </p:spTree>
    <p:extLst>
      <p:ext uri="{BB962C8B-B14F-4D97-AF65-F5344CB8AC3E}">
        <p14:creationId xmlns:p14="http://schemas.microsoft.com/office/powerpoint/2010/main" val="119134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223642">
            <a:off x="9925131" y="396956"/>
            <a:ext cx="1236582" cy="1236582"/>
          </a:xfrm>
          <a:prstGeom prst="rect">
            <a:avLst/>
          </a:prstGeom>
        </p:spPr>
      </p:pic>
    </p:spTree>
    <p:extLst>
      <p:ext uri="{BB962C8B-B14F-4D97-AF65-F5344CB8AC3E}">
        <p14:creationId xmlns:p14="http://schemas.microsoft.com/office/powerpoint/2010/main" val="2040187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69785" y="196551"/>
            <a:ext cx="1435903" cy="1561605"/>
          </a:xfrm>
          <a:prstGeom prst="rect">
            <a:avLst/>
          </a:prstGeom>
        </p:spPr>
      </p:pic>
    </p:spTree>
    <p:extLst>
      <p:ext uri="{BB962C8B-B14F-4D97-AF65-F5344CB8AC3E}">
        <p14:creationId xmlns:p14="http://schemas.microsoft.com/office/powerpoint/2010/main" val="9090493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0994" y="365124"/>
            <a:ext cx="1325563" cy="1325563"/>
          </a:xfrm>
          <a:prstGeom prst="rect">
            <a:avLst/>
          </a:prstGeom>
        </p:spPr>
      </p:pic>
    </p:spTree>
    <p:extLst>
      <p:ext uri="{BB962C8B-B14F-4D97-AF65-F5344CB8AC3E}">
        <p14:creationId xmlns:p14="http://schemas.microsoft.com/office/powerpoint/2010/main" val="17313601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3657" y="245269"/>
            <a:ext cx="1648812" cy="1512888"/>
          </a:xfrm>
          <a:prstGeom prst="rect">
            <a:avLst/>
          </a:prstGeom>
        </p:spPr>
      </p:pic>
    </p:spTree>
    <p:extLst>
      <p:ext uri="{BB962C8B-B14F-4D97-AF65-F5344CB8AC3E}">
        <p14:creationId xmlns:p14="http://schemas.microsoft.com/office/powerpoint/2010/main" val="16180343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305" y="270762"/>
            <a:ext cx="1289258" cy="1419926"/>
          </a:xfrm>
          <a:prstGeom prst="rect">
            <a:avLst/>
          </a:prstGeom>
        </p:spPr>
      </p:pic>
    </p:spTree>
    <p:extLst>
      <p:ext uri="{BB962C8B-B14F-4D97-AF65-F5344CB8AC3E}">
        <p14:creationId xmlns:p14="http://schemas.microsoft.com/office/powerpoint/2010/main" val="13759544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5242" y="233652"/>
            <a:ext cx="1488558" cy="1457036"/>
          </a:xfrm>
          <a:prstGeom prst="rect">
            <a:avLst/>
          </a:prstGeom>
        </p:spPr>
      </p:pic>
    </p:spTree>
    <p:extLst>
      <p:ext uri="{BB962C8B-B14F-4D97-AF65-F5344CB8AC3E}">
        <p14:creationId xmlns:p14="http://schemas.microsoft.com/office/powerpoint/2010/main" val="17235836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9310" y="450933"/>
            <a:ext cx="1136238" cy="1116610"/>
          </a:xfrm>
          <a:prstGeom prst="rect">
            <a:avLst/>
          </a:prstGeom>
        </p:spPr>
      </p:pic>
    </p:spTree>
    <p:extLst>
      <p:ext uri="{BB962C8B-B14F-4D97-AF65-F5344CB8AC3E}">
        <p14:creationId xmlns:p14="http://schemas.microsoft.com/office/powerpoint/2010/main" val="796502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226178" y="6287250"/>
            <a:ext cx="1988877" cy="361877"/>
          </a:xfrm>
          <a:prstGeom prst="rect">
            <a:avLst/>
          </a:prstGeom>
        </p:spPr>
      </p:pic>
      <p:sp>
        <p:nvSpPr>
          <p:cNvPr id="10" name="Text Placeholder 4"/>
          <p:cNvSpPr txBox="1">
            <a:spLocks/>
          </p:cNvSpPr>
          <p:nvPr userDrawn="1"/>
        </p:nvSpPr>
        <p:spPr>
          <a:xfrm>
            <a:off x="10667402" y="6344310"/>
            <a:ext cx="1527267" cy="301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1400" dirty="0" err="1" smtClean="0">
                <a:solidFill>
                  <a:schemeClr val="accent5">
                    <a:lumMod val="75000"/>
                  </a:schemeClr>
                </a:solidFill>
              </a:rPr>
              <a:t>www.alna.lt</a:t>
            </a:r>
            <a:endParaRPr lang="en-US" sz="1400" dirty="0">
              <a:solidFill>
                <a:schemeClr val="accent5">
                  <a:lumMod val="75000"/>
                </a:schemeClr>
              </a:solidFill>
            </a:endParaRPr>
          </a:p>
        </p:txBody>
      </p:sp>
    </p:spTree>
    <p:extLst>
      <p:ext uri="{BB962C8B-B14F-4D97-AF65-F5344CB8AC3E}">
        <p14:creationId xmlns:p14="http://schemas.microsoft.com/office/powerpoint/2010/main" val="32108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1" r:id="rId17"/>
    <p:sldLayoutId id="2147483652" r:id="rId18"/>
    <p:sldLayoutId id="2147483653" r:id="rId19"/>
    <p:sldLayoutId id="2147483654" r:id="rId20"/>
    <p:sldLayoutId id="2147483655" r:id="rId21"/>
    <p:sldLayoutId id="2147483656" r:id="rId22"/>
    <p:sldLayoutId id="2147483657" r:id="rId23"/>
    <p:sldLayoutId id="2147483658" r:id="rId24"/>
    <p:sldLayoutId id="2147483659" r:id="rId25"/>
    <p:sldLayoutId id="2147483661" r:id="rId2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glossary.istqb.org/"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www.stickyminds.co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Testavimas</a:t>
            </a:r>
            <a:endParaRPr lang="en-US" dirty="0"/>
          </a:p>
        </p:txBody>
      </p:sp>
      <p:sp>
        <p:nvSpPr>
          <p:cNvPr id="3" name="Subtitle 2"/>
          <p:cNvSpPr>
            <a:spLocks noGrp="1"/>
          </p:cNvSpPr>
          <p:nvPr>
            <p:ph type="subTitle" idx="1"/>
          </p:nvPr>
        </p:nvSpPr>
        <p:spPr/>
        <p:txBody>
          <a:bodyPr/>
          <a:lstStyle/>
          <a:p>
            <a:pPr algn="just"/>
            <a:r>
              <a:rPr lang="lt-LT" dirty="0" smtClean="0"/>
              <a:t>Daiva Jankauskaitė</a:t>
            </a:r>
            <a:endParaRPr lang="en-US" dirty="0"/>
          </a:p>
        </p:txBody>
      </p:sp>
    </p:spTree>
    <p:extLst>
      <p:ext uri="{BB962C8B-B14F-4D97-AF65-F5344CB8AC3E}">
        <p14:creationId xmlns:p14="http://schemas.microsoft.com/office/powerpoint/2010/main" val="105182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562850" cy="1325563"/>
          </a:xfrm>
        </p:spPr>
        <p:txBody>
          <a:bodyPr/>
          <a:lstStyle/>
          <a:p>
            <a:r>
              <a:rPr lang="lt-LT" dirty="0" smtClean="0"/>
              <a:t>Nefunkcinių reikalavimų testavimas</a:t>
            </a:r>
            <a:endParaRPr lang="en-GB" dirty="0"/>
          </a:p>
        </p:txBody>
      </p:sp>
      <p:sp>
        <p:nvSpPr>
          <p:cNvPr id="3" name="Content Placeholder 2"/>
          <p:cNvSpPr>
            <a:spLocks noGrp="1"/>
          </p:cNvSpPr>
          <p:nvPr>
            <p:ph idx="1"/>
          </p:nvPr>
        </p:nvSpPr>
        <p:spPr/>
        <p:txBody>
          <a:bodyPr/>
          <a:lstStyle/>
          <a:p>
            <a:r>
              <a:rPr lang="lt-LT" dirty="0" smtClean="0"/>
              <a:t>Streso testavimas – išsiaiškinti, kaip sistema elgiasi esant neįprastomis sąlygomis, pvz.: kai trūksta atminties serveryje, nepakanka vietos diske, vienu metu sistema naudojasi maksimalus vartotojų skaičius.</a:t>
            </a:r>
          </a:p>
          <a:p>
            <a:r>
              <a:rPr lang="lt-LT" dirty="0" smtClean="0"/>
              <a:t>Patikimumo </a:t>
            </a:r>
            <a:r>
              <a:rPr lang="lt-LT" dirty="0"/>
              <a:t>testavimas – įsitikinti, kad sistema tinkamai funkcionuoja tam tikrą nustatytą laiko tarpą</a:t>
            </a:r>
            <a:r>
              <a:rPr lang="lt-LT" dirty="0" smtClean="0"/>
              <a:t>.</a:t>
            </a:r>
          </a:p>
          <a:p>
            <a:r>
              <a:rPr lang="lt-LT" dirty="0"/>
              <a:t>Dokumentacijos testavimas – įvertinti </a:t>
            </a:r>
            <a:r>
              <a:rPr lang="lt-LT" dirty="0" smtClean="0"/>
              <a:t>naudotojų </a:t>
            </a:r>
            <a:r>
              <a:rPr lang="lt-LT" dirty="0"/>
              <a:t>dokumentacijos tikslumą, aiškumą, patogumą, užbaigtumą.</a:t>
            </a:r>
          </a:p>
          <a:p>
            <a:endParaRPr lang="lt-LT" dirty="0"/>
          </a:p>
          <a:p>
            <a:endParaRPr lang="en-GB" dirty="0"/>
          </a:p>
        </p:txBody>
      </p:sp>
    </p:spTree>
    <p:extLst>
      <p:ext uri="{BB962C8B-B14F-4D97-AF65-F5344CB8AC3E}">
        <p14:creationId xmlns:p14="http://schemas.microsoft.com/office/powerpoint/2010/main" val="2456939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82708" cy="1325563"/>
          </a:xfrm>
        </p:spPr>
        <p:txBody>
          <a:bodyPr/>
          <a:lstStyle/>
          <a:p>
            <a:r>
              <a:rPr lang="lt-LT" dirty="0" smtClean="0"/>
              <a:t>Nefunkcinių reikalavimu testavimas</a:t>
            </a:r>
            <a:endParaRPr lang="en-US" dirty="0"/>
          </a:p>
        </p:txBody>
      </p:sp>
      <p:sp>
        <p:nvSpPr>
          <p:cNvPr id="3" name="Content Placeholder 2"/>
          <p:cNvSpPr>
            <a:spLocks noGrp="1"/>
          </p:cNvSpPr>
          <p:nvPr>
            <p:ph idx="1"/>
          </p:nvPr>
        </p:nvSpPr>
        <p:spPr/>
        <p:txBody>
          <a:bodyPr/>
          <a:lstStyle/>
          <a:p>
            <a:r>
              <a:rPr lang="lt-LT" dirty="0" smtClean="0"/>
              <a:t>Patogumo testavimas – įsitikinti, ar sistemos naudotojas gali efektyviai ir patogiai naudotis sistema, ar naudotojo sąsaja atitinka jai keliamus reikalavimus.</a:t>
            </a:r>
          </a:p>
          <a:p>
            <a:r>
              <a:rPr lang="lt-LT" dirty="0" smtClean="0"/>
              <a:t>Lokalizacijos testavimas – patikrinti, ar sistemos grafinė naudotojo sąsaja veikia skirtingomis kalbomis, pvz.: lietuvių, anglų.</a:t>
            </a:r>
          </a:p>
          <a:p>
            <a:r>
              <a:rPr lang="lt-LT" dirty="0" smtClean="0"/>
              <a:t>Suderinamumo testavimas – patikrinti, ar sistemos grafinė naudotojo sąsaja veikia ant skirtingų interneto naršyklių.</a:t>
            </a:r>
          </a:p>
          <a:p>
            <a:endParaRPr lang="en-US" dirty="0"/>
          </a:p>
        </p:txBody>
      </p:sp>
    </p:spTree>
    <p:extLst>
      <p:ext uri="{BB962C8B-B14F-4D97-AF65-F5344CB8AC3E}">
        <p14:creationId xmlns:p14="http://schemas.microsoft.com/office/powerpoint/2010/main" val="201266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Testavimas „</a:t>
            </a:r>
            <a:r>
              <a:rPr lang="lt-LT" dirty="0" err="1"/>
              <a:t>W</a:t>
            </a:r>
            <a:r>
              <a:rPr lang="lt-LT" dirty="0" err="1" smtClean="0"/>
              <a:t>aterfall</a:t>
            </a:r>
            <a:r>
              <a:rPr lang="lt-LT" dirty="0" smtClean="0"/>
              <a:t>“ modelyje</a:t>
            </a:r>
            <a:endParaRPr lang="en-US" dirty="0"/>
          </a:p>
        </p:txBody>
      </p:sp>
      <p:sp>
        <p:nvSpPr>
          <p:cNvPr id="7" name="Content Placeholder 6"/>
          <p:cNvSpPr>
            <a:spLocks noGrp="1"/>
          </p:cNvSpPr>
          <p:nvPr>
            <p:ph idx="1"/>
          </p:nvPr>
        </p:nvSpPr>
        <p:spPr/>
        <p:txBody>
          <a:bodyPr/>
          <a:lstStyle/>
          <a:p>
            <a:pPr marL="0" indent="0">
              <a:buNone/>
            </a:pPr>
            <a:r>
              <a:rPr lang="lt-LT" dirty="0"/>
              <a:t>T</a:t>
            </a:r>
            <a:r>
              <a:rPr lang="lt-LT" dirty="0" smtClean="0"/>
              <a:t>estavimas vykdomas po to, kai programos kodas yra pilnai sukurtas.</a:t>
            </a:r>
          </a:p>
          <a:p>
            <a:endParaRPr lang="en-US" dirty="0"/>
          </a:p>
        </p:txBody>
      </p:sp>
      <p:pic>
        <p:nvPicPr>
          <p:cNvPr id="8" name="Content Placeholder 5"/>
          <p:cNvPicPr>
            <a:picLocks noChangeAspect="1"/>
          </p:cNvPicPr>
          <p:nvPr/>
        </p:nvPicPr>
        <p:blipFill>
          <a:blip r:embed="rId3"/>
          <a:stretch>
            <a:fillRect/>
          </a:stretch>
        </p:blipFill>
        <p:spPr>
          <a:xfrm>
            <a:off x="1493214" y="2675832"/>
            <a:ext cx="9001125" cy="3357563"/>
          </a:xfrm>
          <a:prstGeom prst="rect">
            <a:avLst/>
          </a:prstGeom>
        </p:spPr>
      </p:pic>
    </p:spTree>
    <p:extLst>
      <p:ext uri="{BB962C8B-B14F-4D97-AF65-F5344CB8AC3E}">
        <p14:creationId xmlns:p14="http://schemas.microsoft.com/office/powerpoint/2010/main" val="393118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Testavimas V-modelyje</a:t>
            </a:r>
            <a:endParaRPr lang="en-GB"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942587" y="1899860"/>
            <a:ext cx="8203883" cy="4253865"/>
          </a:xfrm>
          <a:prstGeom prst="rect">
            <a:avLst/>
          </a:prstGeom>
        </p:spPr>
      </p:pic>
    </p:spTree>
    <p:extLst>
      <p:ext uri="{BB962C8B-B14F-4D97-AF65-F5344CB8AC3E}">
        <p14:creationId xmlns:p14="http://schemas.microsoft.com/office/powerpoint/2010/main" val="3393266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303477" cy="1325563"/>
          </a:xfrm>
        </p:spPr>
        <p:txBody>
          <a:bodyPr/>
          <a:lstStyle/>
          <a:p>
            <a:r>
              <a:rPr lang="lt-LT" dirty="0" smtClean="0"/>
              <a:t>Testavimas </a:t>
            </a:r>
            <a:r>
              <a:rPr lang="lt-LT" dirty="0" err="1" smtClean="0"/>
              <a:t>iteratyviame</a:t>
            </a:r>
            <a:r>
              <a:rPr lang="lt-LT" dirty="0" smtClean="0"/>
              <a:t> modelyje</a:t>
            </a:r>
            <a:endParaRPr lang="en-US" dirty="0"/>
          </a:p>
        </p:txBody>
      </p:sp>
      <p:pic>
        <p:nvPicPr>
          <p:cNvPr id="4" name="Content Placeholder 3"/>
          <p:cNvPicPr>
            <a:picLocks noGrp="1" noChangeAspect="1"/>
          </p:cNvPicPr>
          <p:nvPr>
            <p:ph idx="1"/>
          </p:nvPr>
        </p:nvPicPr>
        <p:blipFill>
          <a:blip r:embed="rId3"/>
          <a:stretch>
            <a:fillRect/>
          </a:stretch>
        </p:blipFill>
        <p:spPr>
          <a:xfrm>
            <a:off x="1970525" y="1561848"/>
            <a:ext cx="7148513" cy="4714399"/>
          </a:xfrm>
          <a:prstGeom prst="rect">
            <a:avLst/>
          </a:prstGeom>
        </p:spPr>
      </p:pic>
    </p:spTree>
    <p:extLst>
      <p:ext uri="{BB962C8B-B14F-4D97-AF65-F5344CB8AC3E}">
        <p14:creationId xmlns:p14="http://schemas.microsoft.com/office/powerpoint/2010/main" val="56267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lygiai</a:t>
            </a:r>
            <a:endParaRPr lang="en-GB" dirty="0"/>
          </a:p>
        </p:txBody>
      </p:sp>
      <p:sp>
        <p:nvSpPr>
          <p:cNvPr id="3" name="Content Placeholder 2"/>
          <p:cNvSpPr>
            <a:spLocks noGrp="1"/>
          </p:cNvSpPr>
          <p:nvPr>
            <p:ph idx="1"/>
          </p:nvPr>
        </p:nvSpPr>
        <p:spPr/>
        <p:txBody>
          <a:bodyPr/>
          <a:lstStyle/>
          <a:p>
            <a:r>
              <a:rPr lang="lt-LT" dirty="0" smtClean="0"/>
              <a:t>Komponento testavimas</a:t>
            </a:r>
            <a:endParaRPr lang="lt-LT" dirty="0"/>
          </a:p>
          <a:p>
            <a:r>
              <a:rPr lang="lt-LT" dirty="0"/>
              <a:t>Komponentų integracijos testavimas</a:t>
            </a:r>
          </a:p>
          <a:p>
            <a:r>
              <a:rPr lang="lt-LT" dirty="0"/>
              <a:t>Sistemos </a:t>
            </a:r>
            <a:r>
              <a:rPr lang="lt-LT" dirty="0" smtClean="0"/>
              <a:t>testavimas</a:t>
            </a:r>
          </a:p>
          <a:p>
            <a:r>
              <a:rPr lang="lt-LT" dirty="0" smtClean="0"/>
              <a:t>Priėmimo testavimas </a:t>
            </a:r>
            <a:endParaRPr lang="en-GB" dirty="0"/>
          </a:p>
          <a:p>
            <a:endParaRPr lang="en-GB" dirty="0"/>
          </a:p>
        </p:txBody>
      </p:sp>
    </p:spTree>
    <p:extLst>
      <p:ext uri="{BB962C8B-B14F-4D97-AF65-F5344CB8AC3E}">
        <p14:creationId xmlns:p14="http://schemas.microsoft.com/office/powerpoint/2010/main" val="41512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74015" cy="1325563"/>
          </a:xfrm>
        </p:spPr>
        <p:txBody>
          <a:bodyPr/>
          <a:lstStyle/>
          <a:p>
            <a:r>
              <a:rPr lang="lt-LT" dirty="0" smtClean="0"/>
              <a:t>Komponento testavimas</a:t>
            </a:r>
            <a:endParaRPr lang="en-US" dirty="0"/>
          </a:p>
        </p:txBody>
      </p:sp>
      <p:sp>
        <p:nvSpPr>
          <p:cNvPr id="3" name="Content Placeholder 2"/>
          <p:cNvSpPr>
            <a:spLocks noGrp="1"/>
          </p:cNvSpPr>
          <p:nvPr>
            <p:ph idx="1"/>
          </p:nvPr>
        </p:nvSpPr>
        <p:spPr/>
        <p:txBody>
          <a:bodyPr/>
          <a:lstStyle/>
          <a:p>
            <a:r>
              <a:rPr lang="lt-LT" dirty="0" smtClean="0"/>
              <a:t>Komponentas – yra mažiausias </a:t>
            </a:r>
            <a:r>
              <a:rPr lang="lt-LT" dirty="0" err="1" smtClean="0"/>
              <a:t>testuotinas</a:t>
            </a:r>
            <a:r>
              <a:rPr lang="lt-LT" dirty="0" smtClean="0"/>
              <a:t> programos vienetas, tai gali būti procedūra, funkcija, klasė ir pan.</a:t>
            </a:r>
          </a:p>
          <a:p>
            <a:r>
              <a:rPr lang="lt-LT" dirty="0" smtClean="0"/>
              <a:t>Testavimo tikslas – įsitikinti, kad komponentas atitinka jo reikalavimus; patikrinti, kad visas kodas, parašytas komponentui, gali būti vykdomas.</a:t>
            </a:r>
          </a:p>
          <a:p>
            <a:r>
              <a:rPr lang="lt-LT" dirty="0" smtClean="0"/>
              <a:t>Testavimą atlieka tas programuotojas, kuris rašė kodą, arba tas, kas rašė programos specifikaciją.</a:t>
            </a:r>
          </a:p>
        </p:txBody>
      </p:sp>
    </p:spTree>
    <p:extLst>
      <p:ext uri="{BB962C8B-B14F-4D97-AF65-F5344CB8AC3E}">
        <p14:creationId xmlns:p14="http://schemas.microsoft.com/office/powerpoint/2010/main" val="962857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95846" cy="1325563"/>
          </a:xfrm>
        </p:spPr>
        <p:txBody>
          <a:bodyPr/>
          <a:lstStyle/>
          <a:p>
            <a:r>
              <a:rPr lang="lt-LT" dirty="0" smtClean="0"/>
              <a:t>Komponentų integracijos testavimas</a:t>
            </a:r>
            <a:endParaRPr lang="en-US" dirty="0"/>
          </a:p>
        </p:txBody>
      </p:sp>
      <p:sp>
        <p:nvSpPr>
          <p:cNvPr id="3" name="Content Placeholder 2"/>
          <p:cNvSpPr>
            <a:spLocks noGrp="1"/>
          </p:cNvSpPr>
          <p:nvPr>
            <p:ph idx="1"/>
          </p:nvPr>
        </p:nvSpPr>
        <p:spPr/>
        <p:txBody>
          <a:bodyPr/>
          <a:lstStyle/>
          <a:p>
            <a:r>
              <a:rPr lang="lt-LT" dirty="0" smtClean="0"/>
              <a:t>Testavimo tikslas – atskleisti klaidas sąsajose ir sąveikoje tarp integruotų komponentų: ar teisingai vienas komponentas kviečia kitą komponentą; ar teisingai vykdomas duomenų perdavimas tarp sąveikaujančių komponentų; ar užtikrintas duomenų suderinamumas; ar sąsaja tarp komponentų yra patikima.</a:t>
            </a:r>
          </a:p>
          <a:p>
            <a:r>
              <a:rPr lang="lt-LT" dirty="0" smtClean="0"/>
              <a:t>Testavimą atlieka programuotojai.</a:t>
            </a:r>
          </a:p>
        </p:txBody>
      </p:sp>
    </p:spTree>
    <p:extLst>
      <p:ext uri="{BB962C8B-B14F-4D97-AF65-F5344CB8AC3E}">
        <p14:creationId xmlns:p14="http://schemas.microsoft.com/office/powerpoint/2010/main" val="918213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Sistemos testavimas</a:t>
            </a:r>
            <a:endParaRPr lang="en-US" dirty="0"/>
          </a:p>
        </p:txBody>
      </p:sp>
      <p:sp>
        <p:nvSpPr>
          <p:cNvPr id="3" name="Content Placeholder 2"/>
          <p:cNvSpPr>
            <a:spLocks noGrp="1"/>
          </p:cNvSpPr>
          <p:nvPr>
            <p:ph idx="1"/>
          </p:nvPr>
        </p:nvSpPr>
        <p:spPr/>
        <p:txBody>
          <a:bodyPr>
            <a:normAutofit/>
          </a:bodyPr>
          <a:lstStyle/>
          <a:p>
            <a:r>
              <a:rPr lang="lt-LT" dirty="0" smtClean="0"/>
              <a:t>Testavimo tikslas – surasti klaidas sistemoje; patikrinti, ar sistema veikia pagal apibrėžtus funkcinius ir nefunkcinius reikalavimus.</a:t>
            </a:r>
          </a:p>
          <a:p>
            <a:r>
              <a:rPr lang="lt-LT" dirty="0" smtClean="0"/>
              <a:t>Testavimą atlieka nepriklausomi specialistai, kurie nevykdo analizės, projektavimo ir programavimo veiklų.</a:t>
            </a:r>
          </a:p>
          <a:p>
            <a:r>
              <a:rPr lang="lt-LT" dirty="0" smtClean="0"/>
              <a:t>Testavimas atliekamas atskiroje, testavimui skirtoje aplinkoje.</a:t>
            </a:r>
          </a:p>
          <a:p>
            <a:r>
              <a:rPr lang="lt-LT" dirty="0" smtClean="0"/>
              <a:t>Testuojamas sistemos funkcionalumas, saugumas, suderinamumas su naršyklėmis, lokalizacija, vartotoja sąsaja, apkrova ir kita.</a:t>
            </a:r>
            <a:endParaRPr lang="en-US" dirty="0"/>
          </a:p>
        </p:txBody>
      </p:sp>
    </p:spTree>
    <p:extLst>
      <p:ext uri="{BB962C8B-B14F-4D97-AF65-F5344CB8AC3E}">
        <p14:creationId xmlns:p14="http://schemas.microsoft.com/office/powerpoint/2010/main" val="357294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Priėmimo testavimas</a:t>
            </a:r>
            <a:endParaRPr lang="en-US" dirty="0"/>
          </a:p>
        </p:txBody>
      </p:sp>
      <p:sp>
        <p:nvSpPr>
          <p:cNvPr id="3" name="Content Placeholder 2"/>
          <p:cNvSpPr>
            <a:spLocks noGrp="1"/>
          </p:cNvSpPr>
          <p:nvPr>
            <p:ph idx="1"/>
          </p:nvPr>
        </p:nvSpPr>
        <p:spPr/>
        <p:txBody>
          <a:bodyPr>
            <a:normAutofit fontScale="92500"/>
          </a:bodyPr>
          <a:lstStyle/>
          <a:p>
            <a:r>
              <a:rPr lang="lt-LT" dirty="0" smtClean="0"/>
              <a:t>Testavimo tikslas – išbandyti sistemą ir įsitikinti, kad sistema atitinka apibrėžtus veiklos reikalavimus ir procesus.</a:t>
            </a:r>
          </a:p>
          <a:p>
            <a:r>
              <a:rPr lang="lt-LT" dirty="0" smtClean="0"/>
              <a:t>Testavimą atlieka užsakovo atstovai.</a:t>
            </a:r>
          </a:p>
          <a:p>
            <a:r>
              <a:rPr lang="lt-LT" dirty="0" smtClean="0"/>
              <a:t>Testavimas atliekamas užsakovo </a:t>
            </a:r>
            <a:r>
              <a:rPr lang="lt-LT" dirty="0" err="1" smtClean="0"/>
              <a:t>testinėje</a:t>
            </a:r>
            <a:r>
              <a:rPr lang="lt-LT" dirty="0" smtClean="0"/>
              <a:t> aplinkoje pagal reikalavimų specifikaciją ar priėmimui paruoštus testavimo scenarijus.</a:t>
            </a:r>
          </a:p>
          <a:p>
            <a:r>
              <a:rPr lang="lt-LT" dirty="0" smtClean="0"/>
              <a:t>Testavimo metu rastos klaidos ir neatitikimai reikalavimams registruojami klaidų valdymo sistemoje. Nauja sistemos versija su klaidų </a:t>
            </a:r>
            <a:r>
              <a:rPr lang="lt-LT" dirty="0" err="1" smtClean="0"/>
              <a:t>pataisymais</a:t>
            </a:r>
            <a:r>
              <a:rPr lang="lt-LT" dirty="0" smtClean="0"/>
              <a:t> diegiama į užsakovo </a:t>
            </a:r>
            <a:r>
              <a:rPr lang="lt-LT" dirty="0" err="1" smtClean="0"/>
              <a:t>testinę</a:t>
            </a:r>
            <a:r>
              <a:rPr lang="lt-LT" dirty="0" smtClean="0"/>
              <a:t> aplinką. </a:t>
            </a:r>
            <a:r>
              <a:rPr lang="lt-LT" dirty="0"/>
              <a:t>Pataisytos klaidos </a:t>
            </a:r>
            <a:r>
              <a:rPr lang="lt-LT" dirty="0" smtClean="0"/>
              <a:t>patikrinamos</a:t>
            </a:r>
            <a:r>
              <a:rPr lang="lt-LT" dirty="0"/>
              <a:t>. </a:t>
            </a:r>
            <a:endParaRPr lang="lt-LT" dirty="0" smtClean="0"/>
          </a:p>
          <a:p>
            <a:r>
              <a:rPr lang="lt-LT" dirty="0" smtClean="0"/>
              <a:t>Priėmimo testavimas baigiamas pagal sutartus priėmimo kriterijus.</a:t>
            </a:r>
          </a:p>
          <a:p>
            <a:r>
              <a:rPr lang="lt-LT" dirty="0" smtClean="0"/>
              <a:t>Priimta sistema yra diegiama gamybinėje aplinkoje.</a:t>
            </a:r>
          </a:p>
          <a:p>
            <a:endParaRPr lang="en-US" dirty="0"/>
          </a:p>
        </p:txBody>
      </p:sp>
    </p:spTree>
    <p:extLst>
      <p:ext uri="{BB962C8B-B14F-4D97-AF65-F5344CB8AC3E}">
        <p14:creationId xmlns:p14="http://schemas.microsoft.com/office/powerpoint/2010/main" val="99277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dirty="0" err="1" smtClean="0"/>
              <a:t>Agenda</a:t>
            </a:r>
            <a:endParaRPr lang="lt-LT" dirty="0"/>
          </a:p>
        </p:txBody>
      </p:sp>
      <p:sp>
        <p:nvSpPr>
          <p:cNvPr id="5" name="Content Placeholder 4"/>
          <p:cNvSpPr>
            <a:spLocks noGrp="1"/>
          </p:cNvSpPr>
          <p:nvPr>
            <p:ph idx="1"/>
          </p:nvPr>
        </p:nvSpPr>
        <p:spPr/>
        <p:txBody>
          <a:bodyPr/>
          <a:lstStyle/>
          <a:p>
            <a:pPr lvl="1"/>
            <a:r>
              <a:rPr lang="lt-LT" dirty="0" smtClean="0"/>
              <a:t>Kas yra programinės įrangos testavimas</a:t>
            </a:r>
          </a:p>
          <a:p>
            <a:pPr lvl="1"/>
            <a:r>
              <a:rPr lang="lt-LT" dirty="0" smtClean="0"/>
              <a:t>Testavimo tikslai, principai ir metodai</a:t>
            </a:r>
            <a:endParaRPr lang="lt-LT" dirty="0"/>
          </a:p>
          <a:p>
            <a:pPr lvl="1"/>
            <a:r>
              <a:rPr lang="lt-LT" dirty="0" smtClean="0"/>
              <a:t>Funkcinių ir nefunkcinių reikalavimų testavimas</a:t>
            </a:r>
          </a:p>
          <a:p>
            <a:pPr lvl="1"/>
            <a:r>
              <a:rPr lang="lt-LT" dirty="0" smtClean="0"/>
              <a:t>Testavimas programinės įrangos kūrimo modeliuose</a:t>
            </a:r>
          </a:p>
          <a:p>
            <a:pPr lvl="1"/>
            <a:r>
              <a:rPr lang="lt-LT" dirty="0" smtClean="0"/>
              <a:t>Testavimo lygiai</a:t>
            </a:r>
          </a:p>
          <a:p>
            <a:pPr lvl="1"/>
            <a:r>
              <a:rPr lang="lt-LT" dirty="0" smtClean="0"/>
              <a:t>Testavimo procesas</a:t>
            </a:r>
          </a:p>
          <a:p>
            <a:pPr lvl="1"/>
            <a:r>
              <a:rPr lang="lt-LT" dirty="0" smtClean="0"/>
              <a:t>Klaidų valdymo sistema</a:t>
            </a:r>
          </a:p>
          <a:p>
            <a:pPr lvl="1"/>
            <a:r>
              <a:rPr lang="lt-LT" dirty="0" smtClean="0"/>
              <a:t>Testavimo įrankiai</a:t>
            </a:r>
          </a:p>
          <a:p>
            <a:pPr lvl="1"/>
            <a:r>
              <a:rPr lang="lt-LT" dirty="0" smtClean="0"/>
              <a:t>Reikalavimui testuotojui</a:t>
            </a:r>
          </a:p>
          <a:p>
            <a:pPr lvl="1"/>
            <a:r>
              <a:rPr lang="lt-LT" dirty="0" smtClean="0"/>
              <a:t>Nuorodos</a:t>
            </a:r>
          </a:p>
          <a:p>
            <a:pPr lvl="1"/>
            <a:r>
              <a:rPr lang="lt-LT" dirty="0" smtClean="0"/>
              <a:t>Praktinė užduotis</a:t>
            </a:r>
          </a:p>
        </p:txBody>
      </p:sp>
    </p:spTree>
    <p:extLst>
      <p:ext uri="{BB962C8B-B14F-4D97-AF65-F5344CB8AC3E}">
        <p14:creationId xmlns:p14="http://schemas.microsoft.com/office/powerpoint/2010/main" val="1057897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Testavimas yra procesas</a:t>
            </a:r>
            <a:endParaRPr lang="en-GB" dirty="0"/>
          </a:p>
        </p:txBody>
      </p:sp>
      <p:sp>
        <p:nvSpPr>
          <p:cNvPr id="3" name="Content Placeholder 2"/>
          <p:cNvSpPr>
            <a:spLocks noGrp="1"/>
          </p:cNvSpPr>
          <p:nvPr>
            <p:ph idx="1"/>
          </p:nvPr>
        </p:nvSpPr>
        <p:spPr/>
        <p:txBody>
          <a:bodyPr/>
          <a:lstStyle/>
          <a:p>
            <a:r>
              <a:rPr lang="lt-LT" dirty="0" smtClean="0"/>
              <a:t>Testavimo planavimas</a:t>
            </a:r>
          </a:p>
          <a:p>
            <a:r>
              <a:rPr lang="lt-LT" dirty="0" smtClean="0"/>
              <a:t>Testavimo analizė ir projektavimas</a:t>
            </a:r>
          </a:p>
          <a:p>
            <a:r>
              <a:rPr lang="lt-LT" dirty="0" smtClean="0"/>
              <a:t>Testavimo vykdymas</a:t>
            </a:r>
          </a:p>
          <a:p>
            <a:r>
              <a:rPr lang="lt-LT" dirty="0" smtClean="0"/>
              <a:t>Testavimo užbaigimas</a:t>
            </a:r>
            <a:endParaRPr lang="en-US" dirty="0"/>
          </a:p>
        </p:txBody>
      </p:sp>
    </p:spTree>
    <p:extLst>
      <p:ext uri="{BB962C8B-B14F-4D97-AF65-F5344CB8AC3E}">
        <p14:creationId xmlns:p14="http://schemas.microsoft.com/office/powerpoint/2010/main" val="1555657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planavimas</a:t>
            </a:r>
            <a:endParaRPr lang="en-GB" dirty="0"/>
          </a:p>
        </p:txBody>
      </p:sp>
      <p:sp>
        <p:nvSpPr>
          <p:cNvPr id="3" name="Content Placeholder 2"/>
          <p:cNvSpPr>
            <a:spLocks noGrp="1"/>
          </p:cNvSpPr>
          <p:nvPr>
            <p:ph idx="1"/>
          </p:nvPr>
        </p:nvSpPr>
        <p:spPr/>
        <p:txBody>
          <a:bodyPr>
            <a:normAutofit/>
          </a:bodyPr>
          <a:lstStyle/>
          <a:p>
            <a:r>
              <a:rPr lang="lt-LT" dirty="0" smtClean="0"/>
              <a:t>Planavimo metu apibrėžiama programinės įrangos testavimo strategija, kurioje nustatoma ir aprašoma:</a:t>
            </a:r>
          </a:p>
          <a:p>
            <a:r>
              <a:rPr lang="lt-LT" dirty="0" smtClean="0"/>
              <a:t>Testavimo objektas, apimtis ir tikslai.</a:t>
            </a:r>
          </a:p>
          <a:p>
            <a:r>
              <a:rPr lang="lt-LT" dirty="0" smtClean="0"/>
              <a:t>Testavimo lygiai ir juose vykdomi testai su atlikimo technika, pradžios ir baigimo kriterijais.</a:t>
            </a:r>
          </a:p>
          <a:p>
            <a:r>
              <a:rPr lang="lt-LT" dirty="0" smtClean="0"/>
              <a:t>Testavimo užduotys ir jų atlikimo tvarka.</a:t>
            </a:r>
          </a:p>
          <a:p>
            <a:r>
              <a:rPr lang="lt-LT" dirty="0" smtClean="0"/>
              <a:t>Klaidų valdymo procesas.</a:t>
            </a:r>
          </a:p>
          <a:p>
            <a:r>
              <a:rPr lang="lt-LT" dirty="0" smtClean="0"/>
              <a:t>Testavimo aplinka.</a:t>
            </a:r>
          </a:p>
          <a:p>
            <a:r>
              <a:rPr lang="lt-LT" dirty="0" smtClean="0"/>
              <a:t>Testavimo įrankiai.</a:t>
            </a:r>
          </a:p>
          <a:p>
            <a:endParaRPr lang="lt-LT" dirty="0"/>
          </a:p>
        </p:txBody>
      </p:sp>
    </p:spTree>
    <p:extLst>
      <p:ext uri="{BB962C8B-B14F-4D97-AF65-F5344CB8AC3E}">
        <p14:creationId xmlns:p14="http://schemas.microsoft.com/office/powerpoint/2010/main" val="2190192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44354" cy="1325563"/>
          </a:xfrm>
        </p:spPr>
        <p:txBody>
          <a:bodyPr/>
          <a:lstStyle/>
          <a:p>
            <a:r>
              <a:rPr lang="lt-LT" dirty="0" smtClean="0"/>
              <a:t>Testavimo analizė ir projektavimas</a:t>
            </a:r>
            <a:endParaRPr lang="en-GB"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lt-LT" altLang="lt-LT" dirty="0"/>
              <a:t>T</a:t>
            </a:r>
            <a:r>
              <a:rPr lang="lt-LT" altLang="lt-LT" dirty="0" smtClean="0"/>
              <a:t>estavimo </a:t>
            </a:r>
            <a:r>
              <a:rPr lang="lt-LT" altLang="lt-LT" dirty="0"/>
              <a:t>atvejai ruošiami remiantis </a:t>
            </a:r>
            <a:r>
              <a:rPr lang="lt-LT" altLang="lt-LT" dirty="0" smtClean="0"/>
              <a:t>analizės specifikacija. Tikrinama, ar specifikacijoje aprašyti reikalavimai yra aiškūs, suprantami, ar nėra loginių klaidų, ar nesidubliuoja informacija, ar nėra dviprasmybių.</a:t>
            </a:r>
            <a:endParaRPr lang="lt-LT" altLang="lt-LT" dirty="0"/>
          </a:p>
          <a:p>
            <a:pPr>
              <a:buFont typeface="Arial" pitchFamily="34" charset="0"/>
              <a:buChar char="•"/>
            </a:pPr>
            <a:r>
              <a:rPr lang="lt-LT" altLang="lt-LT" dirty="0"/>
              <a:t>Kiekvienam testuojamam reikalavimui turi būti sukurtas </a:t>
            </a:r>
            <a:r>
              <a:rPr lang="lt-LT" altLang="lt-LT" dirty="0" smtClean="0"/>
              <a:t>bent vienas  testavimo </a:t>
            </a:r>
            <a:r>
              <a:rPr lang="lt-LT" altLang="lt-LT" dirty="0"/>
              <a:t>atvejis</a:t>
            </a:r>
            <a:r>
              <a:rPr lang="lt-LT" altLang="lt-LT" dirty="0" smtClean="0"/>
              <a:t>.</a:t>
            </a:r>
          </a:p>
          <a:p>
            <a:pPr>
              <a:buFont typeface="Arial" pitchFamily="34" charset="0"/>
              <a:buChar char="•"/>
            </a:pPr>
            <a:r>
              <a:rPr lang="lt-LT" altLang="lt-LT" dirty="0"/>
              <a:t>Testavimo atvejui priskiriamas prioritetas</a:t>
            </a:r>
            <a:r>
              <a:rPr lang="lt-LT" altLang="lt-LT" dirty="0" smtClean="0"/>
              <a:t>.</a:t>
            </a:r>
            <a:endParaRPr lang="lt-LT" altLang="lt-LT" dirty="0"/>
          </a:p>
          <a:p>
            <a:pPr>
              <a:buFont typeface="Arial" pitchFamily="34" charset="0"/>
              <a:buChar char="•"/>
            </a:pPr>
            <a:r>
              <a:rPr lang="lt-LT" altLang="lt-LT" dirty="0" smtClean="0"/>
              <a:t>Testavimo atvejui apibrėžiamas jo laukiamas rezultatas.</a:t>
            </a:r>
          </a:p>
          <a:p>
            <a:pPr>
              <a:buFont typeface="Arial" pitchFamily="34" charset="0"/>
              <a:buChar char="•"/>
            </a:pPr>
            <a:r>
              <a:rPr lang="lt-LT" altLang="lt-LT" dirty="0" smtClean="0"/>
              <a:t>Nustatomi testavimo atvejui reikalingi duomenys</a:t>
            </a:r>
            <a:r>
              <a:rPr lang="lt-LT" altLang="lt-LT" dirty="0"/>
              <a:t>.</a:t>
            </a:r>
            <a:endParaRPr lang="lt-LT" altLang="lt-LT" dirty="0" smtClean="0"/>
          </a:p>
          <a:p>
            <a:pPr>
              <a:buFont typeface="Arial" pitchFamily="34" charset="0"/>
              <a:buChar char="•"/>
            </a:pPr>
            <a:r>
              <a:rPr lang="lt-LT" altLang="lt-LT" dirty="0" smtClean="0"/>
              <a:t>Testavimo </a:t>
            </a:r>
            <a:r>
              <a:rPr lang="lt-LT" altLang="lt-LT" dirty="0"/>
              <a:t>tikrinimo sąrašas gali būti sukurtas patikrinti sistemos grafinę </a:t>
            </a:r>
            <a:r>
              <a:rPr lang="lt-LT" altLang="lt-LT" dirty="0" smtClean="0"/>
              <a:t>naudotojo </a:t>
            </a:r>
            <a:r>
              <a:rPr lang="lt-LT" altLang="lt-LT" dirty="0"/>
              <a:t>sąsają (GUI</a:t>
            </a:r>
            <a:r>
              <a:rPr lang="lt-LT" altLang="lt-LT" dirty="0" smtClean="0"/>
              <a:t>) ar kitus reikalavimus.</a:t>
            </a:r>
            <a:endParaRPr lang="lt-LT" altLang="lt-LT" dirty="0"/>
          </a:p>
          <a:p>
            <a:endParaRPr lang="en-GB" dirty="0"/>
          </a:p>
        </p:txBody>
      </p:sp>
    </p:spTree>
    <p:extLst>
      <p:ext uri="{BB962C8B-B14F-4D97-AF65-F5344CB8AC3E}">
        <p14:creationId xmlns:p14="http://schemas.microsoft.com/office/powerpoint/2010/main" val="1734873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atvejo pavyzdys</a:t>
            </a:r>
            <a:endParaRPr lang="en-US" dirty="0"/>
          </a:p>
        </p:txBody>
      </p:sp>
      <p:pic>
        <p:nvPicPr>
          <p:cNvPr id="12" name="Content Placeholder 11"/>
          <p:cNvPicPr>
            <a:picLocks noGrp="1" noChangeAspect="1"/>
          </p:cNvPicPr>
          <p:nvPr>
            <p:ph idx="1"/>
          </p:nvPr>
        </p:nvPicPr>
        <p:blipFill>
          <a:blip r:embed="rId3"/>
          <a:stretch>
            <a:fillRect/>
          </a:stretch>
        </p:blipFill>
        <p:spPr>
          <a:xfrm>
            <a:off x="1" y="1835456"/>
            <a:ext cx="9989820" cy="4285488"/>
          </a:xfrm>
          <a:prstGeom prst="rect">
            <a:avLst/>
          </a:prstGeom>
        </p:spPr>
      </p:pic>
    </p:spTree>
    <p:extLst>
      <p:ext uri="{BB962C8B-B14F-4D97-AF65-F5344CB8AC3E}">
        <p14:creationId xmlns:p14="http://schemas.microsoft.com/office/powerpoint/2010/main" val="3037621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vykdymas</a:t>
            </a:r>
            <a:endParaRPr lang="en-GB" dirty="0"/>
          </a:p>
        </p:txBody>
      </p:sp>
      <p:sp>
        <p:nvSpPr>
          <p:cNvPr id="3" name="Content Placeholder 2"/>
          <p:cNvSpPr>
            <a:spLocks noGrp="1"/>
          </p:cNvSpPr>
          <p:nvPr>
            <p:ph idx="1"/>
          </p:nvPr>
        </p:nvSpPr>
        <p:spPr/>
        <p:txBody>
          <a:bodyPr/>
          <a:lstStyle/>
          <a:p>
            <a:pPr>
              <a:buFont typeface="Arial" pitchFamily="34" charset="0"/>
              <a:buChar char="•"/>
            </a:pPr>
            <a:r>
              <a:rPr lang="lt-LT" altLang="lt-LT" dirty="0"/>
              <a:t>Funkcionalumo </a:t>
            </a:r>
            <a:r>
              <a:rPr lang="lt-LT" altLang="lt-LT" dirty="0" smtClean="0"/>
              <a:t>testavimas pradedamas, kai </a:t>
            </a:r>
            <a:r>
              <a:rPr lang="lt-LT" altLang="lt-LT" dirty="0"/>
              <a:t>paruošti testavimo atvejai, paruošta testavimo aplinka, sudiegta </a:t>
            </a:r>
            <a:r>
              <a:rPr lang="lt-LT" altLang="lt-LT" dirty="0" smtClean="0"/>
              <a:t>sistemos versija </a:t>
            </a:r>
            <a:r>
              <a:rPr lang="lt-LT" altLang="lt-LT" dirty="0"/>
              <a:t>testavimo aplinkoje.</a:t>
            </a:r>
          </a:p>
          <a:p>
            <a:pPr>
              <a:buFont typeface="Arial" pitchFamily="34" charset="0"/>
              <a:buChar char="•"/>
            </a:pPr>
            <a:r>
              <a:rPr lang="lt-LT" altLang="lt-LT" dirty="0"/>
              <a:t>Funkcionalumo testavimo vykdymo metu gali būti tikrinama naudotojo grafinė sąsaja pagal </a:t>
            </a:r>
            <a:r>
              <a:rPr lang="lt-LT" altLang="lt-LT" dirty="0" smtClean="0"/>
              <a:t>paruoštą </a:t>
            </a:r>
            <a:r>
              <a:rPr lang="lt-LT" altLang="lt-LT" dirty="0"/>
              <a:t>tikrinimo sąrašą.</a:t>
            </a:r>
          </a:p>
          <a:p>
            <a:pPr>
              <a:buFont typeface="Arial" pitchFamily="34" charset="0"/>
              <a:buChar char="•"/>
            </a:pPr>
            <a:r>
              <a:rPr lang="lt-LT" altLang="lt-LT" dirty="0"/>
              <a:t>Saugumo testavimas atliekamas kartu su funkcionalumo testavimu. </a:t>
            </a:r>
            <a:endParaRPr lang="lt-LT" altLang="lt-LT" dirty="0" smtClean="0"/>
          </a:p>
          <a:p>
            <a:pPr>
              <a:buFont typeface="Arial" pitchFamily="34" charset="0"/>
              <a:buChar char="•"/>
            </a:pPr>
            <a:r>
              <a:rPr lang="lt-LT" altLang="lt-LT" dirty="0" smtClean="0"/>
              <a:t>Funkcionalumo </a:t>
            </a:r>
            <a:r>
              <a:rPr lang="lt-LT" altLang="lt-LT" dirty="0"/>
              <a:t>testavimo vykdymo metu tikrinamas sistemos suderinamumas su naršyklėmis ir sistemos sąsaja lietuvių ir anglų kalbomis.</a:t>
            </a:r>
          </a:p>
          <a:p>
            <a:endParaRPr lang="en-GB" dirty="0"/>
          </a:p>
        </p:txBody>
      </p:sp>
    </p:spTree>
    <p:extLst>
      <p:ext uri="{BB962C8B-B14F-4D97-AF65-F5344CB8AC3E}">
        <p14:creationId xmlns:p14="http://schemas.microsoft.com/office/powerpoint/2010/main" val="1115851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vykdymas</a:t>
            </a:r>
            <a:endParaRPr lang="en-US" dirty="0"/>
          </a:p>
        </p:txBody>
      </p:sp>
      <p:sp>
        <p:nvSpPr>
          <p:cNvPr id="3" name="Content Placeholder 2"/>
          <p:cNvSpPr>
            <a:spLocks noGrp="1"/>
          </p:cNvSpPr>
          <p:nvPr>
            <p:ph idx="1"/>
          </p:nvPr>
        </p:nvSpPr>
        <p:spPr/>
        <p:txBody>
          <a:bodyPr>
            <a:normAutofit fontScale="92500" lnSpcReduction="10000"/>
          </a:bodyPr>
          <a:lstStyle/>
          <a:p>
            <a:r>
              <a:rPr lang="lt-LT" dirty="0" smtClean="0"/>
              <a:t>Vykdomi funkcionalumo testavimo atvejai ir žymimi jų vykdymo rezultatai: Pavykęs, Nepavykęs, Blokuotas. Jeigu gautas rezultatas nesutampa su laukiamu rezultatu, registruojama klaida.</a:t>
            </a:r>
          </a:p>
          <a:p>
            <a:r>
              <a:rPr lang="lt-LT" dirty="0" smtClean="0"/>
              <a:t>Pataisytos klaidos yra patikrinamos. Jeigu klaida nepataisyta, ji pakartotinai atidaroma. Jeigu klaida pataisyta, susijusio testavimo atvejo vykdymo rezultatas keičiamas į Pavykęs.</a:t>
            </a:r>
          </a:p>
          <a:p>
            <a:r>
              <a:rPr lang="lt-LT" dirty="0"/>
              <a:t>Funkcionalumo testavimas baigiamas, kai planuoti testavimo atvejai yra įvykdyti ir visos surastos klaidos užregistruotos</a:t>
            </a:r>
            <a:r>
              <a:rPr lang="lt-LT" dirty="0" smtClean="0"/>
              <a:t>.</a:t>
            </a:r>
          </a:p>
          <a:p>
            <a:r>
              <a:rPr lang="lt-LT" dirty="0" smtClean="0"/>
              <a:t>Patikrinus ištaisytas klaidas atliekamas regresinis testavimas, kurio metu tikrinama, ar klaidų ištaisymas nepaveikė sistemos funkcionalumo, kuris veikė teisingai prieš klaidų taisymą.</a:t>
            </a:r>
          </a:p>
        </p:txBody>
      </p:sp>
    </p:spTree>
    <p:extLst>
      <p:ext uri="{BB962C8B-B14F-4D97-AF65-F5344CB8AC3E}">
        <p14:creationId xmlns:p14="http://schemas.microsoft.com/office/powerpoint/2010/main" val="3960155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uždarymas</a:t>
            </a:r>
            <a:endParaRPr lang="en-GB" dirty="0"/>
          </a:p>
        </p:txBody>
      </p:sp>
      <p:sp>
        <p:nvSpPr>
          <p:cNvPr id="3" name="Content Placeholder 2"/>
          <p:cNvSpPr>
            <a:spLocks noGrp="1"/>
          </p:cNvSpPr>
          <p:nvPr>
            <p:ph idx="1"/>
          </p:nvPr>
        </p:nvSpPr>
        <p:spPr/>
        <p:txBody>
          <a:bodyPr/>
          <a:lstStyle/>
          <a:p>
            <a:r>
              <a:rPr lang="lt-LT" dirty="0" smtClean="0"/>
              <a:t>Testavimo atvejai įvykdyti, testavimo tikrinimai atlikti (nėra nevykdytų ir blokuotų atvejų ir tikrinimų).</a:t>
            </a:r>
          </a:p>
          <a:p>
            <a:r>
              <a:rPr lang="lt-LT" dirty="0" smtClean="0"/>
              <a:t>Pataisytos klaidos yra patikrintos.</a:t>
            </a:r>
          </a:p>
          <a:p>
            <a:r>
              <a:rPr lang="lt-LT" dirty="0" smtClean="0"/>
              <a:t>Atviros klaidos peržiūrėtos ir surašyti sprendimai dėl jų tolesnio taisymo: netaisysim, taisysim vėliau, ne klaida, pakeitimas ir pan.</a:t>
            </a:r>
          </a:p>
          <a:p>
            <a:r>
              <a:rPr lang="lt-LT" dirty="0" smtClean="0"/>
              <a:t>Paruošta testavimo rezultatų ataskaita.</a:t>
            </a:r>
          </a:p>
          <a:p>
            <a:endParaRPr lang="en-GB" dirty="0"/>
          </a:p>
        </p:txBody>
      </p:sp>
    </p:spTree>
    <p:extLst>
      <p:ext uri="{BB962C8B-B14F-4D97-AF65-F5344CB8AC3E}">
        <p14:creationId xmlns:p14="http://schemas.microsoft.com/office/powerpoint/2010/main" val="278624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Klaidų valdymo sistema</a:t>
            </a:r>
            <a:endParaRPr lang="en-GB" dirty="0"/>
          </a:p>
        </p:txBody>
      </p:sp>
      <p:sp>
        <p:nvSpPr>
          <p:cNvPr id="5" name="Content Placeholder 4"/>
          <p:cNvSpPr>
            <a:spLocks noGrp="1"/>
          </p:cNvSpPr>
          <p:nvPr>
            <p:ph idx="1"/>
          </p:nvPr>
        </p:nvSpPr>
        <p:spPr/>
        <p:txBody>
          <a:bodyPr/>
          <a:lstStyle/>
          <a:p>
            <a:r>
              <a:rPr lang="lt-LT" dirty="0" smtClean="0"/>
              <a:t>Klaidos registruojamos klaidų valdymo sistemoje JIRA.</a:t>
            </a:r>
          </a:p>
          <a:p>
            <a:r>
              <a:rPr lang="lt-LT" dirty="0" smtClean="0"/>
              <a:t>Klaidos valdomos pagal procesą:</a:t>
            </a:r>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62984" y="3257651"/>
            <a:ext cx="10616667" cy="235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3886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Klaidos prioritetas</a:t>
            </a:r>
            <a:endParaRPr lang="en-GB" dirty="0"/>
          </a:p>
        </p:txBody>
      </p:sp>
      <p:sp>
        <p:nvSpPr>
          <p:cNvPr id="4" name="Content Placeholder 3"/>
          <p:cNvSpPr>
            <a:spLocks noGrp="1"/>
          </p:cNvSpPr>
          <p:nvPr>
            <p:ph idx="1"/>
          </p:nvPr>
        </p:nvSpPr>
        <p:spPr/>
        <p:txBody>
          <a:bodyPr>
            <a:normAutofit fontScale="92500" lnSpcReduction="10000"/>
          </a:bodyPr>
          <a:lstStyle/>
          <a:p>
            <a:pPr marL="0" indent="0">
              <a:buNone/>
            </a:pPr>
            <a:r>
              <a:rPr lang="lt-LT" dirty="0" smtClean="0"/>
              <a:t>Klaidos klasifikuojamos pagal prioritetą, kuris parodo, kokią įtaką klaida daro sistemos veikimui, duomenims ar resursams.</a:t>
            </a:r>
          </a:p>
          <a:p>
            <a:r>
              <a:rPr lang="lt-LT" dirty="0" smtClean="0"/>
              <a:t>P1 – Blokuojanti (</a:t>
            </a:r>
            <a:r>
              <a:rPr lang="lt-LT" dirty="0" err="1" smtClean="0"/>
              <a:t>Blocker</a:t>
            </a:r>
            <a:r>
              <a:rPr lang="lt-LT" dirty="0" smtClean="0"/>
              <a:t>) – sistema naudotis neįmanoma, ji neveikia arba lūžta, prarandami duomenys;</a:t>
            </a:r>
          </a:p>
          <a:p>
            <a:r>
              <a:rPr lang="lt-LT" dirty="0" smtClean="0"/>
              <a:t>P1 – Kritinė (</a:t>
            </a:r>
            <a:r>
              <a:rPr lang="lt-LT" dirty="0" err="1" smtClean="0"/>
              <a:t>Critical</a:t>
            </a:r>
            <a:r>
              <a:rPr lang="lt-LT" dirty="0" smtClean="0"/>
              <a:t>) – atskiromis sistemos dalimis naudotis neįmanoma: neveikia arba prarandami duomenys.</a:t>
            </a:r>
          </a:p>
          <a:p>
            <a:r>
              <a:rPr lang="lt-LT" dirty="0" smtClean="0"/>
              <a:t>P2 – Svarbi (</a:t>
            </a:r>
            <a:r>
              <a:rPr lang="lt-LT" dirty="0" err="1" smtClean="0"/>
              <a:t>Major</a:t>
            </a:r>
            <a:r>
              <a:rPr lang="lt-LT" dirty="0" smtClean="0"/>
              <a:t>) – neteisingas pagrindinių sistemos funkcijų veikimas.</a:t>
            </a:r>
          </a:p>
          <a:p>
            <a:r>
              <a:rPr lang="lt-LT" dirty="0" smtClean="0"/>
              <a:t>P3 – Nesvarbi (</a:t>
            </a:r>
            <a:r>
              <a:rPr lang="lt-LT" dirty="0" err="1" smtClean="0"/>
              <a:t>Minor</a:t>
            </a:r>
            <a:r>
              <a:rPr lang="lt-LT" dirty="0" smtClean="0"/>
              <a:t>) – klaida yra nepagrindinėse sistemos funkcijose arba klaidos blokuotą funkcionalumą galima pasiekti kitu būdu.</a:t>
            </a:r>
          </a:p>
          <a:p>
            <a:r>
              <a:rPr lang="lt-LT" dirty="0" smtClean="0"/>
              <a:t>P4 – Smulki (</a:t>
            </a:r>
            <a:r>
              <a:rPr lang="lt-LT" dirty="0" err="1" smtClean="0"/>
              <a:t>Trivial</a:t>
            </a:r>
            <a:r>
              <a:rPr lang="lt-LT" dirty="0" smtClean="0"/>
              <a:t>) – nereikšminga klaida (pvz.: rašybos klaida, tekstas </a:t>
            </a:r>
            <a:r>
              <a:rPr lang="lt-LT" dirty="0" err="1" smtClean="0"/>
              <a:t>nelygiojamas</a:t>
            </a:r>
            <a:r>
              <a:rPr lang="lt-LT" dirty="0" smtClean="0"/>
              <a:t>).</a:t>
            </a:r>
            <a:endParaRPr lang="en-GB" dirty="0"/>
          </a:p>
        </p:txBody>
      </p:sp>
    </p:spTree>
    <p:extLst>
      <p:ext uri="{BB962C8B-B14F-4D97-AF65-F5344CB8AC3E}">
        <p14:creationId xmlns:p14="http://schemas.microsoft.com/office/powerpoint/2010/main" val="328778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Klaidos sprendimas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lt-LT" dirty="0" smtClean="0"/>
              <a:t>Galimi klaidų sprendimai:</a:t>
            </a:r>
          </a:p>
          <a:p>
            <a:r>
              <a:rPr lang="lt-LT" dirty="0" smtClean="0"/>
              <a:t>Ištaisyta (</a:t>
            </a:r>
            <a:r>
              <a:rPr lang="lt-LT" dirty="0" err="1" smtClean="0"/>
              <a:t>Fixed</a:t>
            </a:r>
            <a:r>
              <a:rPr lang="lt-LT" dirty="0" smtClean="0"/>
              <a:t>) – klaida pataisyta.</a:t>
            </a:r>
          </a:p>
          <a:p>
            <a:r>
              <a:rPr lang="lt-LT" dirty="0" smtClean="0"/>
              <a:t>Taisymas atidėtas (</a:t>
            </a:r>
            <a:r>
              <a:rPr lang="lt-LT" dirty="0" err="1" smtClean="0"/>
              <a:t>Later</a:t>
            </a:r>
            <a:r>
              <a:rPr lang="lt-LT" dirty="0" smtClean="0"/>
              <a:t>) – klaida bus sprendžiama vėliau.</a:t>
            </a:r>
          </a:p>
          <a:p>
            <a:r>
              <a:rPr lang="lt-LT" dirty="0" smtClean="0"/>
              <a:t>Neteisinga (</a:t>
            </a:r>
            <a:r>
              <a:rPr lang="lt-LT" dirty="0" err="1" smtClean="0"/>
              <a:t>Invalid</a:t>
            </a:r>
            <a:r>
              <a:rPr lang="lt-LT" dirty="0" smtClean="0"/>
              <a:t>) – aprašyta problema yra ne klaida.</a:t>
            </a:r>
          </a:p>
          <a:p>
            <a:r>
              <a:rPr lang="lt-LT" dirty="0" smtClean="0"/>
              <a:t>Netaisoma (</a:t>
            </a:r>
            <a:r>
              <a:rPr lang="lt-LT" dirty="0" err="1" smtClean="0"/>
              <a:t>Won‘t</a:t>
            </a:r>
            <a:r>
              <a:rPr lang="lt-LT" dirty="0" smtClean="0"/>
              <a:t> </a:t>
            </a:r>
            <a:r>
              <a:rPr lang="lt-LT" dirty="0" err="1" smtClean="0"/>
              <a:t>fix</a:t>
            </a:r>
            <a:r>
              <a:rPr lang="lt-LT" dirty="0" smtClean="0"/>
              <a:t>) – aprašyta klaida nebus taisoma, jos neįmanoma ištaisyti arba ištaisymas reikalauja didelių laiko sąnaudų, o ištaisymo įtaka sistemos kokybei yra minimali.</a:t>
            </a:r>
          </a:p>
          <a:p>
            <a:r>
              <a:rPr lang="lt-LT" dirty="0" smtClean="0"/>
              <a:t>Pasikartojanti (</a:t>
            </a:r>
            <a:r>
              <a:rPr lang="lt-LT" dirty="0" err="1" smtClean="0"/>
              <a:t>Duplicate</a:t>
            </a:r>
            <a:r>
              <a:rPr lang="lt-LT" dirty="0" smtClean="0"/>
              <a:t>) – tokia klaida jau yra užregistruota.</a:t>
            </a:r>
          </a:p>
          <a:p>
            <a:r>
              <a:rPr lang="lt-LT" dirty="0" smtClean="0"/>
              <a:t>Nepavyksta atkartoti (</a:t>
            </a:r>
            <a:r>
              <a:rPr lang="lt-LT" dirty="0" err="1" smtClean="0"/>
              <a:t>Cannot</a:t>
            </a:r>
            <a:r>
              <a:rPr lang="lt-LT" dirty="0" smtClean="0"/>
              <a:t> </a:t>
            </a:r>
            <a:r>
              <a:rPr lang="lt-LT" dirty="0" err="1" smtClean="0"/>
              <a:t>Reproduce</a:t>
            </a:r>
            <a:r>
              <a:rPr lang="lt-LT" dirty="0" smtClean="0"/>
              <a:t>) – nepavyksta atkartoti aprašytos klaidos.</a:t>
            </a:r>
          </a:p>
        </p:txBody>
      </p:sp>
    </p:spTree>
    <p:extLst>
      <p:ext uri="{BB962C8B-B14F-4D97-AF65-F5344CB8AC3E}">
        <p14:creationId xmlns:p14="http://schemas.microsoft.com/office/powerpoint/2010/main" val="202575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8674291" cy="1325563"/>
          </a:xfrm>
        </p:spPr>
        <p:txBody>
          <a:bodyPr/>
          <a:lstStyle/>
          <a:p>
            <a:r>
              <a:rPr lang="lt-LT" dirty="0" smtClean="0"/>
              <a:t>Kas yra programinės įrangos testavimas?</a:t>
            </a:r>
            <a:endParaRPr lang="lt-LT" dirty="0"/>
          </a:p>
        </p:txBody>
      </p:sp>
      <p:sp>
        <p:nvSpPr>
          <p:cNvPr id="3" name="Content Placeholder 2"/>
          <p:cNvSpPr>
            <a:spLocks noGrp="1"/>
          </p:cNvSpPr>
          <p:nvPr>
            <p:ph idx="1"/>
          </p:nvPr>
        </p:nvSpPr>
        <p:spPr/>
        <p:txBody>
          <a:bodyPr/>
          <a:lstStyle/>
          <a:p>
            <a:r>
              <a:rPr lang="lt-LT" dirty="0" smtClean="0"/>
              <a:t>Sistemos ar programos operacijos vykdymas ar simuliavimas.</a:t>
            </a:r>
          </a:p>
          <a:p>
            <a:r>
              <a:rPr lang="lt-LT" dirty="0" smtClean="0"/>
              <a:t>Programos analizavimas siekiant surasti problemas ir klaidas.</a:t>
            </a:r>
          </a:p>
          <a:p>
            <a:r>
              <a:rPr lang="lt-LT" altLang="en-US" dirty="0" smtClean="0"/>
              <a:t>Nustatymas, ar programa </a:t>
            </a:r>
            <a:r>
              <a:rPr lang="lt-LT" altLang="en-US" dirty="0"/>
              <a:t>daro tai, ką turi </a:t>
            </a:r>
            <a:r>
              <a:rPr lang="lt-LT" altLang="en-US" dirty="0" smtClean="0"/>
              <a:t>daryti, </a:t>
            </a:r>
            <a:r>
              <a:rPr lang="lt-LT" altLang="en-US" dirty="0"/>
              <a:t>ir nedaro to, ko neturi </a:t>
            </a:r>
            <a:r>
              <a:rPr lang="lt-LT" altLang="en-US" dirty="0" smtClean="0"/>
              <a:t>daryti.</a:t>
            </a:r>
            <a:endParaRPr lang="lt-LT" dirty="0" smtClean="0"/>
          </a:p>
          <a:p>
            <a:r>
              <a:rPr lang="lt-LT" altLang="en-US" dirty="0"/>
              <a:t>Į</a:t>
            </a:r>
            <a:r>
              <a:rPr lang="lt-LT" altLang="en-US" dirty="0" smtClean="0"/>
              <a:t>vertinimas, ar programa </a:t>
            </a:r>
            <a:r>
              <a:rPr lang="lt-LT" altLang="en-US" dirty="0"/>
              <a:t>atitinka </a:t>
            </a:r>
            <a:r>
              <a:rPr lang="lt-LT" altLang="en-US" dirty="0" smtClean="0"/>
              <a:t>jai keliamus </a:t>
            </a:r>
            <a:r>
              <a:rPr lang="lt-LT" altLang="en-US" dirty="0"/>
              <a:t>reikal</a:t>
            </a:r>
            <a:r>
              <a:rPr lang="en-US" altLang="en-US" dirty="0"/>
              <a:t>a</a:t>
            </a:r>
            <a:r>
              <a:rPr lang="lt-LT" altLang="en-US" dirty="0" smtClean="0"/>
              <a:t>vimus.</a:t>
            </a:r>
            <a:endParaRPr lang="lt-LT" dirty="0" smtClean="0"/>
          </a:p>
          <a:p>
            <a:r>
              <a:rPr lang="lt-LT" dirty="0" smtClean="0"/>
              <a:t>Reikalavimų ir projektavimo peržiūra.</a:t>
            </a:r>
          </a:p>
          <a:p>
            <a:endParaRPr lang="lt-LT" dirty="0" smtClean="0"/>
          </a:p>
          <a:p>
            <a:endParaRPr lang="lt-LT" dirty="0"/>
          </a:p>
        </p:txBody>
      </p:sp>
    </p:spTree>
    <p:extLst>
      <p:ext uri="{BB962C8B-B14F-4D97-AF65-F5344CB8AC3E}">
        <p14:creationId xmlns:p14="http://schemas.microsoft.com/office/powerpoint/2010/main" val="401926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Klaidos pavyzdys</a:t>
            </a:r>
            <a:endParaRPr lang="en-US" dirty="0"/>
          </a:p>
        </p:txBody>
      </p:sp>
      <p:pic>
        <p:nvPicPr>
          <p:cNvPr id="9" name="Content Placeholder 8"/>
          <p:cNvPicPr>
            <a:picLocks noGrp="1" noChangeAspect="1"/>
          </p:cNvPicPr>
          <p:nvPr>
            <p:ph idx="1"/>
          </p:nvPr>
        </p:nvPicPr>
        <p:blipFill>
          <a:blip r:embed="rId3"/>
          <a:stretch>
            <a:fillRect/>
          </a:stretch>
        </p:blipFill>
        <p:spPr>
          <a:xfrm>
            <a:off x="1118387" y="1544272"/>
            <a:ext cx="9315450" cy="4486275"/>
          </a:xfrm>
          <a:prstGeom prst="rect">
            <a:avLst/>
          </a:prstGeom>
        </p:spPr>
      </p:pic>
      <p:sp>
        <p:nvSpPr>
          <p:cNvPr id="7" name="AutoShape 4" descr="https://mail10.alna.lt/owa/attachment.ashx?id=RgAAAACqxmY0JOHzTLjVX%2fmpR75iBwCgRZlJyYfyTIrtdCmj7CJkAAAAAyYiAAA%2frw7jy63hQ7bbCL3r0A8WAAOMLclIAAAJ&amp;attcnt=1&amp;attid0=BAAAAAAA&amp;attcid0=image001.png%4001D375FA.74F31D80"/>
          <p:cNvSpPr>
            <a:spLocks noChangeAspect="1" noChangeArrowheads="1"/>
          </p:cNvSpPr>
          <p:nvPr/>
        </p:nvSpPr>
        <p:spPr bwMode="auto">
          <a:xfrm>
            <a:off x="0" y="-84138"/>
            <a:ext cx="9315450" cy="44862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5829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įrankiai</a:t>
            </a:r>
            <a:endParaRPr lang="en-GB" dirty="0"/>
          </a:p>
        </p:txBody>
      </p:sp>
      <p:sp>
        <p:nvSpPr>
          <p:cNvPr id="4" name="Content Placeholder 3"/>
          <p:cNvSpPr>
            <a:spLocks noGrp="1"/>
          </p:cNvSpPr>
          <p:nvPr>
            <p:ph idx="1"/>
          </p:nvPr>
        </p:nvSpPr>
        <p:spPr/>
        <p:txBody>
          <a:bodyPr>
            <a:normAutofit lnSpcReduction="10000"/>
          </a:bodyPr>
          <a:lstStyle/>
          <a:p>
            <a:pPr marL="0" indent="0">
              <a:buNone/>
            </a:pPr>
            <a:r>
              <a:rPr lang="lt-LT" dirty="0" smtClean="0"/>
              <a:t>Testavimo proceso metu atliekamoms užduotims ir veikloms palengvinti, pagreitinti gali būti naudojami įrankiai.</a:t>
            </a:r>
          </a:p>
          <a:p>
            <a:r>
              <a:rPr lang="lt-LT" dirty="0" smtClean="0"/>
              <a:t>Testavimo valdymo įrankiai</a:t>
            </a:r>
            <a:r>
              <a:rPr lang="lt-LT" smtClean="0"/>
              <a:t>: qTest</a:t>
            </a:r>
            <a:r>
              <a:rPr lang="lt-LT" dirty="0" smtClean="0"/>
              <a:t>, </a:t>
            </a:r>
            <a:r>
              <a:rPr lang="lt-LT" dirty="0" err="1" smtClean="0"/>
              <a:t>QABook</a:t>
            </a:r>
            <a:r>
              <a:rPr lang="lt-LT" dirty="0" smtClean="0"/>
              <a:t>, </a:t>
            </a:r>
            <a:r>
              <a:rPr lang="lt-LT" dirty="0" err="1" smtClean="0"/>
              <a:t>QAComplete</a:t>
            </a:r>
            <a:r>
              <a:rPr lang="lt-LT" dirty="0" smtClean="0"/>
              <a:t>.</a:t>
            </a:r>
          </a:p>
          <a:p>
            <a:r>
              <a:rPr lang="lt-LT" dirty="0" smtClean="0"/>
              <a:t>Klaidų valdymo įrankiai: </a:t>
            </a:r>
            <a:r>
              <a:rPr lang="lt-LT" dirty="0" err="1" smtClean="0"/>
              <a:t>MantisBT</a:t>
            </a:r>
            <a:r>
              <a:rPr lang="lt-LT" dirty="0" smtClean="0"/>
              <a:t>, </a:t>
            </a:r>
            <a:r>
              <a:rPr lang="lt-LT" dirty="0" err="1" smtClean="0"/>
              <a:t>Bugzilla</a:t>
            </a:r>
            <a:r>
              <a:rPr lang="lt-LT" dirty="0" smtClean="0"/>
              <a:t>, JIRA, </a:t>
            </a:r>
            <a:r>
              <a:rPr lang="lt-LT" dirty="0" err="1" smtClean="0"/>
              <a:t>FogBugz</a:t>
            </a:r>
            <a:r>
              <a:rPr lang="lt-LT" dirty="0" smtClean="0"/>
              <a:t>.</a:t>
            </a:r>
          </a:p>
          <a:p>
            <a:r>
              <a:rPr lang="lt-LT" dirty="0" smtClean="0"/>
              <a:t>Testavimo atvejų valdymo įrankiai: </a:t>
            </a:r>
            <a:r>
              <a:rPr lang="lt-LT" dirty="0" err="1" smtClean="0"/>
              <a:t>TestLink</a:t>
            </a:r>
            <a:r>
              <a:rPr lang="lt-LT" dirty="0" smtClean="0"/>
              <a:t>, </a:t>
            </a:r>
            <a:r>
              <a:rPr lang="lt-LT" dirty="0" err="1" smtClean="0"/>
              <a:t>TestLodge</a:t>
            </a:r>
            <a:r>
              <a:rPr lang="lt-LT" dirty="0" smtClean="0"/>
              <a:t>, </a:t>
            </a:r>
            <a:r>
              <a:rPr lang="lt-LT" dirty="0" err="1" smtClean="0"/>
              <a:t>Testopia</a:t>
            </a:r>
            <a:r>
              <a:rPr lang="lt-LT" dirty="0" smtClean="0"/>
              <a:t>.</a:t>
            </a:r>
          </a:p>
          <a:p>
            <a:r>
              <a:rPr lang="lt-LT" dirty="0" smtClean="0"/>
              <a:t>Testavimo duomenų paruošimo įrankiai: Data </a:t>
            </a:r>
            <a:r>
              <a:rPr lang="lt-LT" dirty="0" err="1" smtClean="0"/>
              <a:t>Generator</a:t>
            </a:r>
            <a:r>
              <a:rPr lang="lt-LT" dirty="0" smtClean="0"/>
              <a:t>, </a:t>
            </a:r>
            <a:r>
              <a:rPr lang="lt-LT" dirty="0" err="1" smtClean="0"/>
              <a:t>Datatect</a:t>
            </a:r>
            <a:r>
              <a:rPr lang="lt-LT" dirty="0" smtClean="0"/>
              <a:t>.</a:t>
            </a:r>
          </a:p>
          <a:p>
            <a:r>
              <a:rPr lang="lt-LT" dirty="0" smtClean="0"/>
              <a:t>Testavimo vykdymo įrankiai: </a:t>
            </a:r>
            <a:r>
              <a:rPr lang="lt-LT" dirty="0" err="1" smtClean="0"/>
              <a:t>Selenium</a:t>
            </a:r>
            <a:r>
              <a:rPr lang="lt-LT" dirty="0" smtClean="0"/>
              <a:t>, </a:t>
            </a:r>
            <a:r>
              <a:rPr lang="lt-LT" dirty="0" err="1" smtClean="0"/>
              <a:t>Sahi</a:t>
            </a:r>
            <a:r>
              <a:rPr lang="lt-LT" dirty="0" smtClean="0"/>
              <a:t>, </a:t>
            </a:r>
            <a:r>
              <a:rPr lang="lt-LT" dirty="0" err="1" smtClean="0"/>
              <a:t>SoapUI</a:t>
            </a:r>
            <a:r>
              <a:rPr lang="lt-LT" dirty="0" smtClean="0"/>
              <a:t>.</a:t>
            </a:r>
          </a:p>
          <a:p>
            <a:r>
              <a:rPr lang="lt-LT" dirty="0" smtClean="0"/>
              <a:t>Saugumo testavimo įrankiai: Vega, </a:t>
            </a:r>
            <a:r>
              <a:rPr lang="lt-LT" dirty="0" err="1" smtClean="0"/>
              <a:t>Wapiti</a:t>
            </a:r>
            <a:r>
              <a:rPr lang="lt-LT" dirty="0" smtClean="0"/>
              <a:t>, W3af, </a:t>
            </a:r>
            <a:r>
              <a:rPr lang="lt-LT" dirty="0" err="1" smtClean="0"/>
              <a:t>Iron</a:t>
            </a:r>
            <a:r>
              <a:rPr lang="lt-LT" dirty="0" smtClean="0"/>
              <a:t> </a:t>
            </a:r>
            <a:r>
              <a:rPr lang="lt-LT" dirty="0" err="1" smtClean="0"/>
              <a:t>Wasp</a:t>
            </a:r>
            <a:r>
              <a:rPr lang="lt-LT" dirty="0" smtClean="0"/>
              <a:t>.</a:t>
            </a:r>
          </a:p>
          <a:p>
            <a:r>
              <a:rPr lang="lt-LT" dirty="0" smtClean="0"/>
              <a:t>Našumo, apkrovos ir streso testavimo įrankiai: </a:t>
            </a:r>
            <a:r>
              <a:rPr lang="lt-LT" dirty="0" err="1" smtClean="0"/>
              <a:t>JMeter</a:t>
            </a:r>
            <a:r>
              <a:rPr lang="lt-LT" dirty="0" smtClean="0"/>
              <a:t>, </a:t>
            </a:r>
            <a:r>
              <a:rPr lang="lt-LT" dirty="0" err="1" smtClean="0"/>
              <a:t>Tsung</a:t>
            </a:r>
            <a:r>
              <a:rPr lang="lt-LT" dirty="0" smtClean="0"/>
              <a:t>, </a:t>
            </a:r>
            <a:r>
              <a:rPr lang="lt-LT" dirty="0" err="1" smtClean="0"/>
              <a:t>Locust</a:t>
            </a:r>
            <a:r>
              <a:rPr lang="lt-LT" dirty="0" smtClean="0"/>
              <a:t>.</a:t>
            </a:r>
          </a:p>
          <a:p>
            <a:pPr marL="0" indent="0">
              <a:buNone/>
            </a:pPr>
            <a:endParaRPr lang="lt-LT" dirty="0" smtClean="0"/>
          </a:p>
          <a:p>
            <a:pPr marL="0" indent="0">
              <a:buNone/>
            </a:pPr>
            <a:endParaRPr lang="lt-LT" dirty="0" smtClean="0"/>
          </a:p>
          <a:p>
            <a:pPr marL="0" indent="0">
              <a:buNone/>
            </a:pPr>
            <a:endParaRPr lang="lt-LT" dirty="0" smtClean="0"/>
          </a:p>
        </p:txBody>
      </p:sp>
    </p:spTree>
    <p:extLst>
      <p:ext uri="{BB962C8B-B14F-4D97-AF65-F5344CB8AC3E}">
        <p14:creationId xmlns:p14="http://schemas.microsoft.com/office/powerpoint/2010/main" val="2483896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Reikalavimui testuotojui</a:t>
            </a:r>
            <a:endParaRPr lang="en-GB" dirty="0"/>
          </a:p>
        </p:txBody>
      </p:sp>
      <p:sp>
        <p:nvSpPr>
          <p:cNvPr id="3" name="Content Placeholder 2"/>
          <p:cNvSpPr>
            <a:spLocks noGrp="1"/>
          </p:cNvSpPr>
          <p:nvPr>
            <p:ph idx="1"/>
          </p:nvPr>
        </p:nvSpPr>
        <p:spPr/>
        <p:txBody>
          <a:bodyPr>
            <a:normAutofit/>
          </a:bodyPr>
          <a:lstStyle/>
          <a:p>
            <a:r>
              <a:rPr lang="lt-LT" dirty="0" smtClean="0"/>
              <a:t>Analitinis mąstymas</a:t>
            </a:r>
          </a:p>
          <a:p>
            <a:r>
              <a:rPr lang="lt-LT" dirty="0" smtClean="0"/>
              <a:t>Pastabus detalėms</a:t>
            </a:r>
          </a:p>
          <a:p>
            <a:r>
              <a:rPr lang="lt-LT" dirty="0" smtClean="0"/>
              <a:t>Kruopštus, kantrus</a:t>
            </a:r>
          </a:p>
          <a:p>
            <a:r>
              <a:rPr lang="lt-LT" dirty="0" smtClean="0"/>
              <a:t>Atsakingas, savarankiškas</a:t>
            </a:r>
          </a:p>
          <a:p>
            <a:r>
              <a:rPr lang="lt-LT" dirty="0" smtClean="0"/>
              <a:t>Nusiteikęs „pesimistiškai“: </a:t>
            </a:r>
            <a:r>
              <a:rPr lang="lt-LT" dirty="0"/>
              <a:t>sistemoje yra klaidų</a:t>
            </a:r>
          </a:p>
          <a:p>
            <a:r>
              <a:rPr lang="lt-LT" dirty="0" smtClean="0"/>
              <a:t>Žodinė ir rašytinė komunikacija</a:t>
            </a:r>
          </a:p>
          <a:p>
            <a:r>
              <a:rPr lang="lt-LT" dirty="0" smtClean="0"/>
              <a:t>Dirbti komandoje</a:t>
            </a:r>
          </a:p>
        </p:txBody>
      </p:sp>
    </p:spTree>
    <p:extLst>
      <p:ext uri="{BB962C8B-B14F-4D97-AF65-F5344CB8AC3E}">
        <p14:creationId xmlns:p14="http://schemas.microsoft.com/office/powerpoint/2010/main" val="3587355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Nuorodos</a:t>
            </a:r>
            <a:endParaRPr lang="en-US" dirty="0"/>
          </a:p>
        </p:txBody>
      </p:sp>
      <p:sp>
        <p:nvSpPr>
          <p:cNvPr id="3" name="Content Placeholder 2"/>
          <p:cNvSpPr>
            <a:spLocks noGrp="1"/>
          </p:cNvSpPr>
          <p:nvPr>
            <p:ph idx="1"/>
          </p:nvPr>
        </p:nvSpPr>
        <p:spPr/>
        <p:txBody>
          <a:bodyPr/>
          <a:lstStyle/>
          <a:p>
            <a:r>
              <a:rPr lang="lt-LT" dirty="0" smtClean="0"/>
              <a:t>Testavimo terminų žodynas </a:t>
            </a:r>
            <a:r>
              <a:rPr lang="en-US" dirty="0" smtClean="0">
                <a:hlinkClick r:id="rId3"/>
              </a:rPr>
              <a:t>http</a:t>
            </a:r>
            <a:r>
              <a:rPr lang="en-US" dirty="0">
                <a:hlinkClick r:id="rId3"/>
              </a:rPr>
              <a:t>://glossary.istqb.org</a:t>
            </a:r>
            <a:r>
              <a:rPr lang="en-US" dirty="0" smtClean="0">
                <a:hlinkClick r:id="rId3"/>
              </a:rPr>
              <a:t>/</a:t>
            </a:r>
            <a:endParaRPr lang="lt-LT" dirty="0" smtClean="0"/>
          </a:p>
          <a:p>
            <a:r>
              <a:rPr lang="lt-LT" dirty="0" smtClean="0"/>
              <a:t>Testavimo pagrindai knygoje </a:t>
            </a:r>
            <a:r>
              <a:rPr lang="en-US" dirty="0"/>
              <a:t>Rex Black, Erik Van </a:t>
            </a:r>
            <a:r>
              <a:rPr lang="en-US" dirty="0" err="1"/>
              <a:t>Veenendaal</a:t>
            </a:r>
            <a:r>
              <a:rPr lang="en-US" dirty="0"/>
              <a:t>,  Dorothy Graham (2012), </a:t>
            </a:r>
            <a:r>
              <a:rPr lang="en-US" i="1" dirty="0"/>
              <a:t>Foundations of Software Testing - ISTQB</a:t>
            </a:r>
            <a:r>
              <a:rPr lang="en-US" i="1" baseline="30000" dirty="0"/>
              <a:t>®</a:t>
            </a:r>
            <a:r>
              <a:rPr lang="en-US" i="1" dirty="0"/>
              <a:t> Certification</a:t>
            </a:r>
            <a:r>
              <a:rPr lang="en-US" dirty="0"/>
              <a:t>, 3rd ed., Cengage </a:t>
            </a:r>
            <a:r>
              <a:rPr lang="en-US" dirty="0" smtClean="0"/>
              <a:t>Learning</a:t>
            </a:r>
            <a:endParaRPr lang="lt-LT" dirty="0" smtClean="0"/>
          </a:p>
          <a:p>
            <a:r>
              <a:rPr lang="lt-LT" dirty="0" smtClean="0"/>
              <a:t>Interaktyvi testavimo bendruomenės svetainė </a:t>
            </a:r>
            <a:r>
              <a:rPr lang="lt-LT" dirty="0" smtClean="0">
                <a:hlinkClick r:id="rId4"/>
              </a:rPr>
              <a:t>https</a:t>
            </a:r>
            <a:r>
              <a:rPr lang="lt-LT" dirty="0">
                <a:hlinkClick r:id="rId4"/>
              </a:rPr>
              <a:t>://www.stickyminds.com</a:t>
            </a:r>
            <a:r>
              <a:rPr lang="lt-LT" dirty="0" smtClean="0">
                <a:hlinkClick r:id="rId4"/>
              </a:rPr>
              <a:t>/</a:t>
            </a:r>
            <a:endParaRPr lang="lt-LT" dirty="0" smtClean="0"/>
          </a:p>
          <a:p>
            <a:pPr marL="0" indent="0">
              <a:buNone/>
            </a:pPr>
            <a:endParaRPr lang="en-US" dirty="0"/>
          </a:p>
        </p:txBody>
      </p:sp>
    </p:spTree>
    <p:extLst>
      <p:ext uri="{BB962C8B-B14F-4D97-AF65-F5344CB8AC3E}">
        <p14:creationId xmlns:p14="http://schemas.microsoft.com/office/powerpoint/2010/main" val="1147437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dirty="0" smtClean="0"/>
              <a:t>Testavimo humoras</a:t>
            </a:r>
            <a:endParaRPr lang="en-GB"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634" y="1825625"/>
            <a:ext cx="5198731" cy="4351338"/>
          </a:xfrm>
        </p:spPr>
      </p:pic>
    </p:spTree>
    <p:extLst>
      <p:ext uri="{BB962C8B-B14F-4D97-AF65-F5344CB8AC3E}">
        <p14:creationId xmlns:p14="http://schemas.microsoft.com/office/powerpoint/2010/main" val="2351727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humoras</a:t>
            </a:r>
            <a:endParaRPr lang="en-US" dirty="0"/>
          </a:p>
        </p:txBody>
      </p:sp>
      <p:sp>
        <p:nvSpPr>
          <p:cNvPr id="5" name="Content Placeholder 4"/>
          <p:cNvSpPr>
            <a:spLocks noGrp="1"/>
          </p:cNvSpPr>
          <p:nvPr>
            <p:ph idx="1"/>
          </p:nvPr>
        </p:nvSpPr>
        <p:spPr/>
        <p:txBody>
          <a:bodyPr/>
          <a:lstStyle/>
          <a:p>
            <a:pPr marL="0" indent="0">
              <a:buNone/>
            </a:pPr>
            <a:r>
              <a:rPr lang="en-US" b="1" dirty="0"/>
              <a:t>Light Bulb</a:t>
            </a:r>
            <a:endParaRPr lang="en-US" dirty="0"/>
          </a:p>
          <a:p>
            <a:r>
              <a:rPr lang="en-US" i="1" dirty="0"/>
              <a:t>Question</a:t>
            </a:r>
            <a:r>
              <a:rPr lang="en-US" dirty="0"/>
              <a:t>: How many testers does it take to change a light bulb?</a:t>
            </a:r>
            <a:br>
              <a:rPr lang="en-US" dirty="0"/>
            </a:br>
            <a:r>
              <a:rPr lang="en-US" i="1" dirty="0"/>
              <a:t>Answer</a:t>
            </a:r>
            <a:r>
              <a:rPr lang="en-US" dirty="0"/>
              <a:t>: None. Testers do not fix problems; they just find them</a:t>
            </a:r>
            <a:r>
              <a:rPr lang="en-US" dirty="0" smtClean="0"/>
              <a:t>.</a:t>
            </a:r>
            <a:endParaRPr lang="lt-LT" dirty="0" smtClean="0"/>
          </a:p>
          <a:p>
            <a:endParaRPr lang="en-US" dirty="0"/>
          </a:p>
          <a:p>
            <a:r>
              <a:rPr lang="en-US" i="1" dirty="0"/>
              <a:t>Question</a:t>
            </a:r>
            <a:r>
              <a:rPr lang="en-US" dirty="0"/>
              <a:t>: How many programmers does it take to change a light bulb?</a:t>
            </a:r>
            <a:br>
              <a:rPr lang="en-US" dirty="0"/>
            </a:br>
            <a:r>
              <a:rPr lang="en-US" i="1" dirty="0"/>
              <a:t>Answer1</a:t>
            </a:r>
            <a:r>
              <a:rPr lang="en-US" dirty="0"/>
              <a:t>: What’s the problem? The bulb at my desk works fine!</a:t>
            </a:r>
            <a:br>
              <a:rPr lang="en-US" dirty="0"/>
            </a:br>
            <a:r>
              <a:rPr lang="en-US" i="1" dirty="0"/>
              <a:t>Answer2</a:t>
            </a:r>
            <a:r>
              <a:rPr lang="en-US" dirty="0"/>
              <a:t>: None. That’s a hardware problem.</a:t>
            </a:r>
          </a:p>
          <a:p>
            <a:endParaRPr lang="en-US" dirty="0"/>
          </a:p>
        </p:txBody>
      </p:sp>
    </p:spTree>
    <p:extLst>
      <p:ext uri="{BB962C8B-B14F-4D97-AF65-F5344CB8AC3E}">
        <p14:creationId xmlns:p14="http://schemas.microsoft.com/office/powerpoint/2010/main" val="1483971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humoras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Programmer Responses</a:t>
            </a:r>
            <a:endParaRPr lang="en-US" dirty="0"/>
          </a:p>
          <a:p>
            <a:pPr marL="0" indent="0">
              <a:buNone/>
            </a:pPr>
            <a:r>
              <a:rPr lang="en-US" dirty="0"/>
              <a:t>Some sample replies that you get from programmers when their programs do not work:</a:t>
            </a:r>
          </a:p>
          <a:p>
            <a:r>
              <a:rPr lang="en-US" dirty="0"/>
              <a:t>“It works fine on MY computer”</a:t>
            </a:r>
          </a:p>
          <a:p>
            <a:r>
              <a:rPr lang="en-US" dirty="0"/>
              <a:t>“It worked yesterday.”</a:t>
            </a:r>
          </a:p>
          <a:p>
            <a:r>
              <a:rPr lang="en-US" dirty="0"/>
              <a:t>“It must be a hardware problem.”</a:t>
            </a:r>
          </a:p>
          <a:p>
            <a:r>
              <a:rPr lang="en-US" dirty="0"/>
              <a:t>“What did you type in wrong to get it to crash?”</a:t>
            </a:r>
          </a:p>
          <a:p>
            <a:r>
              <a:rPr lang="en-US" dirty="0"/>
              <a:t>“You must have the wrong version.”</a:t>
            </a:r>
          </a:p>
          <a:p>
            <a:r>
              <a:rPr lang="en-US" dirty="0"/>
              <a:t>“Somebody must have changed my code.”</a:t>
            </a:r>
          </a:p>
          <a:p>
            <a:r>
              <a:rPr lang="en-US" dirty="0"/>
              <a:t>“Why do you want to do it that way?”</a:t>
            </a:r>
          </a:p>
          <a:p>
            <a:r>
              <a:rPr lang="en-US" dirty="0"/>
              <a:t>“I thought I fixed that.”</a:t>
            </a:r>
          </a:p>
          <a:p>
            <a:endParaRPr lang="en-US" dirty="0"/>
          </a:p>
        </p:txBody>
      </p:sp>
    </p:spTree>
    <p:extLst>
      <p:ext uri="{BB962C8B-B14F-4D97-AF65-F5344CB8AC3E}">
        <p14:creationId xmlns:p14="http://schemas.microsoft.com/office/powerpoint/2010/main" val="3213114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humoras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414" y="1386010"/>
            <a:ext cx="5572125" cy="4457700"/>
          </a:xfrm>
        </p:spPr>
      </p:pic>
    </p:spTree>
    <p:extLst>
      <p:ext uri="{BB962C8B-B14F-4D97-AF65-F5344CB8AC3E}">
        <p14:creationId xmlns:p14="http://schemas.microsoft.com/office/powerpoint/2010/main" val="60241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Klausimai</a:t>
            </a:r>
            <a:r>
              <a:rPr lang="en-US" dirty="0" smtClean="0"/>
              <a:t>?</a:t>
            </a:r>
            <a:endParaRPr lang="lt-LT" dirty="0"/>
          </a:p>
        </p:txBody>
      </p:sp>
      <p:sp>
        <p:nvSpPr>
          <p:cNvPr id="10" name="Content Placeholder 9"/>
          <p:cNvSpPr>
            <a:spLocks noGrp="1"/>
          </p:cNvSpPr>
          <p:nvPr>
            <p:ph idx="1"/>
          </p:nvPr>
        </p:nvSpPr>
        <p:spPr/>
        <p:txBody>
          <a:bodyPr/>
          <a:lstStyle/>
          <a:p>
            <a:endParaRPr lang="lt-LT" dirty="0"/>
          </a:p>
        </p:txBody>
      </p:sp>
    </p:spTree>
    <p:extLst>
      <p:ext uri="{BB962C8B-B14F-4D97-AF65-F5344CB8AC3E}">
        <p14:creationId xmlns:p14="http://schemas.microsoft.com/office/powerpoint/2010/main" val="237898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Praktinė užduotis 1</a:t>
            </a:r>
            <a:endParaRPr lang="en-US" dirty="0"/>
          </a:p>
        </p:txBody>
      </p:sp>
      <p:sp>
        <p:nvSpPr>
          <p:cNvPr id="3" name="Content Placeholder 2"/>
          <p:cNvSpPr>
            <a:spLocks noGrp="1"/>
          </p:cNvSpPr>
          <p:nvPr>
            <p:ph idx="1"/>
          </p:nvPr>
        </p:nvSpPr>
        <p:spPr/>
        <p:txBody>
          <a:bodyPr/>
          <a:lstStyle/>
          <a:p>
            <a:pPr marL="0" indent="0">
              <a:buNone/>
            </a:pPr>
            <a:r>
              <a:rPr lang="en-US" dirty="0" smtClean="0"/>
              <a:t>List </a:t>
            </a:r>
            <a:r>
              <a:rPr lang="en-US" dirty="0"/>
              <a:t>the defects/enhancements in the room you are in right now. </a:t>
            </a:r>
            <a:endParaRPr lang="lt-LT" dirty="0" smtClean="0"/>
          </a:p>
          <a:p>
            <a:pPr marL="0" indent="0">
              <a:buNone/>
            </a:pPr>
            <a:r>
              <a:rPr lang="en-US" dirty="0" smtClean="0"/>
              <a:t>[</a:t>
            </a:r>
            <a:r>
              <a:rPr lang="en-US" dirty="0"/>
              <a:t>For example: there are dirty marks on the wall; the lighting could be better]</a:t>
            </a:r>
          </a:p>
          <a:p>
            <a:endParaRPr lang="en-US" dirty="0"/>
          </a:p>
        </p:txBody>
      </p:sp>
    </p:spTree>
    <p:extLst>
      <p:ext uri="{BB962C8B-B14F-4D97-AF65-F5344CB8AC3E}">
        <p14:creationId xmlns:p14="http://schemas.microsoft.com/office/powerpoint/2010/main" val="1043811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tikslai</a:t>
            </a:r>
            <a:endParaRPr lang="lt-LT" dirty="0"/>
          </a:p>
        </p:txBody>
      </p:sp>
      <p:sp>
        <p:nvSpPr>
          <p:cNvPr id="3" name="Content Placeholder 2"/>
          <p:cNvSpPr>
            <a:spLocks noGrp="1"/>
          </p:cNvSpPr>
          <p:nvPr>
            <p:ph idx="1"/>
          </p:nvPr>
        </p:nvSpPr>
        <p:spPr/>
        <p:txBody>
          <a:bodyPr>
            <a:normAutofit/>
          </a:bodyPr>
          <a:lstStyle/>
          <a:p>
            <a:r>
              <a:rPr lang="lt-LT" dirty="0" smtClean="0"/>
              <a:t>Surasti klaidas ir sistemos trūkumus.</a:t>
            </a:r>
          </a:p>
          <a:p>
            <a:r>
              <a:rPr lang="lt-LT" dirty="0" smtClean="0"/>
              <a:t>Nustatyti tikrąsias sistemos galimybes ir apribojimus.</a:t>
            </a:r>
          </a:p>
          <a:p>
            <a:r>
              <a:rPr lang="lt-LT" dirty="0" smtClean="0"/>
              <a:t>Pateikti informaciją apie komponento, sistemos ar kito darbo produkto kokybę.</a:t>
            </a:r>
          </a:p>
          <a:p>
            <a:r>
              <a:rPr lang="lt-LT" dirty="0"/>
              <a:t>Įsitikinti, kad sistema yra užbaigta ir </a:t>
            </a:r>
            <a:r>
              <a:rPr lang="lt-LT" dirty="0" smtClean="0"/>
              <a:t>tinkama </a:t>
            </a:r>
            <a:r>
              <a:rPr lang="lt-LT" dirty="0"/>
              <a:t>naudojimui ar integracijai su kita sistema</a:t>
            </a:r>
            <a:r>
              <a:rPr lang="lt-LT" dirty="0" smtClean="0"/>
              <a:t>.</a:t>
            </a:r>
          </a:p>
          <a:p>
            <a:r>
              <a:rPr lang="lt-LT" dirty="0" smtClean="0"/>
              <a:t>Pateikti informaciją, kuri sumažintų klaidų atsiradimą.</a:t>
            </a:r>
          </a:p>
          <a:p>
            <a:r>
              <a:rPr lang="lt-LT" dirty="0" smtClean="0"/>
              <a:t>Atskleisti klaidas anksčiau, sistemos kūrimo proceso pradžioje.</a:t>
            </a:r>
          </a:p>
          <a:p>
            <a:endParaRPr lang="lt-LT" dirty="0" smtClean="0"/>
          </a:p>
          <a:p>
            <a:endParaRPr lang="lt-LT" dirty="0"/>
          </a:p>
        </p:txBody>
      </p:sp>
    </p:spTree>
    <p:extLst>
      <p:ext uri="{BB962C8B-B14F-4D97-AF65-F5344CB8AC3E}">
        <p14:creationId xmlns:p14="http://schemas.microsoft.com/office/powerpoint/2010/main" val="1033633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Praktinė užduotis 2</a:t>
            </a:r>
            <a:endParaRPr lang="lt-LT" dirty="0"/>
          </a:p>
        </p:txBody>
      </p:sp>
      <p:sp>
        <p:nvSpPr>
          <p:cNvPr id="3" name="Content Placeholder 2"/>
          <p:cNvSpPr>
            <a:spLocks noGrp="1"/>
          </p:cNvSpPr>
          <p:nvPr>
            <p:ph idx="1"/>
          </p:nvPr>
        </p:nvSpPr>
        <p:spPr/>
        <p:txBody>
          <a:bodyPr>
            <a:normAutofit/>
          </a:bodyPr>
          <a:lstStyle/>
          <a:p>
            <a:r>
              <a:rPr lang="en-US" dirty="0"/>
              <a:t>There is a simple program with the following items:</a:t>
            </a:r>
          </a:p>
          <a:p>
            <a:pPr lvl="0"/>
            <a:r>
              <a:rPr lang="en-US" dirty="0"/>
              <a:t>Input Box A</a:t>
            </a:r>
          </a:p>
          <a:p>
            <a:pPr lvl="0"/>
            <a:r>
              <a:rPr lang="en-US" dirty="0"/>
              <a:t>Input Box B</a:t>
            </a:r>
          </a:p>
          <a:p>
            <a:pPr lvl="0"/>
            <a:r>
              <a:rPr lang="en-US" dirty="0"/>
              <a:t>Add button</a:t>
            </a:r>
          </a:p>
          <a:p>
            <a:pPr lvl="0"/>
            <a:r>
              <a:rPr lang="en-US" dirty="0"/>
              <a:t>Result Text Box [=A+B]</a:t>
            </a:r>
          </a:p>
          <a:p>
            <a:r>
              <a:rPr lang="en-US" dirty="0"/>
              <a:t>Identify all the test cases for the program. [Example: press the Add button without entering anything in Input Box A and B]</a:t>
            </a:r>
          </a:p>
          <a:p>
            <a:endParaRPr lang="lt-LT" dirty="0"/>
          </a:p>
        </p:txBody>
      </p:sp>
    </p:spTree>
    <p:extLst>
      <p:ext uri="{BB962C8B-B14F-4D97-AF65-F5344CB8AC3E}">
        <p14:creationId xmlns:p14="http://schemas.microsoft.com/office/powerpoint/2010/main" val="1138321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t-LT" dirty="0" smtClean="0"/>
              <a:t>Praktinė užduotis 3</a:t>
            </a:r>
            <a:endParaRPr lang="en-US" dirty="0"/>
          </a:p>
        </p:txBody>
      </p:sp>
      <p:sp>
        <p:nvSpPr>
          <p:cNvPr id="7" name="Content Placeholder 6"/>
          <p:cNvSpPr>
            <a:spLocks noGrp="1"/>
          </p:cNvSpPr>
          <p:nvPr>
            <p:ph idx="1"/>
          </p:nvPr>
        </p:nvSpPr>
        <p:spPr/>
        <p:txBody>
          <a:bodyPr/>
          <a:lstStyle/>
          <a:p>
            <a:pPr marL="0" indent="0">
              <a:buNone/>
            </a:pPr>
            <a:r>
              <a:rPr lang="en-US" b="1" u="sng" dirty="0" smtClean="0"/>
              <a:t>Defect </a:t>
            </a:r>
            <a:r>
              <a:rPr lang="en-US" b="1" u="sng" dirty="0"/>
              <a:t>reporting</a:t>
            </a:r>
            <a:endParaRPr lang="en-US" b="1" dirty="0"/>
          </a:p>
          <a:p>
            <a:r>
              <a:rPr lang="en-US" dirty="0"/>
              <a:t>As a tester, the best part of the job is to report defects. We would like to know how you would report the following defect (you can decide upon the fields you want to include while reporting the defect in the best way).</a:t>
            </a:r>
          </a:p>
          <a:p>
            <a:r>
              <a:rPr lang="en-US" b="1" dirty="0"/>
              <a:t>Write detailed defect report for this sample defect</a:t>
            </a:r>
            <a:r>
              <a:rPr lang="en-US" dirty="0"/>
              <a:t>: After logging into Gmail, it navigates to Google.com</a:t>
            </a:r>
          </a:p>
          <a:p>
            <a:pPr marL="0" indent="0">
              <a:buNone/>
            </a:pPr>
            <a:endParaRPr lang="en-US" dirty="0"/>
          </a:p>
        </p:txBody>
      </p:sp>
    </p:spTree>
    <p:extLst>
      <p:ext uri="{BB962C8B-B14F-4D97-AF65-F5344CB8AC3E}">
        <p14:creationId xmlns:p14="http://schemas.microsoft.com/office/powerpoint/2010/main" val="2677904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Praktinė užduotis 4</a:t>
            </a:r>
            <a:endParaRPr lang="en-US" dirty="0"/>
          </a:p>
        </p:txBody>
      </p:sp>
      <p:sp>
        <p:nvSpPr>
          <p:cNvPr id="3" name="Content Placeholder 2"/>
          <p:cNvSpPr>
            <a:spLocks noGrp="1"/>
          </p:cNvSpPr>
          <p:nvPr>
            <p:ph idx="1"/>
          </p:nvPr>
        </p:nvSpPr>
        <p:spPr/>
        <p:txBody>
          <a:bodyPr/>
          <a:lstStyle/>
          <a:p>
            <a:pPr marL="0" indent="0">
              <a:buNone/>
            </a:pPr>
            <a:r>
              <a:rPr lang="en-US" dirty="0"/>
              <a:t>Find more than 20 defects (layout inconsistencies, spelling errors, and the like) in the image below:</a:t>
            </a:r>
          </a:p>
          <a:p>
            <a:pPr marL="0" indent="0">
              <a:buNone/>
            </a:pPr>
            <a:endParaRPr lang="en-US" dirty="0"/>
          </a:p>
        </p:txBody>
      </p:sp>
      <p:pic>
        <p:nvPicPr>
          <p:cNvPr id="1026" name="Picture 2" descr="C:\Users\djankauskaite\Documents\Testavimo pristatymas 20171216\goog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820" y="2579959"/>
            <a:ext cx="60674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3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principai</a:t>
            </a:r>
            <a:endParaRPr lang="en-GB" dirty="0"/>
          </a:p>
        </p:txBody>
      </p:sp>
      <p:sp>
        <p:nvSpPr>
          <p:cNvPr id="3" name="Content Placeholder 2"/>
          <p:cNvSpPr>
            <a:spLocks noGrp="1"/>
          </p:cNvSpPr>
          <p:nvPr>
            <p:ph idx="1"/>
          </p:nvPr>
        </p:nvSpPr>
        <p:spPr/>
        <p:txBody>
          <a:bodyPr>
            <a:normAutofit lnSpcReduction="10000"/>
          </a:bodyPr>
          <a:lstStyle/>
          <a:p>
            <a:r>
              <a:rPr lang="lt-LT" dirty="0" smtClean="0"/>
              <a:t>Testavimas gali parodyti, kad programoje yra klaidų, tačiau negali parodyti, kad joje nėra klaidų.</a:t>
            </a:r>
          </a:p>
          <a:p>
            <a:r>
              <a:rPr lang="lt-LT" dirty="0"/>
              <a:t>Išsamus </a:t>
            </a:r>
            <a:r>
              <a:rPr lang="lt-LT" dirty="0" smtClean="0"/>
              <a:t>programos testavimas </a:t>
            </a:r>
            <a:r>
              <a:rPr lang="lt-LT" dirty="0"/>
              <a:t>yra negalimas.</a:t>
            </a:r>
          </a:p>
          <a:p>
            <a:r>
              <a:rPr lang="lt-LT" dirty="0" smtClean="0"/>
              <a:t>Visos klaidos negali būti surastos.</a:t>
            </a:r>
          </a:p>
          <a:p>
            <a:r>
              <a:rPr lang="lt-LT" dirty="0" err="1" smtClean="0"/>
              <a:t>Pareto</a:t>
            </a:r>
            <a:r>
              <a:rPr lang="lt-LT" dirty="0" smtClean="0"/>
              <a:t> principas: 80% klaidų randama sistemos 20% moduliuose. </a:t>
            </a:r>
          </a:p>
          <a:p>
            <a:r>
              <a:rPr lang="lt-LT" dirty="0" smtClean="0"/>
              <a:t>Įvairių programų testavimas yra skirtingas.</a:t>
            </a:r>
          </a:p>
          <a:p>
            <a:r>
              <a:rPr lang="lt-LT" dirty="0" smtClean="0"/>
              <a:t>Anksti pradėti testavimą.</a:t>
            </a:r>
          </a:p>
          <a:p>
            <a:r>
              <a:rPr lang="lt-LT" dirty="0" smtClean="0"/>
              <a:t>Testavimas yra technikų rinkinys. </a:t>
            </a:r>
          </a:p>
          <a:p>
            <a:r>
              <a:rPr lang="lt-LT" dirty="0" smtClean="0"/>
              <a:t>Testavimas yra procesas.</a:t>
            </a:r>
          </a:p>
          <a:p>
            <a:pPr marL="0" indent="0">
              <a:buNone/>
            </a:pPr>
            <a:endParaRPr lang="en-GB" dirty="0"/>
          </a:p>
        </p:txBody>
      </p:sp>
    </p:spTree>
    <p:extLst>
      <p:ext uri="{BB962C8B-B14F-4D97-AF65-F5344CB8AC3E}">
        <p14:creationId xmlns:p14="http://schemas.microsoft.com/office/powerpoint/2010/main" val="3789278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Testavimo metodai</a:t>
            </a:r>
            <a:endParaRPr lang="en-US" dirty="0"/>
          </a:p>
        </p:txBody>
      </p:sp>
      <p:sp>
        <p:nvSpPr>
          <p:cNvPr id="3" name="Content Placeholder 2"/>
          <p:cNvSpPr>
            <a:spLocks noGrp="1"/>
          </p:cNvSpPr>
          <p:nvPr>
            <p:ph idx="1"/>
          </p:nvPr>
        </p:nvSpPr>
        <p:spPr/>
        <p:txBody>
          <a:bodyPr>
            <a:normAutofit/>
          </a:bodyPr>
          <a:lstStyle/>
          <a:p>
            <a:r>
              <a:rPr lang="lt-LT" dirty="0"/>
              <a:t>Baltos dėžės </a:t>
            </a:r>
            <a:r>
              <a:rPr lang="lt-LT" dirty="0" smtClean="0"/>
              <a:t>testavimas</a:t>
            </a:r>
            <a:r>
              <a:rPr lang="en-US" dirty="0"/>
              <a:t> </a:t>
            </a:r>
            <a:r>
              <a:rPr lang="en-US" dirty="0" smtClean="0"/>
              <a:t>– </a:t>
            </a:r>
            <a:r>
              <a:rPr lang="lt-LT" dirty="0" smtClean="0"/>
              <a:t>testuojama programa laikoma baltąja dėže, nes remiamasi žiniomis apie programos vidinę struktūrą (kaip ji suprogramuota). Galima patikrinti, ar visi modulio keliai yra įvykdomi, ar loginiai kintamieji yra patikrinti su abiem sąlygomis, ar visi ciklai patikrinti su jų ribinėmis sąlygomis ir t.t.</a:t>
            </a:r>
            <a:endParaRPr lang="en-US" dirty="0" smtClean="0"/>
          </a:p>
          <a:p>
            <a:r>
              <a:rPr lang="en-US" dirty="0"/>
              <a:t>J</a:t>
            </a:r>
            <a:r>
              <a:rPr lang="lt-LT" dirty="0" smtClean="0"/>
              <a:t>uodos </a:t>
            </a:r>
            <a:r>
              <a:rPr lang="lt-LT" dirty="0"/>
              <a:t>dėžės </a:t>
            </a:r>
            <a:r>
              <a:rPr lang="lt-LT" dirty="0" smtClean="0"/>
              <a:t>testavimas – testuojama programa laikoma juodąja dėže, nes nesiremiama žiniomis apie programos vidinę struktūrą (kaip ji suprogramuota). Testuojamas programos veikimas iš naudotojo pozicijų.</a:t>
            </a:r>
            <a:endParaRPr lang="lt-LT" dirty="0"/>
          </a:p>
          <a:p>
            <a:endParaRPr lang="en-US" dirty="0"/>
          </a:p>
        </p:txBody>
      </p:sp>
    </p:spTree>
    <p:extLst>
      <p:ext uri="{BB962C8B-B14F-4D97-AF65-F5344CB8AC3E}">
        <p14:creationId xmlns:p14="http://schemas.microsoft.com/office/powerpoint/2010/main" val="148615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Testavimo metodai</a:t>
            </a:r>
            <a:endParaRPr lang="en-GB" dirty="0"/>
          </a:p>
        </p:txBody>
      </p:sp>
      <p:sp>
        <p:nvSpPr>
          <p:cNvPr id="3" name="Content Placeholder 2"/>
          <p:cNvSpPr>
            <a:spLocks noGrp="1"/>
          </p:cNvSpPr>
          <p:nvPr>
            <p:ph idx="1"/>
          </p:nvPr>
        </p:nvSpPr>
        <p:spPr/>
        <p:txBody>
          <a:bodyPr/>
          <a:lstStyle/>
          <a:p>
            <a:r>
              <a:rPr lang="lt-LT" dirty="0" smtClean="0"/>
              <a:t>Statinis testavimas – tai kuriamos programinės įrangos kokybės įvertinimas be jos vykdymo. Tai reikalavimų, projektavimo ar programinio kodo peržiūros.</a:t>
            </a:r>
          </a:p>
          <a:p>
            <a:r>
              <a:rPr lang="lt-LT" dirty="0" smtClean="0"/>
              <a:t>Pozityvus ir negatyvus testavimas. Pozityvus – ar programa daro tai, ką ji turi daryti. Negatyvus – ar programa nedaro to, ko neturi daryti.</a:t>
            </a:r>
          </a:p>
          <a:p>
            <a:r>
              <a:rPr lang="lt-LT" dirty="0" smtClean="0"/>
              <a:t>Patirtimi paremtas testavimas – tai gebėjimas rasti klaidas, remiantis savo intuicija, patirtimi</a:t>
            </a:r>
            <a:r>
              <a:rPr lang="lt-LT" dirty="0"/>
              <a:t> </a:t>
            </a:r>
            <a:r>
              <a:rPr lang="lt-LT" dirty="0" smtClean="0"/>
              <a:t>ir žiniomis.</a:t>
            </a:r>
          </a:p>
          <a:p>
            <a:r>
              <a:rPr lang="lt-LT" dirty="0" smtClean="0"/>
              <a:t>Automatizuotas programinės įrangos testavimas.</a:t>
            </a:r>
          </a:p>
          <a:p>
            <a:pPr marL="0" indent="0">
              <a:buNone/>
            </a:pPr>
            <a:endParaRPr lang="en-GB" dirty="0"/>
          </a:p>
        </p:txBody>
      </p:sp>
    </p:spTree>
    <p:extLst>
      <p:ext uri="{BB962C8B-B14F-4D97-AF65-F5344CB8AC3E}">
        <p14:creationId xmlns:p14="http://schemas.microsoft.com/office/powerpoint/2010/main" val="4070381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Funkcinių reikalavimų testavimas</a:t>
            </a:r>
            <a:endParaRPr lang="en-US" dirty="0"/>
          </a:p>
        </p:txBody>
      </p:sp>
      <p:sp>
        <p:nvSpPr>
          <p:cNvPr id="3" name="Content Placeholder 2"/>
          <p:cNvSpPr>
            <a:spLocks noGrp="1"/>
          </p:cNvSpPr>
          <p:nvPr>
            <p:ph idx="1"/>
          </p:nvPr>
        </p:nvSpPr>
        <p:spPr/>
        <p:txBody>
          <a:bodyPr>
            <a:normAutofit fontScale="92500"/>
          </a:bodyPr>
          <a:lstStyle/>
          <a:p>
            <a:r>
              <a:rPr lang="lt-LT" dirty="0" smtClean="0"/>
              <a:t>Funkcionalumo testavimas – patikrinti duomenų įvedimo, paieškos, redagavimo, peržiūros, šalinimo atvejus; patikrinti atskirų laukų reikšmių pildymą ar pasikeitimą; patikrinti, ar yra kontrolė tarp susijusių laukų; patikrinti dokumentų ar ataskaitų generavimą. </a:t>
            </a:r>
            <a:r>
              <a:rPr lang="lt-LT" dirty="0"/>
              <a:t>T</a:t>
            </a:r>
            <a:r>
              <a:rPr lang="lt-LT" dirty="0" smtClean="0"/>
              <a:t>ikrinamas klaidų apdorojimas – išsaugant įrašą, kai neužpildyti privalomi laukai, arba kai laukai užpildyti neteisingomis reikšmėmis. Tikrinama, ar sąsajos teisingai sąveikauja viena su kita ir duomenų srautas tarp jų yra nuoseklus.</a:t>
            </a:r>
          </a:p>
          <a:p>
            <a:r>
              <a:rPr lang="lt-LT" dirty="0" smtClean="0"/>
              <a:t>Saugumo </a:t>
            </a:r>
            <a:r>
              <a:rPr lang="lt-LT" dirty="0"/>
              <a:t>testavimas </a:t>
            </a:r>
            <a:r>
              <a:rPr lang="lt-LT" dirty="0" smtClean="0"/>
              <a:t>– patikrinti, ar sistema prieinama tik naudotojams, turintiems teisę naudotis sistema; patikrinti, ar sistemos naudotojui prieinama tik tie sistemos moduliai, tik tos funkcijos ir tik tie duomenys, kurie jam turi būti prieinami pagal suteiktas teises.</a:t>
            </a:r>
            <a:endParaRPr lang="lt-LT" dirty="0"/>
          </a:p>
          <a:p>
            <a:endParaRPr lang="en-US" dirty="0"/>
          </a:p>
        </p:txBody>
      </p:sp>
    </p:spTree>
    <p:extLst>
      <p:ext uri="{BB962C8B-B14F-4D97-AF65-F5344CB8AC3E}">
        <p14:creationId xmlns:p14="http://schemas.microsoft.com/office/powerpoint/2010/main" val="2295341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72425" cy="1325563"/>
          </a:xfrm>
        </p:spPr>
        <p:txBody>
          <a:bodyPr/>
          <a:lstStyle/>
          <a:p>
            <a:r>
              <a:rPr lang="lt-LT" dirty="0" smtClean="0"/>
              <a:t>Nefunkcinių reikalavimų testavimas</a:t>
            </a:r>
            <a:endParaRPr lang="en-GB" dirty="0"/>
          </a:p>
        </p:txBody>
      </p:sp>
      <p:sp>
        <p:nvSpPr>
          <p:cNvPr id="3" name="Content Placeholder 2"/>
          <p:cNvSpPr>
            <a:spLocks noGrp="1"/>
          </p:cNvSpPr>
          <p:nvPr>
            <p:ph idx="1"/>
          </p:nvPr>
        </p:nvSpPr>
        <p:spPr/>
        <p:txBody>
          <a:bodyPr>
            <a:normAutofit lnSpcReduction="10000"/>
          </a:bodyPr>
          <a:lstStyle/>
          <a:p>
            <a:r>
              <a:rPr lang="lt-LT" dirty="0" smtClean="0"/>
              <a:t>Konfigūracijos testavimas – nustatyti, ar sistema tinkamai funkcionuoja esant reikalaujamoms programinės įrangos ar techninės įrangos konfigūracijoms.</a:t>
            </a:r>
          </a:p>
          <a:p>
            <a:r>
              <a:rPr lang="lt-LT" dirty="0" smtClean="0"/>
              <a:t>Diegimo testavimas – įsitikinti, kad programa gali būti instaliuojama normaliomis ir nenormaliomis sąlygomis; įsitikinti, kad suinstaliuota programa dirba korektiškai; įsitikinti, kad programa tinkamai išinstaliuojama.</a:t>
            </a:r>
          </a:p>
          <a:p>
            <a:r>
              <a:rPr lang="lt-LT" dirty="0"/>
              <a:t>A</a:t>
            </a:r>
            <a:r>
              <a:rPr lang="lt-LT" dirty="0" smtClean="0"/>
              <a:t>pkrovos testavimas – ištirti sistemos elgesį ir veikimą esant skirtingiems darbo krūviams ir nustatyti problemines sritis. Testuojama esant normaliam darbo krūviui, didesniam darbo krūviui nei normalus, dideliam nepertraukiamam darbo krūviui.</a:t>
            </a:r>
          </a:p>
          <a:p>
            <a:endParaRPr lang="lt-LT" dirty="0" smtClean="0"/>
          </a:p>
          <a:p>
            <a:endParaRPr lang="lt-LT" dirty="0" smtClean="0"/>
          </a:p>
          <a:p>
            <a:endParaRPr lang="lt-LT" dirty="0" smtClean="0"/>
          </a:p>
          <a:p>
            <a:endParaRPr lang="lt-LT" dirty="0" smtClean="0"/>
          </a:p>
        </p:txBody>
      </p:sp>
    </p:spTree>
    <p:extLst>
      <p:ext uri="{BB962C8B-B14F-4D97-AF65-F5344CB8AC3E}">
        <p14:creationId xmlns:p14="http://schemas.microsoft.com/office/powerpoint/2010/main" val="4263659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13172</TotalTime>
  <Words>2583</Words>
  <Application>Microsoft Office PowerPoint</Application>
  <PresentationFormat>Custom</PresentationFormat>
  <Paragraphs>273</Paragraphs>
  <Slides>42</Slides>
  <Notes>31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Testavimas</vt:lpstr>
      <vt:lpstr>Agenda</vt:lpstr>
      <vt:lpstr>Kas yra programinės įrangos testavimas?</vt:lpstr>
      <vt:lpstr>Testavimo tikslai</vt:lpstr>
      <vt:lpstr>Testavimo principai</vt:lpstr>
      <vt:lpstr>Testavimo metodai</vt:lpstr>
      <vt:lpstr>Testavimo metodai</vt:lpstr>
      <vt:lpstr>Funkcinių reikalavimų testavimas</vt:lpstr>
      <vt:lpstr>Nefunkcinių reikalavimų testavimas</vt:lpstr>
      <vt:lpstr>Nefunkcinių reikalavimų testavimas</vt:lpstr>
      <vt:lpstr>Nefunkcinių reikalavimu testavimas</vt:lpstr>
      <vt:lpstr>Testavimas „Waterfall“ modelyje</vt:lpstr>
      <vt:lpstr>Testavimas V-modelyje</vt:lpstr>
      <vt:lpstr>Testavimas iteratyviame modelyje</vt:lpstr>
      <vt:lpstr>Testavimo lygiai</vt:lpstr>
      <vt:lpstr>Komponento testavimas</vt:lpstr>
      <vt:lpstr>Komponentų integracijos testavimas</vt:lpstr>
      <vt:lpstr>Sistemos testavimas</vt:lpstr>
      <vt:lpstr>Priėmimo testavimas</vt:lpstr>
      <vt:lpstr>Testavimas yra procesas</vt:lpstr>
      <vt:lpstr>Testavimo planavimas</vt:lpstr>
      <vt:lpstr>Testavimo analizė ir projektavimas</vt:lpstr>
      <vt:lpstr>Testavimo atvejo pavyzdys</vt:lpstr>
      <vt:lpstr>Testavimo vykdymas</vt:lpstr>
      <vt:lpstr>Testavimo vykdymas</vt:lpstr>
      <vt:lpstr>Testavimo uždarymas</vt:lpstr>
      <vt:lpstr>Klaidų valdymo sistema</vt:lpstr>
      <vt:lpstr>Klaidos prioritetas</vt:lpstr>
      <vt:lpstr>Klaidos sprendimas</vt:lpstr>
      <vt:lpstr>Klaidos pavyzdys</vt:lpstr>
      <vt:lpstr>Testavimo įrankiai</vt:lpstr>
      <vt:lpstr>Reikalavimui testuotojui</vt:lpstr>
      <vt:lpstr>Nuorodos</vt:lpstr>
      <vt:lpstr>Testavimo humoras</vt:lpstr>
      <vt:lpstr>Testavimo humoras</vt:lpstr>
      <vt:lpstr>Testavimo humoras</vt:lpstr>
      <vt:lpstr>Testavimo humoras</vt:lpstr>
      <vt:lpstr>Klausimai?</vt:lpstr>
      <vt:lpstr>Praktinė užduotis 1</vt:lpstr>
      <vt:lpstr>Praktinė užduotis 2</vt:lpstr>
      <vt:lpstr>Praktinė užduotis 3</vt:lpstr>
      <vt:lpstr>Praktinė užduotis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Daiva Jankauskaite</cp:lastModifiedBy>
  <cp:revision>232</cp:revision>
  <cp:lastPrinted>2017-10-20T14:54:51Z</cp:lastPrinted>
  <dcterms:created xsi:type="dcterms:W3CDTF">2017-09-27T12:27:37Z</dcterms:created>
  <dcterms:modified xsi:type="dcterms:W3CDTF">2017-12-18T12:13:09Z</dcterms:modified>
</cp:coreProperties>
</file>