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86" r:id="rId5"/>
    <p:sldId id="287" r:id="rId6"/>
    <p:sldId id="288" r:id="rId7"/>
    <p:sldId id="261" r:id="rId8"/>
    <p:sldId id="262" r:id="rId9"/>
    <p:sldId id="263" r:id="rId10"/>
    <p:sldId id="28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9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83"/>
    <p:restoredTop sz="94659"/>
  </p:normalViewPr>
  <p:slideViewPr>
    <p:cSldViewPr snapToGrid="0" snapToObjects="1">
      <p:cViewPr>
        <p:scale>
          <a:sx n="80" d="100"/>
          <a:sy n="80" d="100"/>
        </p:scale>
        <p:origin x="-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0509D-D41D-7E41-9057-67A59FF3742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3B0B8-4114-7642-A0BB-5530FE36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err="1" smtClean="0"/>
              <a:t>Oracle</a:t>
            </a:r>
            <a:r>
              <a:rPr lang="lt-LT" dirty="0" smtClean="0"/>
              <a:t> DB objektai (bus išskirti</a:t>
            </a:r>
            <a:r>
              <a:rPr lang="lt-LT" baseline="0" dirty="0" smtClean="0"/>
              <a:t> pagrindiniai ir trumpai apie juos</a:t>
            </a:r>
            <a:r>
              <a:rPr lang="lt-LT" dirty="0" smtClean="0"/>
              <a:t>)</a:t>
            </a:r>
          </a:p>
          <a:p>
            <a:r>
              <a:rPr lang="lt-LT" dirty="0" smtClean="0"/>
              <a:t>SQL reikės</a:t>
            </a:r>
            <a:r>
              <a:rPr lang="lt-LT" baseline="0" dirty="0" smtClean="0"/>
              <a:t> ir kodo pvz.</a:t>
            </a:r>
          </a:p>
          <a:p>
            <a:r>
              <a:rPr lang="lt-LT" baseline="0" dirty="0" smtClean="0"/>
              <a:t>PL/SQL reikės kodo pvz.</a:t>
            </a:r>
          </a:p>
          <a:p>
            <a:r>
              <a:rPr lang="lt-LT" baseline="0" dirty="0" err="1" smtClean="0"/>
              <a:t>Oracle</a:t>
            </a:r>
            <a:r>
              <a:rPr lang="lt-LT" baseline="0" dirty="0" smtClean="0"/>
              <a:t> APEX (galbūt tik paminėsiu ir įdėsiu keletą pvz. kaip atrodo)</a:t>
            </a:r>
          </a:p>
          <a:p>
            <a:r>
              <a:rPr lang="lt-LT" baseline="0" dirty="0" smtClean="0"/>
              <a:t>Uždavinys (reikės pagalvoti)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717D8-2B30-421B-9921-D28DEC72DDF5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039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717D8-2B30-421B-9921-D28DEC72DDF5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1768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717D8-2B30-421B-9921-D28DEC72DDF5}" type="slidenum">
              <a:rPr lang="lt-LT" smtClean="0"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90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717D8-2B30-421B-9921-D28DEC72DDF5}" type="slidenum">
              <a:rPr lang="lt-LT" smtClean="0"/>
              <a:t>19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6804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06" y="0"/>
            <a:ext cx="657129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31818" y="2503487"/>
            <a:ext cx="4336473" cy="1006475"/>
          </a:xfrm>
        </p:spPr>
        <p:txBody>
          <a:bodyPr anchor="b"/>
          <a:lstStyle>
            <a:lvl1pPr algn="l">
              <a:defRPr sz="4000" b="1" spc="3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31818" y="4045526"/>
            <a:ext cx="3532909" cy="196792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Presenter1</a:t>
            </a:r>
          </a:p>
          <a:p>
            <a:r>
              <a:rPr lang="en-US" dirty="0" smtClean="0"/>
              <a:t>Presenter2</a:t>
            </a:r>
            <a:endParaRPr lang="en-GB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86" y="1555679"/>
            <a:ext cx="5209152" cy="9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8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16" y="469900"/>
            <a:ext cx="1085768" cy="10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6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17" y="276205"/>
            <a:ext cx="1414483" cy="14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71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83" y="470481"/>
            <a:ext cx="860261" cy="11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6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57" y="267639"/>
            <a:ext cx="1490518" cy="14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378" y="236620"/>
            <a:ext cx="1462393" cy="14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2020354"/>
              </p:ext>
            </p:extLst>
          </p:nvPr>
        </p:nvGraphicFramePr>
        <p:xfrm>
          <a:off x="1473860" y="2429712"/>
          <a:ext cx="8128002" cy="245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90209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90209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2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2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2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021278" y="2280062"/>
            <a:ext cx="2671948" cy="1615044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6978733" y="2280062"/>
            <a:ext cx="1900052" cy="1900052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9440884" y="2945080"/>
            <a:ext cx="1900052" cy="1900052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3336966" y="4180114"/>
            <a:ext cx="2375065" cy="1615044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514" y="365125"/>
            <a:ext cx="1570286" cy="12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19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16091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04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4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14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3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06" y="0"/>
            <a:ext cx="6571294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414297" y="2453945"/>
            <a:ext cx="2951333" cy="1325563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lt-LT" b="1" spc="600" dirty="0" smtClean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Ačiū</a:t>
            </a:r>
            <a:r>
              <a:rPr lang="en-US" b="1" spc="600" dirty="0" smtClean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!</a:t>
            </a:r>
            <a:endParaRPr lang="en-US" b="1" spc="600" dirty="0"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3642">
            <a:off x="9925131" y="396956"/>
            <a:ext cx="1236582" cy="12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785" y="196551"/>
            <a:ext cx="1435903" cy="15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4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994" y="36512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6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57" y="245269"/>
            <a:ext cx="1648812" cy="15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305" y="270762"/>
            <a:ext cx="1289258" cy="14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5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42" y="233652"/>
            <a:ext cx="1488558" cy="14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8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805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10" y="450933"/>
            <a:ext cx="1136238" cy="11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0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8" y="6287250"/>
            <a:ext cx="1988877" cy="361877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10667402" y="6344310"/>
            <a:ext cx="1527267" cy="30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t-LT" sz="1400" smtClean="0">
                <a:solidFill>
                  <a:schemeClr val="accent5">
                    <a:lumMod val="75000"/>
                  </a:schemeClr>
                </a:solidFill>
              </a:rPr>
              <a:t>www.alna.lt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1" r:id="rId17"/>
    <p:sldLayoutId id="2147483652" r:id="rId18"/>
    <p:sldLayoutId id="2147483653" r:id="rId19"/>
    <p:sldLayoutId id="2147483654" r:id="rId20"/>
    <p:sldLayoutId id="2147483655" r:id="rId21"/>
    <p:sldLayoutId id="2147483656" r:id="rId22"/>
    <p:sldLayoutId id="2147483657" r:id="rId23"/>
    <p:sldLayoutId id="2147483658" r:id="rId24"/>
    <p:sldLayoutId id="2147483659" r:id="rId25"/>
    <p:sldLayoutId id="2147483661" r:id="rId2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2/LNPLS/overview.htm#LNPLS001" TargetMode="External"/><Relationship Id="rId2" Type="http://schemas.openxmlformats.org/officeDocument/2006/relationships/hyperlink" Target="https://docs.oracle.com/database/122/SQLRF/toc.htm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hyperlink" Target="https://oracle-bas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818" y="2837120"/>
            <a:ext cx="4336473" cy="1006475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/>
                </a:solidFill>
              </a:rPr>
              <a:t>Įvadas į </a:t>
            </a:r>
            <a:br>
              <a:rPr lang="lt-LT" dirty="0">
                <a:solidFill>
                  <a:schemeClr val="tx1"/>
                </a:solidFill>
              </a:rPr>
            </a:br>
            <a:r>
              <a:rPr lang="lt-LT" dirty="0" smtClean="0">
                <a:solidFill>
                  <a:schemeClr val="tx1"/>
                </a:solidFill>
              </a:rPr>
              <a:t>DB programavimą</a:t>
            </a:r>
            <a:endParaRPr lang="lt-LT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24" y="2913440"/>
            <a:ext cx="2323031" cy="29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31818" y="4890077"/>
            <a:ext cx="3532909" cy="1967923"/>
          </a:xfrm>
        </p:spPr>
        <p:txBody>
          <a:bodyPr/>
          <a:lstStyle/>
          <a:p>
            <a:r>
              <a:rPr lang="lt-LT" dirty="0"/>
              <a:t>Parengė: </a:t>
            </a:r>
            <a:endParaRPr lang="lt-LT" dirty="0" smtClean="0"/>
          </a:p>
          <a:p>
            <a:r>
              <a:rPr lang="lt-LT" dirty="0" smtClean="0"/>
              <a:t>Šarūnas </a:t>
            </a:r>
            <a:r>
              <a:rPr lang="lt-LT" dirty="0"/>
              <a:t>Žukauskas</a:t>
            </a:r>
          </a:p>
        </p:txBody>
      </p:sp>
    </p:spTree>
    <p:extLst>
      <p:ext uri="{BB962C8B-B14F-4D97-AF65-F5344CB8AC3E}">
        <p14:creationId xmlns:p14="http://schemas.microsoft.com/office/powerpoint/2010/main" val="8209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8071022" cy="1690688"/>
          </a:xfrm>
        </p:spPr>
        <p:txBody>
          <a:bodyPr/>
          <a:lstStyle/>
          <a:p>
            <a:r>
              <a:rPr lang="lt-LT" dirty="0" err="1"/>
              <a:t>Oracle</a:t>
            </a:r>
            <a:r>
              <a:rPr lang="lt-LT" dirty="0"/>
              <a:t> </a:t>
            </a:r>
            <a:r>
              <a:rPr lang="en-US" dirty="0" smtClean="0"/>
              <a:t>Designer</a:t>
            </a:r>
            <a:r>
              <a:rPr lang="lt-LT" dirty="0" smtClean="0"/>
              <a:t> – projektavimo įrankis</a:t>
            </a:r>
            <a:endParaRPr lang="en-US" altLang="lt-LT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9109"/>
            <a:ext cx="9535888" cy="5006340"/>
          </a:xfrm>
        </p:spPr>
      </p:pic>
    </p:spTree>
    <p:extLst>
      <p:ext uri="{BB962C8B-B14F-4D97-AF65-F5344CB8AC3E}">
        <p14:creationId xmlns:p14="http://schemas.microsoft.com/office/powerpoint/2010/main" val="7015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49" y="0"/>
            <a:ext cx="6878551" cy="6858000"/>
          </a:xfrm>
          <a:prstGeom prst="rect">
            <a:avLst/>
          </a:prstGeom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03" y="24714"/>
            <a:ext cx="9405551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PL/SQL Developer</a:t>
            </a:r>
            <a:r>
              <a:rPr lang="lt-LT" dirty="0"/>
              <a:t> – </a:t>
            </a:r>
            <a:r>
              <a:rPr lang="lt-LT" dirty="0" smtClean="0"/>
              <a:t>programavimo </a:t>
            </a:r>
            <a:r>
              <a:rPr lang="lt-LT" dirty="0"/>
              <a:t>įrankis</a:t>
            </a:r>
            <a:endParaRPr lang="en-US" altLang="lt-L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7" y="1112108"/>
            <a:ext cx="9398273" cy="5064855"/>
          </a:xfrm>
        </p:spPr>
      </p:pic>
    </p:spTree>
    <p:extLst>
      <p:ext uri="{BB962C8B-B14F-4D97-AF65-F5344CB8AC3E}">
        <p14:creationId xmlns:p14="http://schemas.microsoft.com/office/powerpoint/2010/main" val="9466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49" y="0"/>
            <a:ext cx="6878551" cy="6858000"/>
          </a:xfrm>
          <a:prstGeom prst="rect">
            <a:avLst/>
          </a:prstGeom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SQL*Plus</a:t>
            </a:r>
            <a:endParaRPr lang="en-US" altLang="lt-L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2" y="1407707"/>
            <a:ext cx="9232765" cy="4670853"/>
          </a:xfrm>
        </p:spPr>
      </p:pic>
    </p:spTree>
    <p:extLst>
      <p:ext uri="{BB962C8B-B14F-4D97-AF65-F5344CB8AC3E}">
        <p14:creationId xmlns:p14="http://schemas.microsoft.com/office/powerpoint/2010/main" val="21078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33" y="0"/>
            <a:ext cx="4969476" cy="881493"/>
          </a:xfrm>
        </p:spPr>
        <p:txBody>
          <a:bodyPr>
            <a:normAutofit/>
          </a:bodyPr>
          <a:lstStyle/>
          <a:p>
            <a:r>
              <a:rPr lang="lt-LT" sz="4000" dirty="0" err="1"/>
              <a:t>Oracle</a:t>
            </a:r>
            <a:r>
              <a:rPr lang="lt-LT" sz="4000" dirty="0"/>
              <a:t> DB objektai</a:t>
            </a:r>
            <a:endParaRPr lang="en-US" altLang="lt-LT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16379"/>
              </p:ext>
            </p:extLst>
          </p:nvPr>
        </p:nvGraphicFramePr>
        <p:xfrm>
          <a:off x="1694099" y="881493"/>
          <a:ext cx="8496944" cy="523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664296"/>
                <a:gridCol w="3024336"/>
              </a:tblGrid>
              <a:tr h="3766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Schema Objects</a:t>
                      </a:r>
                      <a:endParaRPr lang="lt-L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</a:t>
                      </a:r>
                      <a:r>
                        <a:rPr lang="en-US" sz="1400" baseline="0" dirty="0" smtClean="0"/>
                        <a:t>schema objects</a:t>
                      </a:r>
                      <a:endParaRPr lang="lt-LT" sz="1400" dirty="0"/>
                    </a:p>
                  </a:txBody>
                  <a:tcPr/>
                </a:tc>
              </a:tr>
              <a:tr h="343432"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Clusters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Materialized</a:t>
                      </a:r>
                      <a:r>
                        <a:rPr lang="lt-LT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lt-LT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logs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Contexts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Constraints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tables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Directories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lt-LT" sz="1400" b="1" dirty="0" smtClean="0">
                          <a:solidFill>
                            <a:schemeClr val="tx1"/>
                          </a:solidFill>
                        </a:rPr>
                        <a:t>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files</a:t>
                      </a: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PFILEs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SPFILEs</a:t>
                      </a: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lt-LT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triggers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views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Profiles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Dimensions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Operators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Roles</a:t>
                      </a:r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External</a:t>
                      </a: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procedure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ibraries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Packages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Rollback</a:t>
                      </a: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segments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Index-organized</a:t>
                      </a: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tables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Tablespaces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Indexes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Stored</a:t>
                      </a:r>
                      <a:r>
                        <a:rPr lang="lt-LT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lt-L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Users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Indextypes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tored</a:t>
                      </a:r>
                      <a:r>
                        <a:rPr lang="lt-LT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procedures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Synonyms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resources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b="1" dirty="0" err="1" smtClean="0">
                          <a:solidFill>
                            <a:schemeClr val="tx1"/>
                          </a:solidFill>
                        </a:rPr>
                        <a:t>Tables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 b="0" dirty="0" smtClean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lt-LT" sz="1400" b="0" dirty="0" err="1" smtClean="0">
                          <a:solidFill>
                            <a:schemeClr val="tx1"/>
                          </a:solidFill>
                        </a:rPr>
                        <a:t>sources</a:t>
                      </a: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Views</a:t>
                      </a:r>
                      <a:endParaRPr lang="lt-LT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6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Materialized</a:t>
                      </a:r>
                      <a:r>
                        <a:rPr lang="lt-LT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lt-LT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views</a:t>
                      </a:r>
                      <a:endParaRPr lang="lt-LT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t-LT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Table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43" y="1807870"/>
            <a:ext cx="7953280" cy="3863881"/>
          </a:xfrm>
        </p:spPr>
      </p:pic>
      <p:sp>
        <p:nvSpPr>
          <p:cNvPr id="6" name="Rectangle 5"/>
          <p:cNvSpPr/>
          <p:nvPr/>
        </p:nvSpPr>
        <p:spPr>
          <a:xfrm>
            <a:off x="1487489" y="1116622"/>
            <a:ext cx="461665" cy="1296144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lt-LT" b="1" dirty="0" err="1"/>
              <a:t>Rows</a:t>
            </a:r>
            <a:endParaRPr lang="en-US" b="1" dirty="0"/>
          </a:p>
        </p:txBody>
      </p:sp>
      <p:sp>
        <p:nvSpPr>
          <p:cNvPr id="11" name="Left Brace 10"/>
          <p:cNvSpPr/>
          <p:nvPr/>
        </p:nvSpPr>
        <p:spPr bwMode="auto">
          <a:xfrm>
            <a:off x="1949154" y="1844825"/>
            <a:ext cx="477767" cy="38786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indent="-119063"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endParaRPr lang="lt-LT" sz="2000" b="1">
              <a:latin typeface="Arial" charset="0"/>
              <a:cs typeface="Times New Roman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5400000">
            <a:off x="6138762" y="1313713"/>
            <a:ext cx="477768" cy="38786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indent="-119063"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endParaRPr lang="lt-LT" sz="2000" b="1">
              <a:latin typeface="Arial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30061" y="89942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b="1" dirty="0" err="1"/>
              <a:t>Columns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6290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Table</a:t>
            </a:r>
            <a:r>
              <a:rPr lang="lt-LT" dirty="0" smtClean="0"/>
              <a:t> </a:t>
            </a:r>
            <a:r>
              <a:rPr lang="lt-LT" dirty="0" err="1" smtClean="0"/>
              <a:t>relationship</a:t>
            </a:r>
            <a:r>
              <a:rPr lang="lt-LT" dirty="0" smtClean="0"/>
              <a:t> </a:t>
            </a:r>
            <a:r>
              <a:rPr lang="lt-LT" dirty="0" err="1" smtClean="0"/>
              <a:t>diagram</a:t>
            </a:r>
            <a:endParaRPr lang="lt-LT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895" y="1268892"/>
            <a:ext cx="8582506" cy="501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Table</a:t>
            </a:r>
            <a:r>
              <a:rPr lang="lt-LT" dirty="0" smtClean="0"/>
              <a:t> (</a:t>
            </a:r>
            <a:r>
              <a:rPr lang="en-US" dirty="0" err="1" smtClean="0"/>
              <a:t>sukurimo</a:t>
            </a:r>
            <a:r>
              <a:rPr lang="en-US" dirty="0" smtClean="0"/>
              <a:t> </a:t>
            </a:r>
            <a:r>
              <a:rPr lang="en-US" dirty="0" err="1" smtClean="0"/>
              <a:t>skriptas</a:t>
            </a:r>
            <a:r>
              <a:rPr lang="lt-LT" dirty="0" smtClean="0"/>
              <a:t>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3" y="1507524"/>
            <a:ext cx="11034582" cy="50415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create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PARAMETRAI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par_park_id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par_teis_id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par_kodas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VARCHAR2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par_pavadinimas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VARCHAR2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500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par_tipas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VARCHAR2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par_formatas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VARCHAR2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200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par_sritis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VARCHAR2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par_sukurusio_darb_id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par_sukurimo_data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DATE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default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SYSDATE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par_koregavusio_darb_id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par_koregavimo_data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DATE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par_versija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INTEGER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tablespace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KIPIS_TAB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Add comments to the table 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comment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on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PARAMETRAI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'Sistemos parametrai'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lt-LT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Table</a:t>
            </a:r>
            <a:r>
              <a:rPr lang="lt-LT" dirty="0" smtClean="0"/>
              <a:t> (susiję objektai)</a:t>
            </a:r>
            <a:endParaRPr lang="lt-LT" dirty="0"/>
          </a:p>
        </p:txBody>
      </p:sp>
      <p:sp>
        <p:nvSpPr>
          <p:cNvPr id="6" name="Rectangle 5"/>
          <p:cNvSpPr/>
          <p:nvPr/>
        </p:nvSpPr>
        <p:spPr>
          <a:xfrm>
            <a:off x="3021719" y="1507803"/>
            <a:ext cx="6913113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</a:pPr>
            <a:r>
              <a:rPr lang="lt-LT" sz="2400" dirty="0" err="1"/>
              <a:t>Primary</a:t>
            </a:r>
            <a:r>
              <a:rPr lang="lt-LT" sz="2400" dirty="0"/>
              <a:t> </a:t>
            </a:r>
            <a:r>
              <a:rPr lang="lt-LT" sz="2400" dirty="0" err="1"/>
              <a:t>key</a:t>
            </a:r>
            <a:r>
              <a:rPr lang="lt-LT" sz="2400" dirty="0"/>
              <a:t> </a:t>
            </a:r>
            <a:r>
              <a:rPr lang="lt-LT" sz="2400" dirty="0" err="1"/>
              <a:t>constraint</a:t>
            </a:r>
            <a:endParaRPr lang="lt-LT" sz="2400" dirty="0"/>
          </a:p>
          <a:p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alter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PARAMETRAI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add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constraint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PAR_PK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primary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key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(PAR_ID)</a:t>
            </a:r>
          </a:p>
          <a:p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tablespace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KIPIS_TAB</a:t>
            </a:r>
            <a:endParaRPr lang="lt-LT" sz="1400" dirty="0" smtClean="0"/>
          </a:p>
          <a:p>
            <a:pPr marL="227013" indent="-2270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</a:pPr>
            <a:r>
              <a:rPr lang="lt-LT" sz="2400" dirty="0" err="1"/>
              <a:t>Foreign</a:t>
            </a:r>
            <a:r>
              <a:rPr lang="lt-LT" sz="2400" dirty="0"/>
              <a:t> </a:t>
            </a:r>
            <a:r>
              <a:rPr lang="lt-LT" sz="2400" dirty="0" err="1"/>
              <a:t>key</a:t>
            </a:r>
            <a:r>
              <a:rPr lang="lt-LT" sz="2400" dirty="0"/>
              <a:t> </a:t>
            </a:r>
            <a:r>
              <a:rPr lang="lt-LT" sz="2400" dirty="0" err="1"/>
              <a:t>constraint</a:t>
            </a:r>
            <a:endParaRPr lang="lt-LT" sz="2400" dirty="0"/>
          </a:p>
          <a:p>
            <a:r>
              <a:rPr lang="lt-LT" sz="1400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alter</a:t>
            </a:r>
            <a:r>
              <a:rPr lang="lt-LT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PARAMETRAI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add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constraint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PAR_PARK_FK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foreign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key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(PAR_PARK_ID)</a:t>
            </a:r>
          </a:p>
          <a:p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references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PARAMETRU_KATALOGAI (PARK_ID);</a:t>
            </a:r>
            <a:endParaRPr lang="lt-LT" sz="1400" dirty="0"/>
          </a:p>
          <a:p>
            <a:pPr marL="227013" indent="-2270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</a:pPr>
            <a:r>
              <a:rPr lang="lt-LT" sz="2400" dirty="0" err="1"/>
              <a:t>Unique</a:t>
            </a:r>
            <a:r>
              <a:rPr lang="lt-LT" sz="2400" dirty="0"/>
              <a:t> </a:t>
            </a:r>
            <a:r>
              <a:rPr lang="lt-LT" sz="2400" dirty="0" err="1"/>
              <a:t>key</a:t>
            </a:r>
            <a:r>
              <a:rPr lang="lt-LT" sz="2400" dirty="0"/>
              <a:t> </a:t>
            </a:r>
            <a:r>
              <a:rPr lang="lt-LT" sz="2400" dirty="0" err="1"/>
              <a:t>constraint</a:t>
            </a:r>
            <a:endParaRPr lang="lt-LT" sz="2400" dirty="0"/>
          </a:p>
          <a:p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alter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PARAMETRAI</a:t>
            </a:r>
          </a:p>
          <a:p>
            <a:r>
              <a:rPr lang="fr-FR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fr-FR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add</a:t>
            </a:r>
            <a:r>
              <a:rPr lang="fr-FR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constraint</a:t>
            </a:r>
            <a:r>
              <a:rPr lang="fr-FR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PAR_UK1 </a:t>
            </a:r>
            <a:r>
              <a:rPr lang="fr-FR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unique</a:t>
            </a:r>
            <a:r>
              <a:rPr lang="fr-FR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(PAR_PARK_ID, PAR_KODAS)</a:t>
            </a:r>
          </a:p>
          <a:p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tablespace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KIPIS_TAB</a:t>
            </a:r>
            <a:endParaRPr lang="lt-LT" sz="1400" dirty="0"/>
          </a:p>
          <a:p>
            <a:pPr marL="227013" indent="-2270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</a:pPr>
            <a:r>
              <a:rPr lang="lt-LT" sz="2400" dirty="0" err="1"/>
              <a:t>Check</a:t>
            </a:r>
            <a:r>
              <a:rPr lang="lt-LT" sz="2400" dirty="0"/>
              <a:t> </a:t>
            </a:r>
            <a:r>
              <a:rPr lang="lt-LT" sz="2400" dirty="0" err="1"/>
              <a:t>constraint</a:t>
            </a:r>
            <a:endParaRPr lang="lt-LT" sz="2400" dirty="0"/>
          </a:p>
          <a:p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alter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PARAMETRAI</a:t>
            </a:r>
          </a:p>
          <a:p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add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constraint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PAR_CHK1</a:t>
            </a:r>
          </a:p>
          <a:p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check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(PAR_SRITIS </a:t>
            </a:r>
            <a:r>
              <a:rPr lang="lt-LT" sz="1400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lt-LT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'NAUD'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lt-LT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'DARB'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lt-LT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'IM'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lt-LT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'IMSIS'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lt-LT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'KIPIS'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lt-LT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'SIST'</a:t>
            </a:r>
            <a:r>
              <a:rPr lang="lt-LT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lt-LT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Table</a:t>
            </a:r>
            <a:r>
              <a:rPr lang="lt-LT" dirty="0" smtClean="0"/>
              <a:t> (susiję objektai)</a:t>
            </a:r>
            <a:endParaRPr lang="lt-LT" dirty="0"/>
          </a:p>
        </p:txBody>
      </p:sp>
      <p:sp>
        <p:nvSpPr>
          <p:cNvPr id="6" name="Rectangle 5"/>
          <p:cNvSpPr/>
          <p:nvPr/>
        </p:nvSpPr>
        <p:spPr>
          <a:xfrm>
            <a:off x="3281212" y="1841438"/>
            <a:ext cx="6639544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</a:pPr>
            <a:r>
              <a:rPr lang="lt-LT" sz="2400" dirty="0" err="1"/>
              <a:t>Not</a:t>
            </a:r>
            <a:r>
              <a:rPr lang="lt-LT" sz="2400" dirty="0"/>
              <a:t> </a:t>
            </a:r>
            <a:r>
              <a:rPr lang="lt-LT" sz="2400" dirty="0" err="1"/>
              <a:t>null</a:t>
            </a:r>
            <a:r>
              <a:rPr lang="lt-LT" sz="2400" dirty="0"/>
              <a:t> </a:t>
            </a:r>
            <a:r>
              <a:rPr lang="lt-LT" sz="2400" dirty="0" err="1"/>
              <a:t>constraint</a:t>
            </a:r>
            <a:endParaRPr lang="lt-LT" sz="2400" dirty="0"/>
          </a:p>
          <a:p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par_kodas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VARCHAR2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par_pavadinimas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VARCHAR2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500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par_tipas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VARCHAR2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endParaRPr lang="lt-LT" sz="1400" b="1" dirty="0"/>
          </a:p>
          <a:p>
            <a:pPr marL="227013" indent="-2270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</a:pPr>
            <a:r>
              <a:rPr lang="lt-LT" sz="2400" dirty="0" err="1"/>
              <a:t>Index</a:t>
            </a:r>
            <a:endParaRPr lang="lt-LT" sz="2400" dirty="0"/>
          </a:p>
          <a:p>
            <a:r>
              <a:rPr lang="fr-FR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create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index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PAR_IDX1 </a:t>
            </a:r>
            <a:r>
              <a:rPr lang="fr-FR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on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PARAMETRAI (PAR_PARK_ID)</a:t>
            </a:r>
          </a:p>
          <a:p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tablespace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KIPIS_TAB</a:t>
            </a:r>
            <a:endParaRPr lang="lt-LT" sz="2400" b="1" dirty="0"/>
          </a:p>
          <a:p>
            <a:pPr marL="227013" indent="-2270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</a:pPr>
            <a:r>
              <a:rPr lang="lt-LT" sz="2400" dirty="0" err="1"/>
              <a:t>Sequence</a:t>
            </a:r>
            <a:endParaRPr lang="lt-LT" sz="2400" dirty="0"/>
          </a:p>
          <a:p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create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sequence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PAR_ID_SEQ</a:t>
            </a:r>
          </a:p>
          <a:p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minvalue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maxvalue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9999999999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start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with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52520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increment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by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cache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lt-LT" sz="1400" b="1" dirty="0"/>
          </a:p>
          <a:p>
            <a:pPr marL="227013" indent="-2270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0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Table</a:t>
            </a:r>
            <a:r>
              <a:rPr lang="lt-LT" dirty="0"/>
              <a:t> (susiję objektai)</a:t>
            </a:r>
            <a:r>
              <a:rPr lang="lt-LT" dirty="0" smtClean="0"/>
              <a:t> 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6259" y="1690687"/>
            <a:ext cx="11143736" cy="4932535"/>
          </a:xfrm>
        </p:spPr>
        <p:txBody>
          <a:bodyPr>
            <a:normAutofit fontScale="77500" lnSpcReduction="20000"/>
          </a:bodyPr>
          <a:lstStyle/>
          <a:p>
            <a:r>
              <a:rPr lang="lt-LT" b="1" kern="1200" dirty="0" err="1" smtClean="0"/>
              <a:t>Trigger</a:t>
            </a:r>
            <a:endParaRPr lang="lt-LT" b="1" kern="1200" dirty="0"/>
          </a:p>
          <a:p>
            <a:pPr marL="0" indent="0">
              <a:buNone/>
            </a:pP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create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trigger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par_biu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before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update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parametrai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each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row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begin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inserting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new.par_tipas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new.par_tipas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'TEKSTAS'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new.par_sritis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new.par_sritis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'KIPIS'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  :=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util.get_sequence_next_value(</a:t>
            </a:r>
            <a:r>
              <a:rPr lang="lt-LT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'PAR_ID_SEQ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new.par_sukurusio_darb_id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security.get_current_darb_id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new.par_sukurimo_data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:=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sysdate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new.par_versija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:=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  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 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 smtClean="0"/>
              <a:t>Turinys</a:t>
            </a:r>
            <a:endParaRPr lang="en-US" altLang="lt-LT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Kam naudojama </a:t>
            </a:r>
            <a:r>
              <a:rPr lang="lt-LT" dirty="0" err="1" smtClean="0"/>
              <a:t>Oracle</a:t>
            </a:r>
            <a:r>
              <a:rPr lang="lt-LT" dirty="0" smtClean="0"/>
              <a:t> DB?</a:t>
            </a:r>
            <a:endParaRPr lang="en-US" dirty="0" smtClean="0"/>
          </a:p>
          <a:p>
            <a:r>
              <a:rPr lang="lt-LT" dirty="0" err="1" smtClean="0"/>
              <a:t>Oracle</a:t>
            </a:r>
            <a:r>
              <a:rPr lang="lt-LT" dirty="0" smtClean="0"/>
              <a:t> programuotojo veikla</a:t>
            </a:r>
          </a:p>
          <a:p>
            <a:r>
              <a:rPr lang="lt-LT" dirty="0" err="1" smtClean="0"/>
              <a:t>Oracle</a:t>
            </a:r>
            <a:r>
              <a:rPr lang="lt-LT" dirty="0" smtClean="0"/>
              <a:t> DB projektavimo ir programavimo įrankiai</a:t>
            </a:r>
          </a:p>
          <a:p>
            <a:r>
              <a:rPr lang="lt-LT" dirty="0" err="1" smtClean="0"/>
              <a:t>Oracle</a:t>
            </a:r>
            <a:r>
              <a:rPr lang="lt-LT" dirty="0" smtClean="0"/>
              <a:t> DB objektai</a:t>
            </a:r>
          </a:p>
          <a:p>
            <a:r>
              <a:rPr lang="lt-LT" dirty="0" smtClean="0"/>
              <a:t>SQL pagrindai</a:t>
            </a:r>
          </a:p>
          <a:p>
            <a:r>
              <a:rPr lang="lt-LT" dirty="0" smtClean="0"/>
              <a:t>PL/SQL pagrindai</a:t>
            </a:r>
          </a:p>
          <a:p>
            <a:r>
              <a:rPr lang="en-US" dirty="0" err="1" smtClean="0"/>
              <a:t>Literat</a:t>
            </a:r>
            <a:r>
              <a:rPr lang="lt-LT" dirty="0" err="1" smtClean="0"/>
              <a:t>ūra</a:t>
            </a:r>
            <a:endParaRPr lang="lt-LT" dirty="0" smtClean="0"/>
          </a:p>
          <a:p>
            <a:endParaRPr lang="lt-LT" dirty="0" smtClean="0"/>
          </a:p>
          <a:p>
            <a:endParaRPr lang="lt-LT" dirty="0" smtClean="0"/>
          </a:p>
          <a:p>
            <a:endParaRPr lang="en-US" dirty="0" smtClean="0"/>
          </a:p>
          <a:p>
            <a:pPr>
              <a:lnSpc>
                <a:spcPct val="90000"/>
              </a:lnSpc>
            </a:pPr>
            <a:endParaRPr lang="en-US" altLang="lt-LT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Table</a:t>
            </a:r>
            <a:r>
              <a:rPr lang="lt-LT" dirty="0"/>
              <a:t> (susiję objektai)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173" y="1985062"/>
            <a:ext cx="11271422" cy="4883107"/>
          </a:xfrm>
        </p:spPr>
        <p:txBody>
          <a:bodyPr/>
          <a:lstStyle/>
          <a:p>
            <a:pPr marL="0" indent="0">
              <a:buNone/>
            </a:pP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updating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new.par_koregavusio_darb_id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security.get_current_darb_id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new.par_koregavimo_data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:=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sysdate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new.par_versija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:= :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old.par_versija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+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lt-LT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557" y="0"/>
            <a:ext cx="10515600" cy="1325563"/>
          </a:xfrm>
        </p:spPr>
        <p:txBody>
          <a:bodyPr/>
          <a:lstStyle/>
          <a:p>
            <a:r>
              <a:rPr lang="lt-LT" dirty="0" smtClean="0"/>
              <a:t>SQL – </a:t>
            </a:r>
            <a:r>
              <a:rPr lang="lt-LT" dirty="0" err="1" smtClean="0"/>
              <a:t>Structured</a:t>
            </a:r>
            <a:r>
              <a:rPr lang="lt-LT" dirty="0" smtClean="0"/>
              <a:t> </a:t>
            </a:r>
            <a:r>
              <a:rPr lang="lt-LT" dirty="0" err="1" smtClean="0"/>
              <a:t>Query</a:t>
            </a:r>
            <a:r>
              <a:rPr lang="lt-LT" dirty="0" smtClean="0"/>
              <a:t> </a:t>
            </a:r>
            <a:r>
              <a:rPr lang="lt-LT" dirty="0" err="1" smtClean="0"/>
              <a:t>Language</a:t>
            </a:r>
            <a:endParaRPr lang="lt-LT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207568" y="1412776"/>
            <a:ext cx="4678906" cy="5012738"/>
          </a:xfrm>
        </p:spPr>
        <p:txBody>
          <a:bodyPr>
            <a:normAutofit/>
          </a:bodyPr>
          <a:lstStyle/>
          <a:p>
            <a:r>
              <a:rPr lang="lt-LT" sz="2000" dirty="0"/>
              <a:t>SQL</a:t>
            </a:r>
            <a:r>
              <a:rPr lang="en-US" sz="2000" dirty="0"/>
              <a:t> </a:t>
            </a:r>
            <a:r>
              <a:rPr lang="en-US" sz="2000" dirty="0" err="1"/>
              <a:t>sakinius</a:t>
            </a:r>
            <a:r>
              <a:rPr lang="lt-LT" sz="2000" dirty="0"/>
              <a:t> galime sugrupuoti</a:t>
            </a:r>
            <a:r>
              <a:rPr lang="en-US" sz="2000" dirty="0"/>
              <a:t> </a:t>
            </a:r>
            <a:r>
              <a:rPr lang="lt-LT" sz="2000" dirty="0"/>
              <a:t>į:</a:t>
            </a:r>
          </a:p>
          <a:p>
            <a:pPr lvl="1"/>
            <a:r>
              <a:rPr lang="lt-LT" sz="1600" dirty="0"/>
              <a:t>DDL (data </a:t>
            </a:r>
            <a:r>
              <a:rPr lang="lt-LT" sz="1600" dirty="0" err="1"/>
              <a:t>definition</a:t>
            </a:r>
            <a:r>
              <a:rPr lang="lt-LT" sz="1600" dirty="0"/>
              <a:t> </a:t>
            </a:r>
            <a:r>
              <a:rPr lang="lt-LT" sz="1600" dirty="0" err="1"/>
              <a:t>language</a:t>
            </a:r>
            <a:r>
              <a:rPr lang="lt-LT" sz="1600" dirty="0"/>
              <a:t>)</a:t>
            </a:r>
            <a:endParaRPr lang="en-US" sz="1600" dirty="0"/>
          </a:p>
          <a:p>
            <a:pPr lvl="2"/>
            <a:r>
              <a:rPr lang="lt-LT" sz="1000" b="1" dirty="0"/>
              <a:t>ALTER</a:t>
            </a:r>
          </a:p>
          <a:p>
            <a:pPr lvl="2"/>
            <a:r>
              <a:rPr lang="lt-LT" sz="1000" dirty="0"/>
              <a:t>ANALYZE</a:t>
            </a:r>
          </a:p>
          <a:p>
            <a:pPr lvl="2"/>
            <a:r>
              <a:rPr lang="lt-LT" sz="1000" dirty="0"/>
              <a:t>ASSOCIATE STATISTICS</a:t>
            </a:r>
          </a:p>
          <a:p>
            <a:pPr lvl="2"/>
            <a:r>
              <a:rPr lang="lt-LT" sz="1000" dirty="0"/>
              <a:t>AUDIT</a:t>
            </a:r>
          </a:p>
          <a:p>
            <a:pPr lvl="2"/>
            <a:r>
              <a:rPr lang="lt-LT" sz="1000" b="1" dirty="0"/>
              <a:t>COMMENT</a:t>
            </a:r>
          </a:p>
          <a:p>
            <a:pPr lvl="2"/>
            <a:r>
              <a:rPr lang="lt-LT" sz="1000" b="1" dirty="0"/>
              <a:t>CREATE</a:t>
            </a:r>
          </a:p>
          <a:p>
            <a:pPr lvl="2"/>
            <a:r>
              <a:rPr lang="lt-LT" sz="1000" dirty="0"/>
              <a:t>DISASSOCIATE STATISTICS</a:t>
            </a:r>
          </a:p>
          <a:p>
            <a:pPr lvl="2"/>
            <a:r>
              <a:rPr lang="lt-LT" sz="1000" b="1" dirty="0"/>
              <a:t>DROP</a:t>
            </a:r>
          </a:p>
          <a:p>
            <a:pPr lvl="2"/>
            <a:r>
              <a:rPr lang="lt-LT" sz="1000" dirty="0"/>
              <a:t>FLASHBACK</a:t>
            </a:r>
          </a:p>
          <a:p>
            <a:pPr lvl="2"/>
            <a:r>
              <a:rPr lang="lt-LT" sz="1000" b="1" dirty="0"/>
              <a:t>GRANT</a:t>
            </a:r>
          </a:p>
          <a:p>
            <a:pPr lvl="2"/>
            <a:r>
              <a:rPr lang="lt-LT" sz="1000" dirty="0"/>
              <a:t>NOAUDIT</a:t>
            </a:r>
          </a:p>
          <a:p>
            <a:pPr lvl="2"/>
            <a:r>
              <a:rPr lang="lt-LT" sz="1000" dirty="0"/>
              <a:t>PURGE</a:t>
            </a:r>
          </a:p>
          <a:p>
            <a:pPr lvl="2"/>
            <a:r>
              <a:rPr lang="lt-LT" sz="1000" b="1" dirty="0"/>
              <a:t>RENAME</a:t>
            </a:r>
          </a:p>
          <a:p>
            <a:pPr lvl="2"/>
            <a:r>
              <a:rPr lang="lt-LT" sz="1000" b="1" dirty="0"/>
              <a:t>REVOKE</a:t>
            </a:r>
          </a:p>
          <a:p>
            <a:pPr lvl="2"/>
            <a:r>
              <a:rPr lang="lt-LT" sz="1000" b="1" dirty="0"/>
              <a:t>TRUNCATE</a:t>
            </a:r>
          </a:p>
          <a:p>
            <a:pPr lvl="1"/>
            <a:r>
              <a:rPr lang="lt-LT" sz="1600" dirty="0" err="1"/>
              <a:t>Session</a:t>
            </a:r>
            <a:r>
              <a:rPr lang="lt-LT" sz="1600" dirty="0"/>
              <a:t> </a:t>
            </a:r>
            <a:r>
              <a:rPr lang="lt-LT" sz="1600" dirty="0" err="1"/>
              <a:t>Control</a:t>
            </a:r>
            <a:r>
              <a:rPr lang="lt-LT" sz="1600" dirty="0"/>
              <a:t> </a:t>
            </a:r>
            <a:r>
              <a:rPr lang="lt-LT" sz="1600" dirty="0" err="1"/>
              <a:t>Statements</a:t>
            </a:r>
            <a:endParaRPr lang="lt-LT" sz="1600" dirty="0"/>
          </a:p>
          <a:p>
            <a:pPr lvl="2"/>
            <a:r>
              <a:rPr lang="en-US" sz="1000" b="1" dirty="0"/>
              <a:t>ALTER SESSION</a:t>
            </a:r>
          </a:p>
          <a:p>
            <a:pPr lvl="2"/>
            <a:r>
              <a:rPr lang="en-US" sz="1000" dirty="0"/>
              <a:t>SET ROLE</a:t>
            </a:r>
            <a:endParaRPr lang="lt-LT" sz="1000" b="1" dirty="0"/>
          </a:p>
          <a:p>
            <a:pPr lvl="1"/>
            <a:r>
              <a:rPr lang="lt-LT" sz="1600" dirty="0" err="1"/>
              <a:t>Session</a:t>
            </a:r>
            <a:r>
              <a:rPr lang="lt-LT" sz="1600" dirty="0"/>
              <a:t> </a:t>
            </a:r>
            <a:r>
              <a:rPr lang="lt-LT" sz="1600" dirty="0" err="1"/>
              <a:t>Control</a:t>
            </a:r>
            <a:r>
              <a:rPr lang="lt-LT" sz="1600" dirty="0"/>
              <a:t> </a:t>
            </a:r>
            <a:r>
              <a:rPr lang="lt-LT" sz="1600" dirty="0" err="1"/>
              <a:t>Statements</a:t>
            </a:r>
            <a:endParaRPr lang="en-US" sz="1600" dirty="0"/>
          </a:p>
          <a:p>
            <a:pPr lvl="2"/>
            <a:r>
              <a:rPr lang="en-US" sz="1000" b="1" dirty="0"/>
              <a:t>ALTER SYSTEM</a:t>
            </a:r>
            <a:endParaRPr lang="lt-LT" sz="1000" b="1" dirty="0"/>
          </a:p>
          <a:p>
            <a:pPr marL="341313" lvl="1" indent="0">
              <a:buNone/>
            </a:pP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33727" y="1412776"/>
            <a:ext cx="5350283" cy="5012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lvl="1"/>
            <a:r>
              <a:rPr lang="lt-LT" sz="1600" dirty="0"/>
              <a:t>DML (data </a:t>
            </a:r>
            <a:r>
              <a:rPr lang="lt-LT" sz="1600" dirty="0" err="1"/>
              <a:t>manipulation</a:t>
            </a:r>
            <a:r>
              <a:rPr lang="lt-LT" sz="1600" dirty="0"/>
              <a:t> </a:t>
            </a:r>
            <a:r>
              <a:rPr lang="lt-LT" sz="1600" dirty="0" err="1"/>
              <a:t>language</a:t>
            </a:r>
            <a:r>
              <a:rPr lang="lt-LT" sz="1600" dirty="0"/>
              <a:t>)</a:t>
            </a:r>
          </a:p>
          <a:p>
            <a:pPr lvl="2"/>
            <a:r>
              <a:rPr lang="en-US" sz="1000" dirty="0"/>
              <a:t>CALL</a:t>
            </a:r>
          </a:p>
          <a:p>
            <a:pPr lvl="2"/>
            <a:r>
              <a:rPr lang="en-US" sz="1000" b="1" dirty="0"/>
              <a:t>DELETE</a:t>
            </a:r>
          </a:p>
          <a:p>
            <a:pPr lvl="2"/>
            <a:r>
              <a:rPr lang="en-US" sz="1000" dirty="0"/>
              <a:t>EXPLAIN PLAN</a:t>
            </a:r>
          </a:p>
          <a:p>
            <a:pPr lvl="2"/>
            <a:r>
              <a:rPr lang="en-US" sz="1000" b="1" dirty="0"/>
              <a:t>INSERT</a:t>
            </a:r>
          </a:p>
          <a:p>
            <a:pPr lvl="2"/>
            <a:r>
              <a:rPr lang="en-US" sz="1000" dirty="0"/>
              <a:t>LOCK TABLE</a:t>
            </a:r>
          </a:p>
          <a:p>
            <a:pPr lvl="2"/>
            <a:r>
              <a:rPr lang="en-US" sz="1000" b="1" dirty="0"/>
              <a:t>MERGE</a:t>
            </a:r>
          </a:p>
          <a:p>
            <a:pPr lvl="2"/>
            <a:r>
              <a:rPr lang="en-US" sz="1000" b="1" dirty="0"/>
              <a:t>SELECT</a:t>
            </a:r>
          </a:p>
          <a:p>
            <a:pPr lvl="2"/>
            <a:r>
              <a:rPr lang="en-US" sz="1000" b="1" dirty="0"/>
              <a:t>UPDATE</a:t>
            </a:r>
            <a:endParaRPr lang="lt-LT" sz="1000" b="1" dirty="0"/>
          </a:p>
          <a:p>
            <a:pPr lvl="2"/>
            <a:r>
              <a:rPr lang="lt-LT" sz="1000" b="1" dirty="0"/>
              <a:t>SELECT</a:t>
            </a:r>
          </a:p>
          <a:p>
            <a:pPr lvl="1"/>
            <a:r>
              <a:rPr lang="lt-LT" sz="1600" dirty="0" err="1"/>
              <a:t>Transaction</a:t>
            </a:r>
            <a:r>
              <a:rPr lang="lt-LT" sz="1600" dirty="0"/>
              <a:t> </a:t>
            </a:r>
            <a:r>
              <a:rPr lang="lt-LT" sz="1600" dirty="0" err="1"/>
              <a:t>Control</a:t>
            </a:r>
            <a:r>
              <a:rPr lang="lt-LT" sz="1600" dirty="0"/>
              <a:t> </a:t>
            </a:r>
            <a:r>
              <a:rPr lang="lt-LT" sz="1600" dirty="0" err="1"/>
              <a:t>Statements</a:t>
            </a:r>
            <a:endParaRPr lang="en-US" sz="1600" dirty="0"/>
          </a:p>
          <a:p>
            <a:pPr lvl="2"/>
            <a:r>
              <a:rPr lang="en-US" sz="1000" b="1" dirty="0"/>
              <a:t>COMMIT</a:t>
            </a:r>
          </a:p>
          <a:p>
            <a:pPr lvl="2"/>
            <a:r>
              <a:rPr lang="en-US" sz="1000" b="1" dirty="0"/>
              <a:t>ROLLBACK</a:t>
            </a:r>
          </a:p>
          <a:p>
            <a:pPr lvl="2"/>
            <a:r>
              <a:rPr lang="en-US" sz="1000" dirty="0"/>
              <a:t>SAVEPOINT</a:t>
            </a:r>
          </a:p>
          <a:p>
            <a:pPr lvl="2"/>
            <a:r>
              <a:rPr lang="en-US" sz="1000" dirty="0"/>
              <a:t>SET TRANSACTION</a:t>
            </a:r>
          </a:p>
          <a:p>
            <a:pPr lvl="2"/>
            <a:r>
              <a:rPr lang="en-US" sz="1000" dirty="0"/>
              <a:t>SET CONSTRAINT</a:t>
            </a:r>
            <a:endParaRPr lang="lt-LT" sz="1000" dirty="0"/>
          </a:p>
          <a:p>
            <a:endParaRPr lang="lt-L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select/insert/update/delete</a:t>
            </a:r>
            <a:endParaRPr lang="lt-L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6513"/>
            <a:ext cx="8978622" cy="50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09238" cy="1325563"/>
          </a:xfrm>
        </p:spPr>
        <p:txBody>
          <a:bodyPr/>
          <a:lstStyle/>
          <a:p>
            <a:r>
              <a:rPr lang="lt-LT" dirty="0" smtClean="0"/>
              <a:t>PL/SQL – </a:t>
            </a:r>
            <a:r>
              <a:rPr lang="lt-LT" dirty="0" err="1" smtClean="0"/>
              <a:t>anonymous</a:t>
            </a:r>
            <a:r>
              <a:rPr lang="lt-LT" dirty="0" smtClean="0"/>
              <a:t> bloko struktūra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declare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</a:t>
            </a:r>
            <a:r>
              <a:rPr lang="lt-LT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deklaruojami </a:t>
            </a:r>
            <a:r>
              <a:rPr lang="en-US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kintamieji</a:t>
            </a:r>
            <a:r>
              <a:rPr lang="lt-LT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lt-LT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kursoriai</a:t>
            </a:r>
            <a:r>
              <a:rPr lang="lt-LT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, 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</a:t>
            </a:r>
            <a:r>
              <a:rPr lang="lt-LT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vidinės funkcijos, procedūros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begin</a:t>
            </a:r>
            <a:endParaRPr lang="lt-LT" dirty="0" smtClean="0">
              <a:solidFill>
                <a:srgbClr val="008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</a:t>
            </a:r>
            <a:r>
              <a:rPr lang="lt-LT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programuojama veiklos logika</a:t>
            </a:r>
            <a:endParaRPr lang="lt-LT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exception</a:t>
            </a:r>
            <a:endParaRPr lang="lt-LT" dirty="0" smtClean="0">
              <a:solidFill>
                <a:srgbClr val="008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</a:t>
            </a:r>
            <a:r>
              <a:rPr lang="lt-LT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klaidų apdorojimas</a:t>
            </a:r>
            <a:endParaRPr lang="lt-LT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when</a:t>
            </a:r>
            <a:r>
              <a:rPr lang="lt-LT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dup_val_on_index</a:t>
            </a:r>
            <a:r>
              <a:rPr lang="lt-LT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</a:t>
            </a:r>
            <a:r>
              <a:rPr lang="lt-LT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konkrečios klaidos apdorojimas</a:t>
            </a:r>
            <a:endParaRPr lang="lt-LT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346" y="0"/>
            <a:ext cx="6948055" cy="1325563"/>
          </a:xfrm>
        </p:spPr>
        <p:txBody>
          <a:bodyPr/>
          <a:lstStyle/>
          <a:p>
            <a:r>
              <a:rPr lang="lt-LT" sz="2800" dirty="0"/>
              <a:t>PL/SQL pavyzdys</a:t>
            </a:r>
            <a:r>
              <a:rPr lang="en-US" sz="2800" dirty="0"/>
              <a:t/>
            </a:r>
            <a:br>
              <a:rPr lang="en-US" sz="2800" dirty="0"/>
            </a:br>
            <a:endParaRPr lang="en-US" altLang="lt-LT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36822"/>
            <a:ext cx="10515600" cy="50401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procedure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set_text_parameter_value(p_kelias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nvarchar2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              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p_kodas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nvarchar2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              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p_reiksme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nvarchar2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                    ,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p_imsis_id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default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                    ,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p_default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default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is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cursor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c_par(p_par_park_id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number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p_kodas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nvarchar2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is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select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par_sritis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par_tipas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par_teis_id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parametrai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par_park_id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p_par_park_id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par_kodas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upper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(p_kodas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r_par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c_par%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rowtype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l_fold_id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parametru_katalogai.park_id%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b="1" dirty="0" smtClean="0"/>
              <a:t>...</a:t>
            </a:r>
            <a:endParaRPr lang="lt-LT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3487" y="0"/>
            <a:ext cx="6948055" cy="1325563"/>
          </a:xfrm>
        </p:spPr>
        <p:txBody>
          <a:bodyPr/>
          <a:lstStyle/>
          <a:p>
            <a:r>
              <a:rPr lang="lt-LT" sz="2800" dirty="0"/>
              <a:t>PL/SQL pavyzdys</a:t>
            </a:r>
            <a:r>
              <a:rPr lang="en-US" sz="2800" dirty="0"/>
              <a:t/>
            </a:r>
            <a:br>
              <a:rPr lang="en-US" sz="2800" dirty="0"/>
            </a:br>
            <a:endParaRPr lang="en-US" altLang="lt-LT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9114" y="889686"/>
            <a:ext cx="10414685" cy="52872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darbuotojai.darb_id%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l_naud_id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naudotojai.naud_id%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l_im_id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imones.im_id%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l_imsis_id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imones_sistemos.imsis_id%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begin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begin -- Find out ID of parameter folder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l_fold_id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get_folder_id(p_kelias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</a:t>
            </a:r>
            <a:r>
              <a:rPr lang="lt-LT" sz="14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--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</a:t>
            </a:r>
            <a:r>
              <a:rPr lang="lt-LT" sz="14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begin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-- </a:t>
            </a:r>
            <a:r>
              <a:rPr lang="lt-LT" sz="14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parameter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info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open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c_par(l_fold_id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p_kodas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fetch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c_par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r_par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close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c_par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</a:t>
            </a:r>
            <a:r>
              <a:rPr lang="lt-LT" sz="14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--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r_par.par_teis_id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security.have_right(r_par.par_teis_id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events.raise_error(</a:t>
            </a:r>
            <a:r>
              <a:rPr lang="lt-LT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'INSUFFICIENT-PRIVILEGES'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6948055" cy="1325563"/>
          </a:xfrm>
        </p:spPr>
        <p:txBody>
          <a:bodyPr/>
          <a:lstStyle/>
          <a:p>
            <a:r>
              <a:rPr lang="lt-LT" sz="2800" dirty="0"/>
              <a:t>PL/SQL pavyzdys</a:t>
            </a:r>
            <a:r>
              <a:rPr lang="en-US" sz="2800" dirty="0"/>
              <a:t/>
            </a:r>
            <a:br>
              <a:rPr lang="en-US" sz="2800" dirty="0"/>
            </a:br>
            <a:endParaRPr lang="en-US" altLang="lt-LT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02043"/>
            <a:ext cx="10715368" cy="52749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r_par.par_tipas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!=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'TEKSTAS'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events.raise_error(</a:t>
            </a:r>
            <a:r>
              <a:rPr lang="lt-LT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'WRONG-PARAMETER-TYPE'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begin -- Set ID's corresponding to parameter area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p_default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0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If parameter being set is not default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case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r_par.par_sritis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'NAUD'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l_naud_id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security.get_current_naud_id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'DARB'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security.get_current_darb_id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'IM'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l_im_id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security.get_current_im_id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'IMSIS'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p_imsis_id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events.raise_error(</a:t>
            </a:r>
            <a:r>
              <a:rPr lang="lt-LT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'COMPANY-SYSTEM-NOT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-SPECIFIED'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  <a:endParaRPr lang="lt-LT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1703" y="0"/>
            <a:ext cx="6948055" cy="1325563"/>
          </a:xfrm>
        </p:spPr>
        <p:txBody>
          <a:bodyPr/>
          <a:lstStyle/>
          <a:p>
            <a:r>
              <a:rPr lang="lt-LT" sz="2800" dirty="0"/>
              <a:t>PL/SQL pavyzdys</a:t>
            </a:r>
            <a:r>
              <a:rPr lang="en-US" sz="2800" dirty="0"/>
              <a:t/>
            </a:r>
            <a:br>
              <a:rPr lang="en-US" sz="2800" dirty="0"/>
            </a:br>
            <a:endParaRPr lang="en-US" altLang="lt-LT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0258" y="790832"/>
            <a:ext cx="10513541" cy="5386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l_imsis_id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:=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p_imsis_id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case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  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-- </a:t>
            </a:r>
            <a:r>
              <a:rPr lang="lt-LT" sz="14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i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–</a:t>
            </a:r>
          </a:p>
          <a:p>
            <a:pPr marL="0" indent="0">
              <a:buNone/>
            </a:pP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begin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insert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into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parametro_reiksmes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(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parr_par_id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parr_imsis_id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parr_darb_id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parr_im_id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parr_naud_id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parr_tekstas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1703" y="0"/>
            <a:ext cx="6948055" cy="1325563"/>
          </a:xfrm>
        </p:spPr>
        <p:txBody>
          <a:bodyPr/>
          <a:lstStyle/>
          <a:p>
            <a:r>
              <a:rPr lang="lt-LT" sz="2800" dirty="0"/>
              <a:t>PL/SQL pavyzdys</a:t>
            </a:r>
            <a:r>
              <a:rPr lang="en-US" sz="2800" dirty="0"/>
              <a:t/>
            </a:r>
            <a:br>
              <a:rPr lang="en-US" sz="2800" dirty="0"/>
            </a:br>
            <a:endParaRPr lang="en-US" altLang="lt-LT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9686" y="877330"/>
            <a:ext cx="10464114" cy="5299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(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r_par.par_id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l_imsis_id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l_darb_id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l_im_id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l_naud_id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,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p_reiksme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 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exception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when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dup_val_on_index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then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update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parametro_reiksmes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set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parr_tekstas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p_reiksme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where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parr_par_id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r_par.par_id</a:t>
            </a:r>
            <a:endParaRPr lang="lt-LT" sz="1400" b="1" dirty="0">
              <a:solidFill>
                <a:srgbClr val="00008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</a:t>
            </a:r>
            <a:r>
              <a:rPr lang="en-US" sz="14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parr_imsis_id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-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= </a:t>
            </a:r>
            <a:r>
              <a:rPr lang="en-US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l_imsis_id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-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nvl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(parr_darb_id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-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nvl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(l_darb_id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-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</a:t>
            </a:r>
            <a:r>
              <a:rPr lang="de-DE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de-DE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nvl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de-DE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parr_im_id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-</a:t>
            </a:r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= </a:t>
            </a:r>
            <a:r>
              <a:rPr lang="de-DE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nvl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de-DE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l_im_id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-</a:t>
            </a:r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     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and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nvl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(parr_naud_id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-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=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nvl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(l_naud_id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 -</a:t>
            </a:r>
            <a:r>
              <a:rPr lang="lt-LT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lt-LT" sz="14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lt-LT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set_text_parameter_value</a:t>
            </a:r>
            <a:r>
              <a:rPr lang="lt-L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endParaRPr lang="lt-LT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</a:t>
            </a:r>
            <a:r>
              <a:rPr lang="lt-LT" dirty="0" err="1" smtClean="0"/>
              <a:t>ūra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>
                <a:hlinkClick r:id="rId2"/>
              </a:rPr>
              <a:t>https://</a:t>
            </a:r>
            <a:r>
              <a:rPr lang="lt-LT" dirty="0" smtClean="0">
                <a:hlinkClick r:id="rId2"/>
              </a:rPr>
              <a:t>docs.oracle.com/database/122/SQLRF/toc.htm</a:t>
            </a:r>
            <a:endParaRPr lang="lt-LT" dirty="0" smtClean="0"/>
          </a:p>
          <a:p>
            <a:r>
              <a:rPr lang="lt-LT" dirty="0">
                <a:hlinkClick r:id="rId3"/>
              </a:rPr>
              <a:t>https://</a:t>
            </a:r>
            <a:r>
              <a:rPr lang="lt-LT" dirty="0" smtClean="0">
                <a:hlinkClick r:id="rId3"/>
              </a:rPr>
              <a:t>docs.oracle.com/database/122/LNPLS/overview.htm#LNPLS001</a:t>
            </a:r>
            <a:endParaRPr lang="en-US" dirty="0" smtClean="0"/>
          </a:p>
          <a:p>
            <a:r>
              <a:rPr lang="lt-LT" dirty="0">
                <a:hlinkClick r:id="rId4"/>
              </a:rPr>
              <a:t>https://oracle-base.com</a:t>
            </a:r>
            <a:r>
              <a:rPr lang="lt-LT" dirty="0" smtClean="0">
                <a:hlinkClick r:id="rId4"/>
              </a:rPr>
              <a:t>/</a:t>
            </a:r>
            <a:endParaRPr lang="en-US" dirty="0" smtClean="0"/>
          </a:p>
          <a:p>
            <a:endParaRPr lang="lt-LT" dirty="0" smtClean="0"/>
          </a:p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Kam naudojama </a:t>
            </a:r>
            <a:r>
              <a:rPr lang="lt-LT" dirty="0" err="1"/>
              <a:t>Oracle</a:t>
            </a:r>
            <a:r>
              <a:rPr lang="lt-LT" dirty="0"/>
              <a:t> </a:t>
            </a:r>
            <a:r>
              <a:rPr lang="lt-LT" dirty="0" smtClean="0"/>
              <a:t>DB?</a:t>
            </a:r>
            <a:endParaRPr lang="en-US" altLang="lt-LT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261257" y="1966604"/>
            <a:ext cx="3416070" cy="4719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lt-LT" dirty="0" err="1"/>
              <a:t>Duomen</a:t>
            </a:r>
            <a:r>
              <a:rPr lang="lt-LT" altLang="lt-LT" dirty="0" smtClean="0"/>
              <a:t>ų saugojimui</a:t>
            </a:r>
            <a:endParaRPr lang="lt-LT" altLang="lt-LT" dirty="0"/>
          </a:p>
          <a:p>
            <a:pPr>
              <a:lnSpc>
                <a:spcPct val="90000"/>
              </a:lnSpc>
            </a:pPr>
            <a:endParaRPr lang="lt-LT" altLang="lt-LT" dirty="0" smtClean="0"/>
          </a:p>
          <a:p>
            <a:pPr>
              <a:lnSpc>
                <a:spcPct val="90000"/>
              </a:lnSpc>
            </a:pPr>
            <a:endParaRPr lang="lt-LT" altLang="lt-L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" y="3703553"/>
            <a:ext cx="276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Duomenų</a:t>
            </a:r>
            <a:r>
              <a:rPr lang="lt-LT" dirty="0"/>
              <a:t> 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analizei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41010" y="1915352"/>
            <a:ext cx="299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Duomenų</a:t>
            </a:r>
            <a:r>
              <a:rPr lang="lt-LT" dirty="0"/>
              <a:t> 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valdymui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56525" y="3441943"/>
            <a:ext cx="26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Automatizavimui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411819"/>
            <a:ext cx="4871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Duomenų</a:t>
            </a:r>
            <a:r>
              <a:rPr lang="lt-LT" dirty="0"/>
              <a:t> 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integralumui</a:t>
            </a:r>
            <a:r>
              <a:rPr lang="lt-LT" dirty="0"/>
              <a:t> 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užtikrinti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95" y="1359741"/>
            <a:ext cx="2363488" cy="188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90" y="4876895"/>
            <a:ext cx="2938327" cy="15930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65" y="3243441"/>
            <a:ext cx="3037512" cy="16334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76" y="3243442"/>
            <a:ext cx="3029313" cy="16334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44" y="1482193"/>
            <a:ext cx="2733851" cy="17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Ačiū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Oracle</a:t>
            </a:r>
            <a:r>
              <a:rPr lang="lt-LT" dirty="0" smtClean="0"/>
              <a:t> programuotojo veikla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270" y="1825625"/>
            <a:ext cx="2997530" cy="549440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DB projektavimas</a:t>
            </a:r>
            <a:endParaRPr lang="lt-L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5" y="2375065"/>
            <a:ext cx="4822632" cy="36030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90805" y="5321778"/>
            <a:ext cx="4429496" cy="54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lt-LT" dirty="0" smtClean="0"/>
              <a:t>DB Logikos programavimas</a:t>
            </a:r>
            <a:endParaRPr lang="lt-L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27" y="1825625"/>
            <a:ext cx="5986267" cy="336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Oracle</a:t>
            </a:r>
            <a:r>
              <a:rPr lang="lt-LT" dirty="0"/>
              <a:t> programuotojo veikla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12" y="1471007"/>
            <a:ext cx="5374574" cy="537565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DB </a:t>
            </a:r>
            <a:r>
              <a:rPr lang="lt-LT" dirty="0" err="1"/>
              <a:t>skriptų</a:t>
            </a:r>
            <a:r>
              <a:rPr lang="lt-LT" dirty="0"/>
              <a:t> ruošimai/diegimai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26" y="1915035"/>
            <a:ext cx="3779717" cy="151499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41177" y="1421905"/>
            <a:ext cx="3009405" cy="53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lt-LT" dirty="0" smtClean="0"/>
              <a:t>Duomenų analitika</a:t>
            </a:r>
            <a:endParaRPr lang="lt-L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44" y="1967981"/>
            <a:ext cx="3193782" cy="165910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466603" y="3976363"/>
            <a:ext cx="3009405" cy="53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lt-LT" dirty="0" smtClean="0"/>
              <a:t>SQL optimizavimas</a:t>
            </a:r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02" y="4499583"/>
            <a:ext cx="3395353" cy="22617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0826" y="3976363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PL/SQL</a:t>
            </a:r>
            <a:r>
              <a:rPr lang="lt-LT" dirty="0"/>
              <a:t> </a:t>
            </a:r>
            <a:r>
              <a:rPr lang="lt-LT" sz="2800" dirty="0">
                <a:solidFill>
                  <a:schemeClr val="accent5">
                    <a:lumMod val="50000"/>
                  </a:schemeClr>
                </a:solidFill>
              </a:rPr>
              <a:t>optimizavimas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4237973"/>
            <a:ext cx="3522032" cy="26200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54" y="3948200"/>
            <a:ext cx="1256022" cy="1256022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8558946" flipV="1">
            <a:off x="4528737" y="3422775"/>
            <a:ext cx="385948" cy="49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7" name="Down Arrow 16"/>
          <p:cNvSpPr/>
          <p:nvPr/>
        </p:nvSpPr>
        <p:spPr>
          <a:xfrm rot="2107983" flipV="1">
            <a:off x="6118890" y="3495934"/>
            <a:ext cx="385948" cy="49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8" name="Down Arrow 17"/>
          <p:cNvSpPr/>
          <p:nvPr/>
        </p:nvSpPr>
        <p:spPr>
          <a:xfrm rot="7684492" flipV="1">
            <a:off x="6118889" y="4874417"/>
            <a:ext cx="385948" cy="49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9" name="Down Arrow 18"/>
          <p:cNvSpPr/>
          <p:nvPr/>
        </p:nvSpPr>
        <p:spPr>
          <a:xfrm rot="13649052" flipV="1">
            <a:off x="4570030" y="4956395"/>
            <a:ext cx="385948" cy="49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609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Oracle</a:t>
            </a:r>
            <a:r>
              <a:rPr lang="lt-LT" dirty="0"/>
              <a:t> programuotojo veikla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t-LT" dirty="0" smtClean="0"/>
          </a:p>
          <a:p>
            <a:r>
              <a:rPr lang="lt-LT" dirty="0"/>
              <a:t>DB administravimas</a:t>
            </a:r>
          </a:p>
          <a:p>
            <a:r>
              <a:rPr lang="lt-LT" dirty="0" err="1"/>
              <a:t>Oracle</a:t>
            </a:r>
            <a:r>
              <a:rPr lang="lt-LT" dirty="0"/>
              <a:t> </a:t>
            </a:r>
            <a:r>
              <a:rPr lang="lt-LT" dirty="0" err="1"/>
              <a:t>forms</a:t>
            </a:r>
            <a:r>
              <a:rPr lang="lt-LT" dirty="0"/>
              <a:t> ir </a:t>
            </a:r>
            <a:r>
              <a:rPr lang="lt-LT" dirty="0" err="1"/>
              <a:t>reports</a:t>
            </a:r>
            <a:r>
              <a:rPr lang="lt-LT" dirty="0"/>
              <a:t> programavimas</a:t>
            </a:r>
          </a:p>
          <a:p>
            <a:r>
              <a:rPr lang="lt-LT" dirty="0" err="1"/>
              <a:t>Oracle</a:t>
            </a:r>
            <a:r>
              <a:rPr lang="lt-LT" dirty="0"/>
              <a:t> APEX </a:t>
            </a:r>
            <a:r>
              <a:rPr lang="lt-LT" dirty="0" err="1"/>
              <a:t>Web</a:t>
            </a:r>
            <a:r>
              <a:rPr lang="lt-LT" dirty="0"/>
              <a:t> puslapių/aplikacijų kūrimas</a:t>
            </a:r>
          </a:p>
          <a:p>
            <a:r>
              <a:rPr lang="lt-LT" dirty="0" err="1"/>
              <a:t>Oracle</a:t>
            </a:r>
            <a:r>
              <a:rPr lang="lt-LT" dirty="0"/>
              <a:t> SOA </a:t>
            </a:r>
            <a:r>
              <a:rPr lang="lt-LT" dirty="0" err="1"/>
              <a:t>suite</a:t>
            </a:r>
            <a:r>
              <a:rPr lang="lt-LT" dirty="0"/>
              <a:t> BPEL, OSB programavimas</a:t>
            </a:r>
          </a:p>
          <a:p>
            <a:r>
              <a:rPr lang="lt-LT" dirty="0"/>
              <a:t>Data </a:t>
            </a:r>
            <a:r>
              <a:rPr lang="lt-LT" dirty="0" err="1"/>
              <a:t>warehouse</a:t>
            </a:r>
            <a:r>
              <a:rPr lang="lt-LT" dirty="0"/>
              <a:t> </a:t>
            </a:r>
            <a:r>
              <a:rPr lang="lt-LT" dirty="0" err="1" smtClean="0"/>
              <a:t>projek</a:t>
            </a:r>
            <a:r>
              <a:rPr lang="en-US" dirty="0" err="1" smtClean="0"/>
              <a:t>tavi</a:t>
            </a:r>
            <a:r>
              <a:rPr lang="lt-LT" dirty="0" err="1" smtClean="0"/>
              <a:t>mas</a:t>
            </a:r>
            <a:r>
              <a:rPr lang="lt-LT" dirty="0" smtClean="0"/>
              <a:t>/programavimas</a:t>
            </a:r>
            <a:endParaRPr lang="lt-LT" dirty="0"/>
          </a:p>
          <a:p>
            <a:r>
              <a:rPr lang="lt-LT" dirty="0" err="1"/>
              <a:t>Oracle</a:t>
            </a:r>
            <a:r>
              <a:rPr lang="lt-LT" dirty="0"/>
              <a:t> </a:t>
            </a:r>
            <a:r>
              <a:rPr lang="lt-LT" dirty="0" err="1"/>
              <a:t>Weblogic</a:t>
            </a:r>
            <a:r>
              <a:rPr lang="lt-LT" dirty="0"/>
              <a:t> </a:t>
            </a:r>
            <a:r>
              <a:rPr lang="lt-LT" dirty="0" err="1"/>
              <a:t>server</a:t>
            </a:r>
            <a:r>
              <a:rPr lang="lt-LT" dirty="0"/>
              <a:t> </a:t>
            </a:r>
            <a:r>
              <a:rPr lang="lt-LT" dirty="0" smtClean="0"/>
              <a:t>administravimas</a:t>
            </a:r>
            <a:endParaRPr lang="en-US" dirty="0" smtClean="0"/>
          </a:p>
          <a:p>
            <a:r>
              <a:rPr lang="en-US" dirty="0" smtClean="0"/>
              <a:t>Oracle ADF </a:t>
            </a:r>
            <a:r>
              <a:rPr lang="en-US" dirty="0" err="1" smtClean="0"/>
              <a:t>programavimas</a:t>
            </a:r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482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274638"/>
            <a:ext cx="7859216" cy="1143000"/>
          </a:xfrm>
        </p:spPr>
        <p:txBody>
          <a:bodyPr>
            <a:normAutofit fontScale="90000"/>
          </a:bodyPr>
          <a:lstStyle/>
          <a:p>
            <a:r>
              <a:rPr lang="lt-LT" dirty="0" err="1" smtClean="0"/>
              <a:t>Oracle</a:t>
            </a:r>
            <a:r>
              <a:rPr lang="lt-LT" dirty="0" smtClean="0"/>
              <a:t> DB </a:t>
            </a:r>
            <a:r>
              <a:rPr lang="en-US" dirty="0" smtClean="0"/>
              <a:t>= </a:t>
            </a:r>
            <a:r>
              <a:rPr lang="en-US" dirty="0" err="1" smtClean="0"/>
              <a:t>Pamatas</a:t>
            </a:r>
            <a:r>
              <a:rPr lang="lt-LT" dirty="0" smtClean="0"/>
              <a:t> sistemoms</a:t>
            </a:r>
            <a:br>
              <a:rPr lang="lt-LT" dirty="0" smtClean="0"/>
            </a:br>
            <a:endParaRPr lang="lt-L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Rezultas</a:t>
            </a:r>
            <a:r>
              <a:rPr lang="en-US" dirty="0" smtClean="0"/>
              <a:t> be </a:t>
            </a:r>
            <a:r>
              <a:rPr lang="en-US" dirty="0" err="1" smtClean="0"/>
              <a:t>pamat</a:t>
            </a:r>
            <a:r>
              <a:rPr lang="lt-LT" dirty="0" smtClean="0"/>
              <a:t>ų</a:t>
            </a:r>
          </a:p>
          <a:p>
            <a:pPr algn="ctr"/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35812"/>
            <a:ext cx="4040188" cy="302941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lt-LT" dirty="0" err="1" smtClean="0"/>
              <a:t>Rezultas</a:t>
            </a:r>
            <a:r>
              <a:rPr lang="lt-LT" dirty="0" smtClean="0"/>
              <a:t> su pamatais</a:t>
            </a:r>
          </a:p>
          <a:p>
            <a:pPr algn="ctr"/>
            <a:endParaRPr lang="lt-L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424" y="2174875"/>
            <a:ext cx="2122979" cy="3951288"/>
          </a:xfrm>
        </p:spPr>
      </p:pic>
    </p:spTree>
    <p:extLst>
      <p:ext uri="{BB962C8B-B14F-4D97-AF65-F5344CB8AC3E}">
        <p14:creationId xmlns:p14="http://schemas.microsoft.com/office/powerpoint/2010/main" val="15706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Oracle</a:t>
            </a:r>
            <a:r>
              <a:rPr lang="lt-LT" dirty="0"/>
              <a:t> DB projektavimo ir programavimo įrankiai</a:t>
            </a:r>
            <a:endParaRPr lang="en-US" altLang="lt-LT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Designer</a:t>
            </a:r>
          </a:p>
          <a:p>
            <a:r>
              <a:rPr lang="en-US" dirty="0" smtClean="0"/>
              <a:t>Data Modeler</a:t>
            </a:r>
          </a:p>
          <a:p>
            <a:r>
              <a:rPr lang="en-US" dirty="0" smtClean="0"/>
              <a:t>SQL Developer</a:t>
            </a:r>
          </a:p>
          <a:p>
            <a:r>
              <a:rPr lang="en-US" dirty="0" smtClean="0"/>
              <a:t>PL/SQL Developer</a:t>
            </a:r>
          </a:p>
          <a:p>
            <a:r>
              <a:rPr lang="en-US" dirty="0" smtClean="0"/>
              <a:t>SQL*Plus</a:t>
            </a:r>
            <a:endParaRPr lang="en-US" dirty="0"/>
          </a:p>
          <a:p>
            <a:r>
              <a:rPr lang="en-US" dirty="0" smtClean="0"/>
              <a:t>SQL*Loader</a:t>
            </a:r>
            <a:endParaRPr lang="en-US" dirty="0"/>
          </a:p>
          <a:p>
            <a:r>
              <a:rPr lang="en-US" dirty="0" smtClean="0"/>
              <a:t>Data pump (export/import utility)</a:t>
            </a:r>
          </a:p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2007" y="0"/>
            <a:ext cx="38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49" y="0"/>
            <a:ext cx="6878551" cy="6858000"/>
          </a:xfrm>
          <a:prstGeom prst="rect">
            <a:avLst/>
          </a:prstGeom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8071022" cy="1690688"/>
          </a:xfrm>
        </p:spPr>
        <p:txBody>
          <a:bodyPr/>
          <a:lstStyle/>
          <a:p>
            <a:r>
              <a:rPr lang="lt-LT" dirty="0" err="1"/>
              <a:t>Oracle</a:t>
            </a:r>
            <a:r>
              <a:rPr lang="lt-LT" dirty="0"/>
              <a:t> </a:t>
            </a:r>
            <a:r>
              <a:rPr lang="en-US" dirty="0" smtClean="0"/>
              <a:t>Designer</a:t>
            </a:r>
            <a:r>
              <a:rPr lang="lt-LT" dirty="0" smtClean="0"/>
              <a:t> – projektavimo įrankis</a:t>
            </a:r>
            <a:endParaRPr lang="en-US" altLang="lt-L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35" y="1353798"/>
            <a:ext cx="6529387" cy="4791266"/>
          </a:xfrm>
        </p:spPr>
      </p:pic>
    </p:spTree>
    <p:extLst>
      <p:ext uri="{BB962C8B-B14F-4D97-AF65-F5344CB8AC3E}">
        <p14:creationId xmlns:p14="http://schemas.microsoft.com/office/powerpoint/2010/main" val="3501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1206</Words>
  <Application>Microsoft Office PowerPoint</Application>
  <PresentationFormat>Custom</PresentationFormat>
  <Paragraphs>342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Įvadas į  DB programavimą</vt:lpstr>
      <vt:lpstr>Turinys</vt:lpstr>
      <vt:lpstr>Kam naudojama Oracle DB?</vt:lpstr>
      <vt:lpstr>Oracle programuotojo veikla</vt:lpstr>
      <vt:lpstr>Oracle programuotojo veikla</vt:lpstr>
      <vt:lpstr>Oracle programuotojo veikla</vt:lpstr>
      <vt:lpstr>Oracle DB = Pamatas sistemoms </vt:lpstr>
      <vt:lpstr>Oracle DB projektavimo ir programavimo įrankiai</vt:lpstr>
      <vt:lpstr>Oracle Designer – projektavimo įrankis</vt:lpstr>
      <vt:lpstr>Oracle Designer – projektavimo įrankis</vt:lpstr>
      <vt:lpstr>PL/SQL Developer – programavimo įrankis</vt:lpstr>
      <vt:lpstr>SQL*Plus</vt:lpstr>
      <vt:lpstr>Oracle DB objektai</vt:lpstr>
      <vt:lpstr>Table</vt:lpstr>
      <vt:lpstr>Table relationship diagram</vt:lpstr>
      <vt:lpstr>Table (sukurimo skriptas)</vt:lpstr>
      <vt:lpstr>Table (susiję objektai)</vt:lpstr>
      <vt:lpstr>Table (susiję objektai)</vt:lpstr>
      <vt:lpstr>Table (susiję objektai) </vt:lpstr>
      <vt:lpstr>Table (susiję objektai) </vt:lpstr>
      <vt:lpstr>SQL – Structured Query Language</vt:lpstr>
      <vt:lpstr>SQL – select/insert/update/delete</vt:lpstr>
      <vt:lpstr>PL/SQL – anonymous bloko struktūra</vt:lpstr>
      <vt:lpstr>PL/SQL pavyzdys </vt:lpstr>
      <vt:lpstr>PL/SQL pavyzdys </vt:lpstr>
      <vt:lpstr>PL/SQL pavyzdys </vt:lpstr>
      <vt:lpstr>PL/SQL pavyzdys </vt:lpstr>
      <vt:lpstr>PL/SQL pavyzdys </vt:lpstr>
      <vt:lpstr>Literatūra</vt:lpstr>
      <vt:lpstr>Ačiū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Vita Žukauskienė</cp:lastModifiedBy>
  <cp:revision>37</cp:revision>
  <dcterms:created xsi:type="dcterms:W3CDTF">2017-09-27T12:27:37Z</dcterms:created>
  <dcterms:modified xsi:type="dcterms:W3CDTF">2017-11-24T21:00:53Z</dcterms:modified>
</cp:coreProperties>
</file>