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82" r:id="rId3"/>
    <p:sldId id="257" r:id="rId4"/>
    <p:sldId id="258" r:id="rId5"/>
    <p:sldId id="259" r:id="rId6"/>
    <p:sldId id="260" r:id="rId7"/>
    <p:sldId id="261" r:id="rId8"/>
    <p:sldId id="263" r:id="rId9"/>
    <p:sldId id="264" r:id="rId10"/>
    <p:sldId id="283" r:id="rId11"/>
    <p:sldId id="266" r:id="rId12"/>
    <p:sldId id="271" r:id="rId13"/>
    <p:sldId id="270" r:id="rId14"/>
    <p:sldId id="269" r:id="rId15"/>
    <p:sldId id="268" r:id="rId16"/>
    <p:sldId id="272" r:id="rId17"/>
    <p:sldId id="273" r:id="rId18"/>
    <p:sldId id="274" r:id="rId19"/>
    <p:sldId id="275" r:id="rId20"/>
    <p:sldId id="276" r:id="rId21"/>
    <p:sldId id="277" r:id="rId22"/>
    <p:sldId id="278" r:id="rId23"/>
    <p:sldId id="279" r:id="rId24"/>
    <p:sldId id="280" r:id="rId25"/>
    <p:sldId id="281" r:id="rId26"/>
    <p:sldId id="265" r:id="rId27"/>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33" autoAdjust="0"/>
    <p:restoredTop sz="63690" autoAdjust="0"/>
  </p:normalViewPr>
  <p:slideViewPr>
    <p:cSldViewPr snapToGrid="0" snapToObjects="1">
      <p:cViewPr varScale="1">
        <p:scale>
          <a:sx n="87" d="100"/>
          <a:sy n="87" d="100"/>
        </p:scale>
        <p:origin x="1104"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64" d="100"/>
          <a:sy n="64" d="100"/>
        </p:scale>
        <p:origin x="296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lt-LT"/>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0D08BA40-9B6E-4575-B189-A623BE3FABC0}" type="datetimeFigureOut">
              <a:rPr lang="lt-LT" smtClean="0"/>
              <a:t>2017-10-23</a:t>
            </a:fld>
            <a:endParaRPr lang="lt-LT"/>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lt-LT"/>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t-LT"/>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lt-LT"/>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417CB601-C568-4016-9959-7728439A5581}" type="slidenum">
              <a:rPr lang="lt-LT" smtClean="0"/>
              <a:t>‹#›</a:t>
            </a:fld>
            <a:endParaRPr lang="lt-LT"/>
          </a:p>
        </p:txBody>
      </p:sp>
    </p:spTree>
    <p:extLst>
      <p:ext uri="{BB962C8B-B14F-4D97-AF65-F5344CB8AC3E}">
        <p14:creationId xmlns:p14="http://schemas.microsoft.com/office/powerpoint/2010/main" val="3511974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1</a:t>
            </a:fld>
            <a:endParaRPr lang="lt-LT"/>
          </a:p>
        </p:txBody>
      </p:sp>
    </p:spTree>
    <p:extLst>
      <p:ext uri="{BB962C8B-B14F-4D97-AF65-F5344CB8AC3E}">
        <p14:creationId xmlns:p14="http://schemas.microsoft.com/office/powerpoint/2010/main" val="980002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10</a:t>
            </a:fld>
            <a:endParaRPr lang="lt-LT"/>
          </a:p>
        </p:txBody>
      </p:sp>
    </p:spTree>
    <p:extLst>
      <p:ext uri="{BB962C8B-B14F-4D97-AF65-F5344CB8AC3E}">
        <p14:creationId xmlns:p14="http://schemas.microsoft.com/office/powerpoint/2010/main" val="2175513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0" i="1" kern="1200" dirty="0" smtClean="0">
                <a:solidFill>
                  <a:schemeClr val="tx1"/>
                </a:solidFill>
                <a:effectLst/>
                <a:latin typeface="+mn-lt"/>
                <a:ea typeface="+mn-ea"/>
                <a:cs typeface="+mn-cs"/>
              </a:rPr>
              <a:t> Interview</a:t>
            </a:r>
            <a:r>
              <a:rPr lang="en-US" sz="1200" b="0" i="0" kern="1200" dirty="0" smtClean="0">
                <a:solidFill>
                  <a:schemeClr val="tx1"/>
                </a:solidFill>
                <a:effectLst/>
                <a:latin typeface="+mn-lt"/>
                <a:ea typeface="+mn-ea"/>
                <a:cs typeface="+mn-cs"/>
              </a:rPr>
              <a:t> </a:t>
            </a:r>
          </a:p>
          <a:p>
            <a:pPr fontAlgn="t"/>
            <a:r>
              <a:rPr lang="lt-LT" sz="1200" kern="1200" dirty="0" smtClean="0">
                <a:solidFill>
                  <a:schemeClr val="tx1"/>
                </a:solidFill>
                <a:effectLst/>
                <a:latin typeface="+mn-lt"/>
                <a:ea typeface="+mn-ea"/>
                <a:cs typeface="+mn-cs"/>
              </a:rPr>
              <a:t>Efektyviausias, naudingiausias, plačiausiai paplitęs metodas. Organizuojamas susitikimas su </a:t>
            </a:r>
            <a:r>
              <a:rPr lang="lt-LT" sz="1200" kern="1200" dirty="0" err="1" smtClean="0">
                <a:solidFill>
                  <a:schemeClr val="tx1"/>
                </a:solidFill>
                <a:effectLst/>
                <a:latin typeface="+mn-lt"/>
                <a:ea typeface="+mn-ea"/>
                <a:cs typeface="+mn-cs"/>
              </a:rPr>
              <a:t>suinteresuotomois</a:t>
            </a:r>
            <a:r>
              <a:rPr lang="lt-LT" sz="1200" kern="1200" dirty="0" smtClean="0">
                <a:solidFill>
                  <a:schemeClr val="tx1"/>
                </a:solidFill>
                <a:effectLst/>
                <a:latin typeface="+mn-lt"/>
                <a:ea typeface="+mn-ea"/>
                <a:cs typeface="+mn-cs"/>
              </a:rPr>
              <a:t> šalimis,</a:t>
            </a:r>
            <a:r>
              <a:rPr lang="lt-LT" sz="1200" kern="1200" baseline="0" dirty="0" smtClean="0">
                <a:solidFill>
                  <a:schemeClr val="tx1"/>
                </a:solidFill>
                <a:effectLst/>
                <a:latin typeface="+mn-lt"/>
                <a:ea typeface="+mn-ea"/>
                <a:cs typeface="+mn-cs"/>
              </a:rPr>
              <a:t> kur analitikas užduoda klausimus ir išsiaiškina atsakymus gyvai.</a:t>
            </a:r>
          </a:p>
          <a:p>
            <a:pPr fontAlgn="t"/>
            <a:r>
              <a:rPr lang="lt-LT" sz="1200" kern="1200" baseline="0" dirty="0" smtClean="0">
                <a:solidFill>
                  <a:schemeClr val="tx1"/>
                </a:solidFill>
                <a:effectLst/>
                <a:latin typeface="+mn-lt"/>
                <a:ea typeface="+mn-ea"/>
                <a:cs typeface="+mn-cs"/>
              </a:rPr>
              <a:t>Pirmi susitikimai mažiau struktūriniai, užduodami atviri klausimai. Jų tikslas suprasti aplinką, kaip vyksta darbas, kokios problemos. Kai tai yra aišku, analitikas klausinėja konkrečių klausimų, kad išgryninti reikalavimus</a:t>
            </a:r>
            <a:r>
              <a:rPr lang="lt-LT" sz="1200" kern="1200" dirty="0" smtClean="0">
                <a:solidFill>
                  <a:schemeClr val="tx1"/>
                </a:solidFill>
                <a:effectLst/>
                <a:latin typeface="+mn-lt"/>
                <a:ea typeface="+mn-ea"/>
                <a:cs typeface="+mn-cs"/>
              </a:rPr>
              <a:t/>
            </a:r>
            <a:br>
              <a:rPr lang="lt-LT" sz="1200" kern="1200" dirty="0" smtClean="0">
                <a:solidFill>
                  <a:schemeClr val="tx1"/>
                </a:solidFill>
                <a:effectLst/>
                <a:latin typeface="+mn-lt"/>
                <a:ea typeface="+mn-ea"/>
                <a:cs typeface="+mn-cs"/>
              </a:rPr>
            </a:br>
            <a:r>
              <a:rPr lang="en-US" sz="1200" b="0" i="1" kern="1200" dirty="0" smtClean="0">
                <a:solidFill>
                  <a:schemeClr val="tx1"/>
                </a:solidFill>
                <a:effectLst/>
                <a:latin typeface="+mn-lt"/>
                <a:ea typeface="+mn-ea"/>
                <a:cs typeface="+mn-cs"/>
              </a:rPr>
              <a:t> </a:t>
            </a:r>
            <a:r>
              <a:rPr lang="lt-LT" sz="1200" b="0" i="1" kern="1200" dirty="0" smtClean="0">
                <a:solidFill>
                  <a:schemeClr val="tx1"/>
                </a:solidFill>
                <a:effectLst/>
                <a:latin typeface="+mn-lt"/>
                <a:ea typeface="+mn-ea"/>
                <a:cs typeface="+mn-cs"/>
              </a:rPr>
              <a:t>Apklausa</a:t>
            </a:r>
            <a:endParaRPr lang="en-US" sz="1200" b="0" i="0" kern="1200" dirty="0" smtClean="0">
              <a:solidFill>
                <a:schemeClr val="tx1"/>
              </a:solidFill>
              <a:effectLst/>
              <a:latin typeface="+mn-lt"/>
              <a:ea typeface="+mn-ea"/>
              <a:cs typeface="+mn-cs"/>
            </a:endParaRPr>
          </a:p>
          <a:p>
            <a:pPr fontAlgn="t"/>
            <a:r>
              <a:rPr lang="lt-LT" sz="1200" kern="1200" dirty="0" smtClean="0">
                <a:solidFill>
                  <a:schemeClr val="tx1"/>
                </a:solidFill>
                <a:effectLst/>
                <a:latin typeface="+mn-lt"/>
                <a:ea typeface="+mn-ea"/>
                <a:cs typeface="+mn-cs"/>
              </a:rPr>
              <a:t>Popierinis arba elektroninis</a:t>
            </a:r>
            <a:r>
              <a:rPr lang="lt-LT" sz="1200" kern="1200" baseline="0" dirty="0" smtClean="0">
                <a:solidFill>
                  <a:schemeClr val="tx1"/>
                </a:solidFill>
                <a:effectLst/>
                <a:latin typeface="+mn-lt"/>
                <a:ea typeface="+mn-ea"/>
                <a:cs typeface="+mn-cs"/>
              </a:rPr>
              <a:t> klausimynas</a:t>
            </a:r>
            <a:r>
              <a:rPr lang="lt-LT" sz="1200" kern="1200" dirty="0" smtClean="0">
                <a:solidFill>
                  <a:schemeClr val="tx1"/>
                </a:solidFill>
                <a:effectLst/>
                <a:latin typeface="+mn-lt"/>
                <a:ea typeface="+mn-ea"/>
                <a:cs typeface="+mn-cs"/>
              </a:rPr>
              <a:t>. Šią</a:t>
            </a:r>
            <a:r>
              <a:rPr lang="lt-LT" sz="1200" kern="1200" baseline="0" dirty="0" smtClean="0">
                <a:solidFill>
                  <a:schemeClr val="tx1"/>
                </a:solidFill>
                <a:effectLst/>
                <a:latin typeface="+mn-lt"/>
                <a:ea typeface="+mn-ea"/>
                <a:cs typeface="+mn-cs"/>
              </a:rPr>
              <a:t> techniką gerai taikyti, kai nėra galimybės susitikti gyvai ir kai reikia apklausti labai daug žmonių. Susitikimas tuomet netinka.</a:t>
            </a:r>
          </a:p>
          <a:p>
            <a:pPr fontAlgn="t"/>
            <a:r>
              <a:rPr lang="lt-LT" sz="1200" b="0" i="1" kern="1200" dirty="0" smtClean="0">
                <a:solidFill>
                  <a:schemeClr val="tx1"/>
                </a:solidFill>
                <a:effectLst/>
                <a:latin typeface="+mn-lt"/>
                <a:ea typeface="+mn-ea"/>
                <a:cs typeface="+mn-cs"/>
              </a:rPr>
              <a:t>Esamų sistemų ir dokumentų analizė</a:t>
            </a:r>
          </a:p>
          <a:p>
            <a:pPr fontAlgn="t"/>
            <a:r>
              <a:rPr lang="lt-LT" sz="1200" b="0" i="0" kern="1200" dirty="0" smtClean="0">
                <a:solidFill>
                  <a:schemeClr val="tx1"/>
                </a:solidFill>
                <a:effectLst/>
                <a:latin typeface="+mn-lt"/>
                <a:ea typeface="+mn-ea"/>
                <a:cs typeface="+mn-cs"/>
              </a:rPr>
              <a:t>Aktualu, kai modernizuojama jau esama</a:t>
            </a:r>
            <a:r>
              <a:rPr lang="lt-LT" sz="1200" b="0" i="0" kern="1200" baseline="0" dirty="0" smtClean="0">
                <a:solidFill>
                  <a:schemeClr val="tx1"/>
                </a:solidFill>
                <a:effectLst/>
                <a:latin typeface="+mn-lt"/>
                <a:ea typeface="+mn-ea"/>
                <a:cs typeface="+mn-cs"/>
              </a:rPr>
              <a:t> sistema, arba kai sistema integruojama su kita. </a:t>
            </a:r>
            <a:r>
              <a:rPr lang="lt-LT" sz="1200" b="0" i="0" kern="1200" dirty="0" smtClean="0">
                <a:solidFill>
                  <a:schemeClr val="tx1"/>
                </a:solidFill>
                <a:effectLst/>
                <a:latin typeface="+mn-lt"/>
                <a:ea typeface="+mn-ea"/>
                <a:cs typeface="+mn-cs"/>
              </a:rPr>
              <a:t>Susipažinimas su sistemomis ir dokumentais padeda</a:t>
            </a:r>
            <a:r>
              <a:rPr lang="lt-LT" sz="1200" b="0" i="0" kern="1200" baseline="0" dirty="0" smtClean="0">
                <a:solidFill>
                  <a:schemeClr val="tx1"/>
                </a:solidFill>
                <a:effectLst/>
                <a:latin typeface="+mn-lt"/>
                <a:ea typeface="+mn-ea"/>
                <a:cs typeface="+mn-cs"/>
              </a:rPr>
              <a:t> paruošti klausimus, kad pasitikslinti dėl reikalavimų tikslumo ir pilnumo. Padeda surinkti poreikius, apie konkrečius duomenis.</a:t>
            </a:r>
          </a:p>
          <a:p>
            <a:pPr fontAlgn="t"/>
            <a:r>
              <a:rPr lang="lt-LT" sz="1200" i="1" kern="1200" dirty="0" smtClean="0">
                <a:solidFill>
                  <a:schemeClr val="tx1"/>
                </a:solidFill>
                <a:effectLst/>
                <a:latin typeface="+mn-lt"/>
                <a:ea typeface="+mn-ea"/>
                <a:cs typeface="+mn-cs"/>
              </a:rPr>
              <a:t>Stebėsena</a:t>
            </a:r>
            <a:endParaRPr lang="en-US" sz="1200" b="0" i="1" kern="1200" dirty="0" smtClean="0">
              <a:solidFill>
                <a:schemeClr val="tx1"/>
              </a:solidFill>
              <a:effectLst/>
              <a:latin typeface="+mn-lt"/>
              <a:ea typeface="+mn-ea"/>
              <a:cs typeface="+mn-cs"/>
            </a:endParaRPr>
          </a:p>
          <a:p>
            <a:pPr fontAlgn="t"/>
            <a:r>
              <a:rPr lang="lt-LT" sz="1200" b="0" i="0" kern="1200" dirty="0" smtClean="0">
                <a:solidFill>
                  <a:schemeClr val="tx1"/>
                </a:solidFill>
                <a:effectLst/>
                <a:latin typeface="+mn-lt"/>
                <a:ea typeface="+mn-ea"/>
                <a:cs typeface="+mn-cs"/>
              </a:rPr>
              <a:t>Analitikas stebi kaip žmonės dirba, kad suprasti procesus (kaip jie vyksta žingsnis po žingsnio) ir identifikuoti silpnas grandis. Gali būti tyli stebėsena arba kai analitikas klausinėja, kas ir kodėl vyksta. Kokia</a:t>
            </a:r>
            <a:r>
              <a:rPr lang="lt-LT" sz="1200" b="0" i="0" kern="1200" baseline="0" dirty="0" smtClean="0">
                <a:solidFill>
                  <a:schemeClr val="tx1"/>
                </a:solidFill>
                <a:effectLst/>
                <a:latin typeface="+mn-lt"/>
                <a:ea typeface="+mn-ea"/>
                <a:cs typeface="+mn-cs"/>
              </a:rPr>
              <a:t> nauda iš tylios stebėsenos, kad pašaliniai komentarai nepirštų nuomonės.</a:t>
            </a:r>
            <a:endParaRPr lang="lt-LT" sz="1200" b="0" i="0" kern="1200" dirty="0" smtClean="0">
              <a:solidFill>
                <a:schemeClr val="tx1"/>
              </a:solidFill>
              <a:effectLst/>
              <a:latin typeface="+mn-lt"/>
              <a:ea typeface="+mn-ea"/>
              <a:cs typeface="+mn-cs"/>
            </a:endParaRPr>
          </a:p>
          <a:p>
            <a:pPr fontAlgn="t"/>
            <a:r>
              <a:rPr lang="en-US" sz="1200" b="0" i="1" kern="1200" dirty="0" smtClean="0">
                <a:solidFill>
                  <a:schemeClr val="tx1"/>
                </a:solidFill>
                <a:effectLst/>
                <a:latin typeface="+mn-lt"/>
                <a:ea typeface="+mn-ea"/>
                <a:cs typeface="+mn-cs"/>
              </a:rPr>
              <a:t>#8 Prototyping</a:t>
            </a:r>
            <a:endParaRPr lang="en-US" sz="1200" b="0" i="0" kern="1200" dirty="0" smtClean="0">
              <a:solidFill>
                <a:schemeClr val="tx1"/>
              </a:solidFill>
              <a:effectLst/>
              <a:latin typeface="+mn-lt"/>
              <a:ea typeface="+mn-ea"/>
              <a:cs typeface="+mn-cs"/>
            </a:endParaRPr>
          </a:p>
          <a:p>
            <a:pPr fontAlgn="t"/>
            <a:r>
              <a:rPr lang="lt-LT" sz="1200" kern="1200" dirty="0" smtClean="0">
                <a:solidFill>
                  <a:schemeClr val="tx1"/>
                </a:solidFill>
                <a:effectLst/>
                <a:latin typeface="+mn-lt"/>
                <a:ea typeface="+mn-ea"/>
                <a:cs typeface="+mn-cs"/>
              </a:rPr>
              <a:t>Dažnai su klientu sunku susitarti, kol neparodai vaizdų, kaip tai atrodys. Prototipai padeda klientui suprasti, kaip poreikiai bus realizuoti sistemoje.</a:t>
            </a:r>
            <a:r>
              <a:rPr lang="lt-LT" sz="1200" kern="1200" baseline="0" dirty="0" smtClean="0">
                <a:solidFill>
                  <a:schemeClr val="tx1"/>
                </a:solidFill>
                <a:effectLst/>
                <a:latin typeface="+mn-lt"/>
                <a:ea typeface="+mn-ea"/>
                <a:cs typeface="+mn-cs"/>
              </a:rPr>
              <a:t> Rodant prototipus lengviau yra ne tik pasitikslinti reikalavimus, bet ir suderinti sprendimus.</a:t>
            </a:r>
          </a:p>
          <a:p>
            <a:pPr fontAlgn="t"/>
            <a:r>
              <a:rPr lang="en-US" sz="1200" b="0" i="1" kern="1200" dirty="0" smtClean="0">
                <a:solidFill>
                  <a:schemeClr val="tx1"/>
                </a:solidFill>
                <a:effectLst/>
                <a:latin typeface="+mn-lt"/>
                <a:ea typeface="+mn-ea"/>
                <a:cs typeface="+mn-cs"/>
              </a:rPr>
              <a:t>#3 Brainstorming</a:t>
            </a:r>
            <a:endParaRPr lang="en-US" sz="1200" b="0" i="0" kern="1200" dirty="0" smtClean="0">
              <a:solidFill>
                <a:schemeClr val="tx1"/>
              </a:solidFill>
              <a:effectLst/>
              <a:latin typeface="+mn-lt"/>
              <a:ea typeface="+mn-ea"/>
              <a:cs typeface="+mn-cs"/>
            </a:endParaRPr>
          </a:p>
          <a:p>
            <a:pPr fontAlgn="t"/>
            <a:r>
              <a:rPr lang="lt-LT" sz="1200" b="0" i="0" kern="1200" dirty="0" smtClean="0">
                <a:solidFill>
                  <a:schemeClr val="tx1"/>
                </a:solidFill>
                <a:effectLst/>
                <a:latin typeface="+mn-lt"/>
                <a:ea typeface="+mn-ea"/>
                <a:cs typeface="+mn-cs"/>
              </a:rPr>
              <a:t>Tai efektyvi technika sudėtingoms problemoms, kai neužtenka analitiko kompetencijos ir turi būti įtraukti probleminės srities žinovai. Šioje sesijoje yra gerai iškelti kuo daugiau sprendimo </a:t>
            </a:r>
            <a:r>
              <a:rPr lang="lt-LT" sz="1200" b="0" i="0" kern="1200" dirty="0" err="1" smtClean="0">
                <a:solidFill>
                  <a:schemeClr val="tx1"/>
                </a:solidFill>
                <a:effectLst/>
                <a:latin typeface="+mn-lt"/>
                <a:ea typeface="+mn-ea"/>
                <a:cs typeface="+mn-cs"/>
              </a:rPr>
              <a:t>būd</a:t>
            </a:r>
            <a:endParaRPr lang="lt-LT" sz="1200" b="0" i="0" kern="1200" dirty="0" smtClean="0">
              <a:solidFill>
                <a:schemeClr val="tx1"/>
              </a:solidFill>
              <a:effectLst/>
              <a:latin typeface="+mn-lt"/>
              <a:ea typeface="+mn-ea"/>
              <a:cs typeface="+mn-cs"/>
            </a:endParaRPr>
          </a:p>
          <a:p>
            <a:pPr fontAlgn="t"/>
            <a:r>
              <a:rPr lang="lt-LT" sz="1200" b="0" i="1" kern="1200" dirty="0" smtClean="0">
                <a:solidFill>
                  <a:schemeClr val="tx1"/>
                </a:solidFill>
                <a:effectLst/>
                <a:latin typeface="+mn-lt"/>
                <a:ea typeface="+mn-ea"/>
                <a:cs typeface="+mn-cs"/>
              </a:rPr>
              <a:t>Panaudos</a:t>
            </a:r>
            <a:r>
              <a:rPr lang="lt-LT" sz="1200" b="0" i="1" kern="1200" baseline="0" dirty="0" smtClean="0">
                <a:solidFill>
                  <a:schemeClr val="tx1"/>
                </a:solidFill>
                <a:effectLst/>
                <a:latin typeface="+mn-lt"/>
                <a:ea typeface="+mn-ea"/>
                <a:cs typeface="+mn-cs"/>
              </a:rPr>
              <a:t> atvejų metodas</a:t>
            </a:r>
          </a:p>
          <a:p>
            <a:pPr fontAlgn="t"/>
            <a:endParaRPr lang="lt-LT"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17CB601-C568-4016-9959-7728439A5581}" type="slidenum">
              <a:rPr lang="lt-LT" smtClean="0"/>
              <a:t>11</a:t>
            </a:fld>
            <a:endParaRPr lang="lt-LT"/>
          </a:p>
        </p:txBody>
      </p:sp>
    </p:spTree>
    <p:extLst>
      <p:ext uri="{BB962C8B-B14F-4D97-AF65-F5344CB8AC3E}">
        <p14:creationId xmlns:p14="http://schemas.microsoft.com/office/powerpoint/2010/main" val="2974803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Apsibr</a:t>
            </a:r>
            <a:r>
              <a:rPr lang="lt-LT" dirty="0" err="1" smtClean="0"/>
              <a:t>ėžti</a:t>
            </a:r>
            <a:r>
              <a:rPr lang="lt-LT" baseline="0" dirty="0" smtClean="0"/>
              <a:t> sąvokas</a:t>
            </a:r>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12</a:t>
            </a:fld>
            <a:endParaRPr lang="lt-LT"/>
          </a:p>
        </p:txBody>
      </p:sp>
    </p:spTree>
    <p:extLst>
      <p:ext uri="{BB962C8B-B14F-4D97-AF65-F5344CB8AC3E}">
        <p14:creationId xmlns:p14="http://schemas.microsoft.com/office/powerpoint/2010/main" val="2000673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kern="1200" dirty="0" smtClean="0">
                <a:solidFill>
                  <a:schemeClr val="tx1"/>
                </a:solidFill>
                <a:effectLst/>
                <a:latin typeface="+mn-lt"/>
                <a:ea typeface="+mn-ea"/>
                <a:cs typeface="+mn-cs"/>
              </a:rPr>
              <a:t>Tai gali būti skirtingi sistemos naudotojai, sistemos administratoriai</a:t>
            </a:r>
            <a:r>
              <a:rPr lang="lt-LT" sz="1200" kern="1200" baseline="0" dirty="0" smtClean="0">
                <a:solidFill>
                  <a:schemeClr val="tx1"/>
                </a:solidFill>
                <a:effectLst/>
                <a:latin typeface="+mn-lt"/>
                <a:ea typeface="+mn-ea"/>
                <a:cs typeface="+mn-cs"/>
              </a:rPr>
              <a:t> i</a:t>
            </a:r>
            <a:r>
              <a:rPr lang="lt-LT" sz="1200" kern="1200" dirty="0" smtClean="0">
                <a:solidFill>
                  <a:schemeClr val="tx1"/>
                </a:solidFill>
                <a:effectLst/>
                <a:latin typeface="+mn-lt"/>
                <a:ea typeface="+mn-ea"/>
                <a:cs typeface="+mn-cs"/>
              </a:rPr>
              <a:t>r išorinės sistemos. Pati sistema nėra aktorius.</a:t>
            </a:r>
          </a:p>
          <a:p>
            <a:endParaRPr lang="lt-LT" sz="1200" kern="1200" dirty="0" smtClean="0">
              <a:solidFill>
                <a:schemeClr val="tx1"/>
              </a:solidFill>
              <a:effectLst/>
              <a:latin typeface="+mn-lt"/>
              <a:ea typeface="+mn-ea"/>
              <a:cs typeface="+mn-cs"/>
            </a:endParaRPr>
          </a:p>
          <a:p>
            <a:r>
              <a:rPr lang="lt-LT" sz="1200" kern="1200" dirty="0" smtClean="0">
                <a:solidFill>
                  <a:schemeClr val="tx1"/>
                </a:solidFill>
                <a:effectLst/>
                <a:latin typeface="+mn-lt"/>
                <a:ea typeface="+mn-ea"/>
                <a:cs typeface="+mn-cs"/>
              </a:rPr>
              <a:t>Kaip juos identifikuoti:</a:t>
            </a:r>
          </a:p>
          <a:p>
            <a:r>
              <a:rPr lang="lt-LT" sz="1200" kern="1200" dirty="0" smtClean="0">
                <a:solidFill>
                  <a:schemeClr val="tx1"/>
                </a:solidFill>
                <a:effectLst/>
                <a:latin typeface="+mn-lt"/>
                <a:ea typeface="+mn-ea"/>
                <a:cs typeface="+mn-cs"/>
              </a:rPr>
              <a:t>Kas dirbs su sistema?</a:t>
            </a:r>
          </a:p>
          <a:p>
            <a:r>
              <a:rPr lang="lt-LT" sz="1200" kern="1200" dirty="0" smtClean="0">
                <a:solidFill>
                  <a:schemeClr val="tx1"/>
                </a:solidFill>
                <a:effectLst/>
                <a:latin typeface="+mn-lt"/>
                <a:ea typeface="+mn-ea"/>
                <a:cs typeface="+mn-cs"/>
              </a:rPr>
              <a:t>Kas naudosis sistemos kaupiama</a:t>
            </a:r>
            <a:r>
              <a:rPr lang="lt-LT" sz="1200" kern="1200" baseline="0" dirty="0" smtClean="0">
                <a:solidFill>
                  <a:schemeClr val="tx1"/>
                </a:solidFill>
                <a:effectLst/>
                <a:latin typeface="+mn-lt"/>
                <a:ea typeface="+mn-ea"/>
                <a:cs typeface="+mn-cs"/>
              </a:rPr>
              <a:t> informacija?</a:t>
            </a:r>
          </a:p>
          <a:p>
            <a:r>
              <a:rPr lang="lt-LT" sz="1200" kern="1200" baseline="0" dirty="0" smtClean="0">
                <a:solidFill>
                  <a:schemeClr val="tx1"/>
                </a:solidFill>
                <a:effectLst/>
                <a:latin typeface="+mn-lt"/>
                <a:ea typeface="+mn-ea"/>
                <a:cs typeface="+mn-cs"/>
              </a:rPr>
              <a:t>Kas įvedinės duomenis?</a:t>
            </a:r>
          </a:p>
          <a:p>
            <a:r>
              <a:rPr lang="lt-LT" sz="1200" kern="1200" baseline="0" dirty="0" smtClean="0">
                <a:solidFill>
                  <a:schemeClr val="tx1"/>
                </a:solidFill>
                <a:effectLst/>
                <a:latin typeface="+mn-lt"/>
                <a:ea typeface="+mn-ea"/>
                <a:cs typeface="+mn-cs"/>
              </a:rPr>
              <a:t>Kokioms kitoms sistemoms bus teikiami duomenys? Gaunami?</a:t>
            </a:r>
          </a:p>
          <a:p>
            <a:endParaRPr lang="lt-LT" sz="1200" kern="1200" baseline="0" dirty="0" smtClean="0">
              <a:solidFill>
                <a:schemeClr val="tx1"/>
              </a:solidFill>
              <a:effectLst/>
              <a:latin typeface="+mn-lt"/>
              <a:ea typeface="+mn-ea"/>
              <a:cs typeface="+mn-cs"/>
            </a:endParaRPr>
          </a:p>
          <a:p>
            <a:r>
              <a:rPr lang="lt-LT" sz="1200" kern="1200" baseline="0" dirty="0" smtClean="0">
                <a:solidFill>
                  <a:schemeClr val="tx1"/>
                </a:solidFill>
                <a:effectLst/>
                <a:latin typeface="+mn-lt"/>
                <a:ea typeface="+mn-ea"/>
                <a:cs typeface="+mn-cs"/>
              </a:rPr>
              <a:t>Aktorių identifikavimas užtikrina, kad bus nustatyti visi sistemos poreikiai (iš kiekvieno aktoriaus perspektyvos)</a:t>
            </a:r>
          </a:p>
          <a:p>
            <a:r>
              <a:rPr lang="lt-LT" sz="1200" kern="1200" baseline="0" dirty="0" smtClean="0">
                <a:solidFill>
                  <a:schemeClr val="tx1"/>
                </a:solidFill>
                <a:effectLst/>
                <a:latin typeface="+mn-lt"/>
                <a:ea typeface="+mn-ea"/>
                <a:cs typeface="+mn-cs"/>
              </a:rPr>
              <a:t>Padeda </a:t>
            </a:r>
            <a:r>
              <a:rPr lang="lt-LT" sz="1200" kern="1200" baseline="0" dirty="0" err="1" smtClean="0">
                <a:solidFill>
                  <a:schemeClr val="tx1"/>
                </a:solidFill>
                <a:effectLst/>
                <a:latin typeface="+mn-lt"/>
                <a:ea typeface="+mn-ea"/>
                <a:cs typeface="+mn-cs"/>
              </a:rPr>
              <a:t>prioritezuoti</a:t>
            </a:r>
            <a:r>
              <a:rPr lang="lt-LT" sz="1200" kern="1200" baseline="0" dirty="0" smtClean="0">
                <a:solidFill>
                  <a:schemeClr val="tx1"/>
                </a:solidFill>
                <a:effectLst/>
                <a:latin typeface="+mn-lt"/>
                <a:ea typeface="+mn-ea"/>
                <a:cs typeface="+mn-cs"/>
              </a:rPr>
              <a:t> funkcionalumą (pagrindinių aktorių funkcionalumas yra svarbesnis)</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lt-LT" dirty="0" smtClean="0"/>
              <a:t>Aktoriai vienas su kitu siejami apibendrinimo (paveldėjimo) ryšiu. Apibendrinimo ryšys nurodo, kad vienas aktorius paveldi visas galimybes, kurias gali vykdyti kitas aktorius, ir gali atlikti kažkokius papildomus veiksmus.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lt-LT" sz="1200" kern="1200" dirty="0" smtClean="0">
                <a:solidFill>
                  <a:schemeClr val="tx1"/>
                </a:solidFill>
                <a:effectLst/>
                <a:latin typeface="+mn-lt"/>
                <a:ea typeface="+mn-ea"/>
                <a:cs typeface="+mn-cs"/>
              </a:rPr>
              <a:t>Mažiausiai galimybių turi „Aktorius 1“. „Aktorius 4“ gali daryti viską, ką gali visi kiti aktoriai, ir turi kažkokį tik jam vienam leidžiamą funkcionalumą.</a:t>
            </a:r>
          </a:p>
          <a:p>
            <a:r>
              <a:rPr lang="lt-LT" sz="1200" kern="1200" dirty="0" smtClean="0">
                <a:solidFill>
                  <a:schemeClr val="tx1"/>
                </a:solidFill>
                <a:effectLst/>
                <a:latin typeface="+mn-lt"/>
                <a:ea typeface="+mn-ea"/>
                <a:cs typeface="+mn-cs"/>
              </a:rPr>
              <a:t>Pvz. vairuotojas – </a:t>
            </a:r>
            <a:r>
              <a:rPr lang="lt-LT" sz="1200" kern="1200" dirty="0" err="1" smtClean="0">
                <a:solidFill>
                  <a:schemeClr val="tx1"/>
                </a:solidFill>
                <a:effectLst/>
                <a:latin typeface="+mn-lt"/>
                <a:ea typeface="+mn-ea"/>
                <a:cs typeface="+mn-cs"/>
              </a:rPr>
              <a:t>taxi</a:t>
            </a:r>
            <a:r>
              <a:rPr lang="lt-LT" sz="1200" kern="1200" dirty="0" smtClean="0">
                <a:solidFill>
                  <a:schemeClr val="tx1"/>
                </a:solidFill>
                <a:effectLst/>
                <a:latin typeface="+mn-lt"/>
                <a:ea typeface="+mn-ea"/>
                <a:cs typeface="+mn-cs"/>
              </a:rPr>
              <a:t> vairuotojas (papildomai turi skaitliuką, raciją, galima jį iškviesti ir t.t.)</a:t>
            </a:r>
          </a:p>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13</a:t>
            </a:fld>
            <a:endParaRPr lang="lt-LT"/>
          </a:p>
        </p:txBody>
      </p:sp>
    </p:spTree>
    <p:extLst>
      <p:ext uri="{BB962C8B-B14F-4D97-AF65-F5344CB8AC3E}">
        <p14:creationId xmlns:p14="http://schemas.microsoft.com/office/powerpoint/2010/main" val="2239126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Kaip identifikuoti panaudos atvejus?</a:t>
            </a:r>
          </a:p>
          <a:p>
            <a:endParaRPr lang="lt-LT" dirty="0" smtClean="0"/>
          </a:p>
          <a:p>
            <a:r>
              <a:rPr lang="lt-LT" dirty="0" smtClean="0"/>
              <a:t>Paklausti kiekvienam aktoriui:</a:t>
            </a:r>
          </a:p>
          <a:p>
            <a:r>
              <a:rPr lang="lt-LT" dirty="0" smtClean="0"/>
              <a:t>Ką aktorius turi pasiekti naudojant sistemą?</a:t>
            </a:r>
          </a:p>
          <a:p>
            <a:r>
              <a:rPr lang="lt-LT" dirty="0" smtClean="0"/>
              <a:t>Ar aktorius turi turėti galimybę matyti / kurti / keisti / šalinti informaciją?</a:t>
            </a:r>
            <a:r>
              <a:rPr lang="lt-LT" baseline="0" dirty="0" smtClean="0"/>
              <a:t> Kokią?</a:t>
            </a:r>
          </a:p>
          <a:p>
            <a:r>
              <a:rPr lang="lt-LT" baseline="0" dirty="0" smtClean="0"/>
              <a:t>Ar sistema turi pranešti aktoriui apie </a:t>
            </a:r>
            <a:r>
              <a:rPr lang="lt-LT" baseline="0" dirty="0" err="1" smtClean="0"/>
              <a:t>pasikeitimus</a:t>
            </a:r>
            <a:r>
              <a:rPr lang="lt-LT" baseline="0" dirty="0" smtClean="0"/>
              <a:t> sistemoje? Apie kokius?</a:t>
            </a:r>
          </a:p>
          <a:p>
            <a:r>
              <a:rPr lang="lt-LT" baseline="0" dirty="0" smtClean="0"/>
              <a:t>Kaip aktoriaus darbas gali būti supaprastintas naudojant sistemą?</a:t>
            </a:r>
          </a:p>
          <a:p>
            <a:endParaRPr lang="lt-LT" baseline="0" dirty="0" smtClean="0"/>
          </a:p>
          <a:p>
            <a:r>
              <a:rPr lang="lt-LT" sz="1200" kern="1200" dirty="0" smtClean="0">
                <a:solidFill>
                  <a:schemeClr val="tx1"/>
                </a:solidFill>
                <a:effectLst/>
                <a:latin typeface="+mn-lt"/>
                <a:ea typeface="+mn-ea"/>
                <a:cs typeface="+mn-cs"/>
              </a:rPr>
              <a:t>Dažnai vietoj PA pradedama rašyti procesus.</a:t>
            </a:r>
          </a:p>
          <a:p>
            <a:r>
              <a:rPr lang="lt-LT" sz="1200" kern="1200" dirty="0" smtClean="0">
                <a:solidFill>
                  <a:schemeClr val="tx1"/>
                </a:solidFill>
                <a:effectLst/>
                <a:latin typeface="+mn-lt"/>
                <a:ea typeface="+mn-ea"/>
                <a:cs typeface="+mn-cs"/>
              </a:rPr>
              <a:t>Panaudos atvejo pagrindinis skirtumas nuo veiklos proceso: </a:t>
            </a:r>
          </a:p>
          <a:p>
            <a:pPr lvl="0"/>
            <a:r>
              <a:rPr lang="lt-LT" sz="1200" kern="1200" dirty="0" smtClean="0">
                <a:solidFill>
                  <a:schemeClr val="tx1"/>
                </a:solidFill>
                <a:effectLst/>
                <a:latin typeface="+mn-lt"/>
                <a:ea typeface="+mn-ea"/>
                <a:cs typeface="+mn-cs"/>
              </a:rPr>
              <a:t>Abu vaizduoja visą veiksmų seką, kuri būtina tikslo pasiekimui. Tačiau</a:t>
            </a:r>
            <a:r>
              <a:rPr lang="lt-LT" sz="1200" kern="1200" baseline="0" dirty="0" smtClean="0">
                <a:solidFill>
                  <a:schemeClr val="tx1"/>
                </a:solidFill>
                <a:effectLst/>
                <a:latin typeface="+mn-lt"/>
                <a:ea typeface="+mn-ea"/>
                <a:cs typeface="+mn-cs"/>
              </a:rPr>
              <a:t> v</a:t>
            </a:r>
            <a:r>
              <a:rPr lang="lt-LT" sz="1200" kern="1200" dirty="0" smtClean="0">
                <a:solidFill>
                  <a:schemeClr val="tx1"/>
                </a:solidFill>
                <a:effectLst/>
                <a:latin typeface="+mn-lt"/>
                <a:ea typeface="+mn-ea"/>
                <a:cs typeface="+mn-cs"/>
              </a:rPr>
              <a:t>eiklos procese vaizduojami ir nekompiuterizuojami ar kitose sistemose vykdomi veiksmai.</a:t>
            </a:r>
            <a:r>
              <a:rPr lang="lt-LT" sz="1200" kern="1200" baseline="0" dirty="0" smtClean="0">
                <a:solidFill>
                  <a:schemeClr val="tx1"/>
                </a:solidFill>
                <a:effectLst/>
                <a:latin typeface="+mn-lt"/>
                <a:ea typeface="+mn-ea"/>
                <a:cs typeface="+mn-cs"/>
              </a:rPr>
              <a:t> </a:t>
            </a:r>
            <a:r>
              <a:rPr lang="lt-LT" sz="1200" kern="1200" dirty="0" smtClean="0">
                <a:solidFill>
                  <a:schemeClr val="tx1"/>
                </a:solidFill>
                <a:effectLst/>
                <a:latin typeface="+mn-lt"/>
                <a:ea typeface="+mn-ea"/>
                <a:cs typeface="+mn-cs"/>
              </a:rPr>
              <a:t>Skirtingus</a:t>
            </a:r>
            <a:r>
              <a:rPr lang="lt-LT" sz="1200" kern="1200" baseline="0" dirty="0" smtClean="0">
                <a:solidFill>
                  <a:schemeClr val="tx1"/>
                </a:solidFill>
                <a:effectLst/>
                <a:latin typeface="+mn-lt"/>
                <a:ea typeface="+mn-ea"/>
                <a:cs typeface="+mn-cs"/>
              </a:rPr>
              <a:t> veiksmus gali vykdyti skirtingi aktoriai. Tai yra seka plačiąja prasme</a:t>
            </a:r>
            <a:endParaRPr lang="lt-LT" sz="1200" kern="1200" dirty="0" smtClean="0">
              <a:solidFill>
                <a:schemeClr val="tx1"/>
              </a:solidFill>
              <a:effectLst/>
              <a:latin typeface="+mn-lt"/>
              <a:ea typeface="+mn-ea"/>
              <a:cs typeface="+mn-cs"/>
            </a:endParaRPr>
          </a:p>
          <a:p>
            <a:pPr lvl="0"/>
            <a:r>
              <a:rPr lang="lt-LT" sz="1200" kern="1200" dirty="0" smtClean="0">
                <a:solidFill>
                  <a:schemeClr val="tx1"/>
                </a:solidFill>
                <a:effectLst/>
                <a:latin typeface="+mn-lt"/>
                <a:ea typeface="+mn-ea"/>
                <a:cs typeface="+mn-cs"/>
              </a:rPr>
              <a:t>Panaudos atveju aprašomas aktorių darbas su sistema. Nekompiuterizuojami ar kitose sistemose vykdomi veiksmai neaprašomi. Su</a:t>
            </a:r>
            <a:r>
              <a:rPr lang="lt-LT" sz="1200" kern="1200" baseline="0" dirty="0" smtClean="0">
                <a:solidFill>
                  <a:schemeClr val="tx1"/>
                </a:solidFill>
                <a:effectLst/>
                <a:latin typeface="+mn-lt"/>
                <a:ea typeface="+mn-ea"/>
                <a:cs typeface="+mn-cs"/>
              </a:rPr>
              <a:t> panaudos atveju susietas aktorius vykdo visus žingsnius (išskyrus sisteminius). Elementari proceso funkcija. </a:t>
            </a:r>
          </a:p>
          <a:p>
            <a:pPr lvl="0"/>
            <a:endParaRPr lang="lt-LT" sz="1200" kern="1200" baseline="0" dirty="0" smtClean="0">
              <a:solidFill>
                <a:schemeClr val="tx1"/>
              </a:solidFill>
              <a:effectLst/>
              <a:latin typeface="+mn-lt"/>
              <a:ea typeface="+mn-ea"/>
              <a:cs typeface="+mn-cs"/>
            </a:endParaRPr>
          </a:p>
          <a:p>
            <a:pPr lvl="0"/>
            <a:r>
              <a:rPr lang="lt-LT" sz="1200" kern="1200" baseline="0" dirty="0" smtClean="0">
                <a:solidFill>
                  <a:schemeClr val="tx1"/>
                </a:solidFill>
                <a:effectLst/>
                <a:latin typeface="+mn-lt"/>
                <a:ea typeface="+mn-ea"/>
                <a:cs typeface="+mn-cs"/>
              </a:rPr>
              <a:t>Pvz. Paslauga (procesas - nuo užsakymo pateikimo iki atsakymo gavimo). </a:t>
            </a:r>
            <a:endParaRPr lang="en-US" sz="1200" kern="1200" baseline="0" dirty="0" smtClean="0">
              <a:solidFill>
                <a:schemeClr val="tx1"/>
              </a:solidFill>
              <a:effectLst/>
              <a:latin typeface="+mn-lt"/>
              <a:ea typeface="+mn-ea"/>
              <a:cs typeface="+mn-cs"/>
            </a:endParaRPr>
          </a:p>
          <a:p>
            <a:r>
              <a:rPr lang="lt-LT" dirty="0" smtClean="0"/>
              <a:t>Panaudos atvejai realizuoja</a:t>
            </a:r>
            <a:r>
              <a:rPr lang="lt-LT" baseline="0" dirty="0" smtClean="0"/>
              <a:t> vieną ar kelis proceso žingsnius</a:t>
            </a:r>
          </a:p>
          <a:p>
            <a:endParaRPr lang="lt-LT" baseline="0" dirty="0" smtClean="0"/>
          </a:p>
          <a:p>
            <a:r>
              <a:rPr lang="lt-LT" baseline="0" dirty="0" smtClean="0"/>
              <a:t>Užsakymo pateikimas</a:t>
            </a:r>
          </a:p>
          <a:p>
            <a:r>
              <a:rPr lang="lt-LT" baseline="0" dirty="0" smtClean="0"/>
              <a:t>Užduoties vykdymas, skirtingų užduočių vykdymas tai skirtingi panaudos atvejai</a:t>
            </a:r>
          </a:p>
          <a:p>
            <a:r>
              <a:rPr lang="lt-LT" baseline="0" dirty="0" smtClean="0"/>
              <a:t>Informuoti apie paslaugos įvykdymą</a:t>
            </a:r>
          </a:p>
          <a:p>
            <a:pPr lvl="0"/>
            <a:endParaRPr lang="lt-LT" sz="1200" kern="1200" baseline="0" dirty="0" smtClean="0">
              <a:solidFill>
                <a:schemeClr val="tx1"/>
              </a:solidFill>
              <a:effectLst/>
              <a:latin typeface="+mn-lt"/>
              <a:ea typeface="+mn-ea"/>
              <a:cs typeface="+mn-cs"/>
            </a:endParaRPr>
          </a:p>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14</a:t>
            </a:fld>
            <a:endParaRPr lang="lt-LT"/>
          </a:p>
        </p:txBody>
      </p:sp>
    </p:spTree>
    <p:extLst>
      <p:ext uri="{BB962C8B-B14F-4D97-AF65-F5344CB8AC3E}">
        <p14:creationId xmlns:p14="http://schemas.microsoft.com/office/powerpoint/2010/main" val="1906882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15</a:t>
            </a:fld>
            <a:endParaRPr lang="lt-LT"/>
          </a:p>
        </p:txBody>
      </p:sp>
    </p:spTree>
    <p:extLst>
      <p:ext uri="{BB962C8B-B14F-4D97-AF65-F5344CB8AC3E}">
        <p14:creationId xmlns:p14="http://schemas.microsoft.com/office/powerpoint/2010/main" val="1311954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sz="1200" kern="1200" dirty="0" smtClean="0">
                <a:solidFill>
                  <a:schemeClr val="tx1"/>
                </a:solidFill>
                <a:effectLst/>
                <a:latin typeface="+mn-lt"/>
                <a:ea typeface="+mn-ea"/>
                <a:cs typeface="+mn-cs"/>
              </a:rPr>
              <a:t>Tokios diagramos aprašo sistemos funkcionalumą vaizduojant aktorius ir galimus panaudojimo atvejus. Diagramos elementai: 1. Aktoriai 2. Panaudos atvejai 3. Ryšiai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aktoriaus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a:t>
            </a:r>
            <a:r>
              <a:rPr lang="en-US" sz="1200" kern="1200" dirty="0" smtClean="0">
                <a:solidFill>
                  <a:schemeClr val="tx1"/>
                </a:solidFill>
                <a:effectLst/>
                <a:latin typeface="+mn-lt"/>
                <a:ea typeface="+mn-ea"/>
                <a:cs typeface="+mn-cs"/>
              </a:rPr>
              <a:t> PA, </a:t>
            </a:r>
            <a:r>
              <a:rPr lang="en-US" sz="1200" kern="1200" dirty="0" err="1" smtClean="0">
                <a:solidFill>
                  <a:schemeClr val="tx1"/>
                </a:solidFill>
                <a:effectLst/>
                <a:latin typeface="+mn-lt"/>
                <a:ea typeface="+mn-ea"/>
                <a:cs typeface="+mn-cs"/>
              </a:rPr>
              <a:t>ry</a:t>
            </a:r>
            <a:r>
              <a:rPr lang="lt-LT" sz="1200" kern="1200" dirty="0" smtClean="0">
                <a:solidFill>
                  <a:schemeClr val="tx1"/>
                </a:solidFill>
                <a:effectLst/>
                <a:latin typeface="+mn-lt"/>
                <a:ea typeface="+mn-ea"/>
                <a:cs typeface="+mn-cs"/>
              </a:rPr>
              <a:t>š</a:t>
            </a:r>
            <a:r>
              <a:rPr lang="en-US" sz="1200" kern="1200" dirty="0" err="1" smtClean="0">
                <a:solidFill>
                  <a:schemeClr val="tx1"/>
                </a:solidFill>
                <a:effectLst/>
                <a:latin typeface="+mn-lt"/>
                <a:ea typeface="+mn-ea"/>
                <a:cs typeface="+mn-cs"/>
              </a:rPr>
              <a:t>iai</a:t>
            </a:r>
            <a:r>
              <a:rPr lang="en-US" sz="1200" kern="1200" dirty="0" smtClean="0">
                <a:solidFill>
                  <a:schemeClr val="tx1"/>
                </a:solidFill>
                <a:effectLst/>
                <a:latin typeface="+mn-lt"/>
                <a:ea typeface="+mn-ea"/>
                <a:cs typeface="+mn-cs"/>
              </a:rPr>
              <a:t> tarp PA</a:t>
            </a:r>
            <a:r>
              <a:rPr lang="lt-LT" sz="1200" kern="1200" dirty="0" smtClean="0">
                <a:solidFill>
                  <a:schemeClr val="tx1"/>
                </a:solidFill>
                <a:effectLst/>
                <a:latin typeface="+mn-lt"/>
                <a:ea typeface="+mn-ea"/>
                <a:cs typeface="+mn-cs"/>
              </a:rPr>
              <a:t> 4. Sistemos ribos</a:t>
            </a:r>
            <a:r>
              <a:rPr lang="en-US" sz="1200" kern="1200" dirty="0" smtClean="0">
                <a:solidFill>
                  <a:schemeClr val="tx1"/>
                </a:solidFill>
                <a:effectLst/>
                <a:latin typeface="+mn-lt"/>
                <a:ea typeface="+mn-ea"/>
                <a:cs typeface="+mn-cs"/>
              </a:rPr>
              <a:t> (Sistema </a:t>
            </a:r>
            <a:r>
              <a:rPr lang="en-US" sz="1200" kern="1200" dirty="0" err="1" smtClean="0">
                <a:solidFill>
                  <a:schemeClr val="tx1"/>
                </a:solidFill>
                <a:effectLst/>
                <a:latin typeface="+mn-lt"/>
                <a:ea typeface="+mn-ea"/>
                <a:cs typeface="+mn-cs"/>
              </a:rPr>
              <a:t>arba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sistemos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modulis</a:t>
            </a:r>
            <a:r>
              <a:rPr lang="en-US" sz="1200" kern="1200" dirty="0" smtClean="0">
                <a:solidFill>
                  <a:schemeClr val="tx1"/>
                </a:solidFill>
                <a:effectLst/>
                <a:latin typeface="+mn-lt"/>
                <a:ea typeface="+mn-ea"/>
                <a:cs typeface="+mn-cs"/>
              </a:rPr>
              <a:t>)</a:t>
            </a:r>
            <a:endParaRPr lang="lt-LT" sz="1200" kern="1200" dirty="0" smtClean="0">
              <a:solidFill>
                <a:schemeClr val="tx1"/>
              </a:solidFill>
              <a:effectLst/>
              <a:latin typeface="+mn-lt"/>
              <a:ea typeface="+mn-ea"/>
              <a:cs typeface="+mn-cs"/>
            </a:endParaRPr>
          </a:p>
          <a:p>
            <a:endParaRPr lang="en-US" dirty="0" smtClean="0"/>
          </a:p>
          <a:p>
            <a:r>
              <a:rPr lang="lt-LT" dirty="0" smtClean="0"/>
              <a:t>Aktoriaus ir PA susiejimas reiškia, kad aktorius gali atlikti PA.</a:t>
            </a:r>
          </a:p>
          <a:p>
            <a:r>
              <a:rPr lang="lt-LT" dirty="0" smtClean="0"/>
              <a:t>Pacientas GALI registruotis</a:t>
            </a:r>
          </a:p>
          <a:p>
            <a:r>
              <a:rPr lang="lt-LT" dirty="0" smtClean="0"/>
              <a:t>Paketas nustato sistemos ribas. Tai gali būti sistema, gali būti sistemos modulis.</a:t>
            </a:r>
          </a:p>
          <a:p>
            <a:endParaRPr lang="lt-LT" dirty="0" smtClean="0"/>
          </a:p>
          <a:p>
            <a:r>
              <a:rPr lang="lt-LT" dirty="0" smtClean="0"/>
              <a:t>Lengva suprasti ir ne techninėms žmonėms</a:t>
            </a:r>
          </a:p>
          <a:p>
            <a:r>
              <a:rPr lang="lt-LT" dirty="0" smtClean="0"/>
              <a:t>Aprašo</a:t>
            </a:r>
            <a:r>
              <a:rPr lang="lt-LT" baseline="0" dirty="0" smtClean="0"/>
              <a:t> sistemą iš vartotojų tikslų perspektyvos (Ką vartotojas turi galėti atlikti sistemoje? O ne Ką sistema turi mokėti daryti?)</a:t>
            </a:r>
          </a:p>
          <a:p>
            <a:r>
              <a:rPr lang="lt-LT" baseline="0" dirty="0" smtClean="0"/>
              <a:t>Toks vaizdas neužgožia funkcionalumo sudėtingumu – </a:t>
            </a:r>
            <a:r>
              <a:rPr lang="lt-LT" baseline="0" dirty="0" err="1" smtClean="0"/>
              <a:t>black</a:t>
            </a:r>
            <a:r>
              <a:rPr lang="lt-LT" baseline="0" dirty="0" smtClean="0"/>
              <a:t> </a:t>
            </a:r>
            <a:r>
              <a:rPr lang="lt-LT" baseline="0" dirty="0" err="1" smtClean="0"/>
              <a:t>box</a:t>
            </a:r>
            <a:endParaRPr lang="lt-LT" baseline="0" dirty="0" smtClean="0"/>
          </a:p>
          <a:p>
            <a:r>
              <a:rPr lang="lt-LT" baseline="0" dirty="0" smtClean="0"/>
              <a:t>Padeda nustatyti sistemos apimtį</a:t>
            </a:r>
          </a:p>
          <a:p>
            <a:r>
              <a:rPr lang="lt-LT" baseline="0" dirty="0" smtClean="0"/>
              <a:t>Grupuoja sistemą pagal modulius</a:t>
            </a:r>
            <a:endParaRPr lang="lt-LT" dirty="0" smtClean="0"/>
          </a:p>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16</a:t>
            </a:fld>
            <a:endParaRPr lang="lt-LT"/>
          </a:p>
        </p:txBody>
      </p:sp>
    </p:spTree>
    <p:extLst>
      <p:ext uri="{BB962C8B-B14F-4D97-AF65-F5344CB8AC3E}">
        <p14:creationId xmlns:p14="http://schemas.microsoft.com/office/powerpoint/2010/main" val="3147829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sz="1200" kern="1200" dirty="0" smtClean="0">
                <a:solidFill>
                  <a:schemeClr val="tx1"/>
                </a:solidFill>
                <a:effectLst/>
                <a:latin typeface="+mn-lt"/>
                <a:ea typeface="+mn-ea"/>
                <a:cs typeface="+mn-cs"/>
              </a:rPr>
              <a:t>Ryšiai tarp skirtingų panaudos atvejų:</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lvl="0"/>
            <a:r>
              <a:rPr lang="lt-LT" sz="1200" kern="1200" dirty="0" err="1" smtClean="0">
                <a:solidFill>
                  <a:schemeClr val="tx1"/>
                </a:solidFill>
                <a:effectLst/>
                <a:latin typeface="+mn-lt"/>
                <a:ea typeface="+mn-ea"/>
                <a:cs typeface="+mn-cs"/>
              </a:rPr>
              <a:t>Include</a:t>
            </a:r>
            <a:r>
              <a:rPr lang="lt-LT" sz="1200" kern="1200" dirty="0" smtClean="0">
                <a:solidFill>
                  <a:schemeClr val="tx1"/>
                </a:solidFill>
                <a:effectLst/>
                <a:latin typeface="+mn-lt"/>
                <a:ea typeface="+mn-ea"/>
                <a:cs typeface="+mn-cs"/>
              </a:rPr>
              <a:t> (Įtraukimo) -- ryšys parodo, kad panaudos atvejis A </a:t>
            </a:r>
            <a:r>
              <a:rPr lang="lt-LT" sz="1200" b="1" kern="1200" dirty="0" smtClean="0">
                <a:solidFill>
                  <a:schemeClr val="tx1"/>
                </a:solidFill>
                <a:effectLst/>
                <a:latin typeface="+mn-lt"/>
                <a:ea typeface="+mn-ea"/>
                <a:cs typeface="+mn-cs"/>
              </a:rPr>
              <a:t>visada</a:t>
            </a:r>
            <a:r>
              <a:rPr lang="lt-LT" sz="1200" kern="1200" dirty="0" smtClean="0">
                <a:solidFill>
                  <a:schemeClr val="tx1"/>
                </a:solidFill>
                <a:effectLst/>
                <a:latin typeface="+mn-lt"/>
                <a:ea typeface="+mn-ea"/>
                <a:cs typeface="+mn-cs"/>
              </a:rPr>
              <a:t> naudoja ir panaudos atvejį B. Pvz. Registruoti dokumentą, reikia</a:t>
            </a:r>
            <a:r>
              <a:rPr lang="lt-LT" sz="1200" kern="1200" baseline="0" dirty="0" smtClean="0">
                <a:solidFill>
                  <a:schemeClr val="tx1"/>
                </a:solidFill>
                <a:effectLst/>
                <a:latin typeface="+mn-lt"/>
                <a:ea typeface="+mn-ea"/>
                <a:cs typeface="+mn-cs"/>
              </a:rPr>
              <a:t> jį pasirašyti. Pasirašymas yra gan sudėtingas procesas aprašomas atskiru PA.</a:t>
            </a:r>
            <a:endParaRPr lang="lt-LT" sz="1200" kern="1200" dirty="0" smtClean="0">
              <a:solidFill>
                <a:schemeClr val="tx1"/>
              </a:solidFill>
              <a:effectLst/>
              <a:latin typeface="+mn-lt"/>
              <a:ea typeface="+mn-ea"/>
              <a:cs typeface="+mn-cs"/>
            </a:endParaRPr>
          </a:p>
          <a:p>
            <a:pPr lvl="0"/>
            <a:r>
              <a:rPr lang="lt-LT" sz="1200" kern="1200" dirty="0" err="1" smtClean="0">
                <a:solidFill>
                  <a:schemeClr val="tx1"/>
                </a:solidFill>
                <a:effectLst/>
                <a:latin typeface="+mn-lt"/>
                <a:ea typeface="+mn-ea"/>
                <a:cs typeface="+mn-cs"/>
              </a:rPr>
              <a:t>Extend</a:t>
            </a:r>
            <a:r>
              <a:rPr lang="lt-LT" sz="1200" kern="1200" dirty="0" smtClean="0">
                <a:solidFill>
                  <a:schemeClr val="tx1"/>
                </a:solidFill>
                <a:effectLst/>
                <a:latin typeface="+mn-lt"/>
                <a:ea typeface="+mn-ea"/>
                <a:cs typeface="+mn-cs"/>
              </a:rPr>
              <a:t> (Išplėtimo) -- ryšys parodo, kad atvejis C vykdomas tik esant nurodytoms sąlygoms.  Pvz. Jei registruojamas dokumentas, kurio tipas yra Turto areštas, tai Perduoti duomenis į turto</a:t>
            </a:r>
            <a:r>
              <a:rPr lang="lt-LT" sz="1200" kern="1200" baseline="0" dirty="0" smtClean="0">
                <a:solidFill>
                  <a:schemeClr val="tx1"/>
                </a:solidFill>
                <a:effectLst/>
                <a:latin typeface="+mn-lt"/>
                <a:ea typeface="+mn-ea"/>
                <a:cs typeface="+mn-cs"/>
              </a:rPr>
              <a:t> arešto registrą.</a:t>
            </a:r>
          </a:p>
          <a:p>
            <a:pPr lvl="0"/>
            <a:r>
              <a:rPr lang="lt-LT" sz="1200" kern="1200" baseline="0" dirty="0" err="1" smtClean="0">
                <a:solidFill>
                  <a:schemeClr val="tx1"/>
                </a:solidFill>
                <a:effectLst/>
                <a:latin typeface="+mn-lt"/>
                <a:ea typeface="+mn-ea"/>
                <a:cs typeface="+mn-cs"/>
              </a:rPr>
              <a:t>Generalization</a:t>
            </a:r>
            <a:r>
              <a:rPr lang="lt-LT" sz="1200" kern="1200" baseline="0" dirty="0" smtClean="0">
                <a:solidFill>
                  <a:schemeClr val="tx1"/>
                </a:solidFill>
                <a:effectLst/>
                <a:latin typeface="+mn-lt"/>
                <a:ea typeface="+mn-ea"/>
                <a:cs typeface="+mn-cs"/>
              </a:rPr>
              <a:t> (apibendrinimo ryšis) - </a:t>
            </a:r>
            <a:r>
              <a:rPr lang="lt-LT" sz="1200" kern="1200" dirty="0" smtClean="0">
                <a:solidFill>
                  <a:schemeClr val="tx1"/>
                </a:solidFill>
                <a:effectLst/>
                <a:latin typeface="+mn-lt"/>
                <a:ea typeface="+mn-ea"/>
                <a:cs typeface="+mn-cs"/>
              </a:rPr>
              <a:t>Panaudos atvejis B yra atskiras A atvejis</a:t>
            </a:r>
          </a:p>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17</a:t>
            </a:fld>
            <a:endParaRPr lang="lt-LT"/>
          </a:p>
        </p:txBody>
      </p:sp>
    </p:spTree>
    <p:extLst>
      <p:ext uri="{BB962C8B-B14F-4D97-AF65-F5344CB8AC3E}">
        <p14:creationId xmlns:p14="http://schemas.microsoft.com/office/powerpoint/2010/main" val="3270489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sz="1200" kern="1200" dirty="0" smtClean="0">
                <a:solidFill>
                  <a:schemeClr val="tx1"/>
                </a:solidFill>
                <a:effectLst/>
                <a:latin typeface="+mn-lt"/>
                <a:ea typeface="+mn-ea"/>
                <a:cs typeface="+mn-cs"/>
              </a:rPr>
              <a:t>Tam, kad galėtume nusipirkti knygą, būtina apmokėti užsakymą. Apmokėjimas galimas dviem būdais, kuris būdas pasirinktas – pradiniam UC („Nusipirkti knygą“) nėra svarbu.</a:t>
            </a:r>
          </a:p>
          <a:p>
            <a:pPr marL="0" marR="0" lvl="0" indent="0" algn="l" defTabSz="914400" rtl="0" eaLnBrk="1" fontAlgn="auto" latinLnBrk="0" hangingPunct="1">
              <a:lnSpc>
                <a:spcPct val="100000"/>
              </a:lnSpc>
              <a:spcBef>
                <a:spcPts val="0"/>
              </a:spcBef>
              <a:spcAft>
                <a:spcPts val="0"/>
              </a:spcAft>
              <a:buClrTx/>
              <a:buSzTx/>
              <a:buFontTx/>
              <a:buNone/>
              <a:tabLst/>
              <a:defRPr/>
            </a:pPr>
            <a:endParaRPr lang="lt-LT"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lt-LT" sz="1200" kern="1200" dirty="0" smtClean="0">
                <a:solidFill>
                  <a:schemeClr val="tx1"/>
                </a:solidFill>
                <a:effectLst/>
                <a:latin typeface="+mn-lt"/>
                <a:ea typeface="+mn-ea"/>
                <a:cs typeface="+mn-cs"/>
              </a:rPr>
              <a:t>Arba prisijungti per el. bankininkyste,</a:t>
            </a:r>
            <a:r>
              <a:rPr lang="lt-LT" sz="1200" kern="1200" baseline="0" dirty="0" smtClean="0">
                <a:solidFill>
                  <a:schemeClr val="tx1"/>
                </a:solidFill>
                <a:effectLst/>
                <a:latin typeface="+mn-lt"/>
                <a:ea typeface="+mn-ea"/>
                <a:cs typeface="+mn-cs"/>
              </a:rPr>
              <a:t> prisijungti mob. Parašu, prisijungti el. parašu</a:t>
            </a:r>
            <a:endParaRPr lang="lt-LT" sz="1200" kern="1200" dirty="0" smtClean="0">
              <a:solidFill>
                <a:schemeClr val="tx1"/>
              </a:solidFill>
              <a:effectLst/>
              <a:latin typeface="+mn-lt"/>
              <a:ea typeface="+mn-ea"/>
              <a:cs typeface="+mn-cs"/>
            </a:endParaRPr>
          </a:p>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18</a:t>
            </a:fld>
            <a:endParaRPr lang="lt-LT"/>
          </a:p>
        </p:txBody>
      </p:sp>
    </p:spTree>
    <p:extLst>
      <p:ext uri="{BB962C8B-B14F-4D97-AF65-F5344CB8AC3E}">
        <p14:creationId xmlns:p14="http://schemas.microsoft.com/office/powerpoint/2010/main" val="2188635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lt-LT" sz="1200" b="1" kern="1200" dirty="0" smtClean="0">
                <a:solidFill>
                  <a:schemeClr val="tx1"/>
                </a:solidFill>
                <a:effectLst/>
                <a:latin typeface="+mn-lt"/>
                <a:ea typeface="+mn-ea"/>
                <a:cs typeface="+mn-cs"/>
              </a:rPr>
              <a:t>Pavadinimas</a:t>
            </a:r>
          </a:p>
          <a:p>
            <a:pPr lvl="0"/>
            <a:r>
              <a:rPr lang="lt-LT" sz="1200" b="1" kern="1200" dirty="0" smtClean="0">
                <a:solidFill>
                  <a:schemeClr val="tx1"/>
                </a:solidFill>
                <a:effectLst/>
                <a:latin typeface="+mn-lt"/>
                <a:ea typeface="+mn-ea"/>
                <a:cs typeface="+mn-cs"/>
              </a:rPr>
              <a:t>Aktoriai -- </a:t>
            </a:r>
            <a:r>
              <a:rPr lang="lt-LT" sz="1200" kern="1200" dirty="0" smtClean="0">
                <a:solidFill>
                  <a:schemeClr val="tx1"/>
                </a:solidFill>
                <a:effectLst/>
                <a:latin typeface="+mn-lt"/>
                <a:ea typeface="+mn-ea"/>
                <a:cs typeface="+mn-cs"/>
              </a:rPr>
              <a:t>Panaudos atvejį vykdantys aktoriai. Jei panaudos atvejis naudojamas tik kaip kitų panaudos atvejų dalis (pvz., per </a:t>
            </a:r>
            <a:r>
              <a:rPr lang="lt-LT" sz="1200" kern="1200" dirty="0" err="1" smtClean="0">
                <a:solidFill>
                  <a:schemeClr val="tx1"/>
                </a:solidFill>
                <a:effectLst/>
                <a:latin typeface="+mn-lt"/>
                <a:ea typeface="+mn-ea"/>
                <a:cs typeface="+mn-cs"/>
              </a:rPr>
              <a:t>Include</a:t>
            </a:r>
            <a:r>
              <a:rPr lang="lt-LT" sz="1200" kern="1200" dirty="0" smtClean="0">
                <a:solidFill>
                  <a:schemeClr val="tx1"/>
                </a:solidFill>
                <a:effectLst/>
                <a:latin typeface="+mn-lt"/>
                <a:ea typeface="+mn-ea"/>
                <a:cs typeface="+mn-cs"/>
              </a:rPr>
              <a:t> ar </a:t>
            </a:r>
            <a:r>
              <a:rPr lang="lt-LT" sz="1200" kern="1200" dirty="0" err="1" smtClean="0">
                <a:solidFill>
                  <a:schemeClr val="tx1"/>
                </a:solidFill>
                <a:effectLst/>
                <a:latin typeface="+mn-lt"/>
                <a:ea typeface="+mn-ea"/>
                <a:cs typeface="+mn-cs"/>
              </a:rPr>
              <a:t>Extend</a:t>
            </a:r>
            <a:r>
              <a:rPr lang="lt-LT" sz="1200" kern="1200" dirty="0" smtClean="0">
                <a:solidFill>
                  <a:schemeClr val="tx1"/>
                </a:solidFill>
                <a:effectLst/>
                <a:latin typeface="+mn-lt"/>
                <a:ea typeface="+mn-ea"/>
                <a:cs typeface="+mn-cs"/>
              </a:rPr>
              <a:t> ryšius), aktoriai gali būti nenurodyti.</a:t>
            </a:r>
            <a:endParaRPr lang="lt-LT" sz="1200" b="1" kern="1200" dirty="0" smtClean="0">
              <a:solidFill>
                <a:schemeClr val="tx1"/>
              </a:solidFill>
              <a:effectLst/>
              <a:latin typeface="+mn-lt"/>
              <a:ea typeface="+mn-ea"/>
              <a:cs typeface="+mn-cs"/>
            </a:endParaRPr>
          </a:p>
          <a:p>
            <a:pPr lvl="0"/>
            <a:r>
              <a:rPr lang="lt-LT" sz="1200" b="1" kern="1200" dirty="0" smtClean="0">
                <a:solidFill>
                  <a:schemeClr val="tx1"/>
                </a:solidFill>
                <a:effectLst/>
                <a:latin typeface="+mn-lt"/>
                <a:ea typeface="+mn-ea"/>
                <a:cs typeface="+mn-cs"/>
              </a:rPr>
              <a:t>Tikslas</a:t>
            </a:r>
            <a:r>
              <a:rPr lang="lt-LT" sz="1200" kern="1200" dirty="0" smtClean="0">
                <a:solidFill>
                  <a:schemeClr val="tx1"/>
                </a:solidFill>
                <a:effectLst/>
                <a:latin typeface="+mn-lt"/>
                <a:ea typeface="+mn-ea"/>
                <a:cs typeface="+mn-cs"/>
              </a:rPr>
              <a:t> -- Trumpas panaudos atvejo paskirties aprašymas.</a:t>
            </a:r>
          </a:p>
          <a:p>
            <a:pPr lvl="0"/>
            <a:r>
              <a:rPr lang="lt-LT" sz="1200" b="1" kern="1200" dirty="0" smtClean="0">
                <a:solidFill>
                  <a:schemeClr val="tx1"/>
                </a:solidFill>
                <a:effectLst/>
                <a:latin typeface="+mn-lt"/>
                <a:ea typeface="+mn-ea"/>
                <a:cs typeface="+mn-cs"/>
              </a:rPr>
              <a:t>Inicijuojantys įvykiai</a:t>
            </a:r>
            <a:r>
              <a:rPr lang="lt-LT" sz="1200" kern="1200" dirty="0" smtClean="0">
                <a:solidFill>
                  <a:schemeClr val="tx1"/>
                </a:solidFill>
                <a:effectLst/>
                <a:latin typeface="+mn-lt"/>
                <a:ea typeface="+mn-ea"/>
                <a:cs typeface="+mn-cs"/>
              </a:rPr>
              <a:t> -- Įvykiai, kurie gali aktyvuoti panaudos atvejo vykdymą (trigeriai).</a:t>
            </a:r>
          </a:p>
          <a:p>
            <a:pPr lvl="0"/>
            <a:r>
              <a:rPr lang="lt-LT" sz="1200" kern="1200" dirty="0" smtClean="0">
                <a:solidFill>
                  <a:schemeClr val="tx1"/>
                </a:solidFill>
                <a:effectLst/>
                <a:latin typeface="+mn-lt"/>
                <a:ea typeface="+mn-ea"/>
                <a:cs typeface="+mn-cs"/>
              </a:rPr>
              <a:t>Įvykiais gali būti:</a:t>
            </a:r>
          </a:p>
          <a:p>
            <a:pPr lvl="0"/>
            <a:r>
              <a:rPr lang="lt-LT" sz="1200" kern="1200" dirty="0" smtClean="0">
                <a:solidFill>
                  <a:schemeClr val="tx1"/>
                </a:solidFill>
                <a:effectLst/>
                <a:latin typeface="+mn-lt"/>
                <a:ea typeface="+mn-ea"/>
                <a:cs typeface="+mn-cs"/>
              </a:rPr>
              <a:t>Vartotojo vykdomi įvykiai: </a:t>
            </a:r>
          </a:p>
          <a:p>
            <a:pPr lvl="0"/>
            <a:r>
              <a:rPr lang="lt-LT" sz="1200" kern="1200" dirty="0" smtClean="0">
                <a:solidFill>
                  <a:schemeClr val="tx1"/>
                </a:solidFill>
                <a:effectLst/>
                <a:latin typeface="+mn-lt"/>
                <a:ea typeface="+mn-ea"/>
                <a:cs typeface="+mn-cs"/>
              </a:rPr>
              <a:t>„</a:t>
            </a:r>
            <a:r>
              <a:rPr lang="lt-LT" sz="1200" i="1" kern="1200" dirty="0" smtClean="0">
                <a:solidFill>
                  <a:schemeClr val="tx1"/>
                </a:solidFill>
                <a:effectLst/>
                <a:latin typeface="+mn-lt"/>
                <a:ea typeface="+mn-ea"/>
                <a:cs typeface="+mn-cs"/>
              </a:rPr>
              <a:t>Vartotojas inicijavo panaudos atvejo vykdymą</a:t>
            </a:r>
            <a:r>
              <a:rPr lang="lt-LT" sz="1200" kern="1200" dirty="0" smtClean="0">
                <a:solidFill>
                  <a:schemeClr val="tx1"/>
                </a:solidFill>
                <a:effectLst/>
                <a:latin typeface="+mn-lt"/>
                <a:ea typeface="+mn-ea"/>
                <a:cs typeface="+mn-cs"/>
              </a:rPr>
              <a:t>“.</a:t>
            </a:r>
          </a:p>
          <a:p>
            <a:pPr lvl="0"/>
            <a:r>
              <a:rPr lang="lt-LT" sz="1200" kern="1200" dirty="0" smtClean="0">
                <a:solidFill>
                  <a:schemeClr val="tx1"/>
                </a:solidFill>
                <a:effectLst/>
                <a:latin typeface="+mn-lt"/>
                <a:ea typeface="+mn-ea"/>
                <a:cs typeface="+mn-cs"/>
              </a:rPr>
              <a:t>Laiko įvykiai: </a:t>
            </a:r>
          </a:p>
          <a:p>
            <a:pPr lvl="0"/>
            <a:r>
              <a:rPr lang="lt-LT" sz="1200" kern="1200" dirty="0" smtClean="0">
                <a:solidFill>
                  <a:schemeClr val="tx1"/>
                </a:solidFill>
                <a:effectLst/>
                <a:latin typeface="+mn-lt"/>
                <a:ea typeface="+mn-ea"/>
                <a:cs typeface="+mn-cs"/>
              </a:rPr>
              <a:t>„</a:t>
            </a:r>
            <a:r>
              <a:rPr lang="lt-LT" sz="1200" i="1" kern="1200" dirty="0" smtClean="0">
                <a:solidFill>
                  <a:schemeClr val="tx1"/>
                </a:solidFill>
                <a:effectLst/>
                <a:latin typeface="+mn-lt"/>
                <a:ea typeface="+mn-ea"/>
                <a:cs typeface="+mn-cs"/>
              </a:rPr>
              <a:t>Sistemos laikas – 17:00</a:t>
            </a:r>
            <a:r>
              <a:rPr lang="lt-LT" sz="1200" kern="1200" dirty="0" smtClean="0">
                <a:solidFill>
                  <a:schemeClr val="tx1"/>
                </a:solidFill>
                <a:effectLst/>
                <a:latin typeface="+mn-lt"/>
                <a:ea typeface="+mn-ea"/>
                <a:cs typeface="+mn-cs"/>
              </a:rPr>
              <a:t>“,</a:t>
            </a:r>
          </a:p>
          <a:p>
            <a:pPr lvl="0"/>
            <a:r>
              <a:rPr lang="lt-LT" sz="1200" kern="1200" dirty="0" smtClean="0">
                <a:solidFill>
                  <a:schemeClr val="tx1"/>
                </a:solidFill>
                <a:effectLst/>
                <a:latin typeface="+mn-lt"/>
                <a:ea typeface="+mn-ea"/>
                <a:cs typeface="+mn-cs"/>
              </a:rPr>
              <a:t> „</a:t>
            </a:r>
            <a:r>
              <a:rPr lang="lt-LT" sz="1200" i="1" kern="1200" dirty="0" smtClean="0">
                <a:solidFill>
                  <a:schemeClr val="tx1"/>
                </a:solidFill>
                <a:effectLst/>
                <a:latin typeface="+mn-lt"/>
                <a:ea typeface="+mn-ea"/>
                <a:cs typeface="+mn-cs"/>
              </a:rPr>
              <a:t>Prasidėjo pirmadienis</a:t>
            </a:r>
            <a:r>
              <a:rPr lang="lt-LT" sz="1200" kern="1200" dirty="0" smtClean="0">
                <a:solidFill>
                  <a:schemeClr val="tx1"/>
                </a:solidFill>
                <a:effectLst/>
                <a:latin typeface="+mn-lt"/>
                <a:ea typeface="+mn-ea"/>
                <a:cs typeface="+mn-cs"/>
              </a:rPr>
              <a:t>“.</a:t>
            </a:r>
          </a:p>
          <a:p>
            <a:pPr lvl="0"/>
            <a:r>
              <a:rPr lang="lt-LT" sz="1200" kern="1200" dirty="0" smtClean="0">
                <a:solidFill>
                  <a:schemeClr val="tx1"/>
                </a:solidFill>
                <a:effectLst/>
                <a:latin typeface="+mn-lt"/>
                <a:ea typeface="+mn-ea"/>
                <a:cs typeface="+mn-cs"/>
              </a:rPr>
              <a:t>Sistemos objektų būsenos pasikeitimai:</a:t>
            </a:r>
          </a:p>
          <a:p>
            <a:pPr lvl="0"/>
            <a:r>
              <a:rPr lang="lt-LT" sz="1200" kern="1200" dirty="0" smtClean="0">
                <a:solidFill>
                  <a:schemeClr val="tx1"/>
                </a:solidFill>
                <a:effectLst/>
                <a:latin typeface="+mn-lt"/>
                <a:ea typeface="+mn-ea"/>
                <a:cs typeface="+mn-cs"/>
              </a:rPr>
              <a:t>„</a:t>
            </a:r>
            <a:r>
              <a:rPr lang="lt-LT" sz="1200" i="1" kern="1200" dirty="0" smtClean="0">
                <a:solidFill>
                  <a:schemeClr val="tx1"/>
                </a:solidFill>
                <a:effectLst/>
                <a:latin typeface="+mn-lt"/>
                <a:ea typeface="+mn-ea"/>
                <a:cs typeface="+mn-cs"/>
              </a:rPr>
              <a:t>Prašymo būsena tapo „Patvirtintas</a:t>
            </a:r>
            <a:r>
              <a:rPr lang="lt-LT" sz="1200" kern="1200" dirty="0" smtClean="0">
                <a:solidFill>
                  <a:schemeClr val="tx1"/>
                </a:solidFill>
                <a:effectLst/>
                <a:latin typeface="+mn-lt"/>
                <a:ea typeface="+mn-ea"/>
                <a:cs typeface="+mn-cs"/>
              </a:rPr>
              <a:t>“. </a:t>
            </a:r>
          </a:p>
          <a:p>
            <a:pPr lvl="0"/>
            <a:r>
              <a:rPr lang="lt-LT" sz="1200" b="1" kern="1200" dirty="0" smtClean="0">
                <a:solidFill>
                  <a:schemeClr val="tx1"/>
                </a:solidFill>
                <a:effectLst/>
                <a:latin typeface="+mn-lt"/>
                <a:ea typeface="+mn-ea"/>
                <a:cs typeface="+mn-cs"/>
              </a:rPr>
              <a:t>Išankstinės sąlygos </a:t>
            </a:r>
            <a:r>
              <a:rPr lang="lt-LT" sz="1200" kern="1200" dirty="0" smtClean="0">
                <a:solidFill>
                  <a:schemeClr val="tx1"/>
                </a:solidFill>
                <a:effectLst/>
                <a:latin typeface="+mn-lt"/>
                <a:ea typeface="+mn-ea"/>
                <a:cs typeface="+mn-cs"/>
              </a:rPr>
              <a:t>-- Sąlygos, kurios turi būti tenkinamos, kad jau inicijuotą panaudos atvejį būtų galima vykdyti. Šias sąlygas tikrina „pats“ inicijuotas panaudos atvejis. Jei sąlygos netenkinamos, panaudos atvejo vykdymas nutraukiamas neįvykdžius net pirmo pagrindinio scenarijaus žingsnio. Pvz. Dokumentą galima pašalinti, jei jo būsena nėra „Patvirtintas“.</a:t>
            </a:r>
          </a:p>
          <a:p>
            <a:pPr marL="0" marR="0" lvl="0" indent="0" algn="l" defTabSz="914400" rtl="0" eaLnBrk="1" fontAlgn="auto" latinLnBrk="0" hangingPunct="1">
              <a:lnSpc>
                <a:spcPct val="100000"/>
              </a:lnSpc>
              <a:spcBef>
                <a:spcPts val="0"/>
              </a:spcBef>
              <a:spcAft>
                <a:spcPts val="0"/>
              </a:spcAft>
              <a:buClrTx/>
              <a:buSzTx/>
              <a:buFontTx/>
              <a:buNone/>
              <a:tabLst/>
              <a:defRPr/>
            </a:pPr>
            <a:r>
              <a:rPr lang="lt-LT" sz="1200" b="1" kern="1200" dirty="0" smtClean="0">
                <a:solidFill>
                  <a:schemeClr val="tx1"/>
                </a:solidFill>
                <a:effectLst/>
                <a:latin typeface="+mn-lt"/>
                <a:ea typeface="+mn-ea"/>
                <a:cs typeface="+mn-cs"/>
              </a:rPr>
              <a:t>Prielaidos ir veiklos taisyklės </a:t>
            </a:r>
            <a:r>
              <a:rPr lang="lt-LT" sz="1200" kern="1200" dirty="0" smtClean="0">
                <a:solidFill>
                  <a:schemeClr val="tx1"/>
                </a:solidFill>
                <a:effectLst/>
                <a:latin typeface="+mn-lt"/>
                <a:ea typeface="+mn-ea"/>
                <a:cs typeface="+mn-cs"/>
              </a:rPr>
              <a:t>– Sąlygos, kurių sistema negali patikrinti, bet riboja veiklą. Šios</a:t>
            </a:r>
            <a:r>
              <a:rPr lang="lt-LT" sz="1200" kern="1200" baseline="0" dirty="0" smtClean="0">
                <a:solidFill>
                  <a:schemeClr val="tx1"/>
                </a:solidFill>
                <a:effectLst/>
                <a:latin typeface="+mn-lt"/>
                <a:ea typeface="+mn-ea"/>
                <a:cs typeface="+mn-cs"/>
              </a:rPr>
              <a:t> sąlygos yra užtikrinamos organizacinėmis priemonėmis. Pvz. Paskaitą gali skaityti daktaro arba aukštesnį laipsnį turintys dėstytojas. Jei sistema neturi informacijos apie dėstytojų mokslo laipsnius, tokio tikrinimo negali atlikti.</a:t>
            </a:r>
            <a:endParaRPr lang="lt-LT" sz="1200" kern="1200" dirty="0" smtClean="0">
              <a:solidFill>
                <a:schemeClr val="tx1"/>
              </a:solidFill>
              <a:effectLst/>
              <a:latin typeface="+mn-lt"/>
              <a:ea typeface="+mn-ea"/>
              <a:cs typeface="+mn-cs"/>
            </a:endParaRPr>
          </a:p>
          <a:p>
            <a:r>
              <a:rPr lang="lt-LT" sz="1200" b="1" kern="1200" dirty="0" smtClean="0">
                <a:solidFill>
                  <a:schemeClr val="tx1"/>
                </a:solidFill>
                <a:effectLst/>
                <a:latin typeface="+mn-lt"/>
                <a:ea typeface="+mn-ea"/>
                <a:cs typeface="+mn-cs"/>
              </a:rPr>
              <a:t>Galutinės sąlygos </a:t>
            </a:r>
            <a:r>
              <a:rPr lang="lt-LT" sz="1200" kern="1200" dirty="0" smtClean="0">
                <a:solidFill>
                  <a:schemeClr val="tx1"/>
                </a:solidFill>
                <a:effectLst/>
                <a:latin typeface="+mn-lt"/>
                <a:ea typeface="+mn-ea"/>
                <a:cs typeface="+mn-cs"/>
              </a:rPr>
              <a:t>-- Aprašoma galutinė būsena, kuri įgyjama sėkmingai pasiekus panaudos atvejo tikslą. Galimos alternatyvių ar klaidų scenarijų galutinės sąlygos neaprašomos.</a:t>
            </a:r>
          </a:p>
          <a:p>
            <a:r>
              <a:rPr lang="lt-LT" sz="1200" kern="1200" dirty="0" smtClean="0">
                <a:solidFill>
                  <a:schemeClr val="tx1"/>
                </a:solidFill>
                <a:effectLst/>
                <a:latin typeface="+mn-lt"/>
                <a:ea typeface="+mn-ea"/>
                <a:cs typeface="+mn-cs"/>
              </a:rPr>
              <a:t>Sąlygose galima nurodyti:</a:t>
            </a:r>
          </a:p>
          <a:p>
            <a:pPr lvl="0"/>
            <a:r>
              <a:rPr lang="lt-LT" sz="1200" kern="1200" dirty="0" smtClean="0">
                <a:solidFill>
                  <a:schemeClr val="tx1"/>
                </a:solidFill>
                <a:effectLst/>
                <a:latin typeface="+mn-lt"/>
                <a:ea typeface="+mn-ea"/>
                <a:cs typeface="+mn-cs"/>
              </a:rPr>
              <a:t>Reikiamą situaciją pagal veiklos logiką („Apmokėjimas</a:t>
            </a:r>
            <a:r>
              <a:rPr lang="lt-LT" sz="1200" kern="1200" baseline="0" dirty="0" smtClean="0">
                <a:solidFill>
                  <a:schemeClr val="tx1"/>
                </a:solidFill>
                <a:effectLst/>
                <a:latin typeface="+mn-lt"/>
                <a:ea typeface="+mn-ea"/>
                <a:cs typeface="+mn-cs"/>
              </a:rPr>
              <a:t> atliktas</a:t>
            </a:r>
            <a:r>
              <a:rPr lang="lt-LT" sz="1200" kern="1200" dirty="0" smtClean="0">
                <a:solidFill>
                  <a:schemeClr val="tx1"/>
                </a:solidFill>
                <a:effectLst/>
                <a:latin typeface="+mn-lt"/>
                <a:ea typeface="+mn-ea"/>
                <a:cs typeface="+mn-cs"/>
              </a:rPr>
              <a:t>“).</a:t>
            </a:r>
          </a:p>
          <a:p>
            <a:pPr lvl="0"/>
            <a:r>
              <a:rPr lang="lt-LT" sz="1200" kern="1200" dirty="0" smtClean="0">
                <a:solidFill>
                  <a:schemeClr val="tx1"/>
                </a:solidFill>
                <a:effectLst/>
                <a:latin typeface="+mn-lt"/>
                <a:ea typeface="+mn-ea"/>
                <a:cs typeface="+mn-cs"/>
              </a:rPr>
              <a:t>Konkrečią sistemos objekto būseną („Dokumento būsena „Patvirtintas““).</a:t>
            </a:r>
          </a:p>
          <a:p>
            <a:pPr lvl="0"/>
            <a:r>
              <a:rPr lang="lt-LT" sz="1200" b="1" kern="1200" dirty="0" smtClean="0">
                <a:solidFill>
                  <a:schemeClr val="tx1"/>
                </a:solidFill>
                <a:effectLst/>
                <a:latin typeface="+mn-lt"/>
                <a:ea typeface="+mn-ea"/>
                <a:cs typeface="+mn-cs"/>
              </a:rPr>
              <a:t>Duomenų grupės </a:t>
            </a:r>
            <a:r>
              <a:rPr lang="lt-LT" sz="1200" kern="1200" dirty="0" smtClean="0">
                <a:solidFill>
                  <a:schemeClr val="tx1"/>
                </a:solidFill>
                <a:effectLst/>
                <a:latin typeface="+mn-lt"/>
                <a:ea typeface="+mn-ea"/>
                <a:cs typeface="+mn-cs"/>
              </a:rPr>
              <a:t>– Panaudos atvejo vykdymui reikalingų duomenų reikalavimai.</a:t>
            </a:r>
          </a:p>
          <a:p>
            <a:r>
              <a:rPr lang="lt-LT" sz="1200" kern="1200" dirty="0" smtClean="0">
                <a:solidFill>
                  <a:schemeClr val="tx1"/>
                </a:solidFill>
                <a:effectLst/>
                <a:latin typeface="+mn-lt"/>
                <a:ea typeface="+mn-ea"/>
                <a:cs typeface="+mn-cs"/>
              </a:rPr>
              <a:t>Duomenų grupės aprašo duomenis, kurie kokiu nors būdu naudojami vykdant panaudos atvejį:</a:t>
            </a:r>
          </a:p>
          <a:p>
            <a:pPr lvl="0"/>
            <a:r>
              <a:rPr lang="lt-LT" sz="1200" kern="1200" dirty="0" smtClean="0">
                <a:solidFill>
                  <a:schemeClr val="tx1"/>
                </a:solidFill>
                <a:effectLst/>
                <a:latin typeface="+mn-lt"/>
                <a:ea typeface="+mn-ea"/>
                <a:cs typeface="+mn-cs"/>
              </a:rPr>
              <a:t>Gaunami iš išorinės sistemos</a:t>
            </a:r>
          </a:p>
          <a:p>
            <a:pPr lvl="0"/>
            <a:r>
              <a:rPr lang="lt-LT" sz="1200" kern="1200" dirty="0" smtClean="0">
                <a:solidFill>
                  <a:schemeClr val="tx1"/>
                </a:solidFill>
                <a:effectLst/>
                <a:latin typeface="+mn-lt"/>
                <a:ea typeface="+mn-ea"/>
                <a:cs typeface="+mn-cs"/>
              </a:rPr>
              <a:t>Perduodami į išorinę sistemą</a:t>
            </a:r>
          </a:p>
          <a:p>
            <a:pPr lvl="0"/>
            <a:r>
              <a:rPr lang="lt-LT" sz="1200" kern="1200" dirty="0" smtClean="0">
                <a:solidFill>
                  <a:schemeClr val="tx1"/>
                </a:solidFill>
                <a:effectLst/>
                <a:latin typeface="+mn-lt"/>
                <a:ea typeface="+mn-ea"/>
                <a:cs typeface="+mn-cs"/>
              </a:rPr>
              <a:t>Rodomi aktoriui</a:t>
            </a:r>
          </a:p>
          <a:p>
            <a:pPr lvl="0"/>
            <a:r>
              <a:rPr lang="lt-LT" sz="1200" kern="1200" dirty="0" smtClean="0">
                <a:solidFill>
                  <a:schemeClr val="tx1"/>
                </a:solidFill>
                <a:effectLst/>
                <a:latin typeface="+mn-lt"/>
                <a:ea typeface="+mn-ea"/>
                <a:cs typeface="+mn-cs"/>
              </a:rPr>
              <a:t>Yra įvedami aktoriaus</a:t>
            </a:r>
          </a:p>
          <a:p>
            <a:pPr lvl="0"/>
            <a:r>
              <a:rPr lang="lt-LT" sz="1200" kern="1200" dirty="0" smtClean="0">
                <a:solidFill>
                  <a:schemeClr val="tx1"/>
                </a:solidFill>
                <a:effectLst/>
                <a:latin typeface="+mn-lt"/>
                <a:ea typeface="+mn-ea"/>
                <a:cs typeface="+mn-cs"/>
              </a:rPr>
              <a:t>Paieškos kriterijai ir paieškos rezultatai</a:t>
            </a:r>
          </a:p>
          <a:p>
            <a:pPr lvl="0"/>
            <a:r>
              <a:rPr lang="lt-LT" sz="1200" kern="1200" dirty="0" smtClean="0">
                <a:solidFill>
                  <a:schemeClr val="tx1"/>
                </a:solidFill>
                <a:effectLst/>
                <a:latin typeface="+mn-lt"/>
                <a:ea typeface="+mn-ea"/>
                <a:cs typeface="+mn-cs"/>
              </a:rPr>
              <a:t>Apie duomenys</a:t>
            </a:r>
            <a:r>
              <a:rPr lang="lt-LT" sz="1200" kern="1200" baseline="0" dirty="0" smtClean="0">
                <a:solidFill>
                  <a:schemeClr val="tx1"/>
                </a:solidFill>
                <a:effectLst/>
                <a:latin typeface="+mn-lt"/>
                <a:ea typeface="+mn-ea"/>
                <a:cs typeface="+mn-cs"/>
              </a:rPr>
              <a:t> aprašoma: pavadinimas, tipas, būtinumas, ar duomuo redaguojamas, filtruojamas, rikiuojamas, pildymo taisyklės </a:t>
            </a:r>
            <a:r>
              <a:rPr lang="lt-LT" sz="1200" kern="1200" baseline="0" dirty="0" err="1" smtClean="0">
                <a:solidFill>
                  <a:schemeClr val="tx1"/>
                </a:solidFill>
                <a:effectLst/>
                <a:latin typeface="+mn-lt"/>
                <a:ea typeface="+mn-ea"/>
                <a:cs typeface="+mn-cs"/>
              </a:rPr>
              <a:t>taisyklės</a:t>
            </a:r>
            <a:r>
              <a:rPr lang="lt-LT" sz="1200" kern="1200" baseline="0" dirty="0" smtClean="0">
                <a:solidFill>
                  <a:schemeClr val="tx1"/>
                </a:solidFill>
                <a:effectLst/>
                <a:latin typeface="+mn-lt"/>
                <a:ea typeface="+mn-ea"/>
                <a:cs typeface="+mn-cs"/>
              </a:rPr>
              <a:t>, reikšmės pagal nutylėjimą, </a:t>
            </a:r>
            <a:r>
              <a:rPr lang="lt-LT" sz="1200" kern="1200" baseline="0" dirty="0" err="1" smtClean="0">
                <a:solidFill>
                  <a:schemeClr val="tx1"/>
                </a:solidFill>
                <a:effectLst/>
                <a:latin typeface="+mn-lt"/>
                <a:ea typeface="+mn-ea"/>
                <a:cs typeface="+mn-cs"/>
              </a:rPr>
              <a:t>validacijos</a:t>
            </a:r>
            <a:r>
              <a:rPr lang="lt-LT" sz="1200" kern="1200" baseline="0" dirty="0" smtClean="0">
                <a:solidFill>
                  <a:schemeClr val="tx1"/>
                </a:solidFill>
                <a:effectLst/>
                <a:latin typeface="+mn-lt"/>
                <a:ea typeface="+mn-ea"/>
                <a:cs typeface="+mn-cs"/>
              </a:rPr>
              <a:t>.</a:t>
            </a:r>
            <a:endParaRPr lang="lt-LT" sz="1200" kern="1200" dirty="0" smtClean="0">
              <a:solidFill>
                <a:schemeClr val="tx1"/>
              </a:solidFill>
              <a:effectLst/>
              <a:latin typeface="+mn-lt"/>
              <a:ea typeface="+mn-ea"/>
              <a:cs typeface="+mn-cs"/>
            </a:endParaRPr>
          </a:p>
          <a:p>
            <a:pPr lvl="0"/>
            <a:r>
              <a:rPr lang="lt-LT" sz="1200" b="1" kern="1200" dirty="0" smtClean="0">
                <a:solidFill>
                  <a:schemeClr val="tx1"/>
                </a:solidFill>
                <a:effectLst/>
                <a:latin typeface="+mn-lt"/>
                <a:ea typeface="+mn-ea"/>
                <a:cs typeface="+mn-cs"/>
              </a:rPr>
              <a:t>Prioritetas </a:t>
            </a:r>
            <a:r>
              <a:rPr lang="lt-LT" sz="1200" b="0" kern="1200" dirty="0" smtClean="0">
                <a:solidFill>
                  <a:schemeClr val="tx1"/>
                </a:solidFill>
                <a:effectLst/>
                <a:latin typeface="+mn-lt"/>
                <a:ea typeface="+mn-ea"/>
                <a:cs typeface="+mn-cs"/>
              </a:rPr>
              <a:t>– svarba, padeda nustatyti kokiu eiliškumu (pradedant nuo svarbiausio) vykdyti analizę ir </a:t>
            </a:r>
            <a:r>
              <a:rPr lang="lt-LT" sz="1200" b="0" kern="1200" dirty="0" err="1" smtClean="0">
                <a:solidFill>
                  <a:schemeClr val="tx1"/>
                </a:solidFill>
                <a:effectLst/>
                <a:latin typeface="+mn-lt"/>
                <a:ea typeface="+mn-ea"/>
                <a:cs typeface="+mn-cs"/>
              </a:rPr>
              <a:t>implementuoti</a:t>
            </a:r>
            <a:r>
              <a:rPr lang="lt-LT" sz="1200" b="0" kern="1200" dirty="0" smtClean="0">
                <a:solidFill>
                  <a:schemeClr val="tx1"/>
                </a:solidFill>
                <a:effectLst/>
                <a:latin typeface="+mn-lt"/>
                <a:ea typeface="+mn-ea"/>
                <a:cs typeface="+mn-cs"/>
              </a:rPr>
              <a:t> sistema</a:t>
            </a:r>
          </a:p>
          <a:p>
            <a:pPr lvl="0"/>
            <a:r>
              <a:rPr lang="lt-LT" sz="1200" b="1" kern="1200" dirty="0" smtClean="0">
                <a:solidFill>
                  <a:schemeClr val="tx1"/>
                </a:solidFill>
                <a:effectLst/>
                <a:latin typeface="+mn-lt"/>
                <a:ea typeface="+mn-ea"/>
                <a:cs typeface="+mn-cs"/>
              </a:rPr>
              <a:t>Susiję reikalavimai</a:t>
            </a:r>
            <a:r>
              <a:rPr lang="lt-LT" sz="1200" b="0" kern="1200" baseline="0" dirty="0" smtClean="0">
                <a:solidFill>
                  <a:schemeClr val="tx1"/>
                </a:solidFill>
                <a:effectLst/>
                <a:latin typeface="+mn-lt"/>
                <a:ea typeface="+mn-ea"/>
                <a:cs typeface="+mn-cs"/>
              </a:rPr>
              <a:t> – </a:t>
            </a:r>
            <a:r>
              <a:rPr lang="lt-LT" sz="1200" b="0" kern="1200" baseline="0" dirty="0" err="1" smtClean="0">
                <a:solidFill>
                  <a:schemeClr val="tx1"/>
                </a:solidFill>
                <a:effectLst/>
                <a:latin typeface="+mn-lt"/>
                <a:ea typeface="+mn-ea"/>
                <a:cs typeface="+mn-cs"/>
              </a:rPr>
              <a:t>Pvz</a:t>
            </a:r>
            <a:r>
              <a:rPr lang="lt-LT" sz="1200" b="0" kern="1200" baseline="0" dirty="0" smtClean="0">
                <a:solidFill>
                  <a:schemeClr val="tx1"/>
                </a:solidFill>
                <a:effectLst/>
                <a:latin typeface="+mn-lt"/>
                <a:ea typeface="+mn-ea"/>
                <a:cs typeface="+mn-cs"/>
              </a:rPr>
              <a:t> jei PA yra nuskenuoti dokumentą (-</a:t>
            </a:r>
            <a:r>
              <a:rPr lang="lt-LT" sz="1200" b="0" kern="1200" baseline="0" dirty="0" err="1" smtClean="0">
                <a:solidFill>
                  <a:schemeClr val="tx1"/>
                </a:solidFill>
                <a:effectLst/>
                <a:latin typeface="+mn-lt"/>
                <a:ea typeface="+mn-ea"/>
                <a:cs typeface="+mn-cs"/>
              </a:rPr>
              <a:t>us</a:t>
            </a:r>
            <a:r>
              <a:rPr lang="lt-LT" sz="1200" b="0" kern="1200" baseline="0" dirty="0" smtClean="0">
                <a:solidFill>
                  <a:schemeClr val="tx1"/>
                </a:solidFill>
                <a:effectLst/>
                <a:latin typeface="+mn-lt"/>
                <a:ea typeface="+mn-ea"/>
                <a:cs typeface="+mn-cs"/>
              </a:rPr>
              <a:t>), tai kaip susijęs reikalavimas gali būti aprašyta, kad nuskenuotus lapus turi būti galimybė pasukti, apkirpti, </a:t>
            </a:r>
            <a:r>
              <a:rPr lang="en-US" sz="1200" b="0" kern="1200" baseline="0" dirty="0" err="1" smtClean="0">
                <a:solidFill>
                  <a:schemeClr val="tx1"/>
                </a:solidFill>
                <a:effectLst/>
                <a:latin typeface="+mn-lt"/>
                <a:ea typeface="+mn-ea"/>
                <a:cs typeface="+mn-cs"/>
              </a:rPr>
              <a:t>keisti</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dyd</a:t>
            </a:r>
            <a:r>
              <a:rPr lang="lt-LT" sz="1200" b="0" kern="1200" baseline="0" dirty="0" smtClean="0">
                <a:solidFill>
                  <a:schemeClr val="tx1"/>
                </a:solidFill>
                <a:effectLst/>
                <a:latin typeface="+mn-lt"/>
                <a:ea typeface="+mn-ea"/>
                <a:cs typeface="+mn-cs"/>
              </a:rPr>
              <a:t>į, pakeisti nuskenuotų lapų eiliškumą. </a:t>
            </a:r>
          </a:p>
          <a:p>
            <a:pPr marL="0" marR="0" lvl="0" indent="0" algn="l" defTabSz="914400" rtl="0" eaLnBrk="1" fontAlgn="auto" latinLnBrk="0" hangingPunct="1">
              <a:lnSpc>
                <a:spcPct val="100000"/>
              </a:lnSpc>
              <a:spcBef>
                <a:spcPts val="0"/>
              </a:spcBef>
              <a:spcAft>
                <a:spcPts val="0"/>
              </a:spcAft>
              <a:buClrTx/>
              <a:buSzTx/>
              <a:buFontTx/>
              <a:buNone/>
              <a:tabLst/>
              <a:defRPr/>
            </a:pPr>
            <a:r>
              <a:rPr lang="lt-LT" sz="1200" b="1" kern="1200" dirty="0" smtClean="0">
                <a:solidFill>
                  <a:schemeClr val="tx1"/>
                </a:solidFill>
                <a:effectLst/>
                <a:latin typeface="+mn-lt"/>
                <a:ea typeface="+mn-ea"/>
                <a:cs typeface="+mn-cs"/>
              </a:rPr>
              <a:t>Panaudos atvejo scenarijus </a:t>
            </a:r>
            <a:r>
              <a:rPr lang="lt-LT" sz="1200" kern="1200" dirty="0" smtClean="0">
                <a:solidFill>
                  <a:schemeClr val="tx1"/>
                </a:solidFill>
                <a:effectLst/>
                <a:latin typeface="+mn-lt"/>
                <a:ea typeface="+mn-ea"/>
                <a:cs typeface="+mn-cs"/>
              </a:rPr>
              <a:t>– Veiksmų seka, kuri vykdoma siekiant tikslo. Gali būti aprašoma tekstu</a:t>
            </a:r>
            <a:r>
              <a:rPr lang="lt-LT" sz="1200" kern="1200" baseline="0" dirty="0" smtClean="0">
                <a:solidFill>
                  <a:schemeClr val="tx1"/>
                </a:solidFill>
                <a:effectLst/>
                <a:latin typeface="+mn-lt"/>
                <a:ea typeface="+mn-ea"/>
                <a:cs typeface="+mn-cs"/>
              </a:rPr>
              <a:t> arba veiklos diagrama.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Bendru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atveju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apra</a:t>
            </a:r>
            <a:r>
              <a:rPr lang="lt-LT" sz="1200" kern="1200" baseline="0" dirty="0" err="1" smtClean="0">
                <a:solidFill>
                  <a:schemeClr val="tx1"/>
                </a:solidFill>
                <a:effectLst/>
                <a:latin typeface="+mn-lt"/>
                <a:ea typeface="+mn-ea"/>
                <a:cs typeface="+mn-cs"/>
              </a:rPr>
              <a:t>šymą</a:t>
            </a:r>
            <a:r>
              <a:rPr lang="lt-LT" sz="1200" kern="1200" baseline="0" dirty="0" smtClean="0">
                <a:solidFill>
                  <a:schemeClr val="tx1"/>
                </a:solidFill>
                <a:effectLst/>
                <a:latin typeface="+mn-lt"/>
                <a:ea typeface="+mn-ea"/>
                <a:cs typeface="+mn-cs"/>
              </a:rPr>
              <a:t> tekstu reiktų vengti, nes sunku skaityti, vizualiai matyti yra žymiai aiškiau</a:t>
            </a:r>
            <a:endParaRPr lang="lt-LT" sz="1200" kern="1200" dirty="0" smtClean="0">
              <a:solidFill>
                <a:schemeClr val="tx1"/>
              </a:solidFill>
              <a:effectLst/>
              <a:latin typeface="+mn-lt"/>
              <a:ea typeface="+mn-ea"/>
              <a:cs typeface="+mn-cs"/>
            </a:endParaRPr>
          </a:p>
          <a:p>
            <a:pPr lvl="0"/>
            <a:endParaRPr lang="lt-LT" b="1" dirty="0"/>
          </a:p>
        </p:txBody>
      </p:sp>
      <p:sp>
        <p:nvSpPr>
          <p:cNvPr id="4" name="Slide Number Placeholder 3"/>
          <p:cNvSpPr>
            <a:spLocks noGrp="1"/>
          </p:cNvSpPr>
          <p:nvPr>
            <p:ph type="sldNum" sz="quarter" idx="10"/>
          </p:nvPr>
        </p:nvSpPr>
        <p:spPr/>
        <p:txBody>
          <a:bodyPr/>
          <a:lstStyle/>
          <a:p>
            <a:fld id="{417CB601-C568-4016-9959-7728439A5581}" type="slidenum">
              <a:rPr lang="lt-LT" smtClean="0"/>
              <a:t>19</a:t>
            </a:fld>
            <a:endParaRPr lang="lt-LT"/>
          </a:p>
        </p:txBody>
      </p:sp>
    </p:spTree>
    <p:extLst>
      <p:ext uri="{BB962C8B-B14F-4D97-AF65-F5344CB8AC3E}">
        <p14:creationId xmlns:p14="http://schemas.microsoft.com/office/powerpoint/2010/main" val="2637456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Slide Number Placeholder 3"/>
          <p:cNvSpPr>
            <a:spLocks noGrp="1"/>
          </p:cNvSpPr>
          <p:nvPr>
            <p:ph type="sldNum" sz="quarter" idx="10"/>
          </p:nvPr>
        </p:nvSpPr>
        <p:spPr/>
        <p:txBody>
          <a:bodyPr/>
          <a:lstStyle/>
          <a:p>
            <a:fld id="{417CB601-C568-4016-9959-7728439A5581}" type="slidenum">
              <a:rPr lang="lt-LT" smtClean="0"/>
              <a:t>2</a:t>
            </a:fld>
            <a:endParaRPr lang="lt-LT"/>
          </a:p>
        </p:txBody>
      </p:sp>
    </p:spTree>
    <p:extLst>
      <p:ext uri="{BB962C8B-B14F-4D97-AF65-F5344CB8AC3E}">
        <p14:creationId xmlns:p14="http://schemas.microsoft.com/office/powerpoint/2010/main" val="312852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kern="1200" dirty="0" smtClean="0">
                <a:solidFill>
                  <a:schemeClr val="tx1"/>
                </a:solidFill>
                <a:effectLst/>
                <a:latin typeface="+mn-lt"/>
                <a:ea typeface="+mn-ea"/>
                <a:cs typeface="+mn-cs"/>
              </a:rPr>
              <a:t>Veiklos diagrama parodo veiksmų seką </a:t>
            </a:r>
          </a:p>
          <a:p>
            <a:r>
              <a:rPr lang="lt-LT" sz="1200" kern="1200" dirty="0" smtClean="0">
                <a:solidFill>
                  <a:schemeClr val="tx1"/>
                </a:solidFill>
                <a:effectLst/>
                <a:latin typeface="+mn-lt"/>
                <a:ea typeface="+mn-ea"/>
                <a:cs typeface="+mn-cs"/>
              </a:rPr>
              <a:t>Pagrindiniai elementai: pradžia, pabaiga, veiksmas.</a:t>
            </a:r>
          </a:p>
          <a:p>
            <a:endParaRPr lang="lt-LT" sz="1200" kern="1200" dirty="0" smtClean="0">
              <a:solidFill>
                <a:schemeClr val="tx1"/>
              </a:solidFill>
              <a:effectLst/>
              <a:latin typeface="+mn-lt"/>
              <a:ea typeface="+mn-ea"/>
              <a:cs typeface="+mn-cs"/>
            </a:endParaRPr>
          </a:p>
          <a:p>
            <a:r>
              <a:rPr lang="lt-LT" sz="1200" kern="1200" dirty="0" smtClean="0">
                <a:solidFill>
                  <a:schemeClr val="tx1"/>
                </a:solidFill>
                <a:effectLst/>
                <a:latin typeface="+mn-lt"/>
                <a:ea typeface="+mn-ea"/>
                <a:cs typeface="+mn-cs"/>
              </a:rPr>
              <a:t>Naudojama modeliuoti PA veiksmų</a:t>
            </a:r>
            <a:r>
              <a:rPr lang="lt-LT" sz="1200" kern="1200" baseline="0" dirty="0" smtClean="0">
                <a:solidFill>
                  <a:schemeClr val="tx1"/>
                </a:solidFill>
                <a:effectLst/>
                <a:latin typeface="+mn-lt"/>
                <a:ea typeface="+mn-ea"/>
                <a:cs typeface="+mn-cs"/>
              </a:rPr>
              <a:t> sekas, aprašyti algoritmus, gali būti naudojama ir procesų aprašymui (nors standartas yra BPMN)</a:t>
            </a:r>
            <a:endParaRPr lang="lt-LT" sz="1200" kern="1200" dirty="0" smtClean="0">
              <a:solidFill>
                <a:schemeClr val="tx1"/>
              </a:solidFill>
              <a:effectLst/>
              <a:latin typeface="+mn-lt"/>
              <a:ea typeface="+mn-ea"/>
              <a:cs typeface="+mn-cs"/>
            </a:endParaRPr>
          </a:p>
          <a:p>
            <a:endParaRPr lang="lt-LT" sz="1200" kern="1200" dirty="0" smtClean="0">
              <a:solidFill>
                <a:schemeClr val="tx1"/>
              </a:solidFill>
              <a:effectLst/>
              <a:latin typeface="+mn-lt"/>
              <a:ea typeface="+mn-ea"/>
              <a:cs typeface="+mn-cs"/>
            </a:endParaRPr>
          </a:p>
          <a:p>
            <a:pPr lvl="0"/>
            <a:r>
              <a:rPr lang="lt-LT" sz="1200" kern="1200" dirty="0" smtClean="0">
                <a:solidFill>
                  <a:schemeClr val="tx1"/>
                </a:solidFill>
                <a:effectLst/>
                <a:latin typeface="+mn-lt"/>
                <a:ea typeface="+mn-ea"/>
                <a:cs typeface="+mn-cs"/>
              </a:rPr>
              <a:t>Gali būti atskirti</a:t>
            </a:r>
            <a:r>
              <a:rPr lang="lt-LT" sz="1200" kern="1200" baseline="0" dirty="0" smtClean="0">
                <a:solidFill>
                  <a:schemeClr val="tx1"/>
                </a:solidFill>
                <a:effectLst/>
                <a:latin typeface="+mn-lt"/>
                <a:ea typeface="+mn-ea"/>
                <a:cs typeface="+mn-cs"/>
              </a:rPr>
              <a:t> aktoriaus ir sistemos veiksmai.</a:t>
            </a:r>
          </a:p>
          <a:p>
            <a:pPr lvl="0"/>
            <a:endParaRPr lang="lt-LT" sz="1200" kern="1200" baseline="0" dirty="0" smtClean="0">
              <a:solidFill>
                <a:schemeClr val="tx1"/>
              </a:solidFill>
              <a:effectLst/>
              <a:latin typeface="+mn-lt"/>
              <a:ea typeface="+mn-ea"/>
              <a:cs typeface="+mn-cs"/>
            </a:endParaRPr>
          </a:p>
          <a:p>
            <a:pPr lvl="0"/>
            <a:r>
              <a:rPr lang="lt-LT" sz="1200" kern="1200" baseline="0" dirty="0" smtClean="0">
                <a:solidFill>
                  <a:schemeClr val="tx1"/>
                </a:solidFill>
                <a:effectLst/>
                <a:latin typeface="+mn-lt"/>
                <a:ea typeface="+mn-ea"/>
                <a:cs typeface="+mn-cs"/>
              </a:rPr>
              <a:t>Gali būti rodomi Objekto atsiradimas, objektų būsenų pasikeitimai</a:t>
            </a:r>
            <a:endParaRPr lang="lt-LT"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17CB601-C568-4016-9959-7728439A5581}" type="slidenum">
              <a:rPr lang="lt-LT" smtClean="0"/>
              <a:t>20</a:t>
            </a:fld>
            <a:endParaRPr lang="lt-LT"/>
          </a:p>
        </p:txBody>
      </p:sp>
    </p:spTree>
    <p:extLst>
      <p:ext uri="{BB962C8B-B14F-4D97-AF65-F5344CB8AC3E}">
        <p14:creationId xmlns:p14="http://schemas.microsoft.com/office/powerpoint/2010/main" val="76829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Atlikti</a:t>
            </a:r>
            <a:r>
              <a:rPr lang="en-US" dirty="0" smtClean="0"/>
              <a:t> </a:t>
            </a:r>
            <a:r>
              <a:rPr lang="en-US" dirty="0" err="1" smtClean="0"/>
              <a:t>operacij</a:t>
            </a:r>
            <a:r>
              <a:rPr lang="lt-LT" dirty="0" smtClean="0"/>
              <a:t>ą</a:t>
            </a:r>
            <a:r>
              <a:rPr lang="lt-LT" baseline="0" dirty="0" smtClean="0"/>
              <a:t> prie bankomato</a:t>
            </a:r>
          </a:p>
          <a:p>
            <a:endParaRPr lang="lt-LT" baseline="0" dirty="0" smtClean="0"/>
          </a:p>
          <a:p>
            <a:r>
              <a:rPr lang="en-US" dirty="0" err="1" smtClean="0"/>
              <a:t>sprendimo</a:t>
            </a:r>
            <a:r>
              <a:rPr lang="en-US" dirty="0" smtClean="0"/>
              <a:t> </a:t>
            </a:r>
            <a:r>
              <a:rPr lang="en-US" dirty="0" err="1" smtClean="0"/>
              <a:t>taškas</a:t>
            </a:r>
            <a:r>
              <a:rPr lang="en-US" dirty="0" smtClean="0"/>
              <a:t> </a:t>
            </a:r>
            <a:r>
              <a:rPr lang="lt-LT" dirty="0" smtClean="0"/>
              <a:t>-</a:t>
            </a:r>
            <a:r>
              <a:rPr lang="lt-LT" baseline="0" dirty="0" smtClean="0"/>
              <a:t> </a:t>
            </a:r>
            <a:r>
              <a:rPr lang="en-US" dirty="0" smtClean="0"/>
              <a:t>Decision Point</a:t>
            </a:r>
            <a:r>
              <a:rPr lang="lt-LT" dirty="0" smtClean="0"/>
              <a:t> – kai seka išsišakoja pagal sąlygas (</a:t>
            </a:r>
            <a:r>
              <a:rPr lang="lt-LT" dirty="0" err="1" smtClean="0"/>
              <a:t>Pin</a:t>
            </a:r>
            <a:r>
              <a:rPr lang="lt-LT" dirty="0" smtClean="0"/>
              <a:t> teisingas</a:t>
            </a:r>
            <a:r>
              <a:rPr lang="lt-LT" baseline="0" dirty="0" smtClean="0"/>
              <a:t> / PIN neteisingas</a:t>
            </a:r>
            <a:r>
              <a:rPr lang="lt-LT" dirty="0" smtClean="0"/>
              <a:t>), žymima rombu</a:t>
            </a:r>
          </a:p>
          <a:p>
            <a:r>
              <a:rPr lang="en-US" dirty="0" err="1" smtClean="0"/>
              <a:t>apjungimo</a:t>
            </a:r>
            <a:r>
              <a:rPr lang="en-US" dirty="0" smtClean="0"/>
              <a:t> </a:t>
            </a:r>
            <a:r>
              <a:rPr lang="en-US" dirty="0" err="1" smtClean="0"/>
              <a:t>taškas</a:t>
            </a:r>
            <a:r>
              <a:rPr lang="en-US" dirty="0" smtClean="0"/>
              <a:t> </a:t>
            </a:r>
            <a:r>
              <a:rPr lang="lt-LT" dirty="0" smtClean="0"/>
              <a:t>-</a:t>
            </a:r>
            <a:r>
              <a:rPr lang="lt-LT" baseline="0" dirty="0" smtClean="0"/>
              <a:t> </a:t>
            </a:r>
            <a:r>
              <a:rPr lang="en-US" dirty="0" smtClean="0"/>
              <a:t>Merge Point</a:t>
            </a:r>
            <a:r>
              <a:rPr lang="lt-LT" baseline="0" dirty="0" smtClean="0"/>
              <a:t> – Kai seka susilieja iš skirtingu šakų (</a:t>
            </a:r>
            <a:r>
              <a:rPr lang="lt-LT" baseline="0" dirty="0" err="1" smtClean="0"/>
              <a:t>pvz</a:t>
            </a:r>
            <a:r>
              <a:rPr lang="lt-LT" baseline="0" dirty="0" smtClean="0"/>
              <a:t> grįžimas į pagrindinį </a:t>
            </a:r>
            <a:r>
              <a:rPr lang="lt-LT" baseline="0" dirty="0" err="1" smtClean="0"/>
              <a:t>scenarijš</a:t>
            </a:r>
            <a:r>
              <a:rPr lang="lt-LT" baseline="0" dirty="0" smtClean="0"/>
              <a:t> iš alternatyvių – rombas prieš „Suvesti PIN“)</a:t>
            </a:r>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21</a:t>
            </a:fld>
            <a:endParaRPr lang="lt-LT"/>
          </a:p>
        </p:txBody>
      </p:sp>
    </p:spTree>
    <p:extLst>
      <p:ext uri="{BB962C8B-B14F-4D97-AF65-F5344CB8AC3E}">
        <p14:creationId xmlns:p14="http://schemas.microsoft.com/office/powerpoint/2010/main" val="2504247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Veiksm</a:t>
            </a:r>
            <a:r>
              <a:rPr lang="lt-LT" dirty="0" smtClean="0"/>
              <a:t>ų</a:t>
            </a:r>
            <a:r>
              <a:rPr lang="lt-LT" baseline="0" dirty="0" smtClean="0"/>
              <a:t> </a:t>
            </a:r>
            <a:r>
              <a:rPr lang="lt-LT" baseline="0" dirty="0" err="1" smtClean="0"/>
              <a:t>lygiagretinimas</a:t>
            </a:r>
            <a:r>
              <a:rPr lang="lt-LT" baseline="0" dirty="0" smtClean="0"/>
              <a:t> ir sujungimas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lt-LT"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lt-LT" sz="1200" kern="1200" baseline="0" dirty="0" smtClean="0">
                <a:solidFill>
                  <a:schemeClr val="tx1"/>
                </a:solidFill>
                <a:effectLst/>
                <a:latin typeface="+mn-lt"/>
                <a:ea typeface="+mn-ea"/>
                <a:cs typeface="+mn-cs"/>
              </a:rPr>
              <a:t>B ir C vykdomi vienu metu, </a:t>
            </a:r>
            <a:r>
              <a:rPr lang="lt-LT" sz="1200" kern="1200" baseline="0" dirty="0" err="1" smtClean="0">
                <a:solidFill>
                  <a:schemeClr val="tx1"/>
                </a:solidFill>
                <a:effectLst/>
                <a:latin typeface="+mn-lt"/>
                <a:ea typeface="+mn-ea"/>
                <a:cs typeface="+mn-cs"/>
              </a:rPr>
              <a:t>mepriklausomai</a:t>
            </a:r>
            <a:r>
              <a:rPr lang="lt-LT" sz="1200" kern="1200" baseline="0" dirty="0" smtClean="0">
                <a:solidFill>
                  <a:schemeClr val="tx1"/>
                </a:solidFill>
                <a:effectLst/>
                <a:latin typeface="+mn-lt"/>
                <a:ea typeface="+mn-ea"/>
                <a:cs typeface="+mn-cs"/>
              </a:rPr>
              <a:t> vienas nuo kito</a:t>
            </a:r>
          </a:p>
          <a:p>
            <a:pPr marL="0" marR="0" lvl="0" indent="0" algn="l" defTabSz="914400" rtl="0" eaLnBrk="1" fontAlgn="auto" latinLnBrk="0" hangingPunct="1">
              <a:lnSpc>
                <a:spcPct val="100000"/>
              </a:lnSpc>
              <a:spcBef>
                <a:spcPts val="0"/>
              </a:spcBef>
              <a:spcAft>
                <a:spcPts val="0"/>
              </a:spcAft>
              <a:buClrTx/>
              <a:buSzTx/>
              <a:buFontTx/>
              <a:buNone/>
              <a:tabLst/>
              <a:defRPr/>
            </a:pPr>
            <a:r>
              <a:rPr lang="lt-LT" sz="1200" kern="1200" baseline="0" dirty="0" smtClean="0">
                <a:solidFill>
                  <a:schemeClr val="tx1"/>
                </a:solidFill>
                <a:effectLst/>
                <a:latin typeface="+mn-lt"/>
                <a:ea typeface="+mn-ea"/>
                <a:cs typeface="+mn-cs"/>
              </a:rPr>
              <a:t>D vyksta tik po to, kai įvyks ir B ir C</a:t>
            </a:r>
            <a:endParaRPr lang="lt-LT" sz="1200" kern="1200" dirty="0" smtClean="0">
              <a:solidFill>
                <a:schemeClr val="tx1"/>
              </a:solidFill>
              <a:effectLst/>
              <a:latin typeface="+mn-lt"/>
              <a:ea typeface="+mn-ea"/>
              <a:cs typeface="+mn-cs"/>
            </a:endParaRPr>
          </a:p>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22</a:t>
            </a:fld>
            <a:endParaRPr lang="lt-LT"/>
          </a:p>
        </p:txBody>
      </p:sp>
    </p:spTree>
    <p:extLst>
      <p:ext uri="{BB962C8B-B14F-4D97-AF65-F5344CB8AC3E}">
        <p14:creationId xmlns:p14="http://schemas.microsoft.com/office/powerpoint/2010/main" val="2055298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kern="1200" dirty="0" smtClean="0">
                <a:solidFill>
                  <a:schemeClr val="tx1"/>
                </a:solidFill>
                <a:effectLst/>
                <a:latin typeface="+mn-lt"/>
                <a:ea typeface="+mn-ea"/>
                <a:cs typeface="+mn-cs"/>
              </a:rPr>
              <a:t>Galimi dvejopi pabaigos taškai:</a:t>
            </a:r>
          </a:p>
          <a:p>
            <a:pPr lvl="0"/>
            <a:r>
              <a:rPr lang="lt-LT" sz="1200" kern="1200" dirty="0" smtClean="0">
                <a:solidFill>
                  <a:schemeClr val="tx1"/>
                </a:solidFill>
                <a:effectLst/>
                <a:latin typeface="+mn-lt"/>
                <a:ea typeface="+mn-ea"/>
                <a:cs typeface="+mn-cs"/>
              </a:rPr>
              <a:t>„</a:t>
            </a:r>
            <a:r>
              <a:rPr lang="lt-LT" sz="1200" kern="1200" dirty="0" err="1" smtClean="0">
                <a:solidFill>
                  <a:schemeClr val="tx1"/>
                </a:solidFill>
                <a:effectLst/>
                <a:latin typeface="+mn-lt"/>
                <a:ea typeface="+mn-ea"/>
                <a:cs typeface="+mn-cs"/>
              </a:rPr>
              <a:t>Activity</a:t>
            </a:r>
            <a:r>
              <a:rPr lang="lt-LT" sz="1200" kern="1200" dirty="0" smtClean="0">
                <a:solidFill>
                  <a:schemeClr val="tx1"/>
                </a:solidFill>
                <a:effectLst/>
                <a:latin typeface="+mn-lt"/>
                <a:ea typeface="+mn-ea"/>
                <a:cs typeface="+mn-cs"/>
              </a:rPr>
              <a:t> </a:t>
            </a:r>
            <a:r>
              <a:rPr lang="lt-LT" sz="1200" kern="1200" dirty="0" err="1" smtClean="0">
                <a:solidFill>
                  <a:schemeClr val="tx1"/>
                </a:solidFill>
                <a:effectLst/>
                <a:latin typeface="+mn-lt"/>
                <a:ea typeface="+mn-ea"/>
                <a:cs typeface="+mn-cs"/>
              </a:rPr>
              <a:t>Final</a:t>
            </a:r>
            <a:r>
              <a:rPr lang="lt-LT" sz="1200" kern="1200" dirty="0" smtClean="0">
                <a:solidFill>
                  <a:schemeClr val="tx1"/>
                </a:solidFill>
                <a:effectLst/>
                <a:latin typeface="+mn-lt"/>
                <a:ea typeface="+mn-ea"/>
                <a:cs typeface="+mn-cs"/>
              </a:rPr>
              <a:t>“ – naudojamas tada, kai kurios nors šakos pabaiga reiškia ir visų diagramoje vykdomų veiksmų pabaigą.</a:t>
            </a:r>
          </a:p>
          <a:p>
            <a:pPr lvl="0"/>
            <a:r>
              <a:rPr lang="lt-LT" sz="1200" kern="1200" dirty="0" smtClean="0">
                <a:solidFill>
                  <a:schemeClr val="tx1"/>
                </a:solidFill>
                <a:effectLst/>
                <a:latin typeface="+mn-lt"/>
                <a:ea typeface="+mn-ea"/>
                <a:cs typeface="+mn-cs"/>
              </a:rPr>
              <a:t>„</a:t>
            </a:r>
            <a:r>
              <a:rPr lang="lt-LT" sz="1200" kern="1200" dirty="0" err="1" smtClean="0">
                <a:solidFill>
                  <a:schemeClr val="tx1"/>
                </a:solidFill>
                <a:effectLst/>
                <a:latin typeface="+mn-lt"/>
                <a:ea typeface="+mn-ea"/>
                <a:cs typeface="+mn-cs"/>
              </a:rPr>
              <a:t>Flow</a:t>
            </a:r>
            <a:r>
              <a:rPr lang="lt-LT" sz="1200" kern="1200" dirty="0" smtClean="0">
                <a:solidFill>
                  <a:schemeClr val="tx1"/>
                </a:solidFill>
                <a:effectLst/>
                <a:latin typeface="+mn-lt"/>
                <a:ea typeface="+mn-ea"/>
                <a:cs typeface="+mn-cs"/>
              </a:rPr>
              <a:t> </a:t>
            </a:r>
            <a:r>
              <a:rPr lang="lt-LT" sz="1200" kern="1200" dirty="0" err="1" smtClean="0">
                <a:solidFill>
                  <a:schemeClr val="tx1"/>
                </a:solidFill>
                <a:effectLst/>
                <a:latin typeface="+mn-lt"/>
                <a:ea typeface="+mn-ea"/>
                <a:cs typeface="+mn-cs"/>
              </a:rPr>
              <a:t>Final</a:t>
            </a:r>
            <a:r>
              <a:rPr lang="lt-LT" sz="1200" kern="1200" dirty="0" smtClean="0">
                <a:solidFill>
                  <a:schemeClr val="tx1"/>
                </a:solidFill>
                <a:effectLst/>
                <a:latin typeface="+mn-lt"/>
                <a:ea typeface="+mn-ea"/>
                <a:cs typeface="+mn-cs"/>
              </a:rPr>
              <a:t>“ – </a:t>
            </a:r>
            <a:r>
              <a:rPr lang="lt-LT" sz="1200" kern="1200" dirty="0" err="1" smtClean="0">
                <a:solidFill>
                  <a:schemeClr val="tx1"/>
                </a:solidFill>
                <a:effectLst/>
                <a:latin typeface="+mn-lt"/>
                <a:ea typeface="+mn-ea"/>
                <a:cs typeface="+mn-cs"/>
              </a:rPr>
              <a:t>nadojamas</a:t>
            </a:r>
            <a:r>
              <a:rPr lang="lt-LT" sz="1200" kern="1200" dirty="0" smtClean="0">
                <a:solidFill>
                  <a:schemeClr val="tx1"/>
                </a:solidFill>
                <a:effectLst/>
                <a:latin typeface="+mn-lt"/>
                <a:ea typeface="+mn-ea"/>
                <a:cs typeface="+mn-cs"/>
              </a:rPr>
              <a:t> tada, kai šakos pabaiga nereiškia visų veiksmų pabaigos. </a:t>
            </a:r>
          </a:p>
          <a:p>
            <a:pPr lvl="0"/>
            <a:endParaRPr lang="lt-LT" sz="1200" kern="1200" dirty="0" smtClean="0">
              <a:solidFill>
                <a:schemeClr val="tx1"/>
              </a:solidFill>
              <a:effectLst/>
              <a:latin typeface="+mn-lt"/>
              <a:ea typeface="+mn-ea"/>
              <a:cs typeface="+mn-cs"/>
            </a:endParaRPr>
          </a:p>
          <a:p>
            <a:pPr lvl="0"/>
            <a:r>
              <a:rPr lang="lt-LT" sz="1200" kern="1200" dirty="0" smtClean="0">
                <a:solidFill>
                  <a:schemeClr val="tx1"/>
                </a:solidFill>
                <a:effectLst/>
                <a:latin typeface="+mn-lt"/>
                <a:ea typeface="+mn-ea"/>
                <a:cs typeface="+mn-cs"/>
              </a:rPr>
              <a:t>Šie pvz. nėra teisingi Panaudos atvejų pavyzdžiai.</a:t>
            </a:r>
            <a:r>
              <a:rPr lang="lt-LT" sz="1200" kern="1200" baseline="0" dirty="0" smtClean="0">
                <a:solidFill>
                  <a:schemeClr val="tx1"/>
                </a:solidFill>
                <a:effectLst/>
                <a:latin typeface="+mn-lt"/>
                <a:ea typeface="+mn-ea"/>
                <a:cs typeface="+mn-cs"/>
              </a:rPr>
              <a:t> S</a:t>
            </a:r>
            <a:r>
              <a:rPr lang="lt-LT" sz="1200" kern="1200" dirty="0" smtClean="0">
                <a:solidFill>
                  <a:schemeClr val="tx1"/>
                </a:solidFill>
                <a:effectLst/>
                <a:latin typeface="+mn-lt"/>
                <a:ea typeface="+mn-ea"/>
                <a:cs typeface="+mn-cs"/>
              </a:rPr>
              <a:t>kirti</a:t>
            </a:r>
            <a:r>
              <a:rPr lang="lt-LT" sz="1200" kern="1200" baseline="0" dirty="0" smtClean="0">
                <a:solidFill>
                  <a:schemeClr val="tx1"/>
                </a:solidFill>
                <a:effectLst/>
                <a:latin typeface="+mn-lt"/>
                <a:ea typeface="+mn-ea"/>
                <a:cs typeface="+mn-cs"/>
              </a:rPr>
              <a:t> geriau pailiustruoti </a:t>
            </a:r>
            <a:r>
              <a:rPr lang="lt-LT" sz="1200" kern="1200" baseline="0" dirty="0" err="1" smtClean="0">
                <a:solidFill>
                  <a:schemeClr val="tx1"/>
                </a:solidFill>
                <a:effectLst/>
                <a:latin typeface="+mn-lt"/>
                <a:ea typeface="+mn-ea"/>
                <a:cs typeface="+mn-cs"/>
              </a:rPr>
              <a:t>Flow</a:t>
            </a:r>
            <a:r>
              <a:rPr lang="lt-LT" sz="1200" kern="1200" baseline="0" dirty="0" smtClean="0">
                <a:solidFill>
                  <a:schemeClr val="tx1"/>
                </a:solidFill>
                <a:effectLst/>
                <a:latin typeface="+mn-lt"/>
                <a:ea typeface="+mn-ea"/>
                <a:cs typeface="+mn-cs"/>
              </a:rPr>
              <a:t> ir </a:t>
            </a:r>
            <a:r>
              <a:rPr lang="lt-LT" sz="1200" kern="1200" baseline="0" dirty="0" err="1" smtClean="0">
                <a:solidFill>
                  <a:schemeClr val="tx1"/>
                </a:solidFill>
                <a:effectLst/>
                <a:latin typeface="+mn-lt"/>
                <a:ea typeface="+mn-ea"/>
                <a:cs typeface="+mn-cs"/>
              </a:rPr>
              <a:t>Activity</a:t>
            </a:r>
            <a:r>
              <a:rPr lang="lt-LT" sz="1200" kern="1200" baseline="0" dirty="0" smtClean="0">
                <a:solidFill>
                  <a:schemeClr val="tx1"/>
                </a:solidFill>
                <a:effectLst/>
                <a:latin typeface="+mn-lt"/>
                <a:ea typeface="+mn-ea"/>
                <a:cs typeface="+mn-cs"/>
              </a:rPr>
              <a:t> </a:t>
            </a:r>
            <a:r>
              <a:rPr lang="lt-LT" sz="1200" kern="1200" baseline="0" dirty="0" err="1" smtClean="0">
                <a:solidFill>
                  <a:schemeClr val="tx1"/>
                </a:solidFill>
                <a:effectLst/>
                <a:latin typeface="+mn-lt"/>
                <a:ea typeface="+mn-ea"/>
                <a:cs typeface="+mn-cs"/>
              </a:rPr>
              <a:t>Final</a:t>
            </a:r>
            <a:r>
              <a:rPr lang="lt-LT" sz="1200" kern="1200" baseline="0" dirty="0" smtClean="0">
                <a:solidFill>
                  <a:schemeClr val="tx1"/>
                </a:solidFill>
                <a:effectLst/>
                <a:latin typeface="+mn-lt"/>
                <a:ea typeface="+mn-ea"/>
                <a:cs typeface="+mn-cs"/>
              </a:rPr>
              <a:t> esmę.</a:t>
            </a:r>
            <a:endParaRPr lang="lt-LT" sz="1200" kern="1200" dirty="0" smtClean="0">
              <a:solidFill>
                <a:schemeClr val="tx1"/>
              </a:solidFill>
              <a:effectLst/>
              <a:latin typeface="+mn-lt"/>
              <a:ea typeface="+mn-ea"/>
              <a:cs typeface="+mn-cs"/>
            </a:endParaRPr>
          </a:p>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23</a:t>
            </a:fld>
            <a:endParaRPr lang="lt-LT"/>
          </a:p>
        </p:txBody>
      </p:sp>
    </p:spTree>
    <p:extLst>
      <p:ext uri="{BB962C8B-B14F-4D97-AF65-F5344CB8AC3E}">
        <p14:creationId xmlns:p14="http://schemas.microsoft.com/office/powerpoint/2010/main" val="2644949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Dideli scenarijai turi būti skaidomi mažesniais</a:t>
            </a:r>
          </a:p>
          <a:p>
            <a:r>
              <a:rPr lang="lt-LT" dirty="0" smtClean="0"/>
              <a:t>Atskirai turi būti aprašomi ir </a:t>
            </a:r>
            <a:r>
              <a:rPr lang="lt-LT" dirty="0" smtClean="0"/>
              <a:t>iš kitų PA </a:t>
            </a:r>
            <a:r>
              <a:rPr lang="lt-LT" dirty="0" smtClean="0"/>
              <a:t>naudojamos</a:t>
            </a:r>
            <a:r>
              <a:rPr lang="lt-LT" baseline="0" dirty="0" smtClean="0"/>
              <a:t> veiklos</a:t>
            </a:r>
          </a:p>
          <a:p>
            <a:endParaRPr lang="lt-LT" baseline="0" dirty="0" smtClean="0"/>
          </a:p>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24</a:t>
            </a:fld>
            <a:endParaRPr lang="lt-LT"/>
          </a:p>
        </p:txBody>
      </p:sp>
    </p:spTree>
    <p:extLst>
      <p:ext uri="{BB962C8B-B14F-4D97-AF65-F5344CB8AC3E}">
        <p14:creationId xmlns:p14="http://schemas.microsoft.com/office/powerpoint/2010/main" val="3146281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Kas pristatyta, tai pagrindiniai</a:t>
            </a:r>
            <a:r>
              <a:rPr lang="lt-LT" baseline="0" dirty="0" smtClean="0"/>
              <a:t> plačiai naudojami elementai, tačiau yra daug daugiau.</a:t>
            </a:r>
            <a:endParaRPr lang="lt-LT" dirty="0" smtClean="0"/>
          </a:p>
          <a:p>
            <a:r>
              <a:rPr lang="lt-LT" dirty="0" err="1" smtClean="0"/>
              <a:t>Swimlanes</a:t>
            </a:r>
            <a:endParaRPr lang="lt-LT" dirty="0" smtClean="0"/>
          </a:p>
          <a:p>
            <a:r>
              <a:rPr lang="lt-LT" dirty="0" err="1" smtClean="0"/>
              <a:t>Object</a:t>
            </a:r>
            <a:r>
              <a:rPr lang="lt-LT" dirty="0" smtClean="0"/>
              <a:t> pins – data </a:t>
            </a:r>
            <a:r>
              <a:rPr lang="lt-LT" dirty="0" err="1" smtClean="0"/>
              <a:t>flow</a:t>
            </a:r>
            <a:endParaRPr lang="lt-LT" dirty="0" smtClean="0"/>
          </a:p>
          <a:p>
            <a:r>
              <a:rPr lang="lt-LT" dirty="0" err="1" smtClean="0"/>
              <a:t>Loop</a:t>
            </a:r>
            <a:r>
              <a:rPr lang="lt-LT" baseline="0" dirty="0" smtClean="0"/>
              <a:t> / </a:t>
            </a:r>
            <a:r>
              <a:rPr lang="lt-LT" baseline="0" dirty="0" err="1" smtClean="0"/>
              <a:t>conditional</a:t>
            </a:r>
            <a:r>
              <a:rPr lang="lt-LT" baseline="0" dirty="0" smtClean="0"/>
              <a:t> </a:t>
            </a:r>
            <a:r>
              <a:rPr lang="lt-LT" baseline="0" dirty="0" err="1" smtClean="0"/>
              <a:t>nodes</a:t>
            </a:r>
            <a:endParaRPr lang="lt-LT" baseline="0" dirty="0" smtClean="0"/>
          </a:p>
          <a:p>
            <a:r>
              <a:rPr lang="lt-LT" baseline="0" dirty="0" smtClean="0"/>
              <a:t>Jie sunkiau suprantami ne techninėms žmonėms</a:t>
            </a:r>
          </a:p>
          <a:p>
            <a:r>
              <a:rPr lang="lt-LT" baseline="0" dirty="0" smtClean="0"/>
              <a:t>Dažnai sunkiau skaitomos diagramos</a:t>
            </a:r>
          </a:p>
          <a:p>
            <a:r>
              <a:rPr lang="lt-LT" baseline="0" dirty="0" smtClean="0"/>
              <a:t>Ar šiuos elementus naudoti ar ne – ir skonio reikalas ir priklauso nuo to, kas skaitys dokumentą. </a:t>
            </a:r>
            <a:r>
              <a:rPr lang="lt-LT" b="1" baseline="0" dirty="0" smtClean="0"/>
              <a:t>Ar skaitytojas supras, kas pavaizduota?</a:t>
            </a:r>
            <a:endParaRPr lang="lt-LT" b="1" dirty="0" smtClean="0"/>
          </a:p>
          <a:p>
            <a:endParaRPr lang="lt-LT" dirty="0" smtClean="0"/>
          </a:p>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25</a:t>
            </a:fld>
            <a:endParaRPr lang="lt-LT"/>
          </a:p>
        </p:txBody>
      </p:sp>
    </p:spTree>
    <p:extLst>
      <p:ext uri="{BB962C8B-B14F-4D97-AF65-F5344CB8AC3E}">
        <p14:creationId xmlns:p14="http://schemas.microsoft.com/office/powerpoint/2010/main" val="7089179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26</a:t>
            </a:fld>
            <a:endParaRPr lang="lt-LT"/>
          </a:p>
        </p:txBody>
      </p:sp>
    </p:spTree>
    <p:extLst>
      <p:ext uri="{BB962C8B-B14F-4D97-AF65-F5344CB8AC3E}">
        <p14:creationId xmlns:p14="http://schemas.microsoft.com/office/powerpoint/2010/main" val="2751091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Analitika </a:t>
            </a:r>
            <a:r>
              <a:rPr lang="lt-LT" dirty="0"/>
              <a:t>yra viena labiausiai augančiu ir viena didžiausia poreikį turinčiu sričių. </a:t>
            </a:r>
            <a:endParaRPr lang="en-US" dirty="0" smtClean="0"/>
          </a:p>
          <a:p>
            <a:r>
              <a:rPr lang="lt-LT" dirty="0" smtClean="0"/>
              <a:t>Kodėl</a:t>
            </a:r>
            <a:r>
              <a:rPr lang="lt-LT" dirty="0"/>
              <a:t>? Verslas, kad augti visada ieško būdu didinti produktyvumą, mažinti kaštus, didinti pajamas. IT turi priemonių šiuos tikslus pasiekti. Analitikas </a:t>
            </a:r>
            <a:r>
              <a:rPr lang="lt-LT" dirty="0" smtClean="0"/>
              <a:t>yra tarpininkas tarp verslo ir IT, </a:t>
            </a:r>
            <a:r>
              <a:rPr lang="lt-LT" dirty="0"/>
              <a:t>tiltas tarp poreikių ir sprendimo. </a:t>
            </a:r>
            <a:endParaRPr lang="en-US" dirty="0" smtClean="0"/>
          </a:p>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3</a:t>
            </a:fld>
            <a:endParaRPr lang="lt-LT"/>
          </a:p>
        </p:txBody>
      </p:sp>
    </p:spTree>
    <p:extLst>
      <p:ext uri="{BB962C8B-B14F-4D97-AF65-F5344CB8AC3E}">
        <p14:creationId xmlns:p14="http://schemas.microsoft.com/office/powerpoint/2010/main" val="354677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lt-LT" sz="1200" kern="1200" dirty="0" smtClean="0">
                <a:solidFill>
                  <a:schemeClr val="tx1"/>
                </a:solidFill>
                <a:effectLst/>
                <a:latin typeface="+mn-lt"/>
                <a:ea typeface="+mn-ea"/>
                <a:cs typeface="+mn-cs"/>
              </a:rPr>
              <a:t>Verslo analitikas (</a:t>
            </a:r>
            <a:r>
              <a:rPr lang="lt-LT" sz="1200" kern="1200" dirty="0" err="1" smtClean="0">
                <a:solidFill>
                  <a:schemeClr val="tx1"/>
                </a:solidFill>
                <a:effectLst/>
                <a:latin typeface="+mn-lt"/>
                <a:ea typeface="+mn-ea"/>
                <a:cs typeface="+mn-cs"/>
              </a:rPr>
              <a:t>business</a:t>
            </a:r>
            <a:r>
              <a:rPr lang="lt-LT" sz="1200" kern="1200" dirty="0" smtClean="0">
                <a:solidFill>
                  <a:schemeClr val="tx1"/>
                </a:solidFill>
                <a:effectLst/>
                <a:latin typeface="+mn-lt"/>
                <a:ea typeface="+mn-ea"/>
                <a:cs typeface="+mn-cs"/>
              </a:rPr>
              <a:t> </a:t>
            </a:r>
            <a:r>
              <a:rPr lang="lt-LT" sz="1200" kern="1200" dirty="0" err="1" smtClean="0">
                <a:solidFill>
                  <a:schemeClr val="tx1"/>
                </a:solidFill>
                <a:effectLst/>
                <a:latin typeface="+mn-lt"/>
                <a:ea typeface="+mn-ea"/>
                <a:cs typeface="+mn-cs"/>
              </a:rPr>
              <a:t>analyst</a:t>
            </a:r>
            <a:r>
              <a:rPr lang="lt-LT" sz="1200" kern="1200" dirty="0" smtClean="0">
                <a:solidFill>
                  <a:schemeClr val="tx1"/>
                </a:solidFill>
                <a:effectLst/>
                <a:latin typeface="+mn-lt"/>
                <a:ea typeface="+mn-ea"/>
                <a:cs typeface="+mn-cs"/>
              </a:rPr>
              <a:t>) bendrąją prasme tai yra labai plačios atsakomybės pozicija. </a:t>
            </a:r>
          </a:p>
          <a:p>
            <a:pPr fontAlgn="base"/>
            <a:r>
              <a:rPr lang="lt-LT" sz="1200" kern="1200" dirty="0" smtClean="0">
                <a:solidFill>
                  <a:schemeClr val="tx1"/>
                </a:solidFill>
                <a:effectLst/>
                <a:latin typeface="+mn-lt"/>
                <a:ea typeface="+mn-ea"/>
                <a:cs typeface="+mn-cs"/>
              </a:rPr>
              <a:t> </a:t>
            </a:r>
          </a:p>
          <a:p>
            <a:pPr fontAlgn="base"/>
            <a:r>
              <a:rPr lang="lt-LT" sz="1200" kern="1200" dirty="0" smtClean="0">
                <a:solidFill>
                  <a:schemeClr val="tx1"/>
                </a:solidFill>
                <a:effectLst/>
                <a:latin typeface="+mn-lt"/>
                <a:ea typeface="+mn-ea"/>
                <a:cs typeface="+mn-cs"/>
              </a:rPr>
              <a:t>Čia kai kurie iš analitiko darbų, bet tuo neapsiriboja</a:t>
            </a:r>
            <a:r>
              <a:rPr lang="en-US" sz="1200" kern="1200" dirty="0" smtClean="0">
                <a:solidFill>
                  <a:schemeClr val="tx1"/>
                </a:solidFill>
                <a:effectLst/>
                <a:latin typeface="+mn-lt"/>
                <a:ea typeface="+mn-ea"/>
                <a:cs typeface="+mn-cs"/>
              </a:rPr>
              <a:t>.</a:t>
            </a:r>
            <a:endParaRPr lang="lt-LT" sz="1200" kern="1200" dirty="0" smtClean="0">
              <a:solidFill>
                <a:schemeClr val="tx1"/>
              </a:solidFill>
              <a:effectLst/>
              <a:latin typeface="+mn-lt"/>
              <a:ea typeface="+mn-ea"/>
              <a:cs typeface="+mn-cs"/>
            </a:endParaRPr>
          </a:p>
          <a:p>
            <a:pPr marL="171450" lvl="0" indent="-171450" fontAlgn="base">
              <a:buFont typeface="Arial" panose="020B0604020202020204" pitchFamily="34" charset="0"/>
              <a:buChar char="•"/>
            </a:pPr>
            <a:r>
              <a:rPr lang="lt-LT" sz="1200" dirty="0" smtClean="0"/>
              <a:t>Analitikas analizuoja verslo procesus / procedūras ir identifikuoja procesų / procedūrų tobulintinas vietas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lt-LT" sz="1200" dirty="0" smtClean="0"/>
              <a:t>Analitikas renka reikalavimus iš suinteresuotų šalių (kliento, verslo srities ekspertų,</a:t>
            </a:r>
            <a:r>
              <a:rPr lang="lt-LT" sz="1200" baseline="0" dirty="0" smtClean="0"/>
              <a:t> </a:t>
            </a:r>
            <a:r>
              <a:rPr lang="lt-LT" sz="1200" dirty="0" smtClean="0"/>
              <a:t>partnerių, esamų ar būsimų vartotojų). Nepilni, netinkamai dokumentuoti reikalavimai veda į projekto nesėkmę. Reikalavimai turi būti surašyti taip, kad neliktų vietos interpretacijoms. Nes klaidos analizės stadijoje labai brangiai kainuoja. Analitikas reikalavimus </a:t>
            </a:r>
            <a:r>
              <a:rPr lang="en-US" sz="1200" dirty="0" err="1" smtClean="0"/>
              <a:t>tikslina</a:t>
            </a:r>
            <a:r>
              <a:rPr lang="en-US" sz="1200" dirty="0" smtClean="0"/>
              <a:t>, </a:t>
            </a:r>
            <a:r>
              <a:rPr lang="lt-LT" sz="1200" dirty="0" smtClean="0"/>
              <a:t>analizuoja ir </a:t>
            </a:r>
            <a:r>
              <a:rPr lang="en-US" sz="1200" dirty="0" err="1" smtClean="0"/>
              <a:t>ai</a:t>
            </a:r>
            <a:r>
              <a:rPr lang="lt-LT" sz="1200" dirty="0" err="1" smtClean="0"/>
              <a:t>škiai</a:t>
            </a:r>
            <a:r>
              <a:rPr lang="lt-LT" sz="1200" baseline="0" dirty="0" smtClean="0"/>
              <a:t> </a:t>
            </a:r>
            <a:r>
              <a:rPr lang="lt-LT" sz="1200" dirty="0" smtClean="0"/>
              <a:t>dokumentuoja.</a:t>
            </a:r>
          </a:p>
          <a:p>
            <a:pPr marL="171450" lvl="0" indent="-171450" fontAlgn="base">
              <a:buFont typeface="Arial" panose="020B0604020202020204" pitchFamily="34" charset="0"/>
              <a:buChar char="•"/>
            </a:pPr>
            <a:r>
              <a:rPr lang="lt-LT" sz="1200" dirty="0" smtClean="0"/>
              <a:t>Analitikas riboja reikalavimus – orientuojantis į prioritetines sritis, pagrindinį procesą,  atsiribojant nuo neesminių, nenešančių esminės naudos poreikių. Užtikrina kad be reikalo nėra plečiama projekto apimtis.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lt-LT" sz="1200" dirty="0" smtClean="0"/>
              <a:t>Analitikas parenka sprendimus</a:t>
            </a:r>
            <a:r>
              <a:rPr lang="lt-LT" sz="1200" baseline="0" dirty="0" smtClean="0"/>
              <a:t> </a:t>
            </a:r>
            <a:r>
              <a:rPr lang="lt-LT" sz="1200" dirty="0" smtClean="0"/>
              <a:t>atitinkančius projekto tikslus ir apribojimus. Kas yra</a:t>
            </a:r>
            <a:r>
              <a:rPr lang="lt-LT" sz="1200" baseline="0" dirty="0" smtClean="0"/>
              <a:t> apribojimai? </a:t>
            </a:r>
            <a:r>
              <a:rPr lang="lt-LT" sz="1200" dirty="0" smtClean="0"/>
              <a:t>Analitikas turi suprasti ir orientuotis į biudžetą, techninius ir laiko ribojimus, veiklą reglamentuojančius teisės aktus, sistemos naudotojų charakteristikas</a:t>
            </a:r>
          </a:p>
          <a:p>
            <a:pPr marL="171450" lvl="0" indent="-171450" fontAlgn="base">
              <a:buFont typeface="Arial" panose="020B0604020202020204" pitchFamily="34" charset="0"/>
              <a:buChar char="•"/>
            </a:pPr>
            <a:r>
              <a:rPr lang="lt-LT" sz="1200" dirty="0" smtClean="0"/>
              <a:t>Analitikas verčia verslo reikalavimus į funkcinius reikalavimus</a:t>
            </a:r>
            <a:r>
              <a:rPr lang="en-US" sz="1200" dirty="0" smtClean="0"/>
              <a:t>. </a:t>
            </a:r>
            <a:r>
              <a:rPr lang="lt-LT" sz="1200" dirty="0" smtClean="0"/>
              <a:t>Rašo funkcinę (techninę) sistemos specifikaciją</a:t>
            </a:r>
            <a:r>
              <a:rPr lang="en-US" sz="1200" dirty="0" smtClean="0"/>
              <a:t>.</a:t>
            </a:r>
            <a:r>
              <a:rPr lang="lt-LT" sz="1200" dirty="0" smtClean="0"/>
              <a:t> Aprašo kas</a:t>
            </a:r>
            <a:r>
              <a:rPr lang="lt-LT" sz="1200" baseline="0" dirty="0" smtClean="0"/>
              <a:t> ir ką turi galėti pasiekti sistemoje. Tai yra pagrindas programuotojams sukurti sistema. Turi būti aprašyta taip kad suprastu ir programuotojai ir kliento atstovai.</a:t>
            </a:r>
            <a:r>
              <a:rPr lang="lt-LT" sz="1200" dirty="0" smtClean="0"/>
              <a:t> plačiu vėliau</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lt-LT" sz="1200" dirty="0" smtClean="0"/>
              <a:t>Sprendimų / specifikacijos derinimas su klientu. Patvirtinimas</a:t>
            </a:r>
            <a:r>
              <a:rPr lang="lt-LT" sz="1200" baseline="0" dirty="0" smtClean="0"/>
              <a:t> užtikrina</a:t>
            </a:r>
            <a:r>
              <a:rPr lang="lt-LT" sz="1200" dirty="0" smtClean="0"/>
              <a:t>, kad sprendimas yra tinkamas ir kad klientas supranta ką gaus, eliminuojant siurprizo faktorių. Derinama gali būti ne būtinai visa</a:t>
            </a:r>
            <a:r>
              <a:rPr lang="lt-LT" sz="1200" baseline="0" dirty="0" smtClean="0"/>
              <a:t> specifikacija, galima derinti dalimis ir taip kuo anksčiau gauti atsaką iš kliento</a:t>
            </a:r>
            <a:r>
              <a:rPr lang="en-US" sz="1200" baseline="0" dirty="0" smtClean="0"/>
              <a:t>, </a:t>
            </a:r>
            <a:r>
              <a:rPr lang="en-US" sz="1200" baseline="0" dirty="0" err="1" smtClean="0"/>
              <a:t>nes</a:t>
            </a:r>
            <a:r>
              <a:rPr lang="en-US" sz="1200" baseline="0" dirty="0" smtClean="0"/>
              <a:t> tai </a:t>
            </a:r>
            <a:r>
              <a:rPr lang="en-US" sz="1200" baseline="0" dirty="0" err="1" smtClean="0"/>
              <a:t>yra</a:t>
            </a:r>
            <a:r>
              <a:rPr lang="en-US" sz="1200" baseline="0" dirty="0" smtClean="0"/>
              <a:t> </a:t>
            </a:r>
            <a:r>
              <a:rPr lang="lt-LT" sz="1200" baseline="0" dirty="0" smtClean="0"/>
              <a:t>ž</a:t>
            </a:r>
            <a:r>
              <a:rPr lang="en-US" sz="1200" baseline="0" dirty="0" err="1" smtClean="0"/>
              <a:t>enklas</a:t>
            </a:r>
            <a:r>
              <a:rPr lang="en-US" sz="1200" baseline="0" dirty="0" smtClean="0"/>
              <a:t>, </a:t>
            </a:r>
            <a:r>
              <a:rPr lang="en-US" sz="1200" baseline="0" dirty="0" err="1" smtClean="0"/>
              <a:t>kad</a:t>
            </a:r>
            <a:r>
              <a:rPr lang="en-US" sz="1200" baseline="0" dirty="0" smtClean="0"/>
              <a:t> </a:t>
            </a:r>
            <a:r>
              <a:rPr lang="en-US" sz="1200" baseline="0" dirty="0" err="1" smtClean="0"/>
              <a:t>einama</a:t>
            </a:r>
            <a:r>
              <a:rPr lang="en-US" sz="1200" baseline="0" dirty="0" smtClean="0"/>
              <a:t> </a:t>
            </a:r>
            <a:r>
              <a:rPr lang="en-US" sz="1200" baseline="0" dirty="0" err="1" smtClean="0"/>
              <a:t>teisingu</a:t>
            </a:r>
            <a:r>
              <a:rPr lang="en-US" sz="1200" baseline="0" dirty="0" smtClean="0"/>
              <a:t> </a:t>
            </a:r>
            <a:r>
              <a:rPr lang="en-US" sz="1200" baseline="0" dirty="0" err="1" smtClean="0"/>
              <a:t>keliu</a:t>
            </a:r>
            <a:r>
              <a:rPr lang="lt-LT" sz="1200" baseline="0" dirty="0" smtClean="0"/>
              <a:t>. Tvirtinami gali būti susitikimo protokolai, prototipai...</a:t>
            </a:r>
            <a:endParaRPr lang="lt-LT" sz="1200" dirty="0" smtClean="0"/>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lt-LT" sz="1200" dirty="0" smtClean="0"/>
              <a:t>Užtikrina reikalavimų atitikimą (ar specifikacija / sistema dengia visus verslo poreikius)</a:t>
            </a:r>
          </a:p>
          <a:p>
            <a:pPr marL="171450" lvl="0" indent="-171450" fontAlgn="base">
              <a:buFont typeface="Arial" panose="020B0604020202020204" pitchFamily="34" charset="0"/>
              <a:buChar char="•"/>
            </a:pPr>
            <a:r>
              <a:rPr lang="lt-LT" sz="1200" dirty="0" smtClean="0"/>
              <a:t>Analitikas glaudžiai bendrauja su sistemos architektais ir programuotojais užtikrinant, kad sistema tinkamai implementuoja verslo poreikius ir kad programuotojai supranta, ką reikia padaryti (kad nereiktų perdarinėti).</a:t>
            </a:r>
          </a:p>
          <a:p>
            <a:pPr marL="171450" lvl="0" indent="-171450" fontAlgn="base">
              <a:buFont typeface="Arial" panose="020B0604020202020204" pitchFamily="34" charset="0"/>
              <a:buChar char="•"/>
            </a:pPr>
            <a:r>
              <a:rPr lang="lt-LT" sz="1200" dirty="0" smtClean="0"/>
              <a:t>Kita – Pakeitimų valdymas, pagalba testuojant sistemą  ir ruošiant kitas projekto pateiktis – testavimo scenarijus, kuriant vartotojo vadovą, vedant mokymus</a:t>
            </a:r>
          </a:p>
          <a:p>
            <a:pPr fontAlgn="base"/>
            <a:endParaRPr lang="lt-LT" sz="1200" kern="1200" dirty="0" smtClean="0">
              <a:solidFill>
                <a:schemeClr val="tx1"/>
              </a:solidFill>
              <a:effectLst/>
              <a:latin typeface="+mn-lt"/>
              <a:ea typeface="+mn-ea"/>
              <a:cs typeface="+mn-cs"/>
            </a:endParaRPr>
          </a:p>
          <a:p>
            <a:pPr fontAlgn="base"/>
            <a:endParaRPr lang="lt-LT" sz="1200" kern="1200" dirty="0" smtClean="0">
              <a:solidFill>
                <a:schemeClr val="tx1"/>
              </a:solidFill>
              <a:effectLst/>
              <a:latin typeface="+mn-lt"/>
              <a:ea typeface="+mn-ea"/>
              <a:cs typeface="+mn-cs"/>
            </a:endParaRPr>
          </a:p>
          <a:p>
            <a:pPr fontAlgn="base"/>
            <a:r>
              <a:rPr lang="lt-LT" sz="1200" kern="1200" dirty="0" smtClean="0">
                <a:solidFill>
                  <a:schemeClr val="tx1"/>
                </a:solidFill>
                <a:effectLst/>
                <a:latin typeface="+mn-lt"/>
                <a:ea typeface="+mn-ea"/>
                <a:cs typeface="+mn-cs"/>
              </a:rPr>
              <a:t> </a:t>
            </a:r>
          </a:p>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4</a:t>
            </a:fld>
            <a:endParaRPr lang="lt-LT"/>
          </a:p>
        </p:txBody>
      </p:sp>
    </p:spTree>
    <p:extLst>
      <p:ext uri="{BB962C8B-B14F-4D97-AF65-F5344CB8AC3E}">
        <p14:creationId xmlns:p14="http://schemas.microsoft.com/office/powerpoint/2010/main" val="322374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sz="1200" kern="1200" dirty="0" smtClean="0">
                <a:solidFill>
                  <a:schemeClr val="tx1"/>
                </a:solidFill>
                <a:effectLst/>
                <a:latin typeface="+mn-lt"/>
                <a:ea typeface="+mn-ea"/>
                <a:cs typeface="+mn-cs"/>
              </a:rPr>
              <a:t>Analitikas padeda klientui pasiekti verslo tikslus. Tai dažnai reiškia organizacijai: naują procesą (pvz. iš popierinių prašymų ir rankinio darbo  pereiti prie elektroninių dokumentų ir automatizuotų procesų). Tai reiškia kad tas pats darbas bus padarytas, greičiau, pigiau, su mažiau klaidų, nes minimizuojamas</a:t>
            </a:r>
            <a:r>
              <a:rPr lang="lt-LT" sz="1200" kern="1200" baseline="0" dirty="0" smtClean="0">
                <a:solidFill>
                  <a:schemeClr val="tx1"/>
                </a:solidFill>
                <a:effectLst/>
                <a:latin typeface="+mn-lt"/>
                <a:ea typeface="+mn-ea"/>
                <a:cs typeface="+mn-cs"/>
              </a:rPr>
              <a:t> žmogiškasis faktorius</a:t>
            </a:r>
            <a:r>
              <a:rPr lang="lt-LT" sz="1200" kern="1200" dirty="0" smtClean="0">
                <a:solidFill>
                  <a:schemeClr val="tx1"/>
                </a:solidFill>
                <a:effectLst/>
                <a:latin typeface="+mn-lt"/>
                <a:ea typeface="+mn-ea"/>
                <a:cs typeface="+mn-cs"/>
              </a:rPr>
              <a:t>. </a:t>
            </a:r>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5</a:t>
            </a:fld>
            <a:endParaRPr lang="lt-LT"/>
          </a:p>
        </p:txBody>
      </p:sp>
    </p:spTree>
    <p:extLst>
      <p:ext uri="{BB962C8B-B14F-4D97-AF65-F5344CB8AC3E}">
        <p14:creationId xmlns:p14="http://schemas.microsoft.com/office/powerpoint/2010/main" val="1640866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lt-LT" sz="1200" kern="1200" dirty="0" smtClean="0">
                <a:solidFill>
                  <a:schemeClr val="tx1"/>
                </a:solidFill>
                <a:effectLst/>
                <a:latin typeface="+mn-lt"/>
                <a:ea typeface="+mn-ea"/>
                <a:cs typeface="+mn-cs"/>
              </a:rPr>
              <a:t>Priklausomai nuo organizacijos o netgi nuo projekto stadijos, analitikas gali atlikti tik kelias iš šių funkcijų.</a:t>
            </a:r>
          </a:p>
          <a:p>
            <a:pPr fontAlgn="base"/>
            <a:r>
              <a:rPr lang="lt-LT" sz="1200" kern="1200" dirty="0" smtClean="0">
                <a:solidFill>
                  <a:schemeClr val="tx1"/>
                </a:solidFill>
                <a:effectLst/>
                <a:latin typeface="+mn-lt"/>
                <a:ea typeface="+mn-ea"/>
                <a:cs typeface="+mn-cs"/>
              </a:rPr>
              <a:t>Dėl to atsiranda visokios išvestinės pozicijos, kad apibrėžti atsakomybės ribas</a:t>
            </a:r>
          </a:p>
          <a:p>
            <a:pPr fontAlgn="base"/>
            <a:r>
              <a:rPr lang="lt-LT" sz="1200" kern="1200" dirty="0" smtClean="0">
                <a:solidFill>
                  <a:schemeClr val="tx1"/>
                </a:solidFill>
                <a:effectLst/>
                <a:latin typeface="+mn-lt"/>
                <a:ea typeface="+mn-ea"/>
                <a:cs typeface="+mn-cs"/>
              </a:rPr>
              <a:t> </a:t>
            </a:r>
          </a:p>
          <a:p>
            <a:pPr lvl="0" fontAlgn="base"/>
            <a:r>
              <a:rPr lang="lt-LT" sz="1200" b="1" kern="1200" dirty="0" smtClean="0">
                <a:solidFill>
                  <a:schemeClr val="tx1"/>
                </a:solidFill>
                <a:effectLst/>
                <a:latin typeface="+mn-lt"/>
                <a:ea typeface="+mn-ea"/>
                <a:cs typeface="+mn-cs"/>
              </a:rPr>
              <a:t>verslo analitikas</a:t>
            </a:r>
            <a:endParaRPr lang="lt-LT" sz="1200" kern="1200" dirty="0" smtClean="0">
              <a:solidFill>
                <a:schemeClr val="tx1"/>
              </a:solidFill>
              <a:effectLst/>
              <a:latin typeface="+mn-lt"/>
              <a:ea typeface="+mn-ea"/>
              <a:cs typeface="+mn-cs"/>
            </a:endParaRPr>
          </a:p>
          <a:p>
            <a:pPr fontAlgn="base"/>
            <a:r>
              <a:rPr lang="lt-LT" sz="1200" kern="1200" dirty="0" smtClean="0">
                <a:solidFill>
                  <a:schemeClr val="tx1"/>
                </a:solidFill>
                <a:effectLst/>
                <a:latin typeface="+mn-lt"/>
                <a:ea typeface="+mn-ea"/>
                <a:cs typeface="+mn-cs"/>
              </a:rPr>
              <a:t>Stiprios konkrečios verslo srities žinios. Darbas yra analizuoti verslo procesus, procedūras, organizacinę struktūrą. Tikslas </a:t>
            </a:r>
          </a:p>
          <a:p>
            <a:pPr fontAlgn="base"/>
            <a:r>
              <a:rPr lang="lt-LT" sz="1200" kern="1200" dirty="0" smtClean="0">
                <a:solidFill>
                  <a:schemeClr val="tx1"/>
                </a:solidFill>
                <a:effectLst/>
                <a:latin typeface="+mn-lt"/>
                <a:ea typeface="+mn-ea"/>
                <a:cs typeface="+mn-cs"/>
              </a:rPr>
              <a:t>Identifikuoti tobulintinas sritis ir surasti optimizuojančius sprendimus. Dažniausiai tai yra nauji procesai ar pakeitimai esamiems procesams, naujos ar pakeistos tvarkos / procedūros.</a:t>
            </a:r>
          </a:p>
          <a:p>
            <a:pPr lvl="0" fontAlgn="base"/>
            <a:r>
              <a:rPr lang="lt-LT" sz="1200" b="1" kern="1200" dirty="0" smtClean="0">
                <a:solidFill>
                  <a:schemeClr val="tx1"/>
                </a:solidFill>
                <a:effectLst/>
                <a:latin typeface="+mn-lt"/>
                <a:ea typeface="+mn-ea"/>
                <a:cs typeface="+mn-cs"/>
              </a:rPr>
              <a:t>verslo procesų analitikas</a:t>
            </a:r>
            <a:endParaRPr lang="lt-LT" sz="1200" kern="1200" dirty="0" smtClean="0">
              <a:solidFill>
                <a:schemeClr val="tx1"/>
              </a:solidFill>
              <a:effectLst/>
              <a:latin typeface="+mn-lt"/>
              <a:ea typeface="+mn-ea"/>
              <a:cs typeface="+mn-cs"/>
            </a:endParaRPr>
          </a:p>
          <a:p>
            <a:pPr fontAlgn="base"/>
            <a:r>
              <a:rPr lang="lt-LT" sz="1200" kern="1200" dirty="0" smtClean="0">
                <a:solidFill>
                  <a:schemeClr val="tx1"/>
                </a:solidFill>
                <a:effectLst/>
                <a:latin typeface="+mn-lt"/>
                <a:ea typeface="+mn-ea"/>
                <a:cs typeface="+mn-cs"/>
              </a:rPr>
              <a:t>Modeliuoja verslo procesus taikant tam skirtą programinę įrangą. Jos pagalba galima susimuliuoti situacijas ir palyginti su esamais</a:t>
            </a:r>
            <a:r>
              <a:rPr lang="lt-LT" sz="1200" kern="1200" baseline="0" dirty="0" smtClean="0">
                <a:solidFill>
                  <a:schemeClr val="tx1"/>
                </a:solidFill>
                <a:effectLst/>
                <a:latin typeface="+mn-lt"/>
                <a:ea typeface="+mn-ea"/>
                <a:cs typeface="+mn-cs"/>
              </a:rPr>
              <a:t> procesais, </a:t>
            </a:r>
            <a:r>
              <a:rPr lang="lt-LT" sz="1200" kern="1200" dirty="0" smtClean="0">
                <a:solidFill>
                  <a:schemeClr val="tx1"/>
                </a:solidFill>
                <a:effectLst/>
                <a:latin typeface="+mn-lt"/>
                <a:ea typeface="+mn-ea"/>
                <a:cs typeface="+mn-cs"/>
              </a:rPr>
              <a:t>taip padedant klientui priimti sprendimus, kurioje vietoje yra reikalingi patobulinimai.</a:t>
            </a:r>
          </a:p>
          <a:p>
            <a:pPr lvl="0" fontAlgn="base"/>
            <a:r>
              <a:rPr lang="lt-LT" sz="1200" b="1" kern="1200" dirty="0" smtClean="0">
                <a:solidFill>
                  <a:schemeClr val="tx1"/>
                </a:solidFill>
                <a:effectLst/>
                <a:latin typeface="+mn-lt"/>
                <a:ea typeface="+mn-ea"/>
                <a:cs typeface="+mn-cs"/>
              </a:rPr>
              <a:t>IT verslo analitikas</a:t>
            </a:r>
            <a:endParaRPr lang="lt-LT" sz="1200" kern="1200" dirty="0" smtClean="0">
              <a:solidFill>
                <a:schemeClr val="tx1"/>
              </a:solidFill>
              <a:effectLst/>
              <a:latin typeface="+mn-lt"/>
              <a:ea typeface="+mn-ea"/>
              <a:cs typeface="+mn-cs"/>
            </a:endParaRPr>
          </a:p>
          <a:p>
            <a:pPr fontAlgn="base"/>
            <a:r>
              <a:rPr lang="lt-LT" sz="1200" kern="1200" dirty="0" smtClean="0">
                <a:solidFill>
                  <a:schemeClr val="tx1"/>
                </a:solidFill>
                <a:effectLst/>
                <a:latin typeface="+mn-lt"/>
                <a:ea typeface="+mn-ea"/>
                <a:cs typeface="+mn-cs"/>
              </a:rPr>
              <a:t>Orientacija į problemų sprendimą informacinių sistemų pagalba. Pagrindinis darbas yra su verslo reikalavimais – jų surinkimas, specifikavimas verslo reikalavimų dokumente / analizavimas, funkcinės (techninės) specifikacijos rašymas ir perdavimas gamybai. Tikriausiai daugiausia analitikų priklauso šiai kategorijai. </a:t>
            </a:r>
            <a:br>
              <a:rPr lang="lt-LT" sz="1200" kern="1200" dirty="0" smtClean="0">
                <a:solidFill>
                  <a:schemeClr val="tx1"/>
                </a:solidFill>
                <a:effectLst/>
                <a:latin typeface="+mn-lt"/>
                <a:ea typeface="+mn-ea"/>
                <a:cs typeface="+mn-cs"/>
              </a:rPr>
            </a:br>
            <a:r>
              <a:rPr lang="lt-LT" sz="1200" kern="1200" dirty="0" smtClean="0">
                <a:solidFill>
                  <a:schemeClr val="tx1"/>
                </a:solidFill>
                <a:effectLst/>
                <a:latin typeface="+mn-lt"/>
                <a:ea typeface="+mn-ea"/>
                <a:cs typeface="+mn-cs"/>
              </a:rPr>
              <a:t>Tokie analitikai pradeda darbą, kai inicijuojamas IT projektas.</a:t>
            </a:r>
          </a:p>
          <a:p>
            <a:pPr lvl="0" fontAlgn="base"/>
            <a:r>
              <a:rPr lang="lt-LT" sz="1200" b="1" kern="1200" dirty="0" smtClean="0">
                <a:solidFill>
                  <a:schemeClr val="tx1"/>
                </a:solidFill>
                <a:effectLst/>
                <a:latin typeface="+mn-lt"/>
                <a:ea typeface="+mn-ea"/>
                <a:cs typeface="+mn-cs"/>
              </a:rPr>
              <a:t>Sistemų analitikas - </a:t>
            </a:r>
            <a:r>
              <a:rPr lang="lt-LT" sz="1200" kern="1200" dirty="0" smtClean="0">
                <a:solidFill>
                  <a:schemeClr val="tx1"/>
                </a:solidFill>
                <a:effectLst/>
                <a:latin typeface="+mn-lt"/>
                <a:ea typeface="+mn-ea"/>
                <a:cs typeface="+mn-cs"/>
              </a:rPr>
              <a:t>Rašo techninę / funkcinę specifikaciją, projektuoja sistemą, bet prieš tai nedalyvauja reikalavimų surinkime</a:t>
            </a:r>
          </a:p>
          <a:p>
            <a:pPr lvl="0" fontAlgn="base"/>
            <a:r>
              <a:rPr lang="lt-LT" sz="1200" b="1" kern="1200" dirty="0" smtClean="0">
                <a:solidFill>
                  <a:schemeClr val="tx1"/>
                </a:solidFill>
                <a:effectLst/>
                <a:latin typeface="+mn-lt"/>
                <a:ea typeface="+mn-ea"/>
                <a:cs typeface="+mn-cs"/>
              </a:rPr>
              <a:t>Duomenų analitikas</a:t>
            </a:r>
            <a:r>
              <a:rPr lang="lt-LT" sz="1200" kern="1200" dirty="0" smtClean="0">
                <a:solidFill>
                  <a:schemeClr val="tx1"/>
                </a:solidFill>
                <a:effectLst/>
                <a:latin typeface="+mn-lt"/>
                <a:ea typeface="+mn-ea"/>
                <a:cs typeface="+mn-cs"/>
              </a:rPr>
              <a:t> - Loginio duomenų modelio sukūrimas E-R modeliavimas, duomenų tipų aprašymas. Ataskaitų projektavimas. Kiti sprendimai susiję su duomenimis (rinkimu, pateikimų). Duomenų mainų tarp sistemų aprašymas. Statistikos analizė ir pan.</a:t>
            </a:r>
          </a:p>
          <a:p>
            <a:pPr lvl="0" fontAlgn="base"/>
            <a:r>
              <a:rPr lang="lt-LT" sz="1200" b="1" kern="1200" dirty="0" err="1" smtClean="0">
                <a:solidFill>
                  <a:schemeClr val="tx1"/>
                </a:solidFill>
                <a:effectLst/>
                <a:latin typeface="+mn-lt"/>
                <a:ea typeface="+mn-ea"/>
                <a:cs typeface="+mn-cs"/>
              </a:rPr>
              <a:t>Usability</a:t>
            </a:r>
            <a:r>
              <a:rPr lang="lt-LT" sz="1200" b="1" kern="1200" dirty="0" smtClean="0">
                <a:solidFill>
                  <a:schemeClr val="tx1"/>
                </a:solidFill>
                <a:effectLst/>
                <a:latin typeface="+mn-lt"/>
                <a:ea typeface="+mn-ea"/>
                <a:cs typeface="+mn-cs"/>
              </a:rPr>
              <a:t> / UX (</a:t>
            </a:r>
            <a:r>
              <a:rPr lang="lt-LT" sz="1200" b="1" kern="1200" dirty="0" err="1" smtClean="0">
                <a:solidFill>
                  <a:schemeClr val="tx1"/>
                </a:solidFill>
                <a:effectLst/>
                <a:latin typeface="+mn-lt"/>
                <a:ea typeface="+mn-ea"/>
                <a:cs typeface="+mn-cs"/>
              </a:rPr>
              <a:t>User</a:t>
            </a:r>
            <a:r>
              <a:rPr lang="lt-LT" sz="1200" b="1" kern="1200" dirty="0" smtClean="0">
                <a:solidFill>
                  <a:schemeClr val="tx1"/>
                </a:solidFill>
                <a:effectLst/>
                <a:latin typeface="+mn-lt"/>
                <a:ea typeface="+mn-ea"/>
                <a:cs typeface="+mn-cs"/>
              </a:rPr>
              <a:t> </a:t>
            </a:r>
            <a:r>
              <a:rPr lang="lt-LT" sz="1200" b="1" kern="1200" dirty="0" err="1" smtClean="0">
                <a:solidFill>
                  <a:schemeClr val="tx1"/>
                </a:solidFill>
                <a:effectLst/>
                <a:latin typeface="+mn-lt"/>
                <a:ea typeface="+mn-ea"/>
                <a:cs typeface="+mn-cs"/>
              </a:rPr>
              <a:t>eXperience</a:t>
            </a:r>
            <a:r>
              <a:rPr lang="lt-LT" sz="1200" b="1" kern="1200" dirty="0" smtClean="0">
                <a:solidFill>
                  <a:schemeClr val="tx1"/>
                </a:solidFill>
                <a:effectLst/>
                <a:latin typeface="+mn-lt"/>
                <a:ea typeface="+mn-ea"/>
                <a:cs typeface="+mn-cs"/>
              </a:rPr>
              <a:t>) analitikas</a:t>
            </a:r>
            <a:r>
              <a:rPr lang="lt-LT" sz="1200" kern="1200" dirty="0" smtClean="0">
                <a:solidFill>
                  <a:schemeClr val="tx1"/>
                </a:solidFill>
                <a:effectLst/>
                <a:latin typeface="+mn-lt"/>
                <a:ea typeface="+mn-ea"/>
                <a:cs typeface="+mn-cs"/>
              </a:rPr>
              <a:t> - Intuityvus, lengvai naudojamas sistemos GUI, grafinis dizainas, supranta galutinio naudotojo poreikius. Ruošia prototipus, vaizduojančius kaip atrodys sistema ir demonstruojant galutinio vartotojo sąveiką.</a:t>
            </a:r>
          </a:p>
          <a:p>
            <a:pPr lvl="0" fontAlgn="base"/>
            <a:r>
              <a:rPr lang="lt-LT" sz="1200" b="1" kern="1200" dirty="0" smtClean="0">
                <a:solidFill>
                  <a:schemeClr val="tx1"/>
                </a:solidFill>
                <a:effectLst/>
                <a:latin typeface="+mn-lt"/>
                <a:ea typeface="+mn-ea"/>
                <a:cs typeface="+mn-cs"/>
              </a:rPr>
              <a:t>Verslo sistemų analitikas </a:t>
            </a:r>
            <a:r>
              <a:rPr lang="lt-LT" sz="1200" kern="1200" dirty="0" smtClean="0">
                <a:solidFill>
                  <a:schemeClr val="tx1"/>
                </a:solidFill>
                <a:effectLst/>
                <a:latin typeface="+mn-lt"/>
                <a:ea typeface="+mn-ea"/>
                <a:cs typeface="+mn-cs"/>
              </a:rPr>
              <a:t>IT verslo analitikas + sistemų analitikas</a:t>
            </a:r>
          </a:p>
          <a:p>
            <a:pPr lvl="0" fontAlgn="base"/>
            <a:r>
              <a:rPr lang="lt-LT" sz="1200" b="1" kern="1200" dirty="0" smtClean="0">
                <a:solidFill>
                  <a:schemeClr val="tx1"/>
                </a:solidFill>
                <a:effectLst/>
                <a:latin typeface="+mn-lt"/>
                <a:ea typeface="+mn-ea"/>
                <a:cs typeface="+mn-cs"/>
              </a:rPr>
              <a:t>Reikalavimų analitikas (inžinierius</a:t>
            </a:r>
            <a:r>
              <a:rPr lang="lt-LT" sz="1200" kern="1200" dirty="0" smtClean="0">
                <a:solidFill>
                  <a:schemeClr val="tx1"/>
                </a:solidFill>
                <a:effectLst/>
                <a:latin typeface="+mn-lt"/>
                <a:ea typeface="+mn-ea"/>
                <a:cs typeface="+mn-cs"/>
              </a:rPr>
              <a:t>) - Tik reikalavimų surinkimas.</a:t>
            </a:r>
          </a:p>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6</a:t>
            </a:fld>
            <a:endParaRPr lang="lt-LT"/>
          </a:p>
        </p:txBody>
      </p:sp>
    </p:spTree>
    <p:extLst>
      <p:ext uri="{BB962C8B-B14F-4D97-AF65-F5344CB8AC3E}">
        <p14:creationId xmlns:p14="http://schemas.microsoft.com/office/powerpoint/2010/main" val="3921909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err="1" smtClean="0"/>
              <a:t>Broad</a:t>
            </a:r>
            <a:r>
              <a:rPr lang="lt-LT" dirty="0" smtClean="0"/>
              <a:t> </a:t>
            </a:r>
            <a:r>
              <a:rPr lang="lt-LT" dirty="0" err="1" smtClean="0"/>
              <a:t>analysis</a:t>
            </a:r>
            <a:r>
              <a:rPr lang="lt-LT" dirty="0" smtClean="0"/>
              <a:t> </a:t>
            </a:r>
            <a:r>
              <a:rPr lang="lt-LT" dirty="0" err="1" smtClean="0"/>
              <a:t>vs</a:t>
            </a:r>
            <a:r>
              <a:rPr lang="lt-LT" dirty="0" smtClean="0"/>
              <a:t> </a:t>
            </a:r>
            <a:r>
              <a:rPr lang="lt-LT" dirty="0" err="1" smtClean="0"/>
              <a:t>deep</a:t>
            </a:r>
            <a:endParaRPr lang="lt-LT" dirty="0" smtClean="0"/>
          </a:p>
          <a:p>
            <a:endParaRPr lang="lt-LT" dirty="0" smtClean="0"/>
          </a:p>
          <a:p>
            <a:r>
              <a:rPr lang="lt-LT" dirty="0" smtClean="0"/>
              <a:t>Inicijavimas – kuo plačiau</a:t>
            </a:r>
            <a:r>
              <a:rPr lang="lt-LT" baseline="0" dirty="0" smtClean="0"/>
              <a:t> </a:t>
            </a:r>
            <a:r>
              <a:rPr lang="lt-LT" baseline="0" dirty="0" err="1" smtClean="0"/>
              <a:t>išiaiškinti</a:t>
            </a:r>
            <a:r>
              <a:rPr lang="lt-LT" baseline="0" dirty="0" smtClean="0"/>
              <a:t> kuo daugiau procesų ir funkcijų, kurios turi būti įgyvendintos sistemoje</a:t>
            </a:r>
            <a:endParaRPr lang="lt-LT" dirty="0" smtClean="0"/>
          </a:p>
          <a:p>
            <a:r>
              <a:rPr lang="lt-LT" dirty="0" smtClean="0"/>
              <a:t>Įgyvendinimas – kuo detaliau</a:t>
            </a:r>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7</a:t>
            </a:fld>
            <a:endParaRPr lang="lt-LT"/>
          </a:p>
        </p:txBody>
      </p:sp>
    </p:spTree>
    <p:extLst>
      <p:ext uri="{BB962C8B-B14F-4D97-AF65-F5344CB8AC3E}">
        <p14:creationId xmlns:p14="http://schemas.microsoft.com/office/powerpoint/2010/main" val="2992985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Inicijavimo fazė skirta planavimui. Po jos turi būti aiškus projekto tikslai ir vizija.</a:t>
            </a:r>
          </a:p>
          <a:p>
            <a:r>
              <a:rPr lang="lt-LT" dirty="0" smtClean="0"/>
              <a:t>Nustatomi prioritetai, įvertinama kiek laiko užtruks darbai, sudaromas planas, kokiu eiliškumu bus analizuojamas o paskui ir </a:t>
            </a:r>
            <a:r>
              <a:rPr lang="lt-LT" dirty="0" err="1" smtClean="0"/>
              <a:t>implementuojamas</a:t>
            </a:r>
            <a:r>
              <a:rPr lang="lt-LT" dirty="0" smtClean="0"/>
              <a:t> funkcionalumas</a:t>
            </a:r>
          </a:p>
          <a:p>
            <a:r>
              <a:rPr lang="lt-LT" dirty="0" smtClean="0"/>
              <a:t>Kodėl 80</a:t>
            </a:r>
            <a:r>
              <a:rPr lang="en-US" dirty="0" smtClean="0"/>
              <a:t>%?</a:t>
            </a:r>
            <a:r>
              <a:rPr lang="en-US" baseline="0" dirty="0" smtClean="0"/>
              <a:t> </a:t>
            </a:r>
            <a:r>
              <a:rPr lang="en-US" baseline="0" dirty="0" err="1" smtClean="0"/>
              <a:t>Daroma</a:t>
            </a:r>
            <a:r>
              <a:rPr lang="en-US" baseline="0" dirty="0" smtClean="0"/>
              <a:t> </a:t>
            </a:r>
            <a:r>
              <a:rPr lang="en-US" baseline="0" dirty="0" err="1" smtClean="0"/>
              <a:t>prielaida</a:t>
            </a:r>
            <a:r>
              <a:rPr lang="en-US" baseline="0" dirty="0" smtClean="0"/>
              <a:t>, </a:t>
            </a:r>
            <a:r>
              <a:rPr lang="en-US" baseline="0" dirty="0" err="1" smtClean="0"/>
              <a:t>kad</a:t>
            </a:r>
            <a:r>
              <a:rPr lang="en-US" baseline="0" dirty="0" smtClean="0"/>
              <a:t> 20% </a:t>
            </a:r>
            <a:r>
              <a:rPr lang="en-US" baseline="0" dirty="0" err="1" smtClean="0"/>
              <a:t>gali</a:t>
            </a:r>
            <a:r>
              <a:rPr lang="en-US" baseline="0" dirty="0" smtClean="0"/>
              <a:t> </a:t>
            </a:r>
            <a:r>
              <a:rPr lang="en-US" baseline="0" dirty="0" err="1" smtClean="0"/>
              <a:t>i</a:t>
            </a:r>
            <a:r>
              <a:rPr lang="lt-LT" baseline="0" dirty="0" err="1" smtClean="0"/>
              <a:t>šlisti</a:t>
            </a:r>
            <a:r>
              <a:rPr lang="lt-LT" baseline="0" dirty="0" smtClean="0"/>
              <a:t> vėliau, nes pradžioje gali nesimatyti – ir tai yra normalu</a:t>
            </a:r>
            <a:endParaRPr lang="lt-LT" dirty="0" smtClean="0"/>
          </a:p>
          <a:p>
            <a:endParaRPr lang="lt-LT" dirty="0" smtClean="0"/>
          </a:p>
          <a:p>
            <a:endParaRPr lang="lt-LT"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Gali</a:t>
            </a:r>
            <a:r>
              <a:rPr lang="en-US" dirty="0" smtClean="0"/>
              <a:t> b</a:t>
            </a:r>
            <a:r>
              <a:rPr lang="lt-LT" dirty="0" err="1" smtClean="0"/>
              <a:t>ūti</a:t>
            </a:r>
            <a:r>
              <a:rPr lang="lt-LT" dirty="0" smtClean="0"/>
              <a:t> papildomų pateikčių, pvz. ataskaitų šablonai, klasifikatorių reikšmės, sisteminiai pranešimai, teisės, prototipai ir kt. kas analitikų papildomai derinama su klientu</a:t>
            </a:r>
          </a:p>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8</a:t>
            </a:fld>
            <a:endParaRPr lang="lt-LT"/>
          </a:p>
        </p:txBody>
      </p:sp>
    </p:spTree>
    <p:extLst>
      <p:ext uri="{BB962C8B-B14F-4D97-AF65-F5344CB8AC3E}">
        <p14:creationId xmlns:p14="http://schemas.microsoft.com/office/powerpoint/2010/main" val="3985518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lt-LT" sz="1200" b="1" kern="1200" dirty="0" smtClean="0">
                <a:solidFill>
                  <a:schemeClr val="tx1"/>
                </a:solidFill>
                <a:effectLst/>
                <a:latin typeface="+mn-lt"/>
                <a:ea typeface="+mn-ea"/>
                <a:cs typeface="+mn-cs"/>
              </a:rPr>
              <a:t>Bendravimo įgūdžiai</a:t>
            </a:r>
            <a:endParaRPr lang="lt-LT" sz="1200" kern="1200" dirty="0" smtClean="0">
              <a:solidFill>
                <a:schemeClr val="tx1"/>
              </a:solidFill>
              <a:effectLst/>
              <a:latin typeface="+mn-lt"/>
              <a:ea typeface="+mn-ea"/>
              <a:cs typeface="+mn-cs"/>
            </a:endParaRPr>
          </a:p>
          <a:p>
            <a:pPr fontAlgn="base"/>
            <a:r>
              <a:rPr lang="lt-LT" sz="1200" kern="1200" dirty="0" smtClean="0">
                <a:solidFill>
                  <a:schemeClr val="tx1"/>
                </a:solidFill>
                <a:effectLst/>
                <a:latin typeface="+mn-lt"/>
                <a:ea typeface="+mn-ea"/>
                <a:cs typeface="+mn-cs"/>
              </a:rPr>
              <a:t>Analitikas didžiąją savo darbo laiko dalį praleidžia bendraujant su kitais: su klientu, su vartotojais, su projekto vadovu ar programuotojais. Analitikas turi mokėti valdyti susitikimus, daryti prezentacijas. Aiški komunikacija, tiek žodžiu, tiek raštu - yra kritinė projekto sėkmei. </a:t>
            </a:r>
          </a:p>
          <a:p>
            <a:pPr lvl="0" fontAlgn="base"/>
            <a:r>
              <a:rPr lang="lt-LT" sz="1200" b="1" kern="1200" dirty="0" smtClean="0">
                <a:solidFill>
                  <a:schemeClr val="tx1"/>
                </a:solidFill>
                <a:effectLst/>
                <a:latin typeface="+mn-lt"/>
                <a:ea typeface="+mn-ea"/>
                <a:cs typeface="+mn-cs"/>
              </a:rPr>
              <a:t>Analitinis / Loginis mąstymas</a:t>
            </a:r>
            <a:endParaRPr lang="lt-LT" sz="1200" kern="1200" dirty="0" smtClean="0">
              <a:solidFill>
                <a:schemeClr val="tx1"/>
              </a:solidFill>
              <a:effectLst/>
              <a:latin typeface="+mn-lt"/>
              <a:ea typeface="+mn-ea"/>
              <a:cs typeface="+mn-cs"/>
            </a:endParaRPr>
          </a:p>
          <a:p>
            <a:pPr fontAlgn="base"/>
            <a:r>
              <a:rPr lang="lt-LT" sz="1200" kern="1200" dirty="0" smtClean="0">
                <a:solidFill>
                  <a:schemeClr val="tx1"/>
                </a:solidFill>
                <a:effectLst/>
                <a:latin typeface="+mn-lt"/>
                <a:ea typeface="+mn-ea"/>
                <a:cs typeface="+mn-cs"/>
              </a:rPr>
              <a:t>Analitikas gauna daug informacijos, iš bendravimo su klientu, vartotojais, turi susipažinti su teisės aktais, esamomis sistemomis, išanalizuoti sukauptus duomenis, dokumentus, galbūt vartotojų apklausas. Iš viso analitikas turi atrinkti, kas yra svarbu, o kam neverta skirti dėmesio, turi suprasti kur yra tikros problemos. Tam reikalingas analitinis mąstymas, sugebėjimas apibendrinti, susisteminti, sustruktūrizuoti informaciją. Suprasti sąveikas tarp žmonių, procesų, sistemų. </a:t>
            </a:r>
          </a:p>
          <a:p>
            <a:pPr lvl="0" fontAlgn="base"/>
            <a:r>
              <a:rPr lang="lt-LT" sz="1200" b="1" kern="1200" dirty="0" smtClean="0">
                <a:solidFill>
                  <a:schemeClr val="tx1"/>
                </a:solidFill>
                <a:effectLst/>
                <a:latin typeface="+mn-lt"/>
                <a:ea typeface="+mn-ea"/>
                <a:cs typeface="+mn-cs"/>
              </a:rPr>
              <a:t>Gebėjimas greitai mokintis</a:t>
            </a:r>
            <a:endParaRPr lang="lt-LT" sz="1200" kern="1200" dirty="0" smtClean="0">
              <a:solidFill>
                <a:schemeClr val="tx1"/>
              </a:solidFill>
              <a:effectLst/>
              <a:latin typeface="+mn-lt"/>
              <a:ea typeface="+mn-ea"/>
              <a:cs typeface="+mn-cs"/>
            </a:endParaRPr>
          </a:p>
          <a:p>
            <a:pPr fontAlgn="base"/>
            <a:r>
              <a:rPr lang="lt-LT" sz="1200" kern="1200" dirty="0" smtClean="0">
                <a:solidFill>
                  <a:schemeClr val="tx1"/>
                </a:solidFill>
                <a:effectLst/>
                <a:latin typeface="+mn-lt"/>
                <a:ea typeface="+mn-ea"/>
                <a:cs typeface="+mn-cs"/>
              </a:rPr>
              <a:t>Naujas projektas, nauja verslo sritis, daug informacijos per trumpą laiką (teisinė, techninė). </a:t>
            </a:r>
          </a:p>
          <a:p>
            <a:pPr lvl="0" fontAlgn="base"/>
            <a:r>
              <a:rPr lang="lt-LT" sz="1200" b="1" kern="1200" dirty="0" smtClean="0">
                <a:solidFill>
                  <a:schemeClr val="tx1"/>
                </a:solidFill>
                <a:effectLst/>
                <a:latin typeface="+mn-lt"/>
                <a:ea typeface="+mn-ea"/>
                <a:cs typeface="+mn-cs"/>
              </a:rPr>
              <a:t>Gebėjimas spręsti problemas</a:t>
            </a:r>
            <a:endParaRPr lang="lt-LT" sz="1200" kern="1200" dirty="0" smtClean="0">
              <a:solidFill>
                <a:schemeClr val="tx1"/>
              </a:solidFill>
              <a:effectLst/>
              <a:latin typeface="+mn-lt"/>
              <a:ea typeface="+mn-ea"/>
              <a:cs typeface="+mn-cs"/>
            </a:endParaRPr>
          </a:p>
          <a:p>
            <a:pPr fontAlgn="base"/>
            <a:r>
              <a:rPr lang="lt-LT" sz="1200" kern="1200" dirty="0" smtClean="0">
                <a:solidFill>
                  <a:schemeClr val="tx1"/>
                </a:solidFill>
                <a:effectLst/>
                <a:latin typeface="+mn-lt"/>
                <a:ea typeface="+mn-ea"/>
                <a:cs typeface="+mn-cs"/>
              </a:rPr>
              <a:t>Kadangi analitikas turi parinkti verslui sprendimą, tai yra būtinas įgūdis analitikui. Bet ne tik dėl to. Nes ir IT sritis yra smarkiai kintanti, na ir negali visko numatyti 100%. Taigi analitikui gan dažnai reikia spręsti nenumatytas aplinkybes.</a:t>
            </a:r>
          </a:p>
          <a:p>
            <a:pPr lvl="0" fontAlgn="base"/>
            <a:r>
              <a:rPr lang="lt-LT" sz="1200" b="1" kern="1200" dirty="0" smtClean="0">
                <a:solidFill>
                  <a:schemeClr val="tx1"/>
                </a:solidFill>
                <a:effectLst/>
                <a:latin typeface="+mn-lt"/>
                <a:ea typeface="+mn-ea"/>
                <a:cs typeface="+mn-cs"/>
              </a:rPr>
              <a:t>Gebėjimas priimti sprendimus</a:t>
            </a:r>
            <a:endParaRPr lang="lt-LT" sz="1200" kern="1200" dirty="0" smtClean="0">
              <a:solidFill>
                <a:schemeClr val="tx1"/>
              </a:solidFill>
              <a:effectLst/>
              <a:latin typeface="+mn-lt"/>
              <a:ea typeface="+mn-ea"/>
              <a:cs typeface="+mn-cs"/>
            </a:endParaRPr>
          </a:p>
          <a:p>
            <a:pPr fontAlgn="base"/>
            <a:r>
              <a:rPr lang="lt-LT" sz="1200" kern="1200" dirty="0" smtClean="0">
                <a:solidFill>
                  <a:schemeClr val="tx1"/>
                </a:solidFill>
                <a:effectLst/>
                <a:latin typeface="+mn-lt"/>
                <a:ea typeface="+mn-ea"/>
                <a:cs typeface="+mn-cs"/>
              </a:rPr>
              <a:t>Kaip konsultantas klientui ir verslo atstovas programuotojui, dažnai į analitiką kreipiamasi dėl patarimo ar galutinio sprendimo įvairiose situacijose, kaip geriau padaryti, kaip gražiau / patogiau atrodys. Analitikas turi surasti atsakymus ar pats ar surasti, kas jam gali padėti į tuos klausimus atsakyti. </a:t>
            </a:r>
          </a:p>
          <a:p>
            <a:pPr lvl="0" fontAlgn="base"/>
            <a:r>
              <a:rPr lang="lt-LT" sz="1200" b="1" kern="1200" dirty="0" smtClean="0">
                <a:solidFill>
                  <a:schemeClr val="tx1"/>
                </a:solidFill>
                <a:effectLst/>
                <a:latin typeface="+mn-lt"/>
                <a:ea typeface="+mn-ea"/>
                <a:cs typeface="+mn-cs"/>
              </a:rPr>
              <a:t>Derybų įgūdžiai </a:t>
            </a:r>
            <a:endParaRPr lang="lt-LT" sz="1200" kern="1200" dirty="0" smtClean="0">
              <a:solidFill>
                <a:schemeClr val="tx1"/>
              </a:solidFill>
              <a:effectLst/>
              <a:latin typeface="+mn-lt"/>
              <a:ea typeface="+mn-ea"/>
              <a:cs typeface="+mn-cs"/>
            </a:endParaRPr>
          </a:p>
          <a:p>
            <a:pPr fontAlgn="base"/>
            <a:r>
              <a:rPr lang="lt-LT" sz="1200" kern="1200" dirty="0" smtClean="0">
                <a:solidFill>
                  <a:schemeClr val="tx1"/>
                </a:solidFill>
                <a:effectLst/>
                <a:latin typeface="+mn-lt"/>
                <a:ea typeface="+mn-ea"/>
                <a:cs typeface="+mn-cs"/>
              </a:rPr>
              <a:t>Laikas, pinigai, kokybė – tai trys poliai ant kurio stovi bet koks projektas. Analitikas turi turėti tai omeny, ir ieškoti optimaliai kokybiškų sprendimų pagal projektui skirtą laiką ir biudžetą. Juos atstovėti ir klientui ir vidinei projekto komandai.</a:t>
            </a:r>
          </a:p>
          <a:p>
            <a:pPr fontAlgn="base"/>
            <a:r>
              <a:rPr lang="lt-LT" sz="1200" kern="1200" dirty="0" smtClean="0">
                <a:solidFill>
                  <a:schemeClr val="tx1"/>
                </a:solidFill>
                <a:effectLst/>
                <a:latin typeface="+mn-lt"/>
                <a:ea typeface="+mn-ea"/>
                <a:cs typeface="+mn-cs"/>
              </a:rPr>
              <a:t>Kadangi analitikas yra tarpininkas tarp programuotojų ir sistemos vartotojų, tarp kliento ir kompanijos, kurioje pats dirba, labai dažnai jam reikia atstovauti vieną pusę kitai. </a:t>
            </a:r>
          </a:p>
          <a:p>
            <a:pPr fontAlgn="base"/>
            <a:r>
              <a:rPr lang="lt-LT" sz="1200" kern="1200" dirty="0" smtClean="0">
                <a:solidFill>
                  <a:schemeClr val="tx1"/>
                </a:solidFill>
                <a:effectLst/>
                <a:latin typeface="+mn-lt"/>
                <a:ea typeface="+mn-ea"/>
                <a:cs typeface="+mn-cs"/>
              </a:rPr>
              <a:t>Analitikas pastoviai ieško balanso, tarp veikiančio sprendimo klientui, bet kuris būtų kuo paprastesnis ir pelningesnis kompanijai, kurioje jis pats dirba. Šioje vietoje dažnai tenka parodyti derybų įgūdžius. Bet tuo pačiu turi būti išlaikyti geri santykiai su klientu. </a:t>
            </a:r>
          </a:p>
          <a:p>
            <a:pPr lvl="0" fontAlgn="base"/>
            <a:r>
              <a:rPr lang="lt-LT" sz="1200" b="1" kern="1200" dirty="0" smtClean="0">
                <a:solidFill>
                  <a:schemeClr val="tx1"/>
                </a:solidFill>
                <a:effectLst/>
                <a:latin typeface="+mn-lt"/>
                <a:ea typeface="+mn-ea"/>
                <a:cs typeface="+mn-cs"/>
              </a:rPr>
              <a:t>Sistemos analizės ir projektavimo metodologijų išmanymas</a:t>
            </a:r>
            <a:endParaRPr lang="lt-LT" sz="1200" kern="1200" dirty="0" smtClean="0">
              <a:solidFill>
                <a:schemeClr val="tx1"/>
              </a:solidFill>
              <a:effectLst/>
              <a:latin typeface="+mn-lt"/>
              <a:ea typeface="+mn-ea"/>
              <a:cs typeface="+mn-cs"/>
            </a:endParaRPr>
          </a:p>
          <a:p>
            <a:pPr fontAlgn="base"/>
            <a:r>
              <a:rPr lang="lt-LT" sz="1200" kern="1200" dirty="0" smtClean="0">
                <a:solidFill>
                  <a:schemeClr val="tx1"/>
                </a:solidFill>
                <a:effectLst/>
                <a:latin typeface="+mn-lt"/>
                <a:ea typeface="+mn-ea"/>
                <a:cs typeface="+mn-cs"/>
              </a:rPr>
              <a:t>Reikalavimo surinkimo technikos, UML ir BPMN notacijos išmanymas, specifikavimo metodai</a:t>
            </a:r>
          </a:p>
          <a:p>
            <a:pPr lvl="0" fontAlgn="base"/>
            <a:r>
              <a:rPr lang="lt-LT" sz="1200" b="1" kern="1200" dirty="0" smtClean="0">
                <a:solidFill>
                  <a:schemeClr val="tx1"/>
                </a:solidFill>
                <a:effectLst/>
                <a:latin typeface="+mn-lt"/>
                <a:ea typeface="+mn-ea"/>
                <a:cs typeface="+mn-cs"/>
              </a:rPr>
              <a:t>Techninės IT žinios </a:t>
            </a:r>
            <a:endParaRPr lang="lt-LT" sz="1200" kern="1200" dirty="0" smtClean="0">
              <a:solidFill>
                <a:schemeClr val="tx1"/>
              </a:solidFill>
              <a:effectLst/>
              <a:latin typeface="+mn-lt"/>
              <a:ea typeface="+mn-ea"/>
              <a:cs typeface="+mn-cs"/>
            </a:endParaRPr>
          </a:p>
          <a:p>
            <a:pPr fontAlgn="base"/>
            <a:r>
              <a:rPr lang="lt-LT" sz="1200" kern="1200" dirty="0" smtClean="0">
                <a:solidFill>
                  <a:schemeClr val="tx1"/>
                </a:solidFill>
                <a:effectLst/>
                <a:latin typeface="+mn-lt"/>
                <a:ea typeface="+mn-ea"/>
                <a:cs typeface="+mn-cs"/>
              </a:rPr>
              <a:t>Kad parinkti klientui geriausią sprendimą, analitikas turi bent aukštame lygyje išmanyti, ką siūlo naujausios technologijos. Čia be abejo galima įtraukti į pagalbą techninius žmonės, bet analitikas turi suprasti IT terminologiją, tam kad susišnekėti su architektais ir programuotojais. </a:t>
            </a:r>
          </a:p>
          <a:p>
            <a:endParaRPr lang="lt-LT" dirty="0"/>
          </a:p>
        </p:txBody>
      </p:sp>
      <p:sp>
        <p:nvSpPr>
          <p:cNvPr id="4" name="Slide Number Placeholder 3"/>
          <p:cNvSpPr>
            <a:spLocks noGrp="1"/>
          </p:cNvSpPr>
          <p:nvPr>
            <p:ph type="sldNum" sz="quarter" idx="10"/>
          </p:nvPr>
        </p:nvSpPr>
        <p:spPr/>
        <p:txBody>
          <a:bodyPr/>
          <a:lstStyle/>
          <a:p>
            <a:fld id="{417CB601-C568-4016-9959-7728439A5581}" type="slidenum">
              <a:rPr lang="lt-LT" smtClean="0"/>
              <a:t>9</a:t>
            </a:fld>
            <a:endParaRPr lang="lt-LT"/>
          </a:p>
        </p:txBody>
      </p:sp>
    </p:spTree>
    <p:extLst>
      <p:ext uri="{BB962C8B-B14F-4D97-AF65-F5344CB8AC3E}">
        <p14:creationId xmlns:p14="http://schemas.microsoft.com/office/powerpoint/2010/main" val="3318501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0706" y="0"/>
            <a:ext cx="6571294" cy="6858000"/>
          </a:xfrm>
          <a:prstGeom prst="rect">
            <a:avLst/>
          </a:prstGeom>
        </p:spPr>
      </p:pic>
      <p:sp>
        <p:nvSpPr>
          <p:cNvPr id="2" name="Title 1"/>
          <p:cNvSpPr>
            <a:spLocks noGrp="1"/>
          </p:cNvSpPr>
          <p:nvPr>
            <p:ph type="ctrTitle" hasCustomPrompt="1"/>
          </p:nvPr>
        </p:nvSpPr>
        <p:spPr>
          <a:xfrm>
            <a:off x="1731818" y="2503487"/>
            <a:ext cx="4336473" cy="1006475"/>
          </a:xfrm>
        </p:spPr>
        <p:txBody>
          <a:bodyPr anchor="b"/>
          <a:lstStyle>
            <a:lvl1pPr algn="l">
              <a:defRPr sz="4000" b="1" spc="300">
                <a:solidFill>
                  <a:schemeClr val="accent5">
                    <a:lumMod val="50000"/>
                  </a:schemeClr>
                </a:solidFill>
              </a:defRPr>
            </a:lvl1pPr>
          </a:lstStyle>
          <a:p>
            <a:r>
              <a:rPr lang="en-GB" dirty="0" smtClean="0"/>
              <a:t>Title</a:t>
            </a:r>
            <a:endParaRPr lang="en-US" dirty="0"/>
          </a:p>
        </p:txBody>
      </p:sp>
      <p:sp>
        <p:nvSpPr>
          <p:cNvPr id="3" name="Subtitle 2"/>
          <p:cNvSpPr>
            <a:spLocks noGrp="1"/>
          </p:cNvSpPr>
          <p:nvPr>
            <p:ph type="subTitle" idx="1" hasCustomPrompt="1"/>
          </p:nvPr>
        </p:nvSpPr>
        <p:spPr>
          <a:xfrm>
            <a:off x="1731818" y="4045526"/>
            <a:ext cx="3532909" cy="1967923"/>
          </a:xfrm>
        </p:spPr>
        <p:txBody>
          <a:bodyPr/>
          <a:lstStyle>
            <a:lvl1pPr marL="0" indent="0" algn="l">
              <a:buNone/>
              <a:defRPr sz="2400">
                <a:solidFill>
                  <a:schemeClr val="accent5">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Presenter1</a:t>
            </a:r>
          </a:p>
          <a:p>
            <a:r>
              <a:rPr lang="en-US" dirty="0" smtClean="0"/>
              <a:t>Presenter2</a:t>
            </a:r>
            <a:endParaRPr lang="en-GB" dirty="0" smtClean="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1686" y="1555679"/>
            <a:ext cx="5209152" cy="947808"/>
          </a:xfrm>
          <a:prstGeom prst="rect">
            <a:avLst/>
          </a:prstGeom>
        </p:spPr>
      </p:pic>
    </p:spTree>
    <p:extLst>
      <p:ext uri="{BB962C8B-B14F-4D97-AF65-F5344CB8AC3E}">
        <p14:creationId xmlns:p14="http://schemas.microsoft.com/office/powerpoint/2010/main" val="19774801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95016" y="469900"/>
            <a:ext cx="1085768" cy="1085768"/>
          </a:xfrm>
          <a:prstGeom prst="rect">
            <a:avLst/>
          </a:prstGeom>
        </p:spPr>
      </p:pic>
    </p:spTree>
    <p:extLst>
      <p:ext uri="{BB962C8B-B14F-4D97-AF65-F5344CB8AC3E}">
        <p14:creationId xmlns:p14="http://schemas.microsoft.com/office/powerpoint/2010/main" val="19624632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317" y="276205"/>
            <a:ext cx="1414483" cy="1414483"/>
          </a:xfrm>
          <a:prstGeom prst="rect">
            <a:avLst/>
          </a:prstGeom>
        </p:spPr>
      </p:pic>
    </p:spTree>
    <p:extLst>
      <p:ext uri="{BB962C8B-B14F-4D97-AF65-F5344CB8AC3E}">
        <p14:creationId xmlns:p14="http://schemas.microsoft.com/office/powerpoint/2010/main" val="102537173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5283" y="470481"/>
            <a:ext cx="860261" cy="1114849"/>
          </a:xfrm>
          <a:prstGeom prst="rect">
            <a:avLst/>
          </a:prstGeom>
        </p:spPr>
      </p:pic>
    </p:spTree>
    <p:extLst>
      <p:ext uri="{BB962C8B-B14F-4D97-AF65-F5344CB8AC3E}">
        <p14:creationId xmlns:p14="http://schemas.microsoft.com/office/powerpoint/2010/main" val="148976428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73557" y="267639"/>
            <a:ext cx="1490518" cy="1490518"/>
          </a:xfrm>
          <a:prstGeom prst="rect">
            <a:avLst/>
          </a:prstGeom>
        </p:spPr>
      </p:pic>
    </p:spTree>
    <p:extLst>
      <p:ext uri="{BB962C8B-B14F-4D97-AF65-F5344CB8AC3E}">
        <p14:creationId xmlns:p14="http://schemas.microsoft.com/office/powerpoint/2010/main" val="18255610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19378" y="236620"/>
            <a:ext cx="1462393" cy="1454068"/>
          </a:xfrm>
          <a:prstGeom prst="rect">
            <a:avLst/>
          </a:prstGeom>
        </p:spPr>
      </p:pic>
    </p:spTree>
    <p:extLst>
      <p:ext uri="{BB962C8B-B14F-4D97-AF65-F5344CB8AC3E}">
        <p14:creationId xmlns:p14="http://schemas.microsoft.com/office/powerpoint/2010/main" val="11533246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graphicFrame>
        <p:nvGraphicFramePr>
          <p:cNvPr id="6" name="Table 5"/>
          <p:cNvGraphicFramePr>
            <a:graphicFrameLocks noGrp="1"/>
          </p:cNvGraphicFramePr>
          <p:nvPr userDrawn="1">
            <p:extLst>
              <p:ext uri="{D42A27DB-BD31-4B8C-83A1-F6EECF244321}">
                <p14:modId xmlns:p14="http://schemas.microsoft.com/office/powerpoint/2010/main" val="842020354"/>
              </p:ext>
            </p:extLst>
          </p:nvPr>
        </p:nvGraphicFramePr>
        <p:xfrm>
          <a:off x="1473860" y="2429712"/>
          <a:ext cx="8128002" cy="2451045"/>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490209">
                <a:tc>
                  <a:txBody>
                    <a:bodyPr/>
                    <a:lstStyle/>
                    <a:p>
                      <a:r>
                        <a:rPr lang="en-US" dirty="0" smtClean="0"/>
                        <a:t>Text</a:t>
                      </a:r>
                      <a:endParaRPr lang="en-US" dirty="0"/>
                    </a:p>
                  </a:txBody>
                  <a:tcPr>
                    <a:solidFill>
                      <a:schemeClr val="accent5">
                        <a:lumMod val="50000"/>
                      </a:schemeClr>
                    </a:solidFill>
                  </a:tcPr>
                </a:tc>
                <a:tc>
                  <a:txBody>
                    <a:bodyPr/>
                    <a:lstStyle/>
                    <a:p>
                      <a:endParaRPr lang="en-US"/>
                    </a:p>
                  </a:txBody>
                  <a:tcPr>
                    <a:solidFill>
                      <a:schemeClr val="accent5">
                        <a:lumMod val="50000"/>
                      </a:schemeClr>
                    </a:solidFill>
                  </a:tcPr>
                </a:tc>
                <a:tc>
                  <a:txBody>
                    <a:bodyPr/>
                    <a:lstStyle/>
                    <a:p>
                      <a:endParaRPr lang="en-US"/>
                    </a:p>
                  </a:txBody>
                  <a:tcPr>
                    <a:solidFill>
                      <a:schemeClr val="accent5">
                        <a:lumMod val="50000"/>
                      </a:schemeClr>
                    </a:solidFill>
                  </a:tcPr>
                </a:tc>
                <a:tc>
                  <a:txBody>
                    <a:bodyPr/>
                    <a:lstStyle/>
                    <a:p>
                      <a:endParaRPr lang="en-US"/>
                    </a:p>
                  </a:txBody>
                  <a:tcPr>
                    <a:solidFill>
                      <a:schemeClr val="accent5">
                        <a:lumMod val="50000"/>
                      </a:schemeClr>
                    </a:solidFill>
                  </a:tcPr>
                </a:tc>
                <a:tc>
                  <a:txBody>
                    <a:bodyPr/>
                    <a:lstStyle/>
                    <a:p>
                      <a:endParaRPr lang="en-US"/>
                    </a:p>
                  </a:txBody>
                  <a:tcPr>
                    <a:solidFill>
                      <a:schemeClr val="accent5">
                        <a:lumMod val="50000"/>
                      </a:schemeClr>
                    </a:solidFill>
                  </a:tcPr>
                </a:tc>
                <a:tc>
                  <a:txBody>
                    <a:bodyPr/>
                    <a:lstStyle/>
                    <a:p>
                      <a:endParaRPr lang="en-US" dirty="0"/>
                    </a:p>
                  </a:txBody>
                  <a:tcPr>
                    <a:solidFill>
                      <a:schemeClr val="accent5">
                        <a:lumMod val="50000"/>
                      </a:schemeClr>
                    </a:solidFill>
                  </a:tcPr>
                </a:tc>
                <a:extLst>
                  <a:ext uri="{0D108BD9-81ED-4DB2-BD59-A6C34878D82A}">
                    <a16:rowId xmlns:a16="http://schemas.microsoft.com/office/drawing/2014/main" val="10000"/>
                  </a:ext>
                </a:extLst>
              </a:tr>
              <a:tr h="490209">
                <a:tc>
                  <a:txBody>
                    <a:bodyPr/>
                    <a:lstStyle/>
                    <a:p>
                      <a:r>
                        <a:rPr lang="en-US" dirty="0" smtClean="0"/>
                        <a:t>text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9020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49020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49020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14627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5" name="Rounded Rectangle 4"/>
          <p:cNvSpPr/>
          <p:nvPr userDrawn="1"/>
        </p:nvSpPr>
        <p:spPr>
          <a:xfrm>
            <a:off x="1021278" y="2280062"/>
            <a:ext cx="2671948" cy="1615044"/>
          </a:xfrm>
          <a:prstGeom prst="round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6978733" y="2280062"/>
            <a:ext cx="1900052" cy="1900052"/>
          </a:xfrm>
          <a:prstGeom prst="ellipse">
            <a:avLst/>
          </a:prstGeom>
          <a:noFill/>
          <a:ln w="76200">
            <a:solidFill>
              <a:schemeClr val="accent1">
                <a:lumMod val="60000"/>
                <a:lumOff val="4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userDrawn="1"/>
        </p:nvSpPr>
        <p:spPr>
          <a:xfrm>
            <a:off x="9440884" y="2945080"/>
            <a:ext cx="1900052" cy="1900052"/>
          </a:xfrm>
          <a:prstGeom prst="ellipse">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userDrawn="1"/>
        </p:nvSpPr>
        <p:spPr>
          <a:xfrm>
            <a:off x="3336966" y="4180114"/>
            <a:ext cx="2375065" cy="1615044"/>
          </a:xfrm>
          <a:prstGeom prst="roundRect">
            <a:avLst/>
          </a:prstGeom>
          <a:noFill/>
          <a:ln w="76200">
            <a:solidFill>
              <a:schemeClr val="accent1">
                <a:lumMod val="60000"/>
                <a:lumOff val="4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852761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smtClean="0"/>
              <a:t>Click to edit Master text styles</a:t>
            </a:r>
          </a:p>
        </p:txBody>
      </p:sp>
    </p:spTree>
    <p:extLst>
      <p:ext uri="{BB962C8B-B14F-4D97-AF65-F5344CB8AC3E}">
        <p14:creationId xmlns:p14="http://schemas.microsoft.com/office/powerpoint/2010/main" val="923682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6244111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1873199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3514" y="365125"/>
            <a:ext cx="1570286" cy="1217585"/>
          </a:xfrm>
          <a:prstGeom prst="rect">
            <a:avLst/>
          </a:prstGeom>
        </p:spPr>
      </p:pic>
    </p:spTree>
    <p:extLst>
      <p:ext uri="{BB962C8B-B14F-4D97-AF65-F5344CB8AC3E}">
        <p14:creationId xmlns:p14="http://schemas.microsoft.com/office/powerpoint/2010/main" val="178281957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516091" cy="1325563"/>
          </a:xfrm>
        </p:spPr>
        <p:txBody>
          <a:bodyPr/>
          <a:lstStyle/>
          <a:p>
            <a:r>
              <a:rPr lang="en-GB" smtClean="0"/>
              <a:t>Click to edit Master title style</a:t>
            </a:r>
            <a:endParaRPr lang="en-US"/>
          </a:p>
        </p:txBody>
      </p:sp>
    </p:spTree>
    <p:extLst>
      <p:ext uri="{BB962C8B-B14F-4D97-AF65-F5344CB8AC3E}">
        <p14:creationId xmlns:p14="http://schemas.microsoft.com/office/powerpoint/2010/main" val="75625253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804876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Tree>
    <p:extLst>
      <p:ext uri="{BB962C8B-B14F-4D97-AF65-F5344CB8AC3E}">
        <p14:creationId xmlns:p14="http://schemas.microsoft.com/office/powerpoint/2010/main" val="1586420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Tree>
    <p:extLst>
      <p:ext uri="{BB962C8B-B14F-4D97-AF65-F5344CB8AC3E}">
        <p14:creationId xmlns:p14="http://schemas.microsoft.com/office/powerpoint/2010/main" val="127014859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140003540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41674846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0706" y="0"/>
            <a:ext cx="6571294" cy="6858000"/>
          </a:xfrm>
          <a:prstGeom prst="rect">
            <a:avLst/>
          </a:prstGeom>
        </p:spPr>
      </p:pic>
      <p:sp>
        <p:nvSpPr>
          <p:cNvPr id="3" name="Title 1"/>
          <p:cNvSpPr>
            <a:spLocks noGrp="1"/>
          </p:cNvSpPr>
          <p:nvPr>
            <p:ph type="title" idx="4294967295"/>
          </p:nvPr>
        </p:nvSpPr>
        <p:spPr>
          <a:xfrm>
            <a:off x="2414297" y="2453945"/>
            <a:ext cx="2951333" cy="1325563"/>
          </a:xfrm>
        </p:spPr>
        <p:txBody>
          <a:bodyPr/>
          <a:lstStyle>
            <a:lvl1pPr>
              <a:defRPr>
                <a:solidFill>
                  <a:schemeClr val="accent5">
                    <a:lumMod val="50000"/>
                  </a:schemeClr>
                </a:solidFill>
              </a:defRPr>
            </a:lvl1pPr>
          </a:lstStyle>
          <a:p>
            <a:r>
              <a:rPr lang="lt-LT" b="1" spc="600" dirty="0" smtClean="0">
                <a:latin typeface="Open Sans Light" panose="020B0604020202020204" charset="0"/>
                <a:ea typeface="Open Sans Light" panose="020B0604020202020204" charset="0"/>
                <a:cs typeface="Open Sans Light" panose="020B0604020202020204" charset="0"/>
              </a:rPr>
              <a:t>Ačiū</a:t>
            </a:r>
            <a:r>
              <a:rPr lang="en-US" b="1" spc="600" dirty="0" smtClean="0">
                <a:latin typeface="Open Sans Light" panose="020B0604020202020204" charset="0"/>
                <a:ea typeface="Open Sans Light" panose="020B0604020202020204" charset="0"/>
                <a:cs typeface="Open Sans Light" panose="020B0604020202020204" charset="0"/>
              </a:rPr>
              <a:t>!</a:t>
            </a:r>
            <a:endParaRPr lang="en-US" b="1" spc="600" dirty="0">
              <a:latin typeface="Open Sans Light" panose="020B0604020202020204" charset="0"/>
              <a:ea typeface="Open Sans Light" panose="020B0604020202020204" charset="0"/>
              <a:cs typeface="Open Sans Light" panose="020B0604020202020204" charset="0"/>
            </a:endParaRPr>
          </a:p>
        </p:txBody>
      </p:sp>
    </p:spTree>
    <p:extLst>
      <p:ext uri="{BB962C8B-B14F-4D97-AF65-F5344CB8AC3E}">
        <p14:creationId xmlns:p14="http://schemas.microsoft.com/office/powerpoint/2010/main" val="1191342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0223642">
            <a:off x="9925131" y="396956"/>
            <a:ext cx="1236582" cy="1236582"/>
          </a:xfrm>
          <a:prstGeom prst="rect">
            <a:avLst/>
          </a:prstGeom>
        </p:spPr>
      </p:pic>
    </p:spTree>
    <p:extLst>
      <p:ext uri="{BB962C8B-B14F-4D97-AF65-F5344CB8AC3E}">
        <p14:creationId xmlns:p14="http://schemas.microsoft.com/office/powerpoint/2010/main" val="20401871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69785" y="196551"/>
            <a:ext cx="1435903" cy="1561605"/>
          </a:xfrm>
          <a:prstGeom prst="rect">
            <a:avLst/>
          </a:prstGeom>
        </p:spPr>
      </p:pic>
    </p:spTree>
    <p:extLst>
      <p:ext uri="{BB962C8B-B14F-4D97-AF65-F5344CB8AC3E}">
        <p14:creationId xmlns:p14="http://schemas.microsoft.com/office/powerpoint/2010/main" val="9090493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0994" y="365124"/>
            <a:ext cx="1325563" cy="1325563"/>
          </a:xfrm>
          <a:prstGeom prst="rect">
            <a:avLst/>
          </a:prstGeom>
        </p:spPr>
      </p:pic>
    </p:spTree>
    <p:extLst>
      <p:ext uri="{BB962C8B-B14F-4D97-AF65-F5344CB8AC3E}">
        <p14:creationId xmlns:p14="http://schemas.microsoft.com/office/powerpoint/2010/main" val="17313601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3657" y="245269"/>
            <a:ext cx="1648812" cy="1512888"/>
          </a:xfrm>
          <a:prstGeom prst="rect">
            <a:avLst/>
          </a:prstGeom>
        </p:spPr>
      </p:pic>
    </p:spTree>
    <p:extLst>
      <p:ext uri="{BB962C8B-B14F-4D97-AF65-F5344CB8AC3E}">
        <p14:creationId xmlns:p14="http://schemas.microsoft.com/office/powerpoint/2010/main" val="16180343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305" y="270762"/>
            <a:ext cx="1289258" cy="1419926"/>
          </a:xfrm>
          <a:prstGeom prst="rect">
            <a:avLst/>
          </a:prstGeom>
        </p:spPr>
      </p:pic>
    </p:spTree>
    <p:extLst>
      <p:ext uri="{BB962C8B-B14F-4D97-AF65-F5344CB8AC3E}">
        <p14:creationId xmlns:p14="http://schemas.microsoft.com/office/powerpoint/2010/main" val="13759544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5242" y="233652"/>
            <a:ext cx="1488558" cy="1457036"/>
          </a:xfrm>
          <a:prstGeom prst="rect">
            <a:avLst/>
          </a:prstGeom>
        </p:spPr>
      </p:pic>
    </p:spTree>
    <p:extLst>
      <p:ext uri="{BB962C8B-B14F-4D97-AF65-F5344CB8AC3E}">
        <p14:creationId xmlns:p14="http://schemas.microsoft.com/office/powerpoint/2010/main" val="17235836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48055" cy="1325563"/>
          </a:xfrm>
        </p:spPr>
        <p:txBody>
          <a:bodyPr>
            <a:normAutofit/>
          </a:bodyPr>
          <a:lstStyle>
            <a:lvl1pPr>
              <a:defRPr sz="4000">
                <a:solidFill>
                  <a:schemeClr val="bg1">
                    <a:lumMod val="50000"/>
                  </a:schemeClr>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19310" y="450933"/>
            <a:ext cx="1136238" cy="1116610"/>
          </a:xfrm>
          <a:prstGeom prst="rect">
            <a:avLst/>
          </a:prstGeom>
        </p:spPr>
      </p:pic>
    </p:spTree>
    <p:extLst>
      <p:ext uri="{BB962C8B-B14F-4D97-AF65-F5344CB8AC3E}">
        <p14:creationId xmlns:p14="http://schemas.microsoft.com/office/powerpoint/2010/main" val="7965027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pic>
        <p:nvPicPr>
          <p:cNvPr id="9" name="Picture 8"/>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226178" y="6287250"/>
            <a:ext cx="1988877" cy="361877"/>
          </a:xfrm>
          <a:prstGeom prst="rect">
            <a:avLst/>
          </a:prstGeom>
        </p:spPr>
      </p:pic>
      <p:sp>
        <p:nvSpPr>
          <p:cNvPr id="10" name="Text Placeholder 4"/>
          <p:cNvSpPr txBox="1">
            <a:spLocks/>
          </p:cNvSpPr>
          <p:nvPr userDrawn="1"/>
        </p:nvSpPr>
        <p:spPr>
          <a:xfrm>
            <a:off x="10667402" y="6344310"/>
            <a:ext cx="1527267" cy="301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sz="1400" smtClean="0">
                <a:solidFill>
                  <a:schemeClr val="accent5">
                    <a:lumMod val="75000"/>
                  </a:schemeClr>
                </a:solidFill>
              </a:rPr>
              <a:t>www.alna.lt</a:t>
            </a:r>
            <a:endParaRPr lang="en-US" sz="1400" dirty="0">
              <a:solidFill>
                <a:schemeClr val="accent5">
                  <a:lumMod val="75000"/>
                </a:schemeClr>
              </a:solidFill>
            </a:endParaRPr>
          </a:p>
        </p:txBody>
      </p:sp>
    </p:spTree>
    <p:extLst>
      <p:ext uri="{BB962C8B-B14F-4D97-AF65-F5344CB8AC3E}">
        <p14:creationId xmlns:p14="http://schemas.microsoft.com/office/powerpoint/2010/main" val="321083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1" r:id="rId17"/>
    <p:sldLayoutId id="2147483652" r:id="rId18"/>
    <p:sldLayoutId id="2147483653" r:id="rId19"/>
    <p:sldLayoutId id="2147483654" r:id="rId20"/>
    <p:sldLayoutId id="2147483655" r:id="rId21"/>
    <p:sldLayoutId id="2147483656" r:id="rId22"/>
    <p:sldLayoutId id="2147483657" r:id="rId23"/>
    <p:sldLayoutId id="2147483658" r:id="rId24"/>
    <p:sldLayoutId id="2147483659" r:id="rId25"/>
    <p:sldLayoutId id="2147483661" r:id="rId2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modernanalyst.com/Portals/0/images/Roles%202.jpg"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dirty="0" smtClean="0"/>
              <a:t>Analizė</a:t>
            </a:r>
            <a:endParaRPr lang="en-US" dirty="0"/>
          </a:p>
        </p:txBody>
      </p:sp>
      <p:sp>
        <p:nvSpPr>
          <p:cNvPr id="3" name="Subtitle 2"/>
          <p:cNvSpPr>
            <a:spLocks noGrp="1"/>
          </p:cNvSpPr>
          <p:nvPr>
            <p:ph type="subTitle" idx="1"/>
          </p:nvPr>
        </p:nvSpPr>
        <p:spPr/>
        <p:txBody>
          <a:bodyPr/>
          <a:lstStyle/>
          <a:p>
            <a:pPr algn="just"/>
            <a:r>
              <a:rPr lang="lt-LT" dirty="0" smtClean="0"/>
              <a:t>Justina </a:t>
            </a:r>
            <a:r>
              <a:rPr lang="en-US" dirty="0" smtClean="0"/>
              <a:t>B</a:t>
            </a:r>
            <a:r>
              <a:rPr lang="lt-LT" dirty="0" err="1" smtClean="0"/>
              <a:t>astė</a:t>
            </a:r>
            <a:endParaRPr lang="en-US" dirty="0"/>
          </a:p>
        </p:txBody>
      </p:sp>
    </p:spTree>
    <p:extLst>
      <p:ext uri="{BB962C8B-B14F-4D97-AF65-F5344CB8AC3E}">
        <p14:creationId xmlns:p14="http://schemas.microsoft.com/office/powerpoint/2010/main" val="1051825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Klausimai</a:t>
            </a:r>
            <a:r>
              <a:rPr lang="en-US" dirty="0" smtClean="0"/>
              <a:t>?</a:t>
            </a:r>
            <a:endParaRPr lang="lt-LT" dirty="0"/>
          </a:p>
        </p:txBody>
      </p:sp>
      <p:sp>
        <p:nvSpPr>
          <p:cNvPr id="10" name="Content Placeholder 9"/>
          <p:cNvSpPr>
            <a:spLocks noGrp="1"/>
          </p:cNvSpPr>
          <p:nvPr>
            <p:ph idx="1"/>
          </p:nvPr>
        </p:nvSpPr>
        <p:spPr/>
        <p:txBody>
          <a:bodyPr/>
          <a:lstStyle/>
          <a:p>
            <a:endParaRPr lang="lt-LT"/>
          </a:p>
        </p:txBody>
      </p:sp>
    </p:spTree>
    <p:extLst>
      <p:ext uri="{BB962C8B-B14F-4D97-AF65-F5344CB8AC3E}">
        <p14:creationId xmlns:p14="http://schemas.microsoft.com/office/powerpoint/2010/main" val="2378981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Reikalavimų rinkimo technikos</a:t>
            </a:r>
            <a:endParaRPr lang="lt-LT" dirty="0"/>
          </a:p>
        </p:txBody>
      </p:sp>
      <p:sp>
        <p:nvSpPr>
          <p:cNvPr id="4" name="Content Placeholder 3"/>
          <p:cNvSpPr>
            <a:spLocks noGrp="1"/>
          </p:cNvSpPr>
          <p:nvPr>
            <p:ph idx="1"/>
          </p:nvPr>
        </p:nvSpPr>
        <p:spPr/>
        <p:txBody>
          <a:bodyPr/>
          <a:lstStyle/>
          <a:p>
            <a:r>
              <a:rPr lang="lt-LT" dirty="0" err="1" smtClean="0"/>
              <a:t>Interview</a:t>
            </a:r>
            <a:endParaRPr lang="lt-LT" dirty="0" smtClean="0"/>
          </a:p>
          <a:p>
            <a:r>
              <a:rPr lang="lt-LT" dirty="0" smtClean="0"/>
              <a:t>Apklausa</a:t>
            </a:r>
          </a:p>
          <a:p>
            <a:r>
              <a:rPr lang="lt-LT" dirty="0" smtClean="0"/>
              <a:t>Esamų sistemų ir dokumentų analizė</a:t>
            </a:r>
          </a:p>
          <a:p>
            <a:r>
              <a:rPr lang="lt-LT" dirty="0" smtClean="0"/>
              <a:t>Stebėsena</a:t>
            </a:r>
          </a:p>
          <a:p>
            <a:r>
              <a:rPr lang="lt-LT" dirty="0" smtClean="0"/>
              <a:t>Prototipai</a:t>
            </a:r>
          </a:p>
          <a:p>
            <a:r>
              <a:rPr lang="lt-LT" dirty="0" err="1" smtClean="0"/>
              <a:t>Brainstorming</a:t>
            </a:r>
            <a:endParaRPr lang="lt-LT" dirty="0" smtClean="0"/>
          </a:p>
          <a:p>
            <a:r>
              <a:rPr lang="lt-LT" dirty="0" smtClean="0"/>
              <a:t>Panaudos atvejų metodas</a:t>
            </a:r>
          </a:p>
          <a:p>
            <a:r>
              <a:rPr lang="lt-LT" dirty="0" smtClean="0"/>
              <a:t>...</a:t>
            </a:r>
            <a:endParaRPr lang="lt-LT" dirty="0"/>
          </a:p>
        </p:txBody>
      </p:sp>
      <p:pic>
        <p:nvPicPr>
          <p:cNvPr id="8" name="Picture 7" descr="https://i.pinimg.com/736x/5f/71/b4/5f71b4dbad2314e908f138e10f2d2a33--business-analyst.jpg"/>
          <p:cNvPicPr/>
          <p:nvPr/>
        </p:nvPicPr>
        <p:blipFill>
          <a:blip r:embed="rId3">
            <a:extLst>
              <a:ext uri="{28A0092B-C50C-407E-A947-70E740481C1C}">
                <a14:useLocalDpi xmlns:a14="http://schemas.microsoft.com/office/drawing/2010/main" val="0"/>
              </a:ext>
            </a:extLst>
          </a:blip>
          <a:srcRect/>
          <a:stretch>
            <a:fillRect/>
          </a:stretch>
        </p:blipFill>
        <p:spPr bwMode="auto">
          <a:xfrm>
            <a:off x="7844526" y="236677"/>
            <a:ext cx="4063253" cy="5081867"/>
          </a:xfrm>
          <a:prstGeom prst="rect">
            <a:avLst/>
          </a:prstGeom>
          <a:noFill/>
          <a:ln>
            <a:noFill/>
          </a:ln>
        </p:spPr>
      </p:pic>
    </p:spTree>
    <p:extLst>
      <p:ext uri="{BB962C8B-B14F-4D97-AF65-F5344CB8AC3E}">
        <p14:creationId xmlns:p14="http://schemas.microsoft.com/office/powerpoint/2010/main" val="116142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Panaudos atvejų metodas</a:t>
            </a:r>
          </a:p>
        </p:txBody>
      </p:sp>
      <p:sp>
        <p:nvSpPr>
          <p:cNvPr id="3" name="Content Placeholder 2"/>
          <p:cNvSpPr>
            <a:spLocks noGrp="1"/>
          </p:cNvSpPr>
          <p:nvPr>
            <p:ph idx="1"/>
          </p:nvPr>
        </p:nvSpPr>
        <p:spPr/>
        <p:txBody>
          <a:bodyPr/>
          <a:lstStyle/>
          <a:p>
            <a:r>
              <a:rPr lang="en-US" dirty="0" err="1" smtClean="0"/>
              <a:t>Aktoriai</a:t>
            </a:r>
            <a:endParaRPr lang="en-US" dirty="0" smtClean="0"/>
          </a:p>
          <a:p>
            <a:r>
              <a:rPr lang="en-US" dirty="0" err="1" smtClean="0"/>
              <a:t>Panaudos</a:t>
            </a:r>
            <a:r>
              <a:rPr lang="en-US" dirty="0" smtClean="0"/>
              <a:t> </a:t>
            </a:r>
            <a:r>
              <a:rPr lang="en-US" dirty="0" err="1" smtClean="0"/>
              <a:t>atvejai</a:t>
            </a:r>
            <a:r>
              <a:rPr lang="lt-LT" dirty="0" smtClean="0"/>
              <a:t> (PA)</a:t>
            </a:r>
            <a:endParaRPr lang="lt-LT" dirty="0"/>
          </a:p>
        </p:txBody>
      </p:sp>
    </p:spTree>
    <p:extLst>
      <p:ext uri="{BB962C8B-B14F-4D97-AF65-F5344CB8AC3E}">
        <p14:creationId xmlns:p14="http://schemas.microsoft.com/office/powerpoint/2010/main" val="3314721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888941" cy="1325563"/>
          </a:xfrm>
        </p:spPr>
        <p:txBody>
          <a:bodyPr/>
          <a:lstStyle/>
          <a:p>
            <a:r>
              <a:rPr lang="en-US" dirty="0" err="1" smtClean="0"/>
              <a:t>Panaudos</a:t>
            </a:r>
            <a:r>
              <a:rPr lang="en-US" dirty="0" smtClean="0"/>
              <a:t> </a:t>
            </a:r>
            <a:r>
              <a:rPr lang="en-US" dirty="0" err="1" smtClean="0"/>
              <a:t>atvej</a:t>
            </a:r>
            <a:r>
              <a:rPr lang="lt-LT" dirty="0" smtClean="0"/>
              <a:t>ų metodas - Aktoriai</a:t>
            </a:r>
            <a:endParaRPr lang="lt-LT" dirty="0"/>
          </a:p>
        </p:txBody>
      </p:sp>
      <p:sp>
        <p:nvSpPr>
          <p:cNvPr id="3" name="Content Placeholder 2"/>
          <p:cNvSpPr>
            <a:spLocks noGrp="1"/>
          </p:cNvSpPr>
          <p:nvPr>
            <p:ph idx="1"/>
          </p:nvPr>
        </p:nvSpPr>
        <p:spPr/>
        <p:txBody>
          <a:bodyPr/>
          <a:lstStyle/>
          <a:p>
            <a:endParaRPr lang="lt-LT" dirty="0"/>
          </a:p>
        </p:txBody>
      </p:sp>
      <p:pic>
        <p:nvPicPr>
          <p:cNvPr id="4" name="Picture 3"/>
          <p:cNvPicPr/>
          <p:nvPr/>
        </p:nvPicPr>
        <p:blipFill>
          <a:blip r:embed="rId3"/>
          <a:stretch>
            <a:fillRect/>
          </a:stretch>
        </p:blipFill>
        <p:spPr>
          <a:xfrm>
            <a:off x="838199" y="1825625"/>
            <a:ext cx="4150659" cy="4351338"/>
          </a:xfrm>
          <a:prstGeom prst="rect">
            <a:avLst/>
          </a:prstGeom>
        </p:spPr>
      </p:pic>
    </p:spTree>
    <p:extLst>
      <p:ext uri="{BB962C8B-B14F-4D97-AF65-F5344CB8AC3E}">
        <p14:creationId xmlns:p14="http://schemas.microsoft.com/office/powerpoint/2010/main" val="3300693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Panaudos </a:t>
            </a:r>
            <a:r>
              <a:rPr lang="lt-LT" dirty="0" smtClean="0"/>
              <a:t>atvejis</a:t>
            </a:r>
            <a:endParaRPr lang="lt-LT" dirty="0"/>
          </a:p>
        </p:txBody>
      </p:sp>
      <p:sp>
        <p:nvSpPr>
          <p:cNvPr id="3" name="Content Placeholder 2"/>
          <p:cNvSpPr>
            <a:spLocks noGrp="1"/>
          </p:cNvSpPr>
          <p:nvPr>
            <p:ph idx="1"/>
          </p:nvPr>
        </p:nvSpPr>
        <p:spPr/>
        <p:txBody>
          <a:bodyPr>
            <a:normAutofit/>
          </a:bodyPr>
          <a:lstStyle/>
          <a:p>
            <a:pPr marL="0" indent="0">
              <a:buNone/>
            </a:pPr>
            <a:r>
              <a:rPr lang="lt-LT" dirty="0"/>
              <a:t>Panaudos atvejis apibrėžia:</a:t>
            </a:r>
          </a:p>
          <a:p>
            <a:pPr lvl="0"/>
            <a:r>
              <a:rPr lang="lt-LT" dirty="0"/>
              <a:t>Kaip aktoriai naudodamiesi sistema pasiekia </a:t>
            </a:r>
            <a:r>
              <a:rPr lang="lt-LT" dirty="0" smtClean="0"/>
              <a:t>konkretų </a:t>
            </a:r>
            <a:r>
              <a:rPr lang="lt-LT" dirty="0"/>
              <a:t>veiklos tikslą.</a:t>
            </a:r>
          </a:p>
          <a:p>
            <a:pPr lvl="0"/>
            <a:r>
              <a:rPr lang="lt-LT" dirty="0"/>
              <a:t>Kokios situacijos gali sutrukdyti pasiekti tikslą ir kaip elgiamasi kiekvienos iš tų situacijų atveju.</a:t>
            </a:r>
          </a:p>
          <a:p>
            <a:endParaRPr lang="lt-LT" dirty="0"/>
          </a:p>
        </p:txBody>
      </p:sp>
    </p:spTree>
    <p:extLst>
      <p:ext uri="{BB962C8B-B14F-4D97-AF65-F5344CB8AC3E}">
        <p14:creationId xmlns:p14="http://schemas.microsoft.com/office/powerpoint/2010/main" val="1138321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lt-LT" dirty="0" smtClean="0"/>
              <a:t>Panaudos atvejų metodas</a:t>
            </a:r>
            <a:endParaRPr lang="lt-LT" dirty="0"/>
          </a:p>
        </p:txBody>
      </p:sp>
      <p:sp>
        <p:nvSpPr>
          <p:cNvPr id="7" name="Content Placeholder 6"/>
          <p:cNvSpPr>
            <a:spLocks noGrp="1"/>
          </p:cNvSpPr>
          <p:nvPr>
            <p:ph idx="1"/>
          </p:nvPr>
        </p:nvSpPr>
        <p:spPr/>
        <p:txBody>
          <a:bodyPr/>
          <a:lstStyle/>
          <a:p>
            <a:pPr marL="0" lvl="0" indent="0" fontAlgn="base">
              <a:buNone/>
            </a:pPr>
            <a:r>
              <a:rPr lang="lt-LT" dirty="0" smtClean="0"/>
              <a:t>1. Išskirti </a:t>
            </a:r>
            <a:r>
              <a:rPr lang="lt-LT" dirty="0"/>
              <a:t>aktorius (aktorių diagrama)</a:t>
            </a:r>
          </a:p>
          <a:p>
            <a:pPr marL="0" lvl="0" indent="0" fontAlgn="base">
              <a:buNone/>
            </a:pPr>
            <a:r>
              <a:rPr lang="lt-LT" dirty="0" smtClean="0"/>
              <a:t>2. Išskirti panaudos </a:t>
            </a:r>
            <a:r>
              <a:rPr lang="lt-LT" dirty="0"/>
              <a:t>atvejus </a:t>
            </a:r>
          </a:p>
          <a:p>
            <a:pPr marL="0" lvl="0" indent="0" fontAlgn="base">
              <a:buNone/>
            </a:pPr>
            <a:r>
              <a:rPr lang="lt-LT" dirty="0" smtClean="0"/>
              <a:t>3. Sugrupuoti </a:t>
            </a:r>
            <a:r>
              <a:rPr lang="lt-LT" dirty="0"/>
              <a:t>panaudos atvejus paketais (panaudos atvejų diagrama)</a:t>
            </a:r>
          </a:p>
          <a:p>
            <a:pPr marL="0" lvl="0" indent="0" fontAlgn="base">
              <a:buNone/>
            </a:pPr>
            <a:r>
              <a:rPr lang="lt-LT" dirty="0" smtClean="0"/>
              <a:t>4. Dokumentuoti </a:t>
            </a:r>
            <a:r>
              <a:rPr lang="lt-LT" dirty="0"/>
              <a:t>panaudos atvejus </a:t>
            </a:r>
            <a:r>
              <a:rPr lang="en-US" dirty="0"/>
              <a:t> </a:t>
            </a:r>
            <a:r>
              <a:rPr lang="en-US" dirty="0" smtClean="0"/>
              <a:t>- </a:t>
            </a:r>
            <a:r>
              <a:rPr lang="lt-LT" dirty="0" smtClean="0"/>
              <a:t>bent </a:t>
            </a:r>
            <a:r>
              <a:rPr lang="lt-LT" dirty="0"/>
              <a:t>sudėtingi scenarijai vizualizuojami </a:t>
            </a:r>
            <a:r>
              <a:rPr lang="en-US" dirty="0" err="1" smtClean="0"/>
              <a:t>veiklos</a:t>
            </a:r>
            <a:r>
              <a:rPr lang="lt-LT" dirty="0" smtClean="0"/>
              <a:t> </a:t>
            </a:r>
            <a:r>
              <a:rPr lang="en-US" dirty="0" smtClean="0"/>
              <a:t>(activity) </a:t>
            </a:r>
            <a:r>
              <a:rPr lang="lt-LT" dirty="0" smtClean="0"/>
              <a:t>diagrama</a:t>
            </a:r>
            <a:endParaRPr lang="lt-LT" dirty="0"/>
          </a:p>
          <a:p>
            <a:endParaRPr lang="lt-LT" dirty="0"/>
          </a:p>
        </p:txBody>
      </p:sp>
    </p:spTree>
    <p:extLst>
      <p:ext uri="{BB962C8B-B14F-4D97-AF65-F5344CB8AC3E}">
        <p14:creationId xmlns:p14="http://schemas.microsoft.com/office/powerpoint/2010/main" val="3377320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Panaudos atvejų diagrama</a:t>
            </a:r>
            <a:endParaRPr lang="lt-LT" dirty="0"/>
          </a:p>
        </p:txBody>
      </p:sp>
      <p:pic>
        <p:nvPicPr>
          <p:cNvPr id="4" name="Content Placeholder 3" descr="https://www.studijuok.lt/uploads/1/images/association.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074882"/>
            <a:ext cx="3209524" cy="2561905"/>
          </a:xfrm>
          <a:prstGeom prst="rect">
            <a:avLst/>
          </a:prstGeom>
          <a:noFill/>
          <a:ln>
            <a:noFill/>
          </a:ln>
        </p:spPr>
      </p:pic>
    </p:spTree>
    <p:extLst>
      <p:ext uri="{BB962C8B-B14F-4D97-AF65-F5344CB8AC3E}">
        <p14:creationId xmlns:p14="http://schemas.microsoft.com/office/powerpoint/2010/main" val="1842655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Ry</a:t>
            </a:r>
            <a:r>
              <a:rPr lang="lt-LT" dirty="0" smtClean="0"/>
              <a:t>šiai tarp panaudos atvejų</a:t>
            </a:r>
            <a:endParaRPr lang="lt-LT" dirty="0"/>
          </a:p>
        </p:txBody>
      </p:sp>
      <p:sp>
        <p:nvSpPr>
          <p:cNvPr id="3" name="Content Placeholder 2"/>
          <p:cNvSpPr>
            <a:spLocks noGrp="1"/>
          </p:cNvSpPr>
          <p:nvPr>
            <p:ph idx="1"/>
          </p:nvPr>
        </p:nvSpPr>
        <p:spPr/>
        <p:txBody>
          <a:bodyPr/>
          <a:lstStyle/>
          <a:p>
            <a:endParaRPr lang="lt-LT" dirty="0"/>
          </a:p>
        </p:txBody>
      </p:sp>
      <p:pic>
        <p:nvPicPr>
          <p:cNvPr id="4" name="Picture 3"/>
          <p:cNvPicPr/>
          <p:nvPr/>
        </p:nvPicPr>
        <p:blipFill>
          <a:blip r:embed="rId3"/>
          <a:stretch>
            <a:fillRect/>
          </a:stretch>
        </p:blipFill>
        <p:spPr>
          <a:xfrm>
            <a:off x="945776" y="2465891"/>
            <a:ext cx="6448070" cy="3114637"/>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8928847" y="2985257"/>
            <a:ext cx="2232212" cy="2032074"/>
          </a:xfrm>
          <a:prstGeom prst="rect">
            <a:avLst/>
          </a:prstGeom>
          <a:noFill/>
          <a:ln>
            <a:noFill/>
          </a:ln>
        </p:spPr>
      </p:pic>
      <p:sp>
        <p:nvSpPr>
          <p:cNvPr id="7" name="TextBox 6"/>
          <p:cNvSpPr txBox="1"/>
          <p:nvPr/>
        </p:nvSpPr>
        <p:spPr>
          <a:xfrm>
            <a:off x="9305365" y="2649071"/>
            <a:ext cx="1544525" cy="369332"/>
          </a:xfrm>
          <a:prstGeom prst="rect">
            <a:avLst/>
          </a:prstGeom>
          <a:noFill/>
        </p:spPr>
        <p:txBody>
          <a:bodyPr wrap="none" rtlCol="0">
            <a:spAutoFit/>
          </a:bodyPr>
          <a:lstStyle/>
          <a:p>
            <a:r>
              <a:rPr lang="lt-LT" dirty="0" err="1" smtClean="0"/>
              <a:t>Generalization</a:t>
            </a:r>
            <a:endParaRPr lang="lt-LT" dirty="0"/>
          </a:p>
        </p:txBody>
      </p:sp>
    </p:spTree>
    <p:extLst>
      <p:ext uri="{BB962C8B-B14F-4D97-AF65-F5344CB8AC3E}">
        <p14:creationId xmlns:p14="http://schemas.microsoft.com/office/powerpoint/2010/main" val="2994491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Pavyzdys</a:t>
            </a:r>
            <a:endParaRPr lang="lt-LT"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7130" y="1784817"/>
            <a:ext cx="5291697" cy="3772227"/>
          </a:xfrm>
          <a:prstGeom prst="rect">
            <a:avLst/>
          </a:prstGeom>
          <a:noFill/>
          <a:ln>
            <a:noFill/>
          </a:ln>
        </p:spPr>
      </p:pic>
    </p:spTree>
    <p:extLst>
      <p:ext uri="{BB962C8B-B14F-4D97-AF65-F5344CB8AC3E}">
        <p14:creationId xmlns:p14="http://schemas.microsoft.com/office/powerpoint/2010/main" val="3460499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Panaudos</a:t>
            </a:r>
            <a:r>
              <a:rPr lang="en-US" dirty="0" smtClean="0"/>
              <a:t> </a:t>
            </a:r>
            <a:r>
              <a:rPr lang="en-US" dirty="0" err="1" smtClean="0"/>
              <a:t>atvejo</a:t>
            </a:r>
            <a:r>
              <a:rPr lang="en-US" dirty="0" smtClean="0"/>
              <a:t> </a:t>
            </a:r>
            <a:r>
              <a:rPr lang="en-US" dirty="0" err="1" smtClean="0"/>
              <a:t>apra</a:t>
            </a:r>
            <a:r>
              <a:rPr lang="lt-LT" dirty="0" smtClean="0"/>
              <a:t>š</a:t>
            </a:r>
            <a:r>
              <a:rPr lang="en-US" dirty="0" err="1" smtClean="0"/>
              <a:t>ymas</a:t>
            </a:r>
            <a:endParaRPr lang="lt-LT" dirty="0"/>
          </a:p>
        </p:txBody>
      </p:sp>
      <p:sp>
        <p:nvSpPr>
          <p:cNvPr id="3" name="Content Placeholder 2"/>
          <p:cNvSpPr>
            <a:spLocks noGrp="1"/>
          </p:cNvSpPr>
          <p:nvPr>
            <p:ph idx="1"/>
          </p:nvPr>
        </p:nvSpPr>
        <p:spPr/>
        <p:txBody>
          <a:bodyPr>
            <a:normAutofit fontScale="85000" lnSpcReduction="20000"/>
          </a:bodyPr>
          <a:lstStyle/>
          <a:p>
            <a:r>
              <a:rPr lang="lt-LT" dirty="0" smtClean="0"/>
              <a:t>Pavadinimas</a:t>
            </a:r>
          </a:p>
          <a:p>
            <a:r>
              <a:rPr lang="lt-LT" dirty="0" smtClean="0"/>
              <a:t>Aktoriai</a:t>
            </a:r>
          </a:p>
          <a:p>
            <a:r>
              <a:rPr lang="lt-LT" dirty="0" smtClean="0"/>
              <a:t>Tikslas „Panaudos </a:t>
            </a:r>
            <a:r>
              <a:rPr lang="lt-LT" dirty="0"/>
              <a:t>atvejis </a:t>
            </a:r>
            <a:r>
              <a:rPr lang="lt-LT" dirty="0" smtClean="0"/>
              <a:t>skirtas...“</a:t>
            </a:r>
          </a:p>
          <a:p>
            <a:r>
              <a:rPr lang="lt-LT" b="1" dirty="0" smtClean="0"/>
              <a:t>Inicijuojantys įvykiai</a:t>
            </a:r>
          </a:p>
          <a:p>
            <a:r>
              <a:rPr lang="lt-LT" b="1" dirty="0" smtClean="0"/>
              <a:t>Išankstinės sąlygos</a:t>
            </a:r>
          </a:p>
          <a:p>
            <a:r>
              <a:rPr lang="lt-LT" b="1" dirty="0" smtClean="0"/>
              <a:t>Prielaidos </a:t>
            </a:r>
            <a:r>
              <a:rPr lang="lt-LT" b="1" dirty="0"/>
              <a:t>ir veiklos taisyklės </a:t>
            </a:r>
            <a:endParaRPr lang="lt-LT" b="1" dirty="0" smtClean="0"/>
          </a:p>
          <a:p>
            <a:r>
              <a:rPr lang="lt-LT" b="1" dirty="0"/>
              <a:t>Galutinės </a:t>
            </a:r>
            <a:r>
              <a:rPr lang="lt-LT" b="1" dirty="0" smtClean="0"/>
              <a:t>sąlygos</a:t>
            </a:r>
            <a:endParaRPr lang="lt-LT" b="1" dirty="0"/>
          </a:p>
          <a:p>
            <a:r>
              <a:rPr lang="lt-LT" dirty="0" smtClean="0"/>
              <a:t>Duomenų grupės</a:t>
            </a:r>
          </a:p>
          <a:p>
            <a:r>
              <a:rPr lang="lt-LT" dirty="0" smtClean="0"/>
              <a:t>Prioritetas</a:t>
            </a:r>
          </a:p>
          <a:p>
            <a:r>
              <a:rPr lang="lt-LT" dirty="0"/>
              <a:t>Susiję reikalavimai </a:t>
            </a:r>
            <a:endParaRPr lang="lt-LT" dirty="0" smtClean="0"/>
          </a:p>
          <a:p>
            <a:r>
              <a:rPr lang="lt-LT" dirty="0"/>
              <a:t>Panaudos atvejo scenarijus </a:t>
            </a:r>
          </a:p>
        </p:txBody>
      </p:sp>
      <p:sp>
        <p:nvSpPr>
          <p:cNvPr id="4" name="Right Brace 3"/>
          <p:cNvSpPr/>
          <p:nvPr/>
        </p:nvSpPr>
        <p:spPr>
          <a:xfrm>
            <a:off x="4975413" y="2958354"/>
            <a:ext cx="766482" cy="1600200"/>
          </a:xfrm>
          <a:prstGeom prst="rightBrace">
            <a:avLst/>
          </a:prstGeom>
          <a:ln w="9525"/>
        </p:spPr>
        <p:style>
          <a:lnRef idx="3">
            <a:schemeClr val="accent5"/>
          </a:lnRef>
          <a:fillRef idx="0">
            <a:schemeClr val="accent5"/>
          </a:fillRef>
          <a:effectRef idx="2">
            <a:schemeClr val="accent5"/>
          </a:effectRef>
          <a:fontRef idx="minor">
            <a:schemeClr val="tx1"/>
          </a:fontRef>
        </p:style>
        <p:txBody>
          <a:bodyPr rtlCol="0" anchor="ctr"/>
          <a:lstStyle/>
          <a:p>
            <a:pPr algn="ctr"/>
            <a:endParaRPr lang="lt-LT"/>
          </a:p>
        </p:txBody>
      </p:sp>
      <p:sp>
        <p:nvSpPr>
          <p:cNvPr id="5" name="TextBox 4"/>
          <p:cNvSpPr txBox="1"/>
          <p:nvPr/>
        </p:nvSpPr>
        <p:spPr>
          <a:xfrm>
            <a:off x="5951136" y="3573788"/>
            <a:ext cx="3529040" cy="461665"/>
          </a:xfrm>
          <a:prstGeom prst="rect">
            <a:avLst/>
          </a:prstGeom>
          <a:noFill/>
        </p:spPr>
        <p:txBody>
          <a:bodyPr wrap="square" rtlCol="0">
            <a:spAutoFit/>
          </a:bodyPr>
          <a:lstStyle/>
          <a:p>
            <a:r>
              <a:rPr lang="lt-LT" sz="2400" dirty="0" smtClean="0"/>
              <a:t>Įtakojantys įvykiai</a:t>
            </a:r>
            <a:endParaRPr lang="lt-LT" sz="2400" dirty="0"/>
          </a:p>
        </p:txBody>
      </p:sp>
    </p:spTree>
    <p:extLst>
      <p:ext uri="{BB962C8B-B14F-4D97-AF65-F5344CB8AC3E}">
        <p14:creationId xmlns:p14="http://schemas.microsoft.com/office/powerpoint/2010/main" val="796673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t-LT" dirty="0" err="1" smtClean="0"/>
              <a:t>Agenda</a:t>
            </a:r>
            <a:endParaRPr lang="lt-LT" dirty="0"/>
          </a:p>
        </p:txBody>
      </p:sp>
      <p:sp>
        <p:nvSpPr>
          <p:cNvPr id="5" name="Content Placeholder 4"/>
          <p:cNvSpPr>
            <a:spLocks noGrp="1"/>
          </p:cNvSpPr>
          <p:nvPr>
            <p:ph idx="1"/>
          </p:nvPr>
        </p:nvSpPr>
        <p:spPr/>
        <p:txBody>
          <a:bodyPr/>
          <a:lstStyle/>
          <a:p>
            <a:r>
              <a:rPr lang="lt-LT" dirty="0" smtClean="0"/>
              <a:t>Bendra dalis</a:t>
            </a:r>
          </a:p>
          <a:p>
            <a:pPr lvl="1"/>
            <a:r>
              <a:rPr lang="lt-LT" dirty="0" smtClean="0"/>
              <a:t>Kas yra analitikas ir ką jis daro</a:t>
            </a:r>
          </a:p>
          <a:p>
            <a:pPr lvl="1"/>
            <a:r>
              <a:rPr lang="lt-LT" dirty="0" smtClean="0"/>
              <a:t>Analizės veikla pagal projekto etapus </a:t>
            </a:r>
            <a:endParaRPr lang="lt-LT" dirty="0"/>
          </a:p>
          <a:p>
            <a:pPr lvl="1"/>
            <a:r>
              <a:rPr lang="lt-LT" dirty="0" smtClean="0"/>
              <a:t>Analizės </a:t>
            </a:r>
            <a:r>
              <a:rPr lang="lt-LT" dirty="0" err="1" smtClean="0"/>
              <a:t>pateiktys</a:t>
            </a:r>
            <a:endParaRPr lang="lt-LT" dirty="0" smtClean="0"/>
          </a:p>
          <a:p>
            <a:pPr lvl="1"/>
            <a:r>
              <a:rPr lang="lt-LT" dirty="0" smtClean="0"/>
              <a:t>Analitikui reikalingi įgūdžiai</a:t>
            </a:r>
          </a:p>
          <a:p>
            <a:pPr lvl="1"/>
            <a:endParaRPr lang="lt-LT" dirty="0"/>
          </a:p>
          <a:p>
            <a:r>
              <a:rPr lang="lt-LT" dirty="0" smtClean="0"/>
              <a:t>Praktinė dalis</a:t>
            </a:r>
          </a:p>
          <a:p>
            <a:pPr lvl="1"/>
            <a:r>
              <a:rPr lang="lt-LT" dirty="0" smtClean="0"/>
              <a:t>Reikalavimų rinkimo technikos</a:t>
            </a:r>
          </a:p>
          <a:p>
            <a:pPr lvl="1"/>
            <a:r>
              <a:rPr lang="lt-LT" dirty="0" smtClean="0"/>
              <a:t>Panaudos atvejų metodas</a:t>
            </a:r>
          </a:p>
          <a:p>
            <a:pPr lvl="1"/>
            <a:endParaRPr lang="lt-LT" dirty="0" smtClean="0"/>
          </a:p>
        </p:txBody>
      </p:sp>
    </p:spTree>
    <p:extLst>
      <p:ext uri="{BB962C8B-B14F-4D97-AF65-F5344CB8AC3E}">
        <p14:creationId xmlns:p14="http://schemas.microsoft.com/office/powerpoint/2010/main" val="1057897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Veiklos (</a:t>
            </a:r>
            <a:r>
              <a:rPr lang="lt-LT" dirty="0" err="1" smtClean="0"/>
              <a:t>activity</a:t>
            </a:r>
            <a:r>
              <a:rPr lang="lt-LT" dirty="0" smtClean="0"/>
              <a:t>) diagrama</a:t>
            </a:r>
            <a:endParaRPr lang="lt-LT"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21977" y="1815353"/>
            <a:ext cx="5323648" cy="3633560"/>
          </a:xfrm>
          <a:prstGeom prst="rect">
            <a:avLst/>
          </a:prstGeom>
          <a:noFill/>
          <a:ln>
            <a:noFill/>
          </a:ln>
        </p:spPr>
      </p:pic>
      <p:pic>
        <p:nvPicPr>
          <p:cNvPr id="5" name="Picture 4"/>
          <p:cNvPicPr/>
          <p:nvPr/>
        </p:nvPicPr>
        <p:blipFill>
          <a:blip r:embed="rId4"/>
          <a:stretch>
            <a:fillRect/>
          </a:stretch>
        </p:blipFill>
        <p:spPr>
          <a:xfrm>
            <a:off x="7298671" y="4249271"/>
            <a:ext cx="4077541" cy="1083168"/>
          </a:xfrm>
          <a:prstGeom prst="rect">
            <a:avLst/>
          </a:prstGeom>
        </p:spPr>
      </p:pic>
      <p:sp>
        <p:nvSpPr>
          <p:cNvPr id="6" name="TextBox 5"/>
          <p:cNvSpPr txBox="1"/>
          <p:nvPr/>
        </p:nvSpPr>
        <p:spPr>
          <a:xfrm>
            <a:off x="7947211" y="3879939"/>
            <a:ext cx="2971070" cy="369332"/>
          </a:xfrm>
          <a:prstGeom prst="rect">
            <a:avLst/>
          </a:prstGeom>
          <a:noFill/>
        </p:spPr>
        <p:txBody>
          <a:bodyPr wrap="none" rtlCol="0">
            <a:spAutoFit/>
          </a:bodyPr>
          <a:lstStyle/>
          <a:p>
            <a:r>
              <a:rPr lang="lt-LT" dirty="0" smtClean="0"/>
              <a:t>Objekto būsenos pasikeitimas</a:t>
            </a:r>
            <a:endParaRPr lang="lt-LT" dirty="0"/>
          </a:p>
        </p:txBody>
      </p:sp>
    </p:spTree>
    <p:extLst>
      <p:ext uri="{BB962C8B-B14F-4D97-AF65-F5344CB8AC3E}">
        <p14:creationId xmlns:p14="http://schemas.microsoft.com/office/powerpoint/2010/main" val="688462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Decision</a:t>
            </a:r>
            <a:r>
              <a:rPr lang="lt-LT" dirty="0" smtClean="0"/>
              <a:t> ir Merge </a:t>
            </a:r>
            <a:r>
              <a:rPr lang="lt-LT" dirty="0" err="1" smtClean="0"/>
              <a:t>Points</a:t>
            </a:r>
            <a:endParaRPr lang="lt-LT" dirty="0"/>
          </a:p>
        </p:txBody>
      </p:sp>
      <p:sp>
        <p:nvSpPr>
          <p:cNvPr id="3" name="Content Placeholder 2"/>
          <p:cNvSpPr>
            <a:spLocks noGrp="1"/>
          </p:cNvSpPr>
          <p:nvPr>
            <p:ph idx="1"/>
          </p:nvPr>
        </p:nvSpPr>
        <p:spPr/>
        <p:txBody>
          <a:bodyPr/>
          <a:lstStyle/>
          <a:p>
            <a:endParaRPr lang="lt-LT" dirty="0"/>
          </a:p>
        </p:txBody>
      </p:sp>
      <p:pic>
        <p:nvPicPr>
          <p:cNvPr id="4" name="Picture 3"/>
          <p:cNvPicPr>
            <a:picLocks noChangeAspect="1"/>
          </p:cNvPicPr>
          <p:nvPr/>
        </p:nvPicPr>
        <p:blipFill>
          <a:blip r:embed="rId3"/>
          <a:stretch>
            <a:fillRect/>
          </a:stretch>
        </p:blipFill>
        <p:spPr>
          <a:xfrm>
            <a:off x="2408633" y="1276463"/>
            <a:ext cx="7583436" cy="5568090"/>
          </a:xfrm>
          <a:prstGeom prst="rect">
            <a:avLst/>
          </a:prstGeom>
        </p:spPr>
      </p:pic>
    </p:spTree>
    <p:extLst>
      <p:ext uri="{BB962C8B-B14F-4D97-AF65-F5344CB8AC3E}">
        <p14:creationId xmlns:p14="http://schemas.microsoft.com/office/powerpoint/2010/main" val="1572831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 </a:t>
            </a:r>
            <a:r>
              <a:rPr lang="en-US" dirty="0" err="1" smtClean="0"/>
              <a:t>ir</a:t>
            </a:r>
            <a:r>
              <a:rPr lang="en-US" dirty="0" smtClean="0"/>
              <a:t> Join nodes</a:t>
            </a:r>
            <a:endParaRPr lang="lt-LT" dirty="0"/>
          </a:p>
        </p:txBody>
      </p:sp>
      <p:sp>
        <p:nvSpPr>
          <p:cNvPr id="3" name="Content Placeholder 2"/>
          <p:cNvSpPr>
            <a:spLocks noGrp="1"/>
          </p:cNvSpPr>
          <p:nvPr>
            <p:ph idx="1"/>
          </p:nvPr>
        </p:nvSpPr>
        <p:spPr/>
        <p:txBody>
          <a:bodyPr/>
          <a:lstStyle/>
          <a:p>
            <a:endParaRPr lang="lt-LT" dirty="0"/>
          </a:p>
        </p:txBody>
      </p:sp>
      <p:sp>
        <p:nvSpPr>
          <p:cNvPr id="5"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t-LT"/>
          </a:p>
        </p:txBody>
      </p:sp>
      <p:pic>
        <p:nvPicPr>
          <p:cNvPr id="409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5625"/>
            <a:ext cx="3938954" cy="3466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58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err="1" smtClean="0"/>
              <a:t>Activity</a:t>
            </a:r>
            <a:r>
              <a:rPr lang="lt-LT" dirty="0" smtClean="0"/>
              <a:t> </a:t>
            </a:r>
            <a:r>
              <a:rPr lang="lt-LT" dirty="0" err="1" smtClean="0"/>
              <a:t>Final</a:t>
            </a:r>
            <a:r>
              <a:rPr lang="lt-LT" dirty="0" smtClean="0"/>
              <a:t> </a:t>
            </a:r>
            <a:r>
              <a:rPr lang="lt-LT" dirty="0" err="1" smtClean="0"/>
              <a:t>vs</a:t>
            </a:r>
            <a:r>
              <a:rPr lang="lt-LT" dirty="0" smtClean="0"/>
              <a:t> </a:t>
            </a:r>
            <a:r>
              <a:rPr lang="lt-LT" dirty="0" err="1" smtClean="0"/>
              <a:t>Flow</a:t>
            </a:r>
            <a:r>
              <a:rPr lang="lt-LT" dirty="0" smtClean="0"/>
              <a:t> </a:t>
            </a:r>
            <a:r>
              <a:rPr lang="lt-LT" dirty="0" err="1" smtClean="0"/>
              <a:t>Final</a:t>
            </a:r>
            <a:endParaRPr lang="lt-LT" dirty="0"/>
          </a:p>
        </p:txBody>
      </p:sp>
      <p:pic>
        <p:nvPicPr>
          <p:cNvPr id="4" name="Picture 3"/>
          <p:cNvPicPr>
            <a:picLocks noChangeAspect="1"/>
          </p:cNvPicPr>
          <p:nvPr/>
        </p:nvPicPr>
        <p:blipFill>
          <a:blip r:embed="rId3"/>
          <a:stretch>
            <a:fillRect/>
          </a:stretch>
        </p:blipFill>
        <p:spPr>
          <a:xfrm>
            <a:off x="838200" y="1825625"/>
            <a:ext cx="5334744" cy="4029637"/>
          </a:xfrm>
          <a:prstGeom prst="rect">
            <a:avLst/>
          </a:prstGeom>
        </p:spPr>
      </p:pic>
      <p:sp>
        <p:nvSpPr>
          <p:cNvPr id="6" name="TextBox 5"/>
          <p:cNvSpPr txBox="1"/>
          <p:nvPr/>
        </p:nvSpPr>
        <p:spPr>
          <a:xfrm>
            <a:off x="2009671" y="1429018"/>
            <a:ext cx="3011787" cy="369332"/>
          </a:xfrm>
          <a:prstGeom prst="rect">
            <a:avLst/>
          </a:prstGeom>
          <a:noFill/>
        </p:spPr>
        <p:txBody>
          <a:bodyPr wrap="none" rtlCol="0">
            <a:spAutoFit/>
          </a:bodyPr>
          <a:lstStyle/>
          <a:p>
            <a:r>
              <a:rPr lang="lt-LT" dirty="0" smtClean="0"/>
              <a:t>Išspręsti incidentą (</a:t>
            </a:r>
            <a:r>
              <a:rPr lang="lt-LT" dirty="0" err="1" smtClean="0"/>
              <a:t>Flow</a:t>
            </a:r>
            <a:r>
              <a:rPr lang="lt-LT" dirty="0" smtClean="0"/>
              <a:t> </a:t>
            </a:r>
            <a:r>
              <a:rPr lang="lt-LT" dirty="0" err="1" smtClean="0"/>
              <a:t>Final</a:t>
            </a:r>
            <a:r>
              <a:rPr lang="lt-LT" dirty="0" smtClean="0"/>
              <a:t>)</a:t>
            </a:r>
            <a:endParaRPr lang="lt-LT" dirty="0"/>
          </a:p>
        </p:txBody>
      </p:sp>
      <p:sp>
        <p:nvSpPr>
          <p:cNvPr id="7" name="TextBox 6"/>
          <p:cNvSpPr txBox="1"/>
          <p:nvPr/>
        </p:nvSpPr>
        <p:spPr>
          <a:xfrm>
            <a:off x="8048730" y="1414869"/>
            <a:ext cx="2968313" cy="369332"/>
          </a:xfrm>
          <a:prstGeom prst="rect">
            <a:avLst/>
          </a:prstGeom>
          <a:noFill/>
        </p:spPr>
        <p:txBody>
          <a:bodyPr wrap="none" rtlCol="0">
            <a:spAutoFit/>
          </a:bodyPr>
          <a:lstStyle/>
          <a:p>
            <a:r>
              <a:rPr lang="lt-LT" dirty="0" smtClean="0"/>
              <a:t>Nupirkti bilietą (</a:t>
            </a:r>
            <a:r>
              <a:rPr lang="lt-LT" dirty="0" err="1" smtClean="0"/>
              <a:t>Activity</a:t>
            </a:r>
            <a:r>
              <a:rPr lang="lt-LT" dirty="0" smtClean="0"/>
              <a:t> </a:t>
            </a:r>
            <a:r>
              <a:rPr lang="lt-LT" dirty="0" err="1" smtClean="0"/>
              <a:t>Final</a:t>
            </a:r>
            <a:r>
              <a:rPr lang="lt-LT" dirty="0" smtClean="0"/>
              <a:t>)</a:t>
            </a:r>
            <a:endParaRPr lang="lt-LT" dirty="0"/>
          </a:p>
        </p:txBody>
      </p:sp>
      <p:pic>
        <p:nvPicPr>
          <p:cNvPr id="9" name="Content Placeholder 8"/>
          <p:cNvPicPr>
            <a:picLocks noGrp="1" noChangeAspect="1"/>
          </p:cNvPicPr>
          <p:nvPr>
            <p:ph idx="1"/>
          </p:nvPr>
        </p:nvPicPr>
        <p:blipFill>
          <a:blip r:embed="rId4"/>
          <a:stretch>
            <a:fillRect/>
          </a:stretch>
        </p:blipFill>
        <p:spPr>
          <a:xfrm>
            <a:off x="6679790" y="1798350"/>
            <a:ext cx="4620270" cy="4305901"/>
          </a:xfrm>
          <a:prstGeom prst="rect">
            <a:avLst/>
          </a:prstGeom>
        </p:spPr>
      </p:pic>
    </p:spTree>
    <p:extLst>
      <p:ext uri="{BB962C8B-B14F-4D97-AF65-F5344CB8AC3E}">
        <p14:creationId xmlns:p14="http://schemas.microsoft.com/office/powerpoint/2010/main" val="4266679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Kito PA panaudojimas</a:t>
            </a:r>
            <a:endParaRPr lang="lt-LT" dirty="0"/>
          </a:p>
        </p:txBody>
      </p:sp>
      <p:pic>
        <p:nvPicPr>
          <p:cNvPr id="4" name="Content Placeholder 3"/>
          <p:cNvPicPr>
            <a:picLocks noGrp="1" noChangeAspect="1"/>
          </p:cNvPicPr>
          <p:nvPr>
            <p:ph idx="1"/>
          </p:nvPr>
        </p:nvPicPr>
        <p:blipFill>
          <a:blip r:embed="rId3"/>
          <a:stretch>
            <a:fillRect/>
          </a:stretch>
        </p:blipFill>
        <p:spPr>
          <a:xfrm>
            <a:off x="838200" y="1517153"/>
            <a:ext cx="4456561" cy="4351338"/>
          </a:xfrm>
          <a:prstGeom prst="rect">
            <a:avLst/>
          </a:prstGeom>
        </p:spPr>
      </p:pic>
      <p:pic>
        <p:nvPicPr>
          <p:cNvPr id="5" name="Picture 4"/>
          <p:cNvPicPr>
            <a:picLocks noChangeAspect="1"/>
          </p:cNvPicPr>
          <p:nvPr/>
        </p:nvPicPr>
        <p:blipFill>
          <a:blip r:embed="rId4"/>
          <a:stretch>
            <a:fillRect/>
          </a:stretch>
        </p:blipFill>
        <p:spPr>
          <a:xfrm>
            <a:off x="6278141" y="1346204"/>
            <a:ext cx="5578083" cy="4621438"/>
          </a:xfrm>
          <a:prstGeom prst="rect">
            <a:avLst/>
          </a:prstGeom>
        </p:spPr>
      </p:pic>
      <p:sp>
        <p:nvSpPr>
          <p:cNvPr id="8" name="Right Arrow 7"/>
          <p:cNvSpPr/>
          <p:nvPr/>
        </p:nvSpPr>
        <p:spPr>
          <a:xfrm>
            <a:off x="3536414" y="5023692"/>
            <a:ext cx="2996588" cy="26440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Tree>
    <p:extLst>
      <p:ext uri="{BB962C8B-B14F-4D97-AF65-F5344CB8AC3E}">
        <p14:creationId xmlns:p14="http://schemas.microsoft.com/office/powerpoint/2010/main" val="739393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Kiti elementai</a:t>
            </a:r>
            <a:endParaRPr lang="lt-LT" dirty="0"/>
          </a:p>
        </p:txBody>
      </p:sp>
      <p:pic>
        <p:nvPicPr>
          <p:cNvPr id="5126" name="Picture 6" descr="Activity diagram showing data 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817" y="2321987"/>
            <a:ext cx="4229100" cy="320040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p:txBody>
          <a:bodyPr/>
          <a:lstStyle/>
          <a:p>
            <a:endParaRPr lang="lt-LT" dirty="0"/>
          </a:p>
        </p:txBody>
      </p:sp>
      <p:pic>
        <p:nvPicPr>
          <p:cNvPr id="5130" name="Picture 10" descr="http://www.gentleware.com/fileadmin/media/archives/userguides/poseidon_users_guide/images/activity_parti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852" y="1359847"/>
            <a:ext cx="3762375" cy="289560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tp://www.gentleware.com/fileadmin/media/archives/userguides/poseidon_users_guide/images/activity_condition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0655" y="3674314"/>
            <a:ext cx="3333750" cy="3133726"/>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gentleware.com/fileadmin/media/archives/userguides/poseidon_users_guide/images/activity_loo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9068" y="73025"/>
            <a:ext cx="295275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371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Klausimai</a:t>
            </a:r>
            <a:r>
              <a:rPr lang="en-US" dirty="0" smtClean="0"/>
              <a:t>?</a:t>
            </a:r>
            <a:endParaRPr lang="lt-LT" dirty="0"/>
          </a:p>
        </p:txBody>
      </p:sp>
      <p:sp>
        <p:nvSpPr>
          <p:cNvPr id="10" name="Content Placeholder 9"/>
          <p:cNvSpPr>
            <a:spLocks noGrp="1"/>
          </p:cNvSpPr>
          <p:nvPr>
            <p:ph idx="1"/>
          </p:nvPr>
        </p:nvSpPr>
        <p:spPr/>
        <p:txBody>
          <a:bodyPr/>
          <a:lstStyle/>
          <a:p>
            <a:endParaRPr lang="lt-LT"/>
          </a:p>
        </p:txBody>
      </p:sp>
    </p:spTree>
    <p:extLst>
      <p:ext uri="{BB962C8B-B14F-4D97-AF65-F5344CB8AC3E}">
        <p14:creationId xmlns:p14="http://schemas.microsoft.com/office/powerpoint/2010/main" val="4084642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Kas</a:t>
            </a:r>
            <a:r>
              <a:rPr lang="en-US" dirty="0" smtClean="0"/>
              <a:t> </a:t>
            </a:r>
            <a:r>
              <a:rPr lang="en-US" dirty="0" err="1" smtClean="0"/>
              <a:t>yra</a:t>
            </a:r>
            <a:r>
              <a:rPr lang="en-US" dirty="0" smtClean="0"/>
              <a:t> </a:t>
            </a:r>
            <a:r>
              <a:rPr lang="lt-LT" dirty="0" smtClean="0"/>
              <a:t>verslo </a:t>
            </a:r>
            <a:r>
              <a:rPr lang="en-US" dirty="0" err="1" smtClean="0"/>
              <a:t>analitikas</a:t>
            </a:r>
            <a:r>
              <a:rPr lang="en-US" dirty="0" smtClean="0"/>
              <a:t>?</a:t>
            </a:r>
            <a:endParaRPr lang="en-US" dirty="0"/>
          </a:p>
        </p:txBody>
      </p:sp>
      <p:sp>
        <p:nvSpPr>
          <p:cNvPr id="12" name="Content Placeholder 11"/>
          <p:cNvSpPr>
            <a:spLocks noGrp="1"/>
          </p:cNvSpPr>
          <p:nvPr>
            <p:ph idx="1"/>
          </p:nvPr>
        </p:nvSpPr>
        <p:spPr/>
        <p:txBody>
          <a:bodyPr/>
          <a:lstStyle/>
          <a:p>
            <a:endParaRPr lang="lt-LT"/>
          </a:p>
        </p:txBody>
      </p:sp>
      <p:pic>
        <p:nvPicPr>
          <p:cNvPr id="7" name="Picture 6" descr="https://images.idgesg.net/images/article/2017/05/businessman_bridges_gap_problem_challenge_thinkstock_496726041-100724484-large.jpg"/>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5625"/>
            <a:ext cx="6332220" cy="4215130"/>
          </a:xfrm>
          <a:prstGeom prst="rect">
            <a:avLst/>
          </a:prstGeom>
          <a:noFill/>
          <a:ln>
            <a:noFill/>
          </a:ln>
        </p:spPr>
      </p:pic>
    </p:spTree>
    <p:extLst>
      <p:ext uri="{BB962C8B-B14F-4D97-AF65-F5344CB8AC3E}">
        <p14:creationId xmlns:p14="http://schemas.microsoft.com/office/powerpoint/2010/main" val="1946943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lt-LT" dirty="0" smtClean="0"/>
              <a:t>Ką </a:t>
            </a:r>
            <a:r>
              <a:rPr lang="lt-LT" dirty="0"/>
              <a:t>daro </a:t>
            </a:r>
            <a:r>
              <a:rPr lang="lt-LT" dirty="0" smtClean="0"/>
              <a:t>analitikas?</a:t>
            </a:r>
            <a:endParaRPr lang="lt-LT" dirty="0"/>
          </a:p>
        </p:txBody>
      </p:sp>
      <p:sp>
        <p:nvSpPr>
          <p:cNvPr id="7" name="Content Placeholder 6"/>
          <p:cNvSpPr>
            <a:spLocks noGrp="1"/>
          </p:cNvSpPr>
          <p:nvPr>
            <p:ph idx="1"/>
          </p:nvPr>
        </p:nvSpPr>
        <p:spPr>
          <a:xfrm>
            <a:off x="838200" y="1408062"/>
            <a:ext cx="10515600" cy="4759981"/>
          </a:xfrm>
        </p:spPr>
        <p:txBody>
          <a:bodyPr>
            <a:noAutofit/>
          </a:bodyPr>
          <a:lstStyle/>
          <a:p>
            <a:pPr lvl="0" fontAlgn="base"/>
            <a:r>
              <a:rPr lang="lt-LT" sz="2200" dirty="0" smtClean="0"/>
              <a:t>Analitikas </a:t>
            </a:r>
            <a:r>
              <a:rPr lang="lt-LT" sz="2200" dirty="0"/>
              <a:t>analizuoja verslo procesus / procedūras ir identifikuoja procesų / procedūrų tobulintinas vietas</a:t>
            </a:r>
          </a:p>
          <a:p>
            <a:pPr lvl="0" fontAlgn="base"/>
            <a:r>
              <a:rPr lang="lt-LT" sz="2200" dirty="0" smtClean="0"/>
              <a:t>Analitikas </a:t>
            </a:r>
            <a:r>
              <a:rPr lang="lt-LT" sz="2200" dirty="0"/>
              <a:t>renka reikalavimus iš suinteresuotų </a:t>
            </a:r>
            <a:r>
              <a:rPr lang="lt-LT" sz="2200" dirty="0" smtClean="0"/>
              <a:t>šalių. Juos analizuoja ir dokumentuoja</a:t>
            </a:r>
          </a:p>
          <a:p>
            <a:pPr lvl="0" fontAlgn="base"/>
            <a:r>
              <a:rPr lang="lt-LT" sz="2200" dirty="0" smtClean="0"/>
              <a:t>Analitikas </a:t>
            </a:r>
            <a:r>
              <a:rPr lang="lt-LT" sz="2200" dirty="0"/>
              <a:t>riboja reikalavimus </a:t>
            </a:r>
            <a:endParaRPr lang="lt-LT" sz="2200" dirty="0" smtClean="0"/>
          </a:p>
          <a:p>
            <a:pPr fontAlgn="base"/>
            <a:r>
              <a:rPr lang="lt-LT" sz="2200" dirty="0"/>
              <a:t>Analitikas parenka sprendimus atitinkančius projekto tikslus ir </a:t>
            </a:r>
            <a:r>
              <a:rPr lang="lt-LT" sz="2200" dirty="0" smtClean="0"/>
              <a:t>apribojimus</a:t>
            </a:r>
          </a:p>
          <a:p>
            <a:pPr lvl="0" fontAlgn="base"/>
            <a:r>
              <a:rPr lang="lt-LT" sz="2400" dirty="0"/>
              <a:t>Analitikas verčia verslo reikalavimus į funkcinius reikalavimus</a:t>
            </a:r>
            <a:r>
              <a:rPr lang="en-US" sz="2400" dirty="0"/>
              <a:t>. </a:t>
            </a:r>
            <a:r>
              <a:rPr lang="lt-LT" sz="2200" dirty="0" smtClean="0"/>
              <a:t>Rašo </a:t>
            </a:r>
            <a:r>
              <a:rPr lang="lt-LT" sz="2200" dirty="0"/>
              <a:t>funkcinę </a:t>
            </a:r>
            <a:r>
              <a:rPr lang="lt-LT" sz="2200" dirty="0" smtClean="0"/>
              <a:t>sistemos </a:t>
            </a:r>
            <a:r>
              <a:rPr lang="lt-LT" sz="2200" dirty="0"/>
              <a:t>specifikaciją</a:t>
            </a:r>
          </a:p>
          <a:p>
            <a:pPr lvl="0" fontAlgn="base"/>
            <a:r>
              <a:rPr lang="lt-LT" sz="2200" dirty="0" smtClean="0"/>
              <a:t>Sprendimų / specifikacijos derinimas su klientu</a:t>
            </a:r>
          </a:p>
          <a:p>
            <a:pPr fontAlgn="base"/>
            <a:r>
              <a:rPr lang="lt-LT" sz="2200" dirty="0"/>
              <a:t>Užtikrina reikalavimų atitikimą (ar specifikacija / sistema dengia visus verslo poreikius</a:t>
            </a:r>
            <a:r>
              <a:rPr lang="lt-LT" sz="2200" dirty="0" smtClean="0"/>
              <a:t>)</a:t>
            </a:r>
          </a:p>
          <a:p>
            <a:pPr lvl="0" fontAlgn="base"/>
            <a:r>
              <a:rPr lang="lt-LT" sz="2200" dirty="0" smtClean="0"/>
              <a:t>Analitikas </a:t>
            </a:r>
            <a:r>
              <a:rPr lang="lt-LT" sz="2200" dirty="0"/>
              <a:t>glaudžiai bendrauja su sistemos architektais ir </a:t>
            </a:r>
            <a:r>
              <a:rPr lang="lt-LT" sz="2200" dirty="0" smtClean="0"/>
              <a:t>programuotojais</a:t>
            </a:r>
          </a:p>
          <a:p>
            <a:pPr lvl="0" fontAlgn="base"/>
            <a:r>
              <a:rPr lang="lt-LT" sz="2200" dirty="0" smtClean="0"/>
              <a:t>Kita – Pakeitimų valdymas, pagalba </a:t>
            </a:r>
            <a:r>
              <a:rPr lang="lt-LT" sz="2200" dirty="0"/>
              <a:t>testuojant sistemą  ir ruošiant kitas projekto pateiktis – testavimo scenarijus, kuriant vartotojo vadovą, vedant mokymus</a:t>
            </a:r>
          </a:p>
        </p:txBody>
      </p:sp>
    </p:spTree>
    <p:extLst>
      <p:ext uri="{BB962C8B-B14F-4D97-AF65-F5344CB8AC3E}">
        <p14:creationId xmlns:p14="http://schemas.microsoft.com/office/powerpoint/2010/main" val="2640523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Ką daro analitikas (trumpiau)?</a:t>
            </a:r>
            <a:endParaRPr lang="lt-LT" dirty="0"/>
          </a:p>
        </p:txBody>
      </p:sp>
      <p:sp>
        <p:nvSpPr>
          <p:cNvPr id="3" name="Content Placeholder 2"/>
          <p:cNvSpPr>
            <a:spLocks noGrp="1"/>
          </p:cNvSpPr>
          <p:nvPr>
            <p:ph idx="1"/>
          </p:nvPr>
        </p:nvSpPr>
        <p:spPr/>
        <p:txBody>
          <a:bodyPr/>
          <a:lstStyle/>
          <a:p>
            <a:r>
              <a:rPr lang="lt-LT" dirty="0"/>
              <a:t>Analitikas padeda </a:t>
            </a:r>
            <a:r>
              <a:rPr lang="lt-LT" dirty="0" smtClean="0"/>
              <a:t>klientui </a:t>
            </a:r>
          </a:p>
          <a:p>
            <a:pPr marL="0" indent="0">
              <a:buNone/>
            </a:pPr>
            <a:r>
              <a:rPr lang="lt-LT" dirty="0" smtClean="0"/>
              <a:t>   pasiekti verslo </a:t>
            </a:r>
            <a:r>
              <a:rPr lang="lt-LT" dirty="0"/>
              <a:t>tikslus. </a:t>
            </a:r>
          </a:p>
        </p:txBody>
      </p:sp>
      <p:pic>
        <p:nvPicPr>
          <p:cNvPr id="4" name="Picture 3" descr="http://cdn.shopify.com/s/files/1/0899/9232/products/business_analyst_because_superhero_isn_t_an_official_job_title_-_white_4062547f-c27b-4597-8b78-267adf1dce6a_grande.jpg?v=1474528097"/>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99248"/>
            <a:ext cx="4596938" cy="4347296"/>
          </a:xfrm>
          <a:prstGeom prst="rect">
            <a:avLst/>
          </a:prstGeom>
          <a:noFill/>
          <a:ln>
            <a:noFill/>
          </a:ln>
        </p:spPr>
      </p:pic>
    </p:spTree>
    <p:extLst>
      <p:ext uri="{BB962C8B-B14F-4D97-AF65-F5344CB8AC3E}">
        <p14:creationId xmlns:p14="http://schemas.microsoft.com/office/powerpoint/2010/main" val="401926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Kiti pavadinimai</a:t>
            </a:r>
            <a:endParaRPr lang="lt-LT" dirty="0"/>
          </a:p>
        </p:txBody>
      </p:sp>
      <p:sp>
        <p:nvSpPr>
          <p:cNvPr id="3" name="Content Placeholder 2"/>
          <p:cNvSpPr>
            <a:spLocks noGrp="1"/>
          </p:cNvSpPr>
          <p:nvPr>
            <p:ph idx="1"/>
          </p:nvPr>
        </p:nvSpPr>
        <p:spPr/>
        <p:txBody>
          <a:bodyPr>
            <a:normAutofit fontScale="85000" lnSpcReduction="20000"/>
          </a:bodyPr>
          <a:lstStyle/>
          <a:p>
            <a:r>
              <a:rPr lang="lt-LT" dirty="0" smtClean="0"/>
              <a:t>Verslo analitikas</a:t>
            </a:r>
          </a:p>
          <a:p>
            <a:r>
              <a:rPr lang="lt-LT" dirty="0" smtClean="0"/>
              <a:t>Verslo procesų analitikas</a:t>
            </a:r>
          </a:p>
          <a:p>
            <a:r>
              <a:rPr lang="lt-LT" dirty="0" smtClean="0"/>
              <a:t>IT verslo analitikas</a:t>
            </a:r>
          </a:p>
          <a:p>
            <a:r>
              <a:rPr lang="lt-LT" dirty="0" smtClean="0"/>
              <a:t>Sistemų analitikas</a:t>
            </a:r>
          </a:p>
          <a:p>
            <a:r>
              <a:rPr lang="lt-LT" dirty="0" smtClean="0"/>
              <a:t>Duomenų analitikas</a:t>
            </a:r>
          </a:p>
          <a:p>
            <a:r>
              <a:rPr lang="lt-LT" dirty="0" err="1" smtClean="0"/>
              <a:t>Usability</a:t>
            </a:r>
            <a:r>
              <a:rPr lang="lt-LT" dirty="0" smtClean="0"/>
              <a:t> / UX analitikas</a:t>
            </a:r>
          </a:p>
          <a:p>
            <a:r>
              <a:rPr lang="lt-LT" dirty="0" smtClean="0"/>
              <a:t>Verslo sistemų analitikas</a:t>
            </a:r>
          </a:p>
          <a:p>
            <a:r>
              <a:rPr lang="lt-LT" dirty="0" smtClean="0"/>
              <a:t>Reikalavimų inžinierius</a:t>
            </a:r>
          </a:p>
          <a:p>
            <a:r>
              <a:rPr lang="lt-LT" dirty="0" err="1" smtClean="0"/>
              <a:t>Product</a:t>
            </a:r>
            <a:r>
              <a:rPr lang="lt-LT" dirty="0" smtClean="0"/>
              <a:t> </a:t>
            </a:r>
            <a:r>
              <a:rPr lang="lt-LT" dirty="0" err="1" smtClean="0"/>
              <a:t>owner</a:t>
            </a:r>
            <a:endParaRPr lang="lt-LT" dirty="0" smtClean="0"/>
          </a:p>
          <a:p>
            <a:r>
              <a:rPr lang="lt-LT" dirty="0" smtClean="0"/>
              <a:t>IT specialistas</a:t>
            </a:r>
          </a:p>
          <a:p>
            <a:r>
              <a:rPr lang="lt-LT" dirty="0" smtClean="0"/>
              <a:t>Konsultantas</a:t>
            </a:r>
            <a:endParaRPr lang="lt-LT" dirty="0"/>
          </a:p>
        </p:txBody>
      </p:sp>
      <p:pic>
        <p:nvPicPr>
          <p:cNvPr id="4" name="Picture 3" descr="http://www.modernanalyst.com/portals/0/images/Roles%202.jpg">
            <a:hlinkClick r:id="rId3" tgtFrame="_blank"/>
          </p:cNvPr>
          <p:cNvPicPr/>
          <p:nvPr/>
        </p:nvPicPr>
        <p:blipFill>
          <a:blip r:embed="rId4">
            <a:extLst>
              <a:ext uri="{28A0092B-C50C-407E-A947-70E740481C1C}">
                <a14:useLocalDpi xmlns:a14="http://schemas.microsoft.com/office/drawing/2010/main" val="0"/>
              </a:ext>
            </a:extLst>
          </a:blip>
          <a:srcRect/>
          <a:stretch>
            <a:fillRect/>
          </a:stretch>
        </p:blipFill>
        <p:spPr bwMode="auto">
          <a:xfrm>
            <a:off x="4383741" y="1559858"/>
            <a:ext cx="7637930" cy="4738128"/>
          </a:xfrm>
          <a:prstGeom prst="rect">
            <a:avLst/>
          </a:prstGeom>
          <a:noFill/>
          <a:ln>
            <a:noFill/>
          </a:ln>
        </p:spPr>
      </p:pic>
    </p:spTree>
    <p:extLst>
      <p:ext uri="{BB962C8B-B14F-4D97-AF65-F5344CB8AC3E}">
        <p14:creationId xmlns:p14="http://schemas.microsoft.com/office/powerpoint/2010/main" val="1033633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004142" cy="1325563"/>
          </a:xfrm>
        </p:spPr>
        <p:txBody>
          <a:bodyPr/>
          <a:lstStyle/>
          <a:p>
            <a:r>
              <a:rPr lang="lt-LT" dirty="0" smtClean="0"/>
              <a:t>Analizės veikla pagal projekto etapus</a:t>
            </a:r>
            <a:endParaRPr lang="lt-LT" dirty="0"/>
          </a:p>
        </p:txBody>
      </p:sp>
      <p:pic>
        <p:nvPicPr>
          <p:cNvPr id="1026" name="Picture 2" descr="https://theexplorationofmyworlds.files.wordpress.com/2012/07/rational-unified-process.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324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34153" y="1456293"/>
            <a:ext cx="1266052" cy="369332"/>
          </a:xfrm>
          <a:prstGeom prst="rect">
            <a:avLst/>
          </a:prstGeom>
          <a:noFill/>
        </p:spPr>
        <p:txBody>
          <a:bodyPr wrap="none" rtlCol="0">
            <a:spAutoFit/>
          </a:bodyPr>
          <a:lstStyle/>
          <a:p>
            <a:r>
              <a:rPr lang="lt-LT" dirty="0" smtClean="0"/>
              <a:t>inicijavimas</a:t>
            </a:r>
            <a:endParaRPr lang="lt-LT" dirty="0"/>
          </a:p>
        </p:txBody>
      </p:sp>
      <p:sp>
        <p:nvSpPr>
          <p:cNvPr id="8" name="TextBox 7"/>
          <p:cNvSpPr txBox="1"/>
          <p:nvPr/>
        </p:nvSpPr>
        <p:spPr>
          <a:xfrm>
            <a:off x="3824140" y="1431303"/>
            <a:ext cx="1530291" cy="369332"/>
          </a:xfrm>
          <a:prstGeom prst="rect">
            <a:avLst/>
          </a:prstGeom>
          <a:noFill/>
        </p:spPr>
        <p:txBody>
          <a:bodyPr wrap="none" rtlCol="0">
            <a:spAutoFit/>
          </a:bodyPr>
          <a:lstStyle/>
          <a:p>
            <a:r>
              <a:rPr lang="lt-LT" dirty="0"/>
              <a:t>į</a:t>
            </a:r>
            <a:r>
              <a:rPr lang="lt-LT" dirty="0" smtClean="0"/>
              <a:t>gyvendinimas</a:t>
            </a:r>
            <a:endParaRPr lang="lt-LT" dirty="0"/>
          </a:p>
        </p:txBody>
      </p:sp>
      <p:sp>
        <p:nvSpPr>
          <p:cNvPr id="9" name="TextBox 8"/>
          <p:cNvSpPr txBox="1"/>
          <p:nvPr/>
        </p:nvSpPr>
        <p:spPr>
          <a:xfrm>
            <a:off x="5678366" y="1450156"/>
            <a:ext cx="1229824" cy="369332"/>
          </a:xfrm>
          <a:prstGeom prst="rect">
            <a:avLst/>
          </a:prstGeom>
          <a:noFill/>
        </p:spPr>
        <p:txBody>
          <a:bodyPr wrap="none" rtlCol="0">
            <a:spAutoFit/>
          </a:bodyPr>
          <a:lstStyle/>
          <a:p>
            <a:r>
              <a:rPr lang="lt-LT" dirty="0" smtClean="0"/>
              <a:t>užbaigimas</a:t>
            </a:r>
            <a:endParaRPr lang="lt-LT" dirty="0"/>
          </a:p>
        </p:txBody>
      </p:sp>
    </p:spTree>
    <p:extLst>
      <p:ext uri="{BB962C8B-B14F-4D97-AF65-F5344CB8AC3E}">
        <p14:creationId xmlns:p14="http://schemas.microsoft.com/office/powerpoint/2010/main" val="2549297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Pagrindinės analizės </a:t>
            </a:r>
            <a:r>
              <a:rPr lang="lt-LT" dirty="0" err="1" smtClean="0"/>
              <a:t>pateiktys</a:t>
            </a:r>
            <a:endParaRPr lang="lt-LT" dirty="0"/>
          </a:p>
        </p:txBody>
      </p:sp>
      <p:sp>
        <p:nvSpPr>
          <p:cNvPr id="3" name="Content Placeholder 2"/>
          <p:cNvSpPr>
            <a:spLocks noGrp="1"/>
          </p:cNvSpPr>
          <p:nvPr>
            <p:ph idx="1"/>
          </p:nvPr>
        </p:nvSpPr>
        <p:spPr/>
        <p:txBody>
          <a:bodyPr>
            <a:normAutofit fontScale="55000" lnSpcReduction="20000"/>
          </a:bodyPr>
          <a:lstStyle/>
          <a:p>
            <a:pPr marL="0" indent="0">
              <a:buNone/>
            </a:pPr>
            <a:r>
              <a:rPr lang="lt-LT" i="1" dirty="0" smtClean="0"/>
              <a:t>Inicijavimo fazė</a:t>
            </a:r>
            <a:endParaRPr lang="lt-LT" dirty="0"/>
          </a:p>
          <a:p>
            <a:pPr lvl="0"/>
            <a:r>
              <a:rPr lang="lt-LT" dirty="0" smtClean="0"/>
              <a:t>Aprašyti aukšto lygio veiklos procesai</a:t>
            </a:r>
          </a:p>
          <a:p>
            <a:pPr lvl="0"/>
            <a:r>
              <a:rPr lang="lt-LT" dirty="0" smtClean="0"/>
              <a:t>Identifikuoti </a:t>
            </a:r>
            <a:r>
              <a:rPr lang="lt-LT" dirty="0"/>
              <a:t>80</a:t>
            </a:r>
            <a:r>
              <a:rPr lang="en-US" dirty="0"/>
              <a:t>% </a:t>
            </a:r>
            <a:r>
              <a:rPr lang="en-US" dirty="0" err="1"/>
              <a:t>panaudos</a:t>
            </a:r>
            <a:r>
              <a:rPr lang="en-US" dirty="0"/>
              <a:t> </a:t>
            </a:r>
            <a:r>
              <a:rPr lang="en-US" dirty="0" err="1" smtClean="0"/>
              <a:t>atvej</a:t>
            </a:r>
            <a:r>
              <a:rPr lang="lt-LT" dirty="0" smtClean="0"/>
              <a:t>ų</a:t>
            </a:r>
            <a:r>
              <a:rPr lang="en-US" dirty="0" smtClean="0"/>
              <a:t> </a:t>
            </a:r>
            <a:r>
              <a:rPr lang="en-US" dirty="0"/>
              <a:t>/ </a:t>
            </a:r>
            <a:r>
              <a:rPr lang="en-US" dirty="0" err="1"/>
              <a:t>sistemos</a:t>
            </a:r>
            <a:r>
              <a:rPr lang="en-US" dirty="0"/>
              <a:t> </a:t>
            </a:r>
            <a:r>
              <a:rPr lang="en-US" dirty="0" err="1" smtClean="0"/>
              <a:t>reikalavimų</a:t>
            </a:r>
            <a:endParaRPr lang="lt-LT" dirty="0" smtClean="0"/>
          </a:p>
          <a:p>
            <a:pPr lvl="0"/>
            <a:r>
              <a:rPr lang="en-US" dirty="0" err="1" smtClean="0"/>
              <a:t>Panaudos</a:t>
            </a:r>
            <a:r>
              <a:rPr lang="en-US" dirty="0" smtClean="0"/>
              <a:t> </a:t>
            </a:r>
            <a:r>
              <a:rPr lang="en-US" dirty="0" err="1"/>
              <a:t>atvejų</a:t>
            </a:r>
            <a:r>
              <a:rPr lang="en-US" dirty="0"/>
              <a:t> </a:t>
            </a:r>
            <a:r>
              <a:rPr lang="en-US" dirty="0" err="1"/>
              <a:t>modelis</a:t>
            </a:r>
            <a:r>
              <a:rPr lang="en-US" dirty="0"/>
              <a:t> </a:t>
            </a:r>
            <a:endParaRPr lang="lt-LT" dirty="0"/>
          </a:p>
          <a:p>
            <a:pPr lvl="0"/>
            <a:r>
              <a:rPr lang="en-US" dirty="0" err="1" smtClean="0"/>
              <a:t>Esybių</a:t>
            </a:r>
            <a:r>
              <a:rPr lang="en-US" dirty="0" smtClean="0"/>
              <a:t> </a:t>
            </a:r>
            <a:r>
              <a:rPr lang="en-US" dirty="0" err="1"/>
              <a:t>ryšių</a:t>
            </a:r>
            <a:r>
              <a:rPr lang="en-US" dirty="0"/>
              <a:t> </a:t>
            </a:r>
            <a:r>
              <a:rPr lang="en-US" dirty="0" err="1"/>
              <a:t>modelis</a:t>
            </a:r>
            <a:r>
              <a:rPr lang="en-US" dirty="0"/>
              <a:t> </a:t>
            </a:r>
            <a:endParaRPr lang="lt-LT" dirty="0" smtClean="0"/>
          </a:p>
          <a:p>
            <a:r>
              <a:rPr lang="en-US" dirty="0" err="1"/>
              <a:t>Terminų</a:t>
            </a:r>
            <a:r>
              <a:rPr lang="en-US" dirty="0"/>
              <a:t> </a:t>
            </a:r>
            <a:r>
              <a:rPr lang="en-US" dirty="0" err="1"/>
              <a:t>žod</a:t>
            </a:r>
            <a:r>
              <a:rPr lang="lt-LT" dirty="0"/>
              <a:t>y</a:t>
            </a:r>
            <a:r>
              <a:rPr lang="en-US" dirty="0" err="1" smtClean="0"/>
              <a:t>nas</a:t>
            </a:r>
            <a:endParaRPr lang="lt-LT" dirty="0"/>
          </a:p>
          <a:p>
            <a:pPr marL="0" lvl="0" indent="0">
              <a:buNone/>
            </a:pPr>
            <a:endParaRPr lang="lt-LT" dirty="0"/>
          </a:p>
          <a:p>
            <a:pPr marL="0" indent="0">
              <a:buNone/>
            </a:pPr>
            <a:r>
              <a:rPr lang="lt-LT" i="1" dirty="0" smtClean="0"/>
              <a:t>Analizės (iteracijos) pabaigoje</a:t>
            </a:r>
            <a:endParaRPr lang="lt-LT" dirty="0"/>
          </a:p>
          <a:p>
            <a:pPr lvl="0"/>
            <a:r>
              <a:rPr lang="lt-LT" dirty="0" smtClean="0"/>
              <a:t>Veiklos procesų specifikacija</a:t>
            </a:r>
          </a:p>
          <a:p>
            <a:pPr lvl="0"/>
            <a:r>
              <a:rPr lang="en-US" dirty="0" err="1" smtClean="0"/>
              <a:t>Esybių</a:t>
            </a:r>
            <a:r>
              <a:rPr lang="en-US" dirty="0" smtClean="0"/>
              <a:t> </a:t>
            </a:r>
            <a:r>
              <a:rPr lang="en-US" dirty="0" err="1"/>
              <a:t>specifikacija</a:t>
            </a:r>
            <a:endParaRPr lang="lt-LT" dirty="0"/>
          </a:p>
          <a:p>
            <a:pPr lvl="0"/>
            <a:r>
              <a:rPr lang="en-US" dirty="0" err="1"/>
              <a:t>Panaudos</a:t>
            </a:r>
            <a:r>
              <a:rPr lang="en-US" dirty="0"/>
              <a:t> </a:t>
            </a:r>
            <a:r>
              <a:rPr lang="en-US" dirty="0" err="1"/>
              <a:t>atvejų</a:t>
            </a:r>
            <a:r>
              <a:rPr lang="en-US" dirty="0"/>
              <a:t> </a:t>
            </a:r>
            <a:r>
              <a:rPr lang="en-US" dirty="0" err="1"/>
              <a:t>specifikacija</a:t>
            </a:r>
            <a:endParaRPr lang="lt-LT" dirty="0"/>
          </a:p>
          <a:p>
            <a:pPr lvl="0"/>
            <a:r>
              <a:rPr lang="en-US" dirty="0" err="1"/>
              <a:t>Reikalavimų</a:t>
            </a:r>
            <a:r>
              <a:rPr lang="en-US" dirty="0"/>
              <a:t> </a:t>
            </a:r>
            <a:r>
              <a:rPr lang="en-US" dirty="0" err="1"/>
              <a:t>specifikacija</a:t>
            </a:r>
            <a:endParaRPr lang="lt-LT" dirty="0"/>
          </a:p>
          <a:p>
            <a:pPr lvl="0"/>
            <a:r>
              <a:rPr lang="en-US" dirty="0" err="1"/>
              <a:t>Terminų</a:t>
            </a:r>
            <a:r>
              <a:rPr lang="en-US" dirty="0"/>
              <a:t> </a:t>
            </a:r>
            <a:r>
              <a:rPr lang="en-US" dirty="0" err="1" smtClean="0"/>
              <a:t>žod</a:t>
            </a:r>
            <a:r>
              <a:rPr lang="lt-LT" dirty="0" smtClean="0"/>
              <a:t>y</a:t>
            </a:r>
            <a:r>
              <a:rPr lang="en-US" dirty="0" err="1" smtClean="0"/>
              <a:t>nas</a:t>
            </a:r>
            <a:endParaRPr lang="lt-LT" dirty="0"/>
          </a:p>
          <a:p>
            <a:pPr lvl="0"/>
            <a:r>
              <a:rPr lang="en-US" dirty="0" err="1"/>
              <a:t>Reikalavimų</a:t>
            </a:r>
            <a:r>
              <a:rPr lang="en-US" dirty="0"/>
              <a:t> </a:t>
            </a:r>
            <a:r>
              <a:rPr lang="en-US" dirty="0" err="1"/>
              <a:t>atitikimo</a:t>
            </a:r>
            <a:r>
              <a:rPr lang="en-US" dirty="0"/>
              <a:t> </a:t>
            </a:r>
            <a:r>
              <a:rPr lang="en-US" dirty="0" err="1"/>
              <a:t>matrica</a:t>
            </a:r>
            <a:r>
              <a:rPr lang="en-US" dirty="0"/>
              <a:t> </a:t>
            </a:r>
            <a:endParaRPr lang="lt-LT" dirty="0"/>
          </a:p>
          <a:p>
            <a:endParaRPr lang="lt-LT" dirty="0"/>
          </a:p>
        </p:txBody>
      </p:sp>
      <p:pic>
        <p:nvPicPr>
          <p:cNvPr id="3074" name="Picture 2" descr="https://static.turbosquid.com/Preview/2014/07/06__21_31_46/stack1.jpg4a6cfc02-82c9-46b8-b70d-d1a0d0244bef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6471" y="1712399"/>
            <a:ext cx="4325330" cy="4325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968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dirty="0" smtClean="0"/>
              <a:t>Reikalingi įgūdžiai</a:t>
            </a:r>
            <a:endParaRPr lang="lt-LT" dirty="0"/>
          </a:p>
        </p:txBody>
      </p:sp>
      <p:sp>
        <p:nvSpPr>
          <p:cNvPr id="9" name="Content Placeholder 8"/>
          <p:cNvSpPr>
            <a:spLocks noGrp="1"/>
          </p:cNvSpPr>
          <p:nvPr>
            <p:ph idx="1"/>
          </p:nvPr>
        </p:nvSpPr>
        <p:spPr/>
        <p:txBody>
          <a:bodyPr>
            <a:normAutofit/>
          </a:bodyPr>
          <a:lstStyle/>
          <a:p>
            <a:pPr lvl="0" fontAlgn="base"/>
            <a:r>
              <a:rPr lang="lt-LT" dirty="0"/>
              <a:t>Bendravimo įgūdžiai</a:t>
            </a:r>
          </a:p>
          <a:p>
            <a:pPr lvl="0" fontAlgn="base"/>
            <a:r>
              <a:rPr lang="lt-LT" dirty="0" smtClean="0"/>
              <a:t>Analitinis </a:t>
            </a:r>
            <a:r>
              <a:rPr lang="lt-LT" dirty="0"/>
              <a:t>/ Loginis mąstymas</a:t>
            </a:r>
          </a:p>
          <a:p>
            <a:pPr lvl="0" fontAlgn="base"/>
            <a:r>
              <a:rPr lang="lt-LT" dirty="0" smtClean="0"/>
              <a:t>Gebėjimas </a:t>
            </a:r>
            <a:r>
              <a:rPr lang="lt-LT" dirty="0"/>
              <a:t>greitai mokintis</a:t>
            </a:r>
          </a:p>
          <a:p>
            <a:pPr lvl="0" fontAlgn="base"/>
            <a:r>
              <a:rPr lang="lt-LT" dirty="0" smtClean="0"/>
              <a:t>Gebėjimas </a:t>
            </a:r>
            <a:r>
              <a:rPr lang="lt-LT" dirty="0"/>
              <a:t>spręsti problemas</a:t>
            </a:r>
          </a:p>
          <a:p>
            <a:pPr lvl="0" fontAlgn="base"/>
            <a:r>
              <a:rPr lang="lt-LT" dirty="0" smtClean="0"/>
              <a:t>Gebėjimas </a:t>
            </a:r>
            <a:r>
              <a:rPr lang="lt-LT" dirty="0"/>
              <a:t>priimti sprendimus</a:t>
            </a:r>
          </a:p>
          <a:p>
            <a:pPr lvl="0" fontAlgn="base"/>
            <a:r>
              <a:rPr lang="lt-LT" dirty="0" smtClean="0"/>
              <a:t>Derybų </a:t>
            </a:r>
            <a:r>
              <a:rPr lang="lt-LT" dirty="0"/>
              <a:t>įgūdžiai </a:t>
            </a:r>
          </a:p>
          <a:p>
            <a:pPr lvl="0" fontAlgn="base"/>
            <a:r>
              <a:rPr lang="lt-LT" dirty="0" smtClean="0"/>
              <a:t>Sistemos </a:t>
            </a:r>
            <a:r>
              <a:rPr lang="lt-LT" dirty="0"/>
              <a:t>analizės ir projektavimo metodologijų išmanymas</a:t>
            </a:r>
          </a:p>
          <a:p>
            <a:pPr lvl="0" fontAlgn="base"/>
            <a:r>
              <a:rPr lang="lt-LT" dirty="0" smtClean="0"/>
              <a:t>Techninės </a:t>
            </a:r>
            <a:r>
              <a:rPr lang="lt-LT" dirty="0"/>
              <a:t>IT žinios </a:t>
            </a:r>
          </a:p>
        </p:txBody>
      </p:sp>
      <p:pic>
        <p:nvPicPr>
          <p:cNvPr id="10" name="Picture 9" descr="Image result"/>
          <p:cNvPicPr/>
          <p:nvPr/>
        </p:nvPicPr>
        <p:blipFill>
          <a:blip r:embed="rId3">
            <a:extLst>
              <a:ext uri="{28A0092B-C50C-407E-A947-70E740481C1C}">
                <a14:useLocalDpi xmlns:a14="http://schemas.microsoft.com/office/drawing/2010/main" val="0"/>
              </a:ext>
            </a:extLst>
          </a:blip>
          <a:srcRect/>
          <a:stretch>
            <a:fillRect/>
          </a:stretch>
        </p:blipFill>
        <p:spPr bwMode="auto">
          <a:xfrm>
            <a:off x="7403184" y="1763966"/>
            <a:ext cx="3780934" cy="2237328"/>
          </a:xfrm>
          <a:prstGeom prst="rect">
            <a:avLst/>
          </a:prstGeom>
          <a:noFill/>
          <a:ln>
            <a:noFill/>
          </a:ln>
        </p:spPr>
      </p:pic>
    </p:spTree>
    <p:extLst>
      <p:ext uri="{BB962C8B-B14F-4D97-AF65-F5344CB8AC3E}">
        <p14:creationId xmlns:p14="http://schemas.microsoft.com/office/powerpoint/2010/main" val="1157549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9820</TotalTime>
  <Words>2436</Words>
  <Application>Microsoft Office PowerPoint</Application>
  <PresentationFormat>Widescreen</PresentationFormat>
  <Paragraphs>329</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Open Sans Light</vt:lpstr>
      <vt:lpstr>Office Theme</vt:lpstr>
      <vt:lpstr>Analizė</vt:lpstr>
      <vt:lpstr>Agenda</vt:lpstr>
      <vt:lpstr>Kas yra verslo analitikas?</vt:lpstr>
      <vt:lpstr>Ką daro analitikas?</vt:lpstr>
      <vt:lpstr>Ką daro analitikas (trumpiau)?</vt:lpstr>
      <vt:lpstr>Kiti pavadinimai</vt:lpstr>
      <vt:lpstr>Analizės veikla pagal projekto etapus</vt:lpstr>
      <vt:lpstr>Pagrindinės analizės pateiktys</vt:lpstr>
      <vt:lpstr>Reikalingi įgūdžiai</vt:lpstr>
      <vt:lpstr>Klausimai?</vt:lpstr>
      <vt:lpstr>Reikalavimų rinkimo technikos</vt:lpstr>
      <vt:lpstr>Panaudos atvejų metodas</vt:lpstr>
      <vt:lpstr>Panaudos atvejų metodas - Aktoriai</vt:lpstr>
      <vt:lpstr>Panaudos atvejis</vt:lpstr>
      <vt:lpstr>Panaudos atvejų metodas</vt:lpstr>
      <vt:lpstr>Panaudos atvejų diagrama</vt:lpstr>
      <vt:lpstr>Ryšiai tarp panaudos atvejų</vt:lpstr>
      <vt:lpstr>Pavyzdys</vt:lpstr>
      <vt:lpstr>Panaudos atvejo aprašymas</vt:lpstr>
      <vt:lpstr>Veiklos (activity) diagrama</vt:lpstr>
      <vt:lpstr>Decision ir Merge Points</vt:lpstr>
      <vt:lpstr>Fork ir Join nodes</vt:lpstr>
      <vt:lpstr>Activity Final vs Flow Final</vt:lpstr>
      <vt:lpstr>Kito PA panaudojimas</vt:lpstr>
      <vt:lpstr>Kiti elementai</vt:lpstr>
      <vt:lpstr>Klausimai?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Justina Baste</cp:lastModifiedBy>
  <cp:revision>96</cp:revision>
  <cp:lastPrinted>2017-10-20T14:54:51Z</cp:lastPrinted>
  <dcterms:created xsi:type="dcterms:W3CDTF">2017-09-27T12:27:37Z</dcterms:created>
  <dcterms:modified xsi:type="dcterms:W3CDTF">2017-10-23T06:03:48Z</dcterms:modified>
</cp:coreProperties>
</file>