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63" autoAdjust="0"/>
  </p:normalViewPr>
  <p:slideViewPr>
    <p:cSldViewPr snapToGrid="0">
      <p:cViewPr varScale="1">
        <p:scale>
          <a:sx n="88" d="100"/>
          <a:sy n="88"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40F54-6FD9-4A34-90F6-87AFD8817637}" type="datetimeFigureOut">
              <a:rPr lang="en-US" smtClean="0"/>
              <a:t>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7C835-2BD0-422F-BEF3-6FC787CDFE94}" type="slidenum">
              <a:rPr lang="en-US" smtClean="0"/>
              <a:t>‹#›</a:t>
            </a:fld>
            <a:endParaRPr lang="en-US"/>
          </a:p>
        </p:txBody>
      </p:sp>
    </p:spTree>
    <p:extLst>
      <p:ext uri="{BB962C8B-B14F-4D97-AF65-F5344CB8AC3E}">
        <p14:creationId xmlns:p14="http://schemas.microsoft.com/office/powerpoint/2010/main" val="345150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unity3d.com/Manual/Tilemap-TileAsset.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Lunch and Learn 2.</a:t>
            </a:r>
            <a:endParaRPr lang="en-US" dirty="0"/>
          </a:p>
        </p:txBody>
      </p:sp>
      <p:sp>
        <p:nvSpPr>
          <p:cNvPr id="4" name="Slide Number Placeholder 3"/>
          <p:cNvSpPr>
            <a:spLocks noGrp="1"/>
          </p:cNvSpPr>
          <p:nvPr>
            <p:ph type="sldNum" sz="quarter" idx="10"/>
          </p:nvPr>
        </p:nvSpPr>
        <p:spPr/>
        <p:txBody>
          <a:bodyPr/>
          <a:lstStyle/>
          <a:p>
            <a:fld id="{A1D7C835-2BD0-422F-BEF3-6FC787CDFE94}" type="slidenum">
              <a:rPr lang="en-US" smtClean="0"/>
              <a:t>1</a:t>
            </a:fld>
            <a:endParaRPr lang="en-US"/>
          </a:p>
        </p:txBody>
      </p:sp>
    </p:spTree>
    <p:extLst>
      <p:ext uri="{BB962C8B-B14F-4D97-AF65-F5344CB8AC3E}">
        <p14:creationId xmlns:p14="http://schemas.microsoft.com/office/powerpoint/2010/main" val="278791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todays Agenda.</a:t>
            </a:r>
          </a:p>
          <a:p>
            <a:endParaRPr lang="en-US" baseline="0" dirty="0" smtClean="0"/>
          </a:p>
          <a:p>
            <a:r>
              <a:rPr lang="en-US" baseline="0" dirty="0" smtClean="0"/>
              <a:t>We are going to take a look at what a 2d scene is, and also talk about sprites and tile maps.</a:t>
            </a:r>
          </a:p>
          <a:p>
            <a:r>
              <a:rPr lang="en-US" baseline="0" dirty="0" smtClean="0"/>
              <a:t>We are going to talk about what a character controller is followed by creating animations for our scene.</a:t>
            </a:r>
          </a:p>
          <a:p>
            <a:r>
              <a:rPr lang="en-US" dirty="0" smtClean="0"/>
              <a:t>Lastly,</a:t>
            </a:r>
            <a:r>
              <a:rPr lang="en-US" baseline="0" dirty="0" smtClean="0"/>
              <a:t> we are going to demo our scene.</a:t>
            </a:r>
            <a:endParaRPr lang="en-US" dirty="0"/>
          </a:p>
        </p:txBody>
      </p:sp>
      <p:sp>
        <p:nvSpPr>
          <p:cNvPr id="4" name="Slide Number Placeholder 3"/>
          <p:cNvSpPr>
            <a:spLocks noGrp="1"/>
          </p:cNvSpPr>
          <p:nvPr>
            <p:ph type="sldNum" sz="quarter" idx="10"/>
          </p:nvPr>
        </p:nvSpPr>
        <p:spPr/>
        <p:txBody>
          <a:bodyPr/>
          <a:lstStyle/>
          <a:p>
            <a:fld id="{A1D7C835-2BD0-422F-BEF3-6FC787CDFE94}" type="slidenum">
              <a:rPr lang="en-US" smtClean="0"/>
              <a:t>2</a:t>
            </a:fld>
            <a:endParaRPr lang="en-US"/>
          </a:p>
        </p:txBody>
      </p:sp>
    </p:spTree>
    <p:extLst>
      <p:ext uri="{BB962C8B-B14F-4D97-AF65-F5344CB8AC3E}">
        <p14:creationId xmlns:p14="http://schemas.microsoft.com/office/powerpoint/2010/main" val="252810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in working with a 2D</a:t>
            </a:r>
            <a:r>
              <a:rPr lang="en-US" baseline="0" dirty="0" smtClean="0"/>
              <a:t> scene the camera perspective is set to </a:t>
            </a:r>
            <a:r>
              <a:rPr lang="en-US" sz="1200" b="1" i="0" kern="1200" dirty="0" smtClean="0">
                <a:solidFill>
                  <a:schemeClr val="tx1"/>
                </a:solidFill>
                <a:effectLst/>
                <a:latin typeface="+mn-lt"/>
                <a:ea typeface="+mn-ea"/>
                <a:cs typeface="+mn-cs"/>
              </a:rPr>
              <a:t>Orthographic</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in other words it’s a right side (X,Y) view of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Any images you import are assumed to be 2D images (</a:t>
            </a:r>
            <a:r>
              <a:rPr lang="en-US" sz="1200" b="1" i="0" kern="1200" dirty="0" smtClean="0">
                <a:solidFill>
                  <a:schemeClr val="tx1"/>
                </a:solidFill>
                <a:effectLst/>
                <a:latin typeface="+mn-lt"/>
                <a:ea typeface="+mn-ea"/>
                <a:cs typeface="+mn-cs"/>
              </a:rPr>
              <a:t>Sprites</a:t>
            </a:r>
            <a:r>
              <a:rPr lang="en-US" sz="1200" b="0" i="0" kern="1200" dirty="0" smtClean="0">
                <a:solidFill>
                  <a:schemeClr val="tx1"/>
                </a:solidFill>
                <a:effectLst/>
                <a:latin typeface="+mn-lt"/>
                <a:ea typeface="+mn-ea"/>
                <a:cs typeface="+mn-cs"/>
              </a:rPr>
              <a:t>) and set to </a:t>
            </a:r>
            <a:r>
              <a:rPr lang="en-US" sz="1200" b="1" i="0" kern="1200" dirty="0" smtClean="0">
                <a:solidFill>
                  <a:schemeClr val="tx1"/>
                </a:solidFill>
                <a:effectLst/>
                <a:latin typeface="+mn-lt"/>
                <a:ea typeface="+mn-ea"/>
                <a:cs typeface="+mn-cs"/>
              </a:rPr>
              <a:t>Sprite</a:t>
            </a:r>
            <a:r>
              <a:rPr lang="en-US" sz="1200" b="0" i="0" kern="1200" dirty="0" smtClean="0">
                <a:solidFill>
                  <a:schemeClr val="tx1"/>
                </a:solidFill>
                <a:effectLst/>
                <a:latin typeface="+mn-lt"/>
                <a:ea typeface="+mn-ea"/>
                <a:cs typeface="+mn-cs"/>
              </a:rPr>
              <a: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Unity</a:t>
            </a:r>
            <a:r>
              <a:rPr lang="en-US" baseline="0" dirty="0" smtClean="0"/>
              <a:t> also provides the option to layer </a:t>
            </a:r>
            <a:r>
              <a:rPr lang="en-US" sz="1200" b="0" i="0" kern="1200" baseline="0" dirty="0" smtClean="0">
                <a:solidFill>
                  <a:schemeClr val="tx1"/>
                </a:solidFill>
                <a:effectLst/>
                <a:latin typeface="+mn-lt"/>
                <a:ea typeface="+mn-ea"/>
                <a:cs typeface="+mn-cs"/>
              </a:rPr>
              <a:t>sprites on top of another.</a:t>
            </a:r>
            <a:endParaRPr lang="en-US" dirty="0" smtClean="0"/>
          </a:p>
        </p:txBody>
      </p:sp>
      <p:sp>
        <p:nvSpPr>
          <p:cNvPr id="4" name="Slide Number Placeholder 3"/>
          <p:cNvSpPr>
            <a:spLocks noGrp="1"/>
          </p:cNvSpPr>
          <p:nvPr>
            <p:ph type="sldNum" sz="quarter" idx="10"/>
          </p:nvPr>
        </p:nvSpPr>
        <p:spPr/>
        <p:txBody>
          <a:bodyPr/>
          <a:lstStyle/>
          <a:p>
            <a:fld id="{A1D7C835-2BD0-422F-BEF3-6FC787CDFE94}" type="slidenum">
              <a:rPr lang="en-US" smtClean="0"/>
              <a:t>3</a:t>
            </a:fld>
            <a:endParaRPr lang="en-US"/>
          </a:p>
        </p:txBody>
      </p:sp>
    </p:spTree>
    <p:extLst>
      <p:ext uri="{BB962C8B-B14F-4D97-AF65-F5344CB8AC3E}">
        <p14:creationId xmlns:p14="http://schemas.microsoft.com/office/powerpoint/2010/main" val="359136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Sprites are basically just standard textures.</a:t>
            </a:r>
          </a:p>
          <a:p>
            <a:r>
              <a:rPr lang="en-US" dirty="0" smtClean="0"/>
              <a:t>Sprites are rendered using </a:t>
            </a:r>
            <a:r>
              <a:rPr lang="en-US" dirty="0" err="1" smtClean="0"/>
              <a:t>unitys</a:t>
            </a:r>
            <a:r>
              <a:rPr lang="en-US" baseline="0" dirty="0" smtClean="0"/>
              <a:t> sprite render. In a 3 dimensional scene objects are rendered using the mesh render.</a:t>
            </a:r>
          </a:p>
          <a:p>
            <a:r>
              <a:rPr lang="en-US" dirty="0" smtClean="0"/>
              <a:t>Unity uses a separate</a:t>
            </a:r>
            <a:r>
              <a:rPr lang="en-US" baseline="0" dirty="0" smtClean="0"/>
              <a:t> physics engine for handling 2D </a:t>
            </a:r>
            <a:r>
              <a:rPr lang="en-US" dirty="0" smtClean="0">
                <a:latin typeface="Roboto"/>
              </a:rPr>
              <a:t>physics,</a:t>
            </a:r>
            <a:r>
              <a:rPr lang="en-US" baseline="0" dirty="0" smtClean="0">
                <a:latin typeface="Roboto"/>
              </a:rPr>
              <a:t> </a:t>
            </a:r>
            <a:r>
              <a:rPr lang="en-US" baseline="0" dirty="0" smtClean="0"/>
              <a:t> The physics components are appended with “2D” in the component name.</a:t>
            </a:r>
          </a:p>
        </p:txBody>
      </p:sp>
      <p:sp>
        <p:nvSpPr>
          <p:cNvPr id="4" name="Slide Number Placeholder 3"/>
          <p:cNvSpPr>
            <a:spLocks noGrp="1"/>
          </p:cNvSpPr>
          <p:nvPr>
            <p:ph type="sldNum" sz="quarter" idx="10"/>
          </p:nvPr>
        </p:nvSpPr>
        <p:spPr/>
        <p:txBody>
          <a:bodyPr/>
          <a:lstStyle/>
          <a:p>
            <a:fld id="{A1D7C835-2BD0-422F-BEF3-6FC787CDFE94}" type="slidenum">
              <a:rPr lang="en-US" smtClean="0"/>
              <a:t>4</a:t>
            </a:fld>
            <a:endParaRPr lang="en-US"/>
          </a:p>
        </p:txBody>
      </p:sp>
    </p:spTree>
    <p:extLst>
      <p:ext uri="{BB962C8B-B14F-4D97-AF65-F5344CB8AC3E}">
        <p14:creationId xmlns:p14="http://schemas.microsoft.com/office/powerpoint/2010/main" val="4206843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Tilemap</a:t>
            </a:r>
            <a:r>
              <a:rPr lang="en-US" sz="1200" b="0" i="0" kern="1200" dirty="0" smtClean="0">
                <a:solidFill>
                  <a:schemeClr val="tx1"/>
                </a:solidFill>
                <a:effectLst/>
                <a:latin typeface="+mn-lt"/>
                <a:ea typeface="+mn-ea"/>
                <a:cs typeface="+mn-cs"/>
              </a:rPr>
              <a:t> component is a system which handles </a:t>
            </a:r>
            <a:r>
              <a:rPr lang="en-US" sz="1200" b="0" i="0" u="sng" kern="1200" dirty="0" smtClean="0">
                <a:solidFill>
                  <a:schemeClr val="tx1"/>
                </a:solidFill>
                <a:effectLst/>
                <a:latin typeface="+mn-lt"/>
                <a:ea typeface="+mn-ea"/>
                <a:cs typeface="+mn-cs"/>
                <a:hlinkClick r:id="rId3"/>
              </a:rPr>
              <a:t>Tile Assets</a:t>
            </a:r>
            <a:r>
              <a:rPr lang="en-US" sz="1200" b="0" i="0" kern="1200" dirty="0" smtClean="0">
                <a:solidFill>
                  <a:schemeClr val="tx1"/>
                </a:solidFill>
                <a:effectLst/>
                <a:latin typeface="+mn-lt"/>
                <a:ea typeface="+mn-ea"/>
                <a:cs typeface="+mn-cs"/>
              </a:rPr>
              <a:t> for creating 2D levels.</a:t>
            </a:r>
          </a:p>
          <a:p>
            <a:pPr algn="l"/>
            <a:r>
              <a:rPr lang="en-US" sz="1200" b="0" i="0" kern="1200" dirty="0" smtClean="0">
                <a:solidFill>
                  <a:schemeClr val="tx1"/>
                </a:solidFill>
                <a:effectLst/>
                <a:latin typeface="+mn-lt"/>
                <a:ea typeface="+mn-ea"/>
                <a:cs typeface="+mn-cs"/>
              </a:rPr>
              <a:t>Once</a:t>
            </a:r>
            <a:r>
              <a:rPr lang="en-US" sz="1200" b="0" i="0" kern="1200" baseline="0" dirty="0" smtClean="0">
                <a:solidFill>
                  <a:schemeClr val="tx1"/>
                </a:solidFill>
                <a:effectLst/>
                <a:latin typeface="+mn-lt"/>
                <a:ea typeface="+mn-ea"/>
                <a:cs typeface="+mn-cs"/>
              </a:rPr>
              <a:t> a tile map is created a grid is placed on a 2d scene which allows to paint tiles to the environment.</a:t>
            </a:r>
            <a:r>
              <a:rPr lang="en-US" sz="1200" b="0" i="0" kern="1200" dirty="0" smtClean="0">
                <a:solidFill>
                  <a:schemeClr val="tx1"/>
                </a:solidFill>
                <a:effectLst/>
                <a:latin typeface="+mn-lt"/>
                <a:ea typeface="+mn-ea"/>
                <a:cs typeface="+mn-cs"/>
              </a:rPr>
              <a:t> </a:t>
            </a:r>
          </a:p>
          <a:p>
            <a:pPr algn="l"/>
            <a:r>
              <a:rPr lang="en-US" b="0" dirty="0" smtClean="0"/>
              <a:t>The Tile Palette</a:t>
            </a:r>
            <a:r>
              <a:rPr lang="en-US" b="0" baseline="0" dirty="0" smtClean="0"/>
              <a:t> is the tool that stores tile assets.</a:t>
            </a:r>
          </a:p>
          <a:p>
            <a:pPr algn="l"/>
            <a:endParaRPr lang="en-US" b="0" baseline="0" dirty="0" smtClean="0"/>
          </a:p>
          <a:p>
            <a:pPr algn="l"/>
            <a:r>
              <a:rPr lang="en-US" b="0" baseline="0" dirty="0" smtClean="0"/>
              <a:t>The general workflow to create and paint a tile map is to first create the map, then create the tile assets, next would be to create the tile palette and lastly paint on the tile map with your tile palette.</a:t>
            </a:r>
          </a:p>
          <a:p>
            <a:pPr algn="l"/>
            <a:endParaRPr lang="en-US" b="0" dirty="0"/>
          </a:p>
        </p:txBody>
      </p:sp>
      <p:sp>
        <p:nvSpPr>
          <p:cNvPr id="4" name="Slide Number Placeholder 3"/>
          <p:cNvSpPr>
            <a:spLocks noGrp="1"/>
          </p:cNvSpPr>
          <p:nvPr>
            <p:ph type="sldNum" sz="quarter" idx="10"/>
          </p:nvPr>
        </p:nvSpPr>
        <p:spPr/>
        <p:txBody>
          <a:bodyPr/>
          <a:lstStyle/>
          <a:p>
            <a:fld id="{A1D7C835-2BD0-422F-BEF3-6FC787CDFE94}" type="slidenum">
              <a:rPr lang="en-US" smtClean="0"/>
              <a:t>5</a:t>
            </a:fld>
            <a:endParaRPr lang="en-US"/>
          </a:p>
        </p:txBody>
      </p:sp>
    </p:spTree>
    <p:extLst>
      <p:ext uri="{BB962C8B-B14F-4D97-AF65-F5344CB8AC3E}">
        <p14:creationId xmlns:p14="http://schemas.microsoft.com/office/powerpoint/2010/main" val="65393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character controller is a script that</a:t>
            </a:r>
            <a:r>
              <a:rPr lang="en-US" baseline="0" dirty="0" smtClean="0"/>
              <a:t> allows a character to move on the x and y plane. </a:t>
            </a:r>
          </a:p>
          <a:p>
            <a:r>
              <a:rPr lang="en-US" baseline="0" dirty="0" smtClean="0"/>
              <a:t>The controller can have different properties such as jump strength, run speed, and gravity.</a:t>
            </a:r>
          </a:p>
          <a:p>
            <a:r>
              <a:rPr lang="en-US" baseline="0" dirty="0" smtClean="0"/>
              <a:t>A character controller is constrained by collisions.</a:t>
            </a:r>
          </a:p>
        </p:txBody>
      </p:sp>
      <p:sp>
        <p:nvSpPr>
          <p:cNvPr id="4" name="Slide Number Placeholder 3"/>
          <p:cNvSpPr>
            <a:spLocks noGrp="1"/>
          </p:cNvSpPr>
          <p:nvPr>
            <p:ph type="sldNum" sz="quarter" idx="10"/>
          </p:nvPr>
        </p:nvSpPr>
        <p:spPr/>
        <p:txBody>
          <a:bodyPr/>
          <a:lstStyle/>
          <a:p>
            <a:fld id="{A1D7C835-2BD0-422F-BEF3-6FC787CDFE94}" type="slidenum">
              <a:rPr lang="en-US" smtClean="0"/>
              <a:t>6</a:t>
            </a:fld>
            <a:endParaRPr lang="en-US"/>
          </a:p>
        </p:txBody>
      </p:sp>
    </p:spTree>
    <p:extLst>
      <p:ext uri="{BB962C8B-B14F-4D97-AF65-F5344CB8AC3E}">
        <p14:creationId xmlns:p14="http://schemas.microsoft.com/office/powerpoint/2010/main" val="217027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for the camera to follow a main character the camera must be child the player object.</a:t>
            </a:r>
            <a:endParaRPr lang="en-US" dirty="0" smtClean="0"/>
          </a:p>
          <a:p>
            <a:r>
              <a:rPr lang="en-US" dirty="0" smtClean="0"/>
              <a:t>Unity</a:t>
            </a:r>
            <a:r>
              <a:rPr lang="en-US" baseline="0" dirty="0" smtClean="0"/>
              <a:t> uses the concept of </a:t>
            </a:r>
            <a:r>
              <a:rPr lang="en-US" baseline="0" dirty="0" err="1" smtClean="0"/>
              <a:t>Keystore</a:t>
            </a:r>
            <a:r>
              <a:rPr lang="en-US" baseline="0" dirty="0" smtClean="0"/>
              <a:t> animations. Which means when you record a change to a object unity interprets the next changes to the object.</a:t>
            </a:r>
          </a:p>
          <a:p>
            <a:r>
              <a:rPr lang="en-US" dirty="0" smtClean="0"/>
              <a:t>A property can be added</a:t>
            </a:r>
            <a:r>
              <a:rPr lang="en-US" baseline="0" dirty="0" smtClean="0"/>
              <a:t> from the animation window. A property can be scaling, moving or rotating an object. </a:t>
            </a:r>
            <a:endParaRPr lang="en-US" dirty="0"/>
          </a:p>
        </p:txBody>
      </p:sp>
      <p:sp>
        <p:nvSpPr>
          <p:cNvPr id="4" name="Slide Number Placeholder 3"/>
          <p:cNvSpPr>
            <a:spLocks noGrp="1"/>
          </p:cNvSpPr>
          <p:nvPr>
            <p:ph type="sldNum" sz="quarter" idx="10"/>
          </p:nvPr>
        </p:nvSpPr>
        <p:spPr/>
        <p:txBody>
          <a:bodyPr/>
          <a:lstStyle/>
          <a:p>
            <a:fld id="{A1D7C835-2BD0-422F-BEF3-6FC787CDFE94}" type="slidenum">
              <a:rPr lang="en-US" smtClean="0"/>
              <a:t>7</a:t>
            </a:fld>
            <a:endParaRPr lang="en-US"/>
          </a:p>
        </p:txBody>
      </p:sp>
    </p:spTree>
    <p:extLst>
      <p:ext uri="{BB962C8B-B14F-4D97-AF65-F5344CB8AC3E}">
        <p14:creationId xmlns:p14="http://schemas.microsoft.com/office/powerpoint/2010/main" val="350606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7A362D-3386-4CBB-9162-F09A5C5C1E13}"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6894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A362D-3386-4CBB-9162-F09A5C5C1E13}"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211569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A362D-3386-4CBB-9162-F09A5C5C1E13}"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14796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A362D-3386-4CBB-9162-F09A5C5C1E13}"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318559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7A362D-3386-4CBB-9162-F09A5C5C1E13}"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425504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7A362D-3386-4CBB-9162-F09A5C5C1E13}"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69937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7A362D-3386-4CBB-9162-F09A5C5C1E13}" type="datetimeFigureOut">
              <a:rPr lang="en-US"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168703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7A362D-3386-4CBB-9162-F09A5C5C1E13}" type="datetimeFigureOut">
              <a:rPr lang="en-US" smtClean="0"/>
              <a:t>7/4/2019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52301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A362D-3386-4CBB-9162-F09A5C5C1E13}" type="datetimeFigureOut">
              <a:rPr lang="en-US" smtClean="0"/>
              <a:t>7/4/2019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337670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A362D-3386-4CBB-9162-F09A5C5C1E13}"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123453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A362D-3386-4CBB-9162-F09A5C5C1E13}"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2A052-11C0-451C-BA8E-3B99615736DB}" type="slidenum">
              <a:rPr lang="en-US" smtClean="0"/>
              <a:t>‹#›</a:t>
            </a:fld>
            <a:endParaRPr lang="en-US"/>
          </a:p>
        </p:txBody>
      </p:sp>
    </p:spTree>
    <p:extLst>
      <p:ext uri="{BB962C8B-B14F-4D97-AF65-F5344CB8AC3E}">
        <p14:creationId xmlns:p14="http://schemas.microsoft.com/office/powerpoint/2010/main" val="316428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A362D-3386-4CBB-9162-F09A5C5C1E13}" type="datetimeFigureOut">
              <a:rPr lang="en-US" smtClean="0"/>
              <a:t>7/4/2019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2A052-11C0-451C-BA8E-3B99615736DB}" type="slidenum">
              <a:rPr lang="en-US" smtClean="0"/>
              <a:t>‹#›</a:t>
            </a:fld>
            <a:endParaRPr lang="en-US"/>
          </a:p>
        </p:txBody>
      </p:sp>
    </p:spTree>
    <p:extLst>
      <p:ext uri="{BB962C8B-B14F-4D97-AF65-F5344CB8AC3E}">
        <p14:creationId xmlns:p14="http://schemas.microsoft.com/office/powerpoint/2010/main" val="23255065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52258" y="1610823"/>
            <a:ext cx="7953375" cy="3267075"/>
          </a:xfrm>
          <a:prstGeom prst="rect">
            <a:avLst/>
          </a:prstGeom>
        </p:spPr>
      </p:pic>
    </p:spTree>
    <p:extLst>
      <p:ext uri="{BB962C8B-B14F-4D97-AF65-F5344CB8AC3E}">
        <p14:creationId xmlns:p14="http://schemas.microsoft.com/office/powerpoint/2010/main" val="40085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Making a 2D Game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a:t>
            </a:r>
            <a:r>
              <a:rPr lang="en-US" dirty="0">
                <a:latin typeface="Roboto"/>
              </a:rPr>
              <a:t>2D </a:t>
            </a:r>
            <a:r>
              <a:rPr lang="en-US" dirty="0" smtClean="0">
                <a:latin typeface="Roboto"/>
              </a:rPr>
              <a:t>Scene</a:t>
            </a:r>
            <a:endParaRPr lang="en-US" dirty="0">
              <a:latin typeface="Roboto"/>
            </a:endParaRPr>
          </a:p>
          <a:p>
            <a:r>
              <a:rPr lang="en-US" dirty="0">
                <a:latin typeface="Roboto"/>
              </a:rPr>
              <a:t>What is a Sprite</a:t>
            </a:r>
          </a:p>
          <a:p>
            <a:r>
              <a:rPr lang="en-US" dirty="0">
                <a:latin typeface="Roboto"/>
              </a:rPr>
              <a:t>Tile </a:t>
            </a:r>
            <a:r>
              <a:rPr lang="en-US" dirty="0" smtClean="0">
                <a:latin typeface="Roboto"/>
              </a:rPr>
              <a:t>Maps/Palettes</a:t>
            </a:r>
            <a:endParaRPr lang="en-US" dirty="0">
              <a:latin typeface="Roboto"/>
            </a:endParaRPr>
          </a:p>
          <a:p>
            <a:r>
              <a:rPr lang="en-US" dirty="0">
                <a:latin typeface="Roboto"/>
              </a:rPr>
              <a:t>Character Controller</a:t>
            </a:r>
          </a:p>
          <a:p>
            <a:r>
              <a:rPr lang="en-US" dirty="0">
                <a:latin typeface="Roboto"/>
              </a:rPr>
              <a:t>Camera </a:t>
            </a:r>
            <a:r>
              <a:rPr lang="en-US" dirty="0" smtClean="0">
                <a:latin typeface="Roboto"/>
              </a:rPr>
              <a:t>Control &amp; </a:t>
            </a:r>
            <a:r>
              <a:rPr lang="en-US" dirty="0" smtClean="0">
                <a:latin typeface="Roboto"/>
              </a:rPr>
              <a:t>Animations</a:t>
            </a:r>
            <a:endParaRPr lang="en-US" dirty="0">
              <a:latin typeface="Roboto"/>
            </a:endParaRPr>
          </a:p>
          <a:p>
            <a:r>
              <a:rPr lang="en-US" dirty="0" smtClean="0">
                <a:latin typeface="Roboto"/>
              </a:rPr>
              <a:t>Demo</a:t>
            </a:r>
            <a:endParaRPr lang="en-US" dirty="0" smtClean="0">
              <a:latin typeface="Roboto"/>
            </a:endParaRPr>
          </a:p>
          <a:p>
            <a:r>
              <a:rPr lang="en-US" dirty="0" smtClean="0">
                <a:latin typeface="Roboto"/>
              </a:rPr>
              <a:t>End of Lunch and Learn 2</a:t>
            </a:r>
            <a:endParaRPr lang="en-US" dirty="0">
              <a:latin typeface="Roboto"/>
            </a:endParaRPr>
          </a:p>
          <a:p>
            <a:endParaRPr lang="en-US" dirty="0" smtClean="0">
              <a:latin typeface="Roboto"/>
            </a:endParaRPr>
          </a:p>
        </p:txBody>
      </p:sp>
    </p:spTree>
    <p:extLst>
      <p:ext uri="{BB962C8B-B14F-4D97-AF65-F5344CB8AC3E}">
        <p14:creationId xmlns:p14="http://schemas.microsoft.com/office/powerpoint/2010/main" val="420253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2D-Scenes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Camera Perspective</a:t>
            </a:r>
          </a:p>
          <a:p>
            <a:r>
              <a:rPr lang="en-US" dirty="0" smtClean="0">
                <a:latin typeface="Roboto"/>
              </a:rPr>
              <a:t>Imported Images</a:t>
            </a:r>
          </a:p>
          <a:p>
            <a:r>
              <a:rPr lang="en-US" dirty="0">
                <a:latin typeface="Roboto"/>
              </a:rPr>
              <a:t>2D Sorting</a:t>
            </a:r>
          </a:p>
          <a:p>
            <a:endParaRPr lang="en-US" dirty="0" smtClean="0">
              <a:latin typeface="Roboto"/>
            </a:endParaRPr>
          </a:p>
        </p:txBody>
      </p:sp>
      <p:pic>
        <p:nvPicPr>
          <p:cNvPr id="4" name="Picture 3"/>
          <p:cNvPicPr>
            <a:picLocks noChangeAspect="1"/>
          </p:cNvPicPr>
          <p:nvPr/>
        </p:nvPicPr>
        <p:blipFill>
          <a:blip r:embed="rId3"/>
          <a:stretch>
            <a:fillRect/>
          </a:stretch>
        </p:blipFill>
        <p:spPr>
          <a:xfrm>
            <a:off x="4998583" y="2824923"/>
            <a:ext cx="6572931" cy="3833732"/>
          </a:xfrm>
          <a:prstGeom prst="rect">
            <a:avLst/>
          </a:prstGeom>
        </p:spPr>
      </p:pic>
    </p:spTree>
    <p:extLst>
      <p:ext uri="{BB962C8B-B14F-4D97-AF65-F5344CB8AC3E}">
        <p14:creationId xmlns:p14="http://schemas.microsoft.com/office/powerpoint/2010/main" val="261658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Sprites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Graphic objects in 2D scenes are known as </a:t>
            </a:r>
            <a:r>
              <a:rPr lang="en-US" b="1" dirty="0" smtClean="0">
                <a:latin typeface="Roboto"/>
              </a:rPr>
              <a:t>Sprites</a:t>
            </a:r>
            <a:r>
              <a:rPr lang="en-US" dirty="0" smtClean="0">
                <a:latin typeface="Roboto"/>
              </a:rPr>
              <a:t>.</a:t>
            </a:r>
          </a:p>
          <a:p>
            <a:r>
              <a:rPr lang="en-US" dirty="0" smtClean="0">
                <a:latin typeface="Roboto"/>
              </a:rPr>
              <a:t>Sprite Render</a:t>
            </a:r>
          </a:p>
          <a:p>
            <a:r>
              <a:rPr lang="en-US" dirty="0">
                <a:latin typeface="Roboto"/>
              </a:rPr>
              <a:t>2D </a:t>
            </a:r>
            <a:r>
              <a:rPr lang="en-US" dirty="0" smtClean="0">
                <a:latin typeface="Roboto"/>
              </a:rPr>
              <a:t>physics</a:t>
            </a:r>
          </a:p>
          <a:p>
            <a:endParaRPr lang="en-US" b="1" dirty="0">
              <a:latin typeface="Roboto"/>
            </a:endParaRPr>
          </a:p>
          <a:p>
            <a:endParaRPr lang="en-US" dirty="0" smtClean="0">
              <a:latin typeface="Roboto"/>
            </a:endParaRPr>
          </a:p>
        </p:txBody>
      </p:sp>
      <p:pic>
        <p:nvPicPr>
          <p:cNvPr id="1026" name="Picture 2" descr="Image result for unity spri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156403"/>
            <a:ext cx="5486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31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Tile </a:t>
            </a:r>
            <a:r>
              <a:rPr lang="en-US" dirty="0" smtClean="0">
                <a:latin typeface="Roboto"/>
              </a:rPr>
              <a:t>Maps/Palettes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What is a Tile Map?</a:t>
            </a:r>
          </a:p>
          <a:p>
            <a:r>
              <a:rPr lang="en-US" dirty="0" smtClean="0">
                <a:latin typeface="Roboto"/>
              </a:rPr>
              <a:t>Tile Palette</a:t>
            </a:r>
          </a:p>
          <a:p>
            <a:r>
              <a:rPr lang="en-US" dirty="0" smtClean="0">
                <a:latin typeface="Roboto"/>
              </a:rPr>
              <a:t>Work F</a:t>
            </a:r>
            <a:r>
              <a:rPr lang="en-US" dirty="0" smtClean="0">
                <a:latin typeface="Roboto"/>
              </a:rPr>
              <a:t>low</a:t>
            </a:r>
          </a:p>
          <a:p>
            <a:pPr lvl="1"/>
            <a:r>
              <a:rPr lang="en-US" dirty="0" smtClean="0">
                <a:latin typeface="Roboto"/>
              </a:rPr>
              <a:t>Create a Tile Map</a:t>
            </a:r>
          </a:p>
          <a:p>
            <a:pPr lvl="1"/>
            <a:r>
              <a:rPr lang="en-US" dirty="0" smtClean="0">
                <a:latin typeface="Roboto"/>
              </a:rPr>
              <a:t>Create Tile assets</a:t>
            </a:r>
          </a:p>
          <a:p>
            <a:pPr lvl="1"/>
            <a:r>
              <a:rPr lang="en-US" dirty="0" smtClean="0">
                <a:latin typeface="Roboto"/>
              </a:rPr>
              <a:t>Create Tile Palette</a:t>
            </a:r>
          </a:p>
          <a:p>
            <a:pPr lvl="1"/>
            <a:r>
              <a:rPr lang="en-US" dirty="0" smtClean="0">
                <a:latin typeface="Roboto"/>
              </a:rPr>
              <a:t>Paint</a:t>
            </a:r>
            <a:endParaRPr lang="en-US" dirty="0" smtClean="0">
              <a:latin typeface="Roboto"/>
            </a:endParaRPr>
          </a:p>
        </p:txBody>
      </p:sp>
      <p:pic>
        <p:nvPicPr>
          <p:cNvPr id="4" name="Picture 3"/>
          <p:cNvPicPr>
            <a:picLocks noChangeAspect="1"/>
          </p:cNvPicPr>
          <p:nvPr/>
        </p:nvPicPr>
        <p:blipFill>
          <a:blip r:embed="rId3"/>
          <a:stretch>
            <a:fillRect/>
          </a:stretch>
        </p:blipFill>
        <p:spPr>
          <a:xfrm>
            <a:off x="9690327" y="1027906"/>
            <a:ext cx="2400258" cy="5706155"/>
          </a:xfrm>
          <a:prstGeom prst="rect">
            <a:avLst/>
          </a:prstGeom>
        </p:spPr>
      </p:pic>
    </p:spTree>
    <p:extLst>
      <p:ext uri="{BB962C8B-B14F-4D97-AF65-F5344CB8AC3E}">
        <p14:creationId xmlns:p14="http://schemas.microsoft.com/office/powerpoint/2010/main" val="397447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Character Controller</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What is a Character controller?</a:t>
            </a:r>
          </a:p>
          <a:p>
            <a:r>
              <a:rPr lang="en-US" dirty="0" smtClean="0">
                <a:latin typeface="Roboto"/>
              </a:rPr>
              <a:t>Features</a:t>
            </a:r>
          </a:p>
          <a:p>
            <a:r>
              <a:rPr lang="en-US" dirty="0" smtClean="0">
                <a:latin typeface="Roboto"/>
              </a:rPr>
              <a:t>Constrained by </a:t>
            </a:r>
            <a:r>
              <a:rPr lang="en-US" dirty="0">
                <a:latin typeface="Roboto"/>
              </a:rPr>
              <a:t>collisions</a:t>
            </a:r>
            <a:r>
              <a:rPr lang="en-US" dirty="0" smtClean="0">
                <a:latin typeface="Roboto"/>
              </a:rPr>
              <a:t> </a:t>
            </a:r>
            <a:endParaRPr lang="en-US" dirty="0" smtClean="0">
              <a:latin typeface="Roboto"/>
            </a:endParaRPr>
          </a:p>
        </p:txBody>
      </p:sp>
    </p:spTree>
    <p:extLst>
      <p:ext uri="{BB962C8B-B14F-4D97-AF65-F5344CB8AC3E}">
        <p14:creationId xmlns:p14="http://schemas.microsoft.com/office/powerpoint/2010/main" val="197360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Camera Control </a:t>
            </a:r>
            <a:r>
              <a:rPr lang="en-US" dirty="0" smtClean="0">
                <a:latin typeface="Roboto"/>
              </a:rPr>
              <a:t>&amp; Animations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Camera Control</a:t>
            </a:r>
          </a:p>
          <a:p>
            <a:r>
              <a:rPr lang="en-US" dirty="0" err="1" smtClean="0">
                <a:latin typeface="Roboto"/>
              </a:rPr>
              <a:t>Keystore</a:t>
            </a:r>
            <a:r>
              <a:rPr lang="en-US" dirty="0" smtClean="0">
                <a:latin typeface="Roboto"/>
              </a:rPr>
              <a:t> Animations</a:t>
            </a:r>
          </a:p>
          <a:p>
            <a:r>
              <a:rPr lang="en-US" dirty="0" smtClean="0">
                <a:latin typeface="Roboto"/>
              </a:rPr>
              <a:t>Properties</a:t>
            </a:r>
          </a:p>
          <a:p>
            <a:endParaRPr lang="en-US" dirty="0" smtClean="0">
              <a:latin typeface="Roboto"/>
            </a:endParaRPr>
          </a:p>
          <a:p>
            <a:endParaRPr lang="en-US" dirty="0" smtClean="0">
              <a:latin typeface="Roboto"/>
            </a:endParaRPr>
          </a:p>
          <a:p>
            <a:endParaRPr lang="en-US" dirty="0" smtClean="0">
              <a:latin typeface="Roboto"/>
            </a:endParaRPr>
          </a:p>
        </p:txBody>
      </p:sp>
      <p:pic>
        <p:nvPicPr>
          <p:cNvPr id="4" name="Picture 3"/>
          <p:cNvPicPr>
            <a:picLocks noChangeAspect="1"/>
          </p:cNvPicPr>
          <p:nvPr/>
        </p:nvPicPr>
        <p:blipFill>
          <a:blip r:embed="rId3"/>
          <a:stretch>
            <a:fillRect/>
          </a:stretch>
        </p:blipFill>
        <p:spPr>
          <a:xfrm>
            <a:off x="435429" y="4430486"/>
            <a:ext cx="11467723" cy="2286000"/>
          </a:xfrm>
          <a:prstGeom prst="rect">
            <a:avLst/>
          </a:prstGeom>
        </p:spPr>
      </p:pic>
    </p:spTree>
    <p:extLst>
      <p:ext uri="{BB962C8B-B14F-4D97-AF65-F5344CB8AC3E}">
        <p14:creationId xmlns:p14="http://schemas.microsoft.com/office/powerpoint/2010/main" val="99687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4268"/>
            <a:ext cx="10515600" cy="1325563"/>
          </a:xfrm>
        </p:spPr>
        <p:txBody>
          <a:bodyPr>
            <a:noAutofit/>
          </a:bodyPr>
          <a:lstStyle/>
          <a:p>
            <a:r>
              <a:rPr lang="en-US" sz="9600" b="1" dirty="0" smtClean="0">
                <a:latin typeface="Roboto"/>
              </a:rPr>
              <a:t>Demo</a:t>
            </a:r>
            <a:endParaRPr lang="en-US" sz="9600" b="1" dirty="0">
              <a:latin typeface="Roboto"/>
            </a:endParaRPr>
          </a:p>
        </p:txBody>
      </p:sp>
    </p:spTree>
    <p:extLst>
      <p:ext uri="{BB962C8B-B14F-4D97-AF65-F5344CB8AC3E}">
        <p14:creationId xmlns:p14="http://schemas.microsoft.com/office/powerpoint/2010/main" val="181316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64039"/>
            <a:ext cx="12758057" cy="3346904"/>
          </a:xfrm>
        </p:spPr>
        <p:txBody>
          <a:bodyPr>
            <a:noAutofit/>
          </a:bodyPr>
          <a:lstStyle/>
          <a:p>
            <a:r>
              <a:rPr lang="en-US" sz="9600" b="1" dirty="0" smtClean="0">
                <a:latin typeface="Roboto"/>
              </a:rPr>
              <a:t>End Of Lunch And Learn 2</a:t>
            </a:r>
            <a:endParaRPr lang="en-US" sz="9600" b="1" dirty="0">
              <a:latin typeface="Roboto"/>
            </a:endParaRPr>
          </a:p>
        </p:txBody>
      </p:sp>
    </p:spTree>
    <p:extLst>
      <p:ext uri="{BB962C8B-B14F-4D97-AF65-F5344CB8AC3E}">
        <p14:creationId xmlns:p14="http://schemas.microsoft.com/office/powerpoint/2010/main" val="31564447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376</Words>
  <Application>Microsoft Office PowerPoint</Application>
  <PresentationFormat>Widescreen</PresentationFormat>
  <Paragraphs>65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Making a 2D Game</vt:lpstr>
      <vt:lpstr>2D-Scenes</vt:lpstr>
      <vt:lpstr>Sprites</vt:lpstr>
      <vt:lpstr>Tile Maps/Palettes</vt:lpstr>
      <vt:lpstr>Character Controller</vt:lpstr>
      <vt:lpstr>Camera Control &amp; Animations</vt:lpstr>
      <vt:lpstr>Demo</vt:lpstr>
      <vt:lpstr>End Of Lunch And Learn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84</cp:revision>
  <dcterms:created xsi:type="dcterms:W3CDTF">2019-06-29T23:51:42Z</dcterms:created>
  <dcterms:modified xsi:type="dcterms:W3CDTF">2019-07-04T16:59:23Z</dcterms:modified>
</cp:coreProperties>
</file>