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6" r:id="rId3"/>
    <p:sldId id="262" r:id="rId4"/>
    <p:sldId id="263" r:id="rId5"/>
    <p:sldId id="267" r:id="rId6"/>
    <p:sldId id="260" r:id="rId7"/>
    <p:sldId id="259" r:id="rId8"/>
    <p:sldId id="265" r:id="rId9"/>
    <p:sldId id="264"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a" initials="A" lastIdx="1" clrIdx="0">
    <p:extLst>
      <p:ext uri="{19B8F6BF-5375-455C-9EA6-DF929625EA0E}">
        <p15:presenceInfo xmlns:p15="http://schemas.microsoft.com/office/powerpoint/2012/main" userId="Al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65" autoAdjust="0"/>
  </p:normalViewPr>
  <p:slideViewPr>
    <p:cSldViewPr snapToGrid="0">
      <p:cViewPr varScale="1">
        <p:scale>
          <a:sx n="87" d="100"/>
          <a:sy n="87"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12791-CB19-4B63-9963-8A77FB30904D}"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85AFA-8529-45AE-977F-998C2B043712}" type="slidenum">
              <a:rPr lang="en-US" smtClean="0"/>
              <a:t>‹#›</a:t>
            </a:fld>
            <a:endParaRPr lang="en-US"/>
          </a:p>
        </p:txBody>
      </p:sp>
    </p:spTree>
    <p:extLst>
      <p:ext uri="{BB962C8B-B14F-4D97-AF65-F5344CB8AC3E}">
        <p14:creationId xmlns:p14="http://schemas.microsoft.com/office/powerpoint/2010/main" val="24323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go-delve/delv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odoc.org/golang.org/x/mobile/cmd/gomobil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agenda today will cover 5 topics </a:t>
            </a:r>
          </a:p>
          <a:p>
            <a:endParaRPr lang="en-US" baseline="0" dirty="0" smtClean="0"/>
          </a:p>
          <a:p>
            <a:r>
              <a:rPr lang="en-US" baseline="0" dirty="0" smtClean="0"/>
              <a:t>Packages, pointers </a:t>
            </a:r>
            <a:r>
              <a:rPr lang="en-US" baseline="0" dirty="0" err="1" smtClean="0"/>
              <a:t>os</a:t>
            </a:r>
            <a:r>
              <a:rPr lang="en-US" baseline="0" dirty="0" smtClean="0"/>
              <a:t>/exec, delve the debugging tool and the variety of </a:t>
            </a:r>
            <a:r>
              <a:rPr lang="en-US" baseline="0" dirty="0" err="1" smtClean="0"/>
              <a:t>golang</a:t>
            </a:r>
            <a:r>
              <a:rPr lang="en-US" baseline="0" dirty="0" smtClean="0"/>
              <a:t> development frameworks.</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2</a:t>
            </a:fld>
            <a:endParaRPr lang="en-US"/>
          </a:p>
        </p:txBody>
      </p:sp>
    </p:spTree>
    <p:extLst>
      <p:ext uri="{BB962C8B-B14F-4D97-AF65-F5344CB8AC3E}">
        <p14:creationId xmlns:p14="http://schemas.microsoft.com/office/powerpoint/2010/main" val="201299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latin typeface="Roboto"/>
              </a:rPr>
              <a:t>Golang</a:t>
            </a:r>
            <a:r>
              <a:rPr lang="en-US" dirty="0" smtClean="0">
                <a:latin typeface="Roboto"/>
              </a:rPr>
              <a:t> allows for multiple files under the same folder with the same package name. </a:t>
            </a:r>
          </a:p>
          <a:p>
            <a:r>
              <a:rPr lang="en-US" dirty="0" smtClean="0">
                <a:latin typeface="Roboto"/>
              </a:rPr>
              <a:t>-</a:t>
            </a:r>
            <a:r>
              <a:rPr lang="en-US" dirty="0" err="1" smtClean="0">
                <a:latin typeface="Roboto"/>
              </a:rPr>
              <a:t>Golang</a:t>
            </a:r>
            <a:r>
              <a:rPr lang="en-US" dirty="0" smtClean="0">
                <a:latin typeface="Roboto"/>
              </a:rPr>
              <a:t> does not allow for multiple package names under the same directory.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other words </a:t>
            </a:r>
            <a:r>
              <a:rPr lang="en-US" dirty="0" smtClean="0">
                <a:latin typeface="Roboto"/>
              </a:rPr>
              <a:t>One package per directory.</a:t>
            </a:r>
          </a:p>
          <a:p>
            <a:pPr marL="0" indent="0">
              <a:buFontTx/>
              <a:buNone/>
            </a:pPr>
            <a:r>
              <a:rPr lang="en-US" dirty="0" smtClean="0"/>
              <a:t>-A</a:t>
            </a:r>
            <a:r>
              <a:rPr lang="en-US" baseline="0" dirty="0" smtClean="0"/>
              <a:t> directory should only have one package main although it doesn’t throw a compilation error.</a:t>
            </a:r>
          </a:p>
          <a:p>
            <a:pPr marL="0" indent="0">
              <a:buFontTx/>
              <a:buNone/>
            </a:pPr>
            <a:endParaRPr lang="en-US" dirty="0" smtClean="0"/>
          </a:p>
          <a:p>
            <a:pPr marL="0" indent="0">
              <a:buFontTx/>
              <a:buNone/>
            </a:pPr>
            <a:r>
              <a:rPr lang="en-US" dirty="0" smtClean="0"/>
              <a:t>Examples to cover: </a:t>
            </a:r>
            <a:r>
              <a:rPr lang="en-US" dirty="0" err="1" smtClean="0"/>
              <a:t>util</a:t>
            </a:r>
            <a:r>
              <a:rPr lang="en-US" dirty="0" smtClean="0"/>
              <a:t>, </a:t>
            </a:r>
            <a:r>
              <a:rPr lang="en-US" dirty="0" err="1" smtClean="0"/>
              <a:t>mathPackage</a:t>
            </a:r>
            <a:r>
              <a:rPr lang="en-US" dirty="0" smtClean="0"/>
              <a:t>, </a:t>
            </a:r>
            <a:r>
              <a:rPr lang="en-US" dirty="0" err="1" smtClean="0"/>
              <a:t>package_tutorial</a:t>
            </a:r>
            <a:endParaRPr lang="en-US" dirty="0" smtClean="0"/>
          </a:p>
          <a:p>
            <a:pPr marL="0" indent="0">
              <a:buFontTx/>
              <a:buNone/>
            </a:pPr>
            <a:endParaRPr lang="en-US" dirty="0" smtClean="0"/>
          </a:p>
          <a:p>
            <a:pPr marL="0" indent="0">
              <a:buFontTx/>
              <a:buNone/>
            </a:pPr>
            <a:r>
              <a:rPr lang="en-US" dirty="0" err="1" smtClean="0"/>
              <a:t>Package_tutorial</a:t>
            </a:r>
            <a:r>
              <a:rPr lang="en-US" baseline="0" dirty="0" smtClean="0"/>
              <a:t> – The package tutorial uses 3 packages lets cover the first package util.</a:t>
            </a:r>
            <a:endParaRPr lang="en-US" dirty="0" smtClean="0"/>
          </a:p>
          <a:p>
            <a:pPr marL="0" indent="0">
              <a:buFontTx/>
              <a:buNone/>
            </a:pPr>
            <a:r>
              <a:rPr lang="en-US" dirty="0" err="1" smtClean="0"/>
              <a:t>Util</a:t>
            </a:r>
            <a:r>
              <a:rPr lang="en-US" baseline="0" dirty="0" smtClean="0"/>
              <a:t> – By convention package names are named the same thing as the directory name.</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3</a:t>
            </a:fld>
            <a:endParaRPr lang="en-US"/>
          </a:p>
        </p:txBody>
      </p:sp>
    </p:spTree>
    <p:extLst>
      <p:ext uri="{BB962C8B-B14F-4D97-AF65-F5344CB8AC3E}">
        <p14:creationId xmlns:p14="http://schemas.microsoft.com/office/powerpoint/2010/main" val="69327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Golang</a:t>
            </a:r>
            <a:r>
              <a:rPr lang="en-US" baseline="0" dirty="0" smtClean="0"/>
              <a:t> is not a pure object oriented programming language. It does not provide classes.</a:t>
            </a:r>
          </a:p>
          <a:p>
            <a:endParaRPr lang="en-US" baseline="0" dirty="0" smtClean="0"/>
          </a:p>
          <a:p>
            <a:endParaRPr lang="en-US" baseline="0" dirty="0" smtClean="0"/>
          </a:p>
          <a:p>
            <a:r>
              <a:rPr lang="en-US" baseline="0" dirty="0" smtClean="0"/>
              <a:t>-Side notes:</a:t>
            </a:r>
          </a:p>
          <a:p>
            <a:r>
              <a:rPr lang="en-US" dirty="0" smtClean="0"/>
              <a:t>Yes and no. Although Go has types and methods and allows an object-oriented style of programming, there is no type hierarchy. The concept of “interface” in Go provides a different approach that we believe is easy to use and in some ways more general. There are also ways to embed types in other types to provide something analogous—but not identical—to </a:t>
            </a:r>
            <a:r>
              <a:rPr lang="en-US" dirty="0" err="1" smtClean="0"/>
              <a:t>subclassing</a:t>
            </a:r>
            <a:r>
              <a:rPr lang="en-US" dirty="0" smtClean="0"/>
              <a:t>. Moreover, methods in Go are more general than in C++ or Java: they can be defined for any sort of data, even built-in types such as plain, “unboxed” integers. They are not restricted to </a:t>
            </a:r>
            <a:r>
              <a:rPr lang="en-US" dirty="0" err="1" smtClean="0"/>
              <a:t>structs</a:t>
            </a:r>
            <a:r>
              <a:rPr lang="en-US" dirty="0" smtClean="0"/>
              <a:t> (classes). </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4</a:t>
            </a:fld>
            <a:endParaRPr lang="en-US"/>
          </a:p>
        </p:txBody>
      </p:sp>
    </p:spTree>
    <p:extLst>
      <p:ext uri="{BB962C8B-B14F-4D97-AF65-F5344CB8AC3E}">
        <p14:creationId xmlns:p14="http://schemas.microsoft.com/office/powerpoint/2010/main" val="3518995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take a look at </a:t>
            </a:r>
            <a:r>
              <a:rPr lang="en-US" baseline="0" dirty="0" err="1" smtClean="0"/>
              <a:t>shapes.go</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5</a:t>
            </a:fld>
            <a:endParaRPr lang="en-US"/>
          </a:p>
        </p:txBody>
      </p:sp>
    </p:spTree>
    <p:extLst>
      <p:ext uri="{BB962C8B-B14F-4D97-AF65-F5344CB8AC3E}">
        <p14:creationId xmlns:p14="http://schemas.microsoft.com/office/powerpoint/2010/main" val="160014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discuss</a:t>
            </a:r>
            <a:r>
              <a:rPr lang="en-US" baseline="0" dirty="0" smtClean="0"/>
              <a:t> the topic of </a:t>
            </a:r>
            <a:r>
              <a:rPr lang="en-US" baseline="0" dirty="0" err="1" smtClean="0"/>
              <a:t>os</a:t>
            </a:r>
            <a:r>
              <a:rPr lang="en-US" baseline="0" dirty="0" smtClean="0"/>
              <a:t> and exec (egg-sec).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Roboto"/>
              </a:rPr>
              <a:t>Golang</a:t>
            </a:r>
            <a:r>
              <a:rPr lang="en-US" dirty="0" smtClean="0">
                <a:latin typeface="Roboto"/>
              </a:rPr>
              <a:t> offers the ability to run external commands.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Roboto"/>
              </a:rPr>
              <a:t>These are some functions that we will use to call the date command and ls command.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Command returns the </a:t>
            </a:r>
            <a:r>
              <a:rPr lang="en-US" sz="1200" b="0" i="0" kern="1200" dirty="0" err="1" smtClean="0">
                <a:solidFill>
                  <a:schemeClr val="tx1"/>
                </a:solidFill>
                <a:effectLst/>
                <a:latin typeface="+mn-lt"/>
                <a:ea typeface="+mn-ea"/>
                <a:cs typeface="+mn-cs"/>
              </a:rPr>
              <a:t>Cmd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to execute the named program with given arguments.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Output runs the command and returns its standard output and any errors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Roboto"/>
            </a:endParaRPr>
          </a:p>
          <a:p>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6</a:t>
            </a:fld>
            <a:endParaRPr lang="en-US"/>
          </a:p>
        </p:txBody>
      </p:sp>
    </p:spTree>
    <p:extLst>
      <p:ext uri="{BB962C8B-B14F-4D97-AF65-F5344CB8AC3E}">
        <p14:creationId xmlns:p14="http://schemas.microsoft.com/office/powerpoint/2010/main" val="379748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-Delve</a:t>
            </a:r>
            <a:r>
              <a:rPr lang="en-US" baseline="0" dirty="0" smtClean="0"/>
              <a:t> is the most popular open source debugger for </a:t>
            </a:r>
            <a:r>
              <a:rPr lang="en-US" baseline="0" dirty="0" err="1" smtClean="0"/>
              <a:t>golang</a:t>
            </a:r>
            <a:r>
              <a:rPr lang="en-US" baseline="0" dirty="0" smtClean="0"/>
              <a:t> programming language.</a:t>
            </a:r>
          </a:p>
          <a:p>
            <a:r>
              <a:rPr lang="en-US" baseline="0" dirty="0" smtClean="0"/>
              <a:t>-The source code is hosted on </a:t>
            </a:r>
            <a:r>
              <a:rPr lang="en-US" baseline="0" dirty="0" err="1" smtClean="0"/>
              <a:t>github</a:t>
            </a:r>
            <a:r>
              <a:rPr lang="en-US" baseline="0" dirty="0" smtClean="0"/>
              <a:t>.</a:t>
            </a:r>
          </a:p>
          <a:p>
            <a:r>
              <a:rPr lang="en-US" baseline="0" dirty="0" smtClean="0"/>
              <a:t>-Let’s practice by debugging </a:t>
            </a:r>
            <a:r>
              <a:rPr lang="en-US" baseline="0" dirty="0" err="1" smtClean="0"/>
              <a:t>point.go</a:t>
            </a:r>
            <a:endParaRPr lang="en-US" baseline="0" dirty="0" smtClean="0"/>
          </a:p>
          <a:p>
            <a:endParaRPr lang="en-US" dirty="0" smtClean="0"/>
          </a:p>
          <a:p>
            <a:r>
              <a:rPr lang="en-US" dirty="0" smtClean="0">
                <a:hlinkClick r:id="rId3"/>
              </a:rPr>
              <a:t>https://github.com/go-delve/delve</a:t>
            </a:r>
            <a:endParaRPr lang="en-US" dirty="0" smtClean="0"/>
          </a:p>
          <a:p>
            <a:r>
              <a:rPr lang="en-US" dirty="0" smtClean="0"/>
              <a:t>Start the</a:t>
            </a:r>
            <a:r>
              <a:rPr lang="en-US" baseline="0" dirty="0" smtClean="0"/>
              <a:t> debugger | </a:t>
            </a:r>
            <a:r>
              <a:rPr lang="en-US" dirty="0" smtClean="0"/>
              <a:t>dlv debug</a:t>
            </a:r>
          </a:p>
          <a:p>
            <a:r>
              <a:rPr lang="en-US" dirty="0" smtClean="0"/>
              <a:t>Set a</a:t>
            </a:r>
            <a:r>
              <a:rPr lang="en-US" baseline="0" dirty="0" smtClean="0"/>
              <a:t> breakpoint | break point.go:8</a:t>
            </a:r>
          </a:p>
          <a:p>
            <a:r>
              <a:rPr lang="en-US" baseline="0" dirty="0" smtClean="0"/>
              <a:t>List the breakpoints | breakpoints</a:t>
            </a:r>
          </a:p>
          <a:p>
            <a:r>
              <a:rPr lang="en-US" baseline="0" dirty="0" err="1" smtClean="0"/>
              <a:t>Goto</a:t>
            </a:r>
            <a:r>
              <a:rPr lang="en-US" baseline="0" dirty="0" smtClean="0"/>
              <a:t> breakpoint | continue</a:t>
            </a:r>
          </a:p>
          <a:p>
            <a:r>
              <a:rPr lang="en-US" baseline="0" dirty="0" err="1" smtClean="0"/>
              <a:t>Setover</a:t>
            </a:r>
            <a:r>
              <a:rPr lang="en-US" baseline="0" dirty="0" smtClean="0"/>
              <a:t> | n</a:t>
            </a:r>
          </a:p>
          <a:p>
            <a:r>
              <a:rPr lang="en-US" baseline="0" dirty="0" smtClean="0"/>
              <a:t>To print a variable | print (</a:t>
            </a:r>
            <a:r>
              <a:rPr lang="en-US" baseline="0" dirty="0" err="1" smtClean="0"/>
              <a:t>varName</a:t>
            </a:r>
            <a:r>
              <a:rPr lang="en-US" baseline="0" dirty="0" smtClean="0"/>
              <a:t>)</a:t>
            </a:r>
          </a:p>
          <a:p>
            <a:r>
              <a:rPr lang="en-US" baseline="0" dirty="0" smtClean="0"/>
              <a:t>Restart process | r</a:t>
            </a:r>
          </a:p>
          <a:p>
            <a:endParaRPr lang="en-US" baseline="0" dirty="0" smtClean="0"/>
          </a:p>
          <a:p>
            <a:r>
              <a:rPr lang="en-US" baseline="0" dirty="0" smtClean="0"/>
              <a:t>Or just use the </a:t>
            </a:r>
            <a:r>
              <a:rPr lang="en-US" baseline="0" dirty="0" err="1" smtClean="0"/>
              <a:t>vscode</a:t>
            </a:r>
            <a:r>
              <a:rPr lang="en-US" baseline="0" dirty="0" smtClean="0"/>
              <a:t> GUI Debugger.</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7</a:t>
            </a:fld>
            <a:endParaRPr lang="en-US"/>
          </a:p>
        </p:txBody>
      </p:sp>
    </p:spTree>
    <p:extLst>
      <p:ext uri="{BB962C8B-B14F-4D97-AF65-F5344CB8AC3E}">
        <p14:creationId xmlns:p14="http://schemas.microsoft.com/office/powerpoint/2010/main" val="37682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Gin </a:t>
            </a:r>
            <a:r>
              <a:rPr lang="en-US" dirty="0" err="1" smtClean="0"/>
              <a:t>Gonic</a:t>
            </a:r>
            <a:r>
              <a:rPr lang="en-US" dirty="0" smtClean="0"/>
              <a:t> - is a HTTP</a:t>
            </a:r>
            <a:r>
              <a:rPr lang="en-US" baseline="0" dirty="0" smtClean="0"/>
              <a:t> web framework used to make Rest API and other web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 GXUI -</a:t>
            </a:r>
            <a:r>
              <a:rPr lang="en-US" b="0" u="none" strike="noStrike" baseline="0" dirty="0" smtClean="0">
                <a:solidFill>
                  <a:srgbClr val="586069"/>
                </a:solidFill>
                <a:effectLst/>
              </a:rPr>
              <a:t> is a </a:t>
            </a:r>
            <a:r>
              <a:rPr lang="en-US" sz="1200" b="0" i="0" kern="1200" dirty="0" smtClean="0">
                <a:solidFill>
                  <a:schemeClr val="tx1"/>
                </a:solidFill>
                <a:effectLst/>
                <a:latin typeface="+mn-lt"/>
                <a:ea typeface="+mn-ea"/>
                <a:cs typeface="+mn-cs"/>
              </a:rPr>
              <a:t> cross platform UI library used to make desktop applications.</a:t>
            </a:r>
          </a:p>
          <a:p>
            <a:r>
              <a:rPr lang="en-US" baseline="0" dirty="0" smtClean="0"/>
              <a:t>- </a:t>
            </a:r>
            <a:r>
              <a:rPr lang="en-US" baseline="0" dirty="0" err="1" smtClean="0"/>
              <a:t>gomobile</a:t>
            </a:r>
            <a:r>
              <a:rPr lang="en-US" baseline="0" dirty="0" smtClean="0"/>
              <a:t> – Cross platform mobile development framework. Used to build android and iOS apps in </a:t>
            </a:r>
            <a:r>
              <a:rPr lang="en-US" baseline="0" dirty="0" err="1" smtClean="0"/>
              <a:t>golang</a:t>
            </a:r>
            <a:r>
              <a:rPr lang="en-US" baseline="0" dirty="0" smtClean="0"/>
              <a:t>.</a:t>
            </a:r>
          </a:p>
          <a:p>
            <a:endParaRPr lang="en-US" dirty="0" smtClean="0">
              <a:hlinkClick r:id="rId3"/>
            </a:endParaRPr>
          </a:p>
          <a:p>
            <a:r>
              <a:rPr lang="en-US" dirty="0" smtClean="0">
                <a:hlinkClick r:id="rId3"/>
              </a:rPr>
              <a:t>https://godoc.org/golang.org/x/mobile/cmd/gomobile</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8</a:t>
            </a:fld>
            <a:endParaRPr lang="en-US"/>
          </a:p>
        </p:txBody>
      </p:sp>
    </p:spTree>
    <p:extLst>
      <p:ext uri="{BB962C8B-B14F-4D97-AF65-F5344CB8AC3E}">
        <p14:creationId xmlns:p14="http://schemas.microsoft.com/office/powerpoint/2010/main" val="140342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4463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85725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61716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11985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0ED757-B5C7-4A40-922E-B631E1D33579}"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22155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0ED757-B5C7-4A40-922E-B631E1D33579}"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14318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0ED757-B5C7-4A40-922E-B631E1D33579}"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27294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0ED757-B5C7-4A40-922E-B631E1D33579}"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12423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ED757-B5C7-4A40-922E-B631E1D33579}" type="datetimeFigureOut">
              <a:rPr lang="en-US" smtClean="0"/>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2182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ED757-B5C7-4A40-922E-B631E1D33579}"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64864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ED757-B5C7-4A40-922E-B631E1D33579}"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4188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ED757-B5C7-4A40-922E-B631E1D33579}" type="datetimeFigureOut">
              <a:rPr lang="en-US" smtClean="0"/>
              <a:t>4/19/2019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5074E-0E09-403F-9336-64F24ACF8D53}" type="slidenum">
              <a:rPr lang="en-US" smtClean="0"/>
              <a:t>‹#›</a:t>
            </a:fld>
            <a:endParaRPr lang="en-US"/>
          </a:p>
        </p:txBody>
      </p:sp>
    </p:spTree>
    <p:extLst>
      <p:ext uri="{BB962C8B-B14F-4D97-AF65-F5344CB8AC3E}">
        <p14:creationId xmlns:p14="http://schemas.microsoft.com/office/powerpoint/2010/main" val="1565442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olang.org/pkg/builtin/#st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olang.org/pkg/builtin/#error" TargetMode="External"/><Relationship Id="rId5" Type="http://schemas.openxmlformats.org/officeDocument/2006/relationships/hyperlink" Target="https://golang.org/pkg/builtin/#byte" TargetMode="External"/><Relationship Id="rId4" Type="http://schemas.openxmlformats.org/officeDocument/2006/relationships/hyperlink" Target="https://golang.org/pkg/os/exec/#Cm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o-delve/delv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l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871" y="1092983"/>
            <a:ext cx="8647526" cy="5765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739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Roboto"/>
            </a:endParaRPr>
          </a:p>
        </p:txBody>
      </p:sp>
      <p:sp>
        <p:nvSpPr>
          <p:cNvPr id="3" name="Content Placeholder 2"/>
          <p:cNvSpPr>
            <a:spLocks noGrp="1"/>
          </p:cNvSpPr>
          <p:nvPr>
            <p:ph idx="1"/>
          </p:nvPr>
        </p:nvSpPr>
        <p:spPr/>
        <p:txBody>
          <a:bodyPr/>
          <a:lstStyle/>
          <a:p>
            <a:endParaRPr lang="en-US" dirty="0">
              <a:latin typeface="Roboto"/>
            </a:endParaRPr>
          </a:p>
        </p:txBody>
      </p:sp>
    </p:spTree>
    <p:extLst>
      <p:ext uri="{BB962C8B-B14F-4D97-AF65-F5344CB8AC3E}">
        <p14:creationId xmlns:p14="http://schemas.microsoft.com/office/powerpoint/2010/main" val="186358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Agenda</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Packages</a:t>
            </a:r>
          </a:p>
          <a:p>
            <a:r>
              <a:rPr lang="en-US" dirty="0" err="1" smtClean="0">
                <a:latin typeface="Roboto"/>
              </a:rPr>
              <a:t>Structs</a:t>
            </a:r>
            <a:endParaRPr lang="en-US" dirty="0" smtClean="0">
              <a:latin typeface="Roboto"/>
            </a:endParaRPr>
          </a:p>
          <a:p>
            <a:r>
              <a:rPr lang="en-US" dirty="0" smtClean="0">
                <a:latin typeface="Roboto"/>
              </a:rPr>
              <a:t>Interfaces</a:t>
            </a:r>
          </a:p>
          <a:p>
            <a:r>
              <a:rPr lang="en-US" dirty="0" err="1" smtClean="0">
                <a:latin typeface="Roboto"/>
              </a:rPr>
              <a:t>os</a:t>
            </a:r>
            <a:r>
              <a:rPr lang="en-US" dirty="0" smtClean="0">
                <a:latin typeface="Roboto"/>
              </a:rPr>
              <a:t>/exec</a:t>
            </a:r>
          </a:p>
          <a:p>
            <a:r>
              <a:rPr lang="en-US" dirty="0" smtClean="0">
                <a:latin typeface="Roboto"/>
              </a:rPr>
              <a:t>Delve – Debugging </a:t>
            </a:r>
            <a:r>
              <a:rPr lang="en-US" dirty="0" err="1" smtClean="0">
                <a:latin typeface="Roboto"/>
              </a:rPr>
              <a:t>point.go</a:t>
            </a:r>
            <a:endParaRPr lang="en-US" dirty="0" smtClean="0">
              <a:latin typeface="Roboto"/>
            </a:endParaRPr>
          </a:p>
          <a:p>
            <a:r>
              <a:rPr lang="en-US" dirty="0" err="1" smtClean="0">
                <a:latin typeface="Roboto"/>
              </a:rPr>
              <a:t>Golang</a:t>
            </a:r>
            <a:r>
              <a:rPr lang="en-US" dirty="0" smtClean="0">
                <a:latin typeface="Roboto"/>
              </a:rPr>
              <a:t> Development Frameworks</a:t>
            </a:r>
            <a:endParaRPr lang="en-US" dirty="0">
              <a:latin typeface="Roboto"/>
            </a:endParaRPr>
          </a:p>
        </p:txBody>
      </p:sp>
    </p:spTree>
    <p:extLst>
      <p:ext uri="{BB962C8B-B14F-4D97-AF65-F5344CB8AC3E}">
        <p14:creationId xmlns:p14="http://schemas.microsoft.com/office/powerpoint/2010/main" val="38644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Packages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A package is just a directory with files of code.</a:t>
            </a:r>
          </a:p>
          <a:p>
            <a:r>
              <a:rPr lang="en-US" dirty="0" smtClean="0">
                <a:latin typeface="Roboto"/>
              </a:rPr>
              <a:t>Package Example:</a:t>
            </a:r>
          </a:p>
          <a:p>
            <a:endParaRPr lang="en-US" dirty="0">
              <a:latin typeface="Roboto"/>
            </a:endParaRPr>
          </a:p>
          <a:p>
            <a:endParaRPr lang="en-US" dirty="0" smtClean="0">
              <a:latin typeface="Roboto"/>
            </a:endParaRPr>
          </a:p>
          <a:p>
            <a:endParaRPr lang="en-US" dirty="0">
              <a:latin typeface="Roboto"/>
            </a:endParaRPr>
          </a:p>
          <a:p>
            <a:r>
              <a:rPr lang="en-US" dirty="0" smtClean="0">
                <a:latin typeface="Roboto"/>
              </a:rPr>
              <a:t>Aliases</a:t>
            </a:r>
          </a:p>
          <a:p>
            <a:pPr marL="0" indent="0">
              <a:buNone/>
            </a:pPr>
            <a:endParaRPr lang="en-US" dirty="0">
              <a:latin typeface="Roboto"/>
            </a:endParaRPr>
          </a:p>
        </p:txBody>
      </p:sp>
      <p:sp>
        <p:nvSpPr>
          <p:cNvPr id="4" name="Rectangle 1"/>
          <p:cNvSpPr>
            <a:spLocks noChangeArrowheads="1"/>
          </p:cNvSpPr>
          <p:nvPr/>
        </p:nvSpPr>
        <p:spPr bwMode="auto">
          <a:xfrm>
            <a:off x="1214835" y="2855884"/>
            <a:ext cx="1561646" cy="40011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Fira Mono"/>
              </a:rPr>
              <a:t>import "</a:t>
            </a:r>
            <a:r>
              <a:rPr kumimoji="0" lang="en-US" altLang="en-US" sz="2000" b="0" i="0" u="none" strike="noStrike" cap="none" normalizeH="0" baseline="0" dirty="0" err="1" smtClean="0">
                <a:ln>
                  <a:noFill/>
                </a:ln>
                <a:solidFill>
                  <a:srgbClr val="333333"/>
                </a:solidFill>
                <a:effectLst/>
                <a:latin typeface="Fira Mono"/>
              </a:rPr>
              <a:t>fmt</a:t>
            </a:r>
            <a:r>
              <a:rPr kumimoji="0" lang="en-US" altLang="en-US" sz="2000" b="0" i="0" u="none" strike="noStrike" cap="none" normalizeH="0" baseline="0" dirty="0" smtClean="0">
                <a:ln>
                  <a:noFill/>
                </a:ln>
                <a:solidFill>
                  <a:srgbClr val="333333"/>
                </a:solidFill>
                <a:effectLst/>
                <a:latin typeface="Fira Mono"/>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6" name="Straight Arrow Connector 5"/>
          <p:cNvCxnSpPr/>
          <p:nvPr/>
        </p:nvCxnSpPr>
        <p:spPr>
          <a:xfrm flipV="1">
            <a:off x="2401677" y="3152481"/>
            <a:ext cx="2" cy="47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95658" y="3570472"/>
            <a:ext cx="3095740" cy="369332"/>
          </a:xfrm>
          <a:prstGeom prst="rect">
            <a:avLst/>
          </a:prstGeom>
          <a:noFill/>
        </p:spPr>
        <p:txBody>
          <a:bodyPr wrap="square" rtlCol="0">
            <a:spAutoFit/>
          </a:bodyPr>
          <a:lstStyle/>
          <a:p>
            <a:r>
              <a:rPr lang="en-US" dirty="0" smtClean="0"/>
              <a:t>“</a:t>
            </a:r>
            <a:r>
              <a:rPr lang="en-US" dirty="0" err="1" smtClean="0"/>
              <a:t>fmt</a:t>
            </a:r>
            <a:r>
              <a:rPr lang="en-US" dirty="0" smtClean="0"/>
              <a:t>” is the package name.</a:t>
            </a:r>
            <a:endParaRPr lang="en-US" dirty="0"/>
          </a:p>
        </p:txBody>
      </p:sp>
      <p:sp>
        <p:nvSpPr>
          <p:cNvPr id="12" name="Rectangle 1"/>
          <p:cNvSpPr>
            <a:spLocks noChangeArrowheads="1"/>
          </p:cNvSpPr>
          <p:nvPr/>
        </p:nvSpPr>
        <p:spPr bwMode="auto">
          <a:xfrm>
            <a:off x="1214835" y="4919446"/>
            <a:ext cx="3876563" cy="1015663"/>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Fira Mono"/>
              </a:rPr>
              <a:t>import format</a:t>
            </a:r>
            <a:r>
              <a:rPr kumimoji="0" lang="en-US" altLang="en-US" sz="2000" b="0" i="0" u="none" strike="noStrike" cap="none" normalizeH="0" dirty="0" smtClean="0">
                <a:ln>
                  <a:noFill/>
                </a:ln>
                <a:solidFill>
                  <a:srgbClr val="333333"/>
                </a:solidFill>
                <a:effectLst/>
                <a:latin typeface="Fira Mono"/>
              </a:rPr>
              <a:t> </a:t>
            </a:r>
            <a:r>
              <a:rPr kumimoji="0" lang="en-US" altLang="en-US" sz="2000" b="0" i="0" u="none" strike="noStrike" cap="none" normalizeH="0" baseline="0" dirty="0" smtClean="0">
                <a:ln>
                  <a:noFill/>
                </a:ln>
                <a:solidFill>
                  <a:srgbClr val="333333"/>
                </a:solidFill>
                <a:effectLst/>
                <a:latin typeface="Fira Mono"/>
              </a:rPr>
              <a:t>"</a:t>
            </a:r>
            <a:r>
              <a:rPr kumimoji="0" lang="en-US" altLang="en-US" sz="2000" b="0" i="0" u="none" strike="noStrike" cap="none" normalizeH="0" baseline="0" dirty="0" err="1" smtClean="0">
                <a:ln>
                  <a:noFill/>
                </a:ln>
                <a:solidFill>
                  <a:srgbClr val="333333"/>
                </a:solidFill>
                <a:effectLst/>
                <a:latin typeface="Fira Mono"/>
              </a:rPr>
              <a:t>fmt</a:t>
            </a:r>
            <a:r>
              <a:rPr kumimoji="0" lang="en-US" altLang="en-US" sz="2000" b="0" i="0" u="none" strike="noStrike" cap="none" normalizeH="0" baseline="0" dirty="0" smtClean="0">
                <a:ln>
                  <a:noFill/>
                </a:ln>
                <a:solidFill>
                  <a:srgbClr val="333333"/>
                </a:solidFill>
                <a:effectLst/>
                <a:latin typeface="Fira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Fira Mono"/>
            </a:endParaRPr>
          </a:p>
          <a:p>
            <a:pPr eaLnBrk="0" fontAlgn="base" hangingPunct="0">
              <a:spcBef>
                <a:spcPct val="0"/>
              </a:spcBef>
              <a:spcAft>
                <a:spcPct val="0"/>
              </a:spcAft>
            </a:pPr>
            <a:r>
              <a:rPr kumimoji="0" lang="en-US" altLang="en-US" sz="2000" b="0" i="0" u="none" strike="noStrike" cap="none" normalizeH="0" baseline="0" dirty="0" err="1" smtClean="0">
                <a:ln>
                  <a:noFill/>
                </a:ln>
                <a:solidFill>
                  <a:srgbClr val="333333"/>
                </a:solidFill>
                <a:effectLst/>
                <a:latin typeface="Fira Mono"/>
              </a:rPr>
              <a:t>format.</a:t>
            </a:r>
            <a:r>
              <a:rPr lang="en-US" sz="2000" dirty="0" err="1" smtClean="0">
                <a:latin typeface="Fira Mono"/>
              </a:rPr>
              <a:t>Printf</a:t>
            </a:r>
            <a:r>
              <a:rPr lang="en-US" sz="2000" dirty="0" smtClean="0">
                <a:latin typeface="Fira Mono"/>
              </a:rPr>
              <a:t>(“</a:t>
            </a:r>
            <a:r>
              <a:rPr lang="en-US" sz="2000" dirty="0">
                <a:latin typeface="Fira Mono"/>
              </a:rPr>
              <a:t>%</a:t>
            </a:r>
            <a:r>
              <a:rPr lang="en-US" sz="2000" dirty="0" smtClean="0">
                <a:latin typeface="Fira Mono"/>
              </a:rPr>
              <a:t>s”, </a:t>
            </a:r>
            <a:r>
              <a:rPr lang="en-US" sz="2000" dirty="0" err="1" smtClean="0">
                <a:latin typeface="Fira Mono"/>
              </a:rPr>
              <a:t>stdout</a:t>
            </a:r>
            <a:r>
              <a:rPr lang="en-US" sz="2000" dirty="0" smtClean="0">
                <a:latin typeface="Fira Mono"/>
              </a:rPr>
              <a:t>)</a:t>
            </a:r>
            <a:endParaRPr lang="en-US" sz="2000" dirty="0">
              <a:latin typeface="Fira Mono"/>
            </a:endParaRPr>
          </a:p>
        </p:txBody>
      </p:sp>
    </p:spTree>
    <p:extLst>
      <p:ext uri="{BB962C8B-B14F-4D97-AF65-F5344CB8AC3E}">
        <p14:creationId xmlns:p14="http://schemas.microsoft.com/office/powerpoint/2010/main" val="3858019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Structs</a:t>
            </a:r>
            <a:endParaRPr lang="en-US" dirty="0">
              <a:latin typeface="Roboto"/>
            </a:endParaRPr>
          </a:p>
        </p:txBody>
      </p:sp>
      <p:sp>
        <p:nvSpPr>
          <p:cNvPr id="3" name="Content Placeholder 2"/>
          <p:cNvSpPr>
            <a:spLocks noGrp="1"/>
          </p:cNvSpPr>
          <p:nvPr>
            <p:ph idx="1"/>
          </p:nvPr>
        </p:nvSpPr>
        <p:spPr/>
        <p:txBody>
          <a:bodyPr/>
          <a:lstStyle/>
          <a:p>
            <a:r>
              <a:rPr lang="en-US" dirty="0" err="1" smtClean="0">
                <a:latin typeface="Roboto"/>
              </a:rPr>
              <a:t>Golang</a:t>
            </a:r>
            <a:r>
              <a:rPr lang="en-US" dirty="0" smtClean="0">
                <a:latin typeface="Roboto"/>
              </a:rPr>
              <a:t> allows for an object orient style of programming.</a:t>
            </a:r>
          </a:p>
          <a:p>
            <a:endParaRPr lang="en-US" dirty="0">
              <a:latin typeface="Roboto"/>
            </a:endParaRPr>
          </a:p>
          <a:p>
            <a:r>
              <a:rPr lang="en-US" dirty="0" smtClean="0">
                <a:latin typeface="Roboto"/>
              </a:rPr>
              <a:t>A </a:t>
            </a:r>
            <a:r>
              <a:rPr lang="en-US" b="1" dirty="0" err="1" smtClean="0">
                <a:latin typeface="Roboto"/>
              </a:rPr>
              <a:t>struct</a:t>
            </a:r>
            <a:r>
              <a:rPr lang="en-US" b="1" dirty="0" smtClean="0">
                <a:latin typeface="Roboto"/>
              </a:rPr>
              <a:t> </a:t>
            </a:r>
            <a:r>
              <a:rPr lang="en-US" dirty="0" smtClean="0">
                <a:latin typeface="Roboto"/>
              </a:rPr>
              <a:t>is a collection of fields.</a:t>
            </a:r>
          </a:p>
          <a:p>
            <a:endParaRPr lang="en-US" b="1" dirty="0">
              <a:latin typeface="Roboto"/>
            </a:endParaRPr>
          </a:p>
          <a:p>
            <a:endParaRPr lang="en-US" b="1" dirty="0">
              <a:latin typeface="Roboto"/>
            </a:endParaRPr>
          </a:p>
        </p:txBody>
      </p:sp>
      <p:pic>
        <p:nvPicPr>
          <p:cNvPr id="5" name="Picture 4"/>
          <p:cNvPicPr>
            <a:picLocks noChangeAspect="1"/>
          </p:cNvPicPr>
          <p:nvPr/>
        </p:nvPicPr>
        <p:blipFill>
          <a:blip r:embed="rId3"/>
          <a:stretch>
            <a:fillRect/>
          </a:stretch>
        </p:blipFill>
        <p:spPr>
          <a:xfrm>
            <a:off x="6807506" y="2313542"/>
            <a:ext cx="5384494" cy="4544458"/>
          </a:xfrm>
          <a:prstGeom prst="rect">
            <a:avLst/>
          </a:prstGeom>
        </p:spPr>
      </p:pic>
    </p:spTree>
    <p:extLst>
      <p:ext uri="{BB962C8B-B14F-4D97-AF65-F5344CB8AC3E}">
        <p14:creationId xmlns:p14="http://schemas.microsoft.com/office/powerpoint/2010/main" val="358856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Interfaces</a:t>
            </a:r>
            <a:endParaRPr lang="en-US" dirty="0">
              <a:latin typeface="Roboto"/>
            </a:endParaRPr>
          </a:p>
        </p:txBody>
      </p:sp>
      <p:sp>
        <p:nvSpPr>
          <p:cNvPr id="3" name="Content Placeholder 2"/>
          <p:cNvSpPr>
            <a:spLocks noGrp="1"/>
          </p:cNvSpPr>
          <p:nvPr>
            <p:ph idx="1"/>
          </p:nvPr>
        </p:nvSpPr>
        <p:spPr/>
        <p:txBody>
          <a:bodyPr/>
          <a:lstStyle/>
          <a:p>
            <a:r>
              <a:rPr lang="en-US" dirty="0">
                <a:latin typeface="Roboto"/>
              </a:rPr>
              <a:t>An </a:t>
            </a:r>
            <a:r>
              <a:rPr lang="en-US" i="1" dirty="0">
                <a:latin typeface="Roboto"/>
              </a:rPr>
              <a:t>interface type</a:t>
            </a:r>
            <a:r>
              <a:rPr lang="en-US" dirty="0">
                <a:latin typeface="Roboto"/>
              </a:rPr>
              <a:t> is defined as a set of method signatures</a:t>
            </a:r>
            <a:r>
              <a:rPr lang="en-US" dirty="0" smtClean="0">
                <a:latin typeface="Roboto"/>
              </a:rPr>
              <a:t>.</a:t>
            </a:r>
          </a:p>
          <a:p>
            <a:endParaRPr lang="en-US" dirty="0">
              <a:latin typeface="Roboto"/>
            </a:endParaRPr>
          </a:p>
          <a:p>
            <a:r>
              <a:rPr lang="en-US" dirty="0" smtClean="0">
                <a:latin typeface="Roboto"/>
              </a:rPr>
              <a:t>Example:</a:t>
            </a:r>
          </a:p>
          <a:p>
            <a:pPr marL="0" indent="0">
              <a:buNone/>
            </a:pPr>
            <a:r>
              <a:rPr lang="en-US" dirty="0" smtClean="0">
                <a:latin typeface="Roboto"/>
              </a:rPr>
              <a:t>	</a:t>
            </a:r>
            <a:r>
              <a:rPr lang="en-US" dirty="0" err="1" smtClean="0">
                <a:latin typeface="Roboto"/>
              </a:rPr>
              <a:t>Shapes.</a:t>
            </a:r>
            <a:r>
              <a:rPr lang="en-US" dirty="0" err="1" smtClean="0">
                <a:solidFill>
                  <a:srgbClr val="00B0F0"/>
                </a:solidFill>
                <a:latin typeface="Roboto"/>
              </a:rPr>
              <a:t>go</a:t>
            </a:r>
            <a:endParaRPr lang="en-US" dirty="0">
              <a:solidFill>
                <a:srgbClr val="00B0F0"/>
              </a:solidFill>
              <a:latin typeface="Roboto"/>
            </a:endParaRPr>
          </a:p>
          <a:p>
            <a:pPr marL="0" indent="0">
              <a:buNone/>
            </a:pPr>
            <a:endParaRPr lang="en-US" dirty="0">
              <a:latin typeface="Roboto"/>
            </a:endParaRPr>
          </a:p>
        </p:txBody>
      </p:sp>
    </p:spTree>
    <p:extLst>
      <p:ext uri="{BB962C8B-B14F-4D97-AF65-F5344CB8AC3E}">
        <p14:creationId xmlns:p14="http://schemas.microsoft.com/office/powerpoint/2010/main" val="331659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oboto"/>
              </a:rPr>
              <a:t>o</a:t>
            </a:r>
            <a:r>
              <a:rPr lang="en-US" dirty="0" err="1" smtClean="0">
                <a:latin typeface="Roboto"/>
              </a:rPr>
              <a:t>s</a:t>
            </a:r>
            <a:r>
              <a:rPr lang="en-US" dirty="0" smtClean="0">
                <a:latin typeface="Roboto"/>
              </a:rPr>
              <a:t>/exec</a:t>
            </a:r>
            <a:endParaRPr lang="en-US" dirty="0">
              <a:latin typeface="Roboto"/>
            </a:endParaRPr>
          </a:p>
        </p:txBody>
      </p:sp>
      <p:sp>
        <p:nvSpPr>
          <p:cNvPr id="3" name="Content Placeholder 2"/>
          <p:cNvSpPr>
            <a:spLocks noGrp="1"/>
          </p:cNvSpPr>
          <p:nvPr>
            <p:ph idx="1"/>
          </p:nvPr>
        </p:nvSpPr>
        <p:spPr/>
        <p:txBody>
          <a:bodyPr/>
          <a:lstStyle/>
          <a:p>
            <a:r>
              <a:rPr lang="en-US" dirty="0" err="1" smtClean="0">
                <a:latin typeface="Roboto"/>
              </a:rPr>
              <a:t>Golang</a:t>
            </a:r>
            <a:r>
              <a:rPr lang="en-US" dirty="0" smtClean="0">
                <a:latin typeface="Roboto"/>
              </a:rPr>
              <a:t> offers the ability to run external commands.</a:t>
            </a:r>
          </a:p>
          <a:p>
            <a:r>
              <a:rPr lang="en-US" dirty="0" smtClean="0">
                <a:latin typeface="Roboto"/>
              </a:rPr>
              <a:t>Functions that are used: </a:t>
            </a:r>
          </a:p>
          <a:p>
            <a:endParaRPr lang="en-US" dirty="0">
              <a:latin typeface="Roboto"/>
            </a:endParaRPr>
          </a:p>
          <a:p>
            <a:endParaRPr lang="en-US" dirty="0" smtClean="0">
              <a:latin typeface="Roboto"/>
            </a:endParaRPr>
          </a:p>
          <a:p>
            <a:pPr marL="0" indent="0">
              <a:buNone/>
            </a:pPr>
            <a:endParaRPr lang="en-US" dirty="0" smtClean="0">
              <a:latin typeface="Roboto"/>
            </a:endParaRPr>
          </a:p>
          <a:p>
            <a:pPr marL="0" indent="0">
              <a:buNone/>
            </a:pPr>
            <a:endParaRPr lang="en-US" dirty="0" smtClean="0">
              <a:latin typeface="Roboto"/>
            </a:endParaRPr>
          </a:p>
          <a:p>
            <a:r>
              <a:rPr lang="en-US" dirty="0" err="1" smtClean="0">
                <a:latin typeface="Roboto"/>
              </a:rPr>
              <a:t>date.</a:t>
            </a:r>
            <a:r>
              <a:rPr lang="en-US" dirty="0" err="1" smtClean="0">
                <a:solidFill>
                  <a:srgbClr val="00B0F0"/>
                </a:solidFill>
                <a:latin typeface="Roboto"/>
              </a:rPr>
              <a:t>go</a:t>
            </a:r>
            <a:endParaRPr lang="en-US" dirty="0">
              <a:solidFill>
                <a:srgbClr val="00B0F0"/>
              </a:solidFill>
              <a:latin typeface="Roboto"/>
            </a:endParaRPr>
          </a:p>
          <a:p>
            <a:r>
              <a:rPr lang="en-US" dirty="0" err="1" smtClean="0">
                <a:latin typeface="Roboto"/>
              </a:rPr>
              <a:t>ls.</a:t>
            </a:r>
            <a:r>
              <a:rPr lang="en-US" dirty="0" err="1" smtClean="0">
                <a:solidFill>
                  <a:srgbClr val="00B0F0"/>
                </a:solidFill>
                <a:latin typeface="Roboto"/>
              </a:rPr>
              <a:t>go</a:t>
            </a:r>
            <a:endParaRPr lang="en-US" dirty="0" smtClean="0">
              <a:solidFill>
                <a:srgbClr val="00B0F0"/>
              </a:solidFill>
              <a:latin typeface="Roboto"/>
            </a:endParaRPr>
          </a:p>
        </p:txBody>
      </p:sp>
      <p:sp>
        <p:nvSpPr>
          <p:cNvPr id="5" name="Rectangle 2"/>
          <p:cNvSpPr>
            <a:spLocks noChangeArrowheads="1"/>
          </p:cNvSpPr>
          <p:nvPr/>
        </p:nvSpPr>
        <p:spPr bwMode="auto">
          <a:xfrm>
            <a:off x="1135656" y="2848862"/>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Command(name </a:t>
            </a:r>
            <a:r>
              <a:rPr kumimoji="0" lang="en-US" altLang="en-US" sz="2000" b="0" i="0" u="none" strike="noStrike" cap="none" normalizeH="0" baseline="0" dirty="0" smtClean="0">
                <a:ln>
                  <a:noFill/>
                </a:ln>
                <a:solidFill>
                  <a:srgbClr val="375EAB"/>
                </a:solidFill>
                <a:effectLst/>
                <a:latin typeface="Menlo"/>
                <a:hlinkClick r:id="rId3"/>
              </a:rPr>
              <a:t>string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err="1" smtClean="0">
                <a:ln>
                  <a:noFill/>
                </a:ln>
                <a:solidFill>
                  <a:srgbClr val="222222"/>
                </a:solidFill>
                <a:effectLst/>
                <a:latin typeface="Menlo"/>
              </a:rPr>
              <a:t>arg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smtClean="0">
                <a:ln>
                  <a:noFill/>
                </a:ln>
                <a:solidFill>
                  <a:srgbClr val="375EAB"/>
                </a:solidFill>
                <a:effectLst/>
                <a:latin typeface="Menlo"/>
                <a:hlinkClick r:id="rId3"/>
              </a:rPr>
              <a:t>string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135656" y="3412454"/>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rgbClr val="222222"/>
                </a:solidFill>
                <a:effectLst/>
                <a:latin typeface="Menlo"/>
              </a:rPr>
              <a:t>) Output() ([]</a:t>
            </a:r>
            <a:r>
              <a:rPr kumimoji="0" lang="en-US" altLang="en-US" sz="2000" b="0" i="0" u="none" strike="noStrike" cap="none" normalizeH="0" baseline="0" dirty="0" smtClean="0">
                <a:ln>
                  <a:noFill/>
                </a:ln>
                <a:solidFill>
                  <a:srgbClr val="375EAB"/>
                </a:solidFill>
                <a:effectLst/>
                <a:latin typeface="Menlo"/>
                <a:hlinkClick r:id="rId5"/>
              </a:rPr>
              <a:t>byte</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smtClean="0">
                <a:ln>
                  <a:noFill/>
                </a:ln>
                <a:solidFill>
                  <a:srgbClr val="375EAB"/>
                </a:solidFill>
                <a:effectLst/>
                <a:latin typeface="Menlo"/>
                <a:hlinkClick r:id="rId6"/>
              </a:rPr>
              <a:t>error</a:t>
            </a:r>
            <a:r>
              <a:rPr kumimoji="0" lang="en-US" altLang="en-US" sz="2000" b="0" i="0" u="none" strike="noStrike" cap="none" normalizeH="0" baseline="0" dirty="0" smtClean="0">
                <a:ln>
                  <a:noFill/>
                </a:ln>
                <a:solidFill>
                  <a:srgbClr val="222222"/>
                </a:solidFill>
                <a:effectLst/>
                <a:latin typeface="Menlo"/>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135656" y="4001294"/>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rgbClr val="222222"/>
                </a:solidFill>
                <a:effectLst/>
                <a:latin typeface="Menlo"/>
              </a:rPr>
              <a:t>) Run() </a:t>
            </a:r>
            <a:r>
              <a:rPr kumimoji="0" lang="en-US" altLang="en-US" sz="2000" b="0" i="0" u="none" strike="noStrike" cap="none" normalizeH="0" baseline="0" dirty="0" smtClean="0">
                <a:ln>
                  <a:noFill/>
                </a:ln>
                <a:solidFill>
                  <a:srgbClr val="375EAB"/>
                </a:solidFill>
                <a:effectLst/>
                <a:latin typeface="Menlo"/>
                <a:hlinkClick r:id="rId6"/>
              </a:rPr>
              <a:t>error</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75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Delve</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Delve the debugger for </a:t>
            </a:r>
            <a:r>
              <a:rPr lang="en-US" dirty="0" err="1" smtClean="0">
                <a:latin typeface="Roboto"/>
              </a:rPr>
              <a:t>Golang</a:t>
            </a:r>
            <a:endParaRPr lang="en-US" dirty="0" smtClean="0">
              <a:latin typeface="Roboto"/>
            </a:endParaRPr>
          </a:p>
          <a:p>
            <a:r>
              <a:rPr lang="en-US" dirty="0" smtClean="0">
                <a:hlinkClick r:id="rId3"/>
              </a:rPr>
              <a:t>https://github.com/go-delve/d</a:t>
            </a:r>
          </a:p>
          <a:p>
            <a:r>
              <a:rPr lang="en-US" dirty="0" smtClean="0">
                <a:latin typeface="Roboto"/>
              </a:rPr>
              <a:t>Debugging </a:t>
            </a:r>
            <a:r>
              <a:rPr lang="en-US" dirty="0" err="1" smtClean="0">
                <a:latin typeface="Roboto"/>
              </a:rPr>
              <a:t>point.go</a:t>
            </a:r>
            <a:endParaRPr lang="en-US" dirty="0" smtClean="0">
              <a:latin typeface="Roboto"/>
            </a:endParaRPr>
          </a:p>
          <a:p>
            <a:pPr marL="0" indent="0">
              <a:buNone/>
            </a:pPr>
            <a:endParaRPr lang="en-US" dirty="0" smtClean="0">
              <a:latin typeface="Roboto"/>
            </a:endParaRPr>
          </a:p>
        </p:txBody>
      </p:sp>
    </p:spTree>
    <p:extLst>
      <p:ext uri="{BB962C8B-B14F-4D97-AF65-F5344CB8AC3E}">
        <p14:creationId xmlns:p14="http://schemas.microsoft.com/office/powerpoint/2010/main" val="3973462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Golang</a:t>
            </a:r>
            <a:r>
              <a:rPr lang="en-US" dirty="0" smtClean="0">
                <a:latin typeface="Roboto"/>
              </a:rPr>
              <a:t> Development Frameworks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Gin </a:t>
            </a:r>
            <a:r>
              <a:rPr lang="en-US" dirty="0" err="1" smtClean="0">
                <a:latin typeface="Roboto"/>
              </a:rPr>
              <a:t>Gonic</a:t>
            </a:r>
            <a:endParaRPr lang="en-US" dirty="0" smtClean="0">
              <a:latin typeface="Roboto"/>
            </a:endParaRPr>
          </a:p>
          <a:p>
            <a:r>
              <a:rPr lang="en-US" dirty="0" smtClean="0">
                <a:latin typeface="Roboto"/>
              </a:rPr>
              <a:t>GXUI</a:t>
            </a:r>
          </a:p>
          <a:p>
            <a:r>
              <a:rPr lang="en-US" dirty="0" err="1" smtClean="0">
                <a:latin typeface="Roboto"/>
              </a:rPr>
              <a:t>GoMobile</a:t>
            </a:r>
            <a:endParaRPr lang="en-US" dirty="0">
              <a:latin typeface="Roboto"/>
            </a:endParaRPr>
          </a:p>
        </p:txBody>
      </p:sp>
      <p:pic>
        <p:nvPicPr>
          <p:cNvPr id="1026" name="Picture 2" descr="https://raw.githubusercontent.com/gin-gonic/logo/master/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6256" y="347872"/>
            <a:ext cx="2445744" cy="3438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ution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9550" y="3781425"/>
            <a:ext cx="43624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30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Up next:</a:t>
            </a:r>
            <a:endParaRPr lang="en-US" dirty="0">
              <a:latin typeface="Roboto"/>
            </a:endParaRPr>
          </a:p>
        </p:txBody>
      </p:sp>
      <p:sp>
        <p:nvSpPr>
          <p:cNvPr id="3" name="Content Placeholder 2"/>
          <p:cNvSpPr>
            <a:spLocks noGrp="1"/>
          </p:cNvSpPr>
          <p:nvPr>
            <p:ph idx="1"/>
          </p:nvPr>
        </p:nvSpPr>
        <p:spPr/>
        <p:txBody>
          <a:bodyPr/>
          <a:lstStyle/>
          <a:p>
            <a:endParaRPr lang="en-US" dirty="0">
              <a:latin typeface="Roboto"/>
            </a:endParaRPr>
          </a:p>
        </p:txBody>
      </p:sp>
    </p:spTree>
    <p:extLst>
      <p:ext uri="{BB962C8B-B14F-4D97-AF65-F5344CB8AC3E}">
        <p14:creationId xmlns:p14="http://schemas.microsoft.com/office/powerpoint/2010/main" val="193042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575</Words>
  <Application>Microsoft Office PowerPoint</Application>
  <PresentationFormat>Widescreen</PresentationFormat>
  <Paragraphs>99</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Fira Mono</vt:lpstr>
      <vt:lpstr>Menlo</vt:lpstr>
      <vt:lpstr>Roboto</vt:lpstr>
      <vt:lpstr>Office Theme</vt:lpstr>
      <vt:lpstr>PowerPoint Presentation</vt:lpstr>
      <vt:lpstr>Agenda</vt:lpstr>
      <vt:lpstr>Packages</vt:lpstr>
      <vt:lpstr>Structs</vt:lpstr>
      <vt:lpstr>Interfaces</vt:lpstr>
      <vt:lpstr>os/exec</vt:lpstr>
      <vt:lpstr>Delve</vt:lpstr>
      <vt:lpstr>Golang Development Frameworks</vt:lpstr>
      <vt:lpstr>Up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dc:creator>
  <cp:lastModifiedBy>Alaa</cp:lastModifiedBy>
  <cp:revision>108</cp:revision>
  <dcterms:created xsi:type="dcterms:W3CDTF">2019-04-06T13:37:57Z</dcterms:created>
  <dcterms:modified xsi:type="dcterms:W3CDTF">2019-04-19T19:04:55Z</dcterms:modified>
</cp:coreProperties>
</file>