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9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1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27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31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22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5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12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08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78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6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5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59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3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26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2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99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F3EA7F-5E45-44C5-B6CE-E4A660D3A5B1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8B9CCD-6690-407E-A897-E29BF64E8B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491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4644F-159B-4C92-8869-2A10768AC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211CF-D4A5-4B22-8A2C-59350307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80826"/>
          </a:xfrm>
        </p:spPr>
        <p:txBody>
          <a:bodyPr/>
          <a:lstStyle/>
          <a:p>
            <a:pPr algn="l"/>
            <a:r>
              <a:rPr lang="es-MX" dirty="0">
                <a:effectLst/>
              </a:rPr>
              <a:t>Alnair González Barriga 326669</a:t>
            </a:r>
          </a:p>
          <a:p>
            <a:pPr algn="l"/>
            <a:r>
              <a:rPr lang="es-MX" dirty="0">
                <a:effectLst/>
              </a:rPr>
              <a:t>Ingeniería en ciencias de la computación </a:t>
            </a:r>
          </a:p>
          <a:p>
            <a:pPr algn="l"/>
            <a:endParaRPr lang="es-MX" dirty="0">
              <a:effectLst/>
            </a:endParaRPr>
          </a:p>
          <a:p>
            <a:pPr algn="l"/>
            <a:endParaRPr lang="es-MX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48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7C45FF-5398-4874-89AF-290221B163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4388" y="913887"/>
            <a:ext cx="6087427" cy="50302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3C277F-395F-4093-BA96-74C7D81F0E69}"/>
              </a:ext>
            </a:extLst>
          </p:cNvPr>
          <p:cNvSpPr txBox="1"/>
          <p:nvPr/>
        </p:nvSpPr>
        <p:spPr>
          <a:xfrm>
            <a:off x="6843819" y="913887"/>
            <a:ext cx="49771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36) Se declara el arreglo a ordenar.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39) Se declaran las variables que serán los parámetros iniciales de la función “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”</a:t>
            </a:r>
          </a:p>
          <a:p>
            <a:r>
              <a:rPr lang="es-MX" dirty="0"/>
              <a:t>“n” representa el tamaño del arreglo</a:t>
            </a:r>
          </a:p>
          <a:p>
            <a:r>
              <a:rPr lang="es-MX" dirty="0"/>
              <a:t>“hi” es el tamaño de nuestro arreglo restándole 1</a:t>
            </a:r>
          </a:p>
          <a:p>
            <a:r>
              <a:rPr lang="es-MX" dirty="0"/>
              <a:t>“lo” representa el punto mas bajo de nuestro   arreglo .</a:t>
            </a:r>
          </a:p>
          <a:p>
            <a:endParaRPr lang="es-MX" dirty="0"/>
          </a:p>
          <a:p>
            <a:r>
              <a:rPr lang="es-MX" dirty="0"/>
              <a:t>41-43) Es un ciclo que imprime en pantalla el arreglo ordenado después de usar la función “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526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2D99E0-6EDF-4FBB-AEF8-C448902AB862}"/>
              </a:ext>
            </a:extLst>
          </p:cNvPr>
          <p:cNvSpPr txBox="1"/>
          <p:nvPr/>
        </p:nvSpPr>
        <p:spPr>
          <a:xfrm>
            <a:off x="417237" y="1930997"/>
            <a:ext cx="7308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4) El encabezado de la función “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” que ya fue llamada en “</a:t>
            </a:r>
            <a:r>
              <a:rPr lang="es-MX" dirty="0" err="1"/>
              <a:t>main</a:t>
            </a:r>
            <a:r>
              <a:rPr lang="es-MX" dirty="0"/>
              <a:t>”, los parámetros de entrada vienen siento:</a:t>
            </a:r>
          </a:p>
          <a:p>
            <a:r>
              <a:rPr lang="es-MX" dirty="0"/>
              <a:t>“</a:t>
            </a:r>
            <a:r>
              <a:rPr lang="es-MX" dirty="0" err="1"/>
              <a:t>int</a:t>
            </a:r>
            <a:r>
              <a:rPr lang="es-MX" dirty="0"/>
              <a:t> a[ ]” nuestro arreglo original .</a:t>
            </a:r>
          </a:p>
          <a:p>
            <a:r>
              <a:rPr lang="es-MX" dirty="0"/>
              <a:t>“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low</a:t>
            </a:r>
            <a:r>
              <a:rPr lang="es-MX" dirty="0"/>
              <a:t>” la primer casilla de nuestro arreglo.</a:t>
            </a:r>
          </a:p>
          <a:p>
            <a:r>
              <a:rPr lang="es-MX" dirty="0"/>
              <a:t>“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hig</a:t>
            </a:r>
            <a:r>
              <a:rPr lang="es-MX" dirty="0"/>
              <a:t> ” el tamaño máximo de nuestro arreglo. </a:t>
            </a:r>
          </a:p>
          <a:p>
            <a:endParaRPr lang="es-MX" dirty="0"/>
          </a:p>
          <a:p>
            <a:r>
              <a:rPr lang="es-MX" dirty="0"/>
              <a:t>6) Se declara la variable “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inf</a:t>
            </a:r>
            <a:r>
              <a:rPr lang="es-MX" dirty="0"/>
              <a:t>” con valor de 999999, esta toma el papel de centinela durante el funcionamiento de la función “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”.</a:t>
            </a:r>
          </a:p>
          <a:p>
            <a:endParaRPr lang="es-MX" dirty="0"/>
          </a:p>
          <a:p>
            <a:r>
              <a:rPr lang="es-MX" dirty="0"/>
              <a:t>7-8)  La sentencia “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hig</a:t>
            </a:r>
            <a:r>
              <a:rPr lang="es-MX" dirty="0"/>
              <a:t>&lt;=</a:t>
            </a:r>
            <a:r>
              <a:rPr lang="es-MX" dirty="0" err="1"/>
              <a:t>low</a:t>
            </a:r>
            <a:r>
              <a:rPr lang="es-MX" dirty="0"/>
              <a:t>)” representa que se a llegado a la división mínima de nuestro arreglo, y la sentencia “</a:t>
            </a:r>
            <a:r>
              <a:rPr lang="es-MX" dirty="0" err="1"/>
              <a:t>return</a:t>
            </a:r>
            <a:r>
              <a:rPr lang="es-MX" dirty="0"/>
              <a:t>” nos hace regresar.</a:t>
            </a:r>
          </a:p>
          <a:p>
            <a:endParaRPr lang="es-MX" dirty="0"/>
          </a:p>
          <a:p>
            <a:r>
              <a:rPr lang="es-MX" dirty="0"/>
              <a:t>10) Se declara la variable “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mid</a:t>
            </a:r>
            <a:r>
              <a:rPr lang="es-MX" dirty="0"/>
              <a:t>” que representa la mitad de nuestro arreglo.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7BF5F0-48A4-4CDD-8B7D-EFD07719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237" y="156955"/>
            <a:ext cx="6580458" cy="17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8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4CE024-CED0-4D17-B38D-A036F6CC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8905" y="267321"/>
            <a:ext cx="9253060" cy="10313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180326-C0D1-42A9-9501-F77D160A6807}"/>
              </a:ext>
            </a:extLst>
          </p:cNvPr>
          <p:cNvSpPr txBox="1"/>
          <p:nvPr/>
        </p:nvSpPr>
        <p:spPr>
          <a:xfrm>
            <a:off x="518905" y="1590261"/>
            <a:ext cx="9253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E</a:t>
            </a:r>
            <a:r>
              <a:rPr lang="es-MX" dirty="0">
                <a:solidFill>
                  <a:srgbClr val="FFFF00"/>
                </a:solidFill>
              </a:rPr>
              <a:t>m</a:t>
            </a:r>
            <a:r>
              <a:rPr lang="es-MX" dirty="0">
                <a:solidFill>
                  <a:srgbClr val="00B0F0"/>
                </a:solidFill>
              </a:rPr>
              <a:t>p</a:t>
            </a:r>
            <a:r>
              <a:rPr lang="es-MX" dirty="0">
                <a:solidFill>
                  <a:srgbClr val="00B050"/>
                </a:solidFill>
              </a:rPr>
              <a:t>i</a:t>
            </a:r>
            <a:r>
              <a:rPr lang="es-MX" dirty="0">
                <a:solidFill>
                  <a:srgbClr val="FFC000"/>
                </a:solidFill>
              </a:rPr>
              <a:t>e</a:t>
            </a:r>
            <a:r>
              <a:rPr lang="es-MX" dirty="0">
                <a:solidFill>
                  <a:srgbClr val="FF0000"/>
                </a:solidFill>
              </a:rPr>
              <a:t>z</a:t>
            </a:r>
            <a:r>
              <a:rPr lang="es-MX" dirty="0">
                <a:solidFill>
                  <a:srgbClr val="FFFF00"/>
                </a:solidFill>
              </a:rPr>
              <a:t>a</a:t>
            </a:r>
            <a:r>
              <a:rPr lang="es-MX" dirty="0"/>
              <a:t> </a:t>
            </a:r>
            <a:r>
              <a:rPr lang="es-MX" dirty="0">
                <a:solidFill>
                  <a:srgbClr val="00B0F0"/>
                </a:solidFill>
              </a:rPr>
              <a:t>l</a:t>
            </a:r>
            <a:r>
              <a:rPr lang="es-MX" dirty="0">
                <a:solidFill>
                  <a:srgbClr val="00B050"/>
                </a:solidFill>
              </a:rPr>
              <a:t>a</a:t>
            </a:r>
            <a:r>
              <a:rPr lang="es-MX" dirty="0"/>
              <a:t> </a:t>
            </a:r>
            <a:r>
              <a:rPr lang="es-MX" dirty="0">
                <a:solidFill>
                  <a:srgbClr val="FFC000"/>
                </a:solidFill>
              </a:rPr>
              <a:t>m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>
                <a:solidFill>
                  <a:srgbClr val="FFFF00"/>
                </a:solidFill>
              </a:rPr>
              <a:t>g</a:t>
            </a:r>
            <a:r>
              <a:rPr lang="es-MX" dirty="0">
                <a:solidFill>
                  <a:srgbClr val="00B0F0"/>
                </a:solidFill>
              </a:rPr>
              <a:t>i</a:t>
            </a:r>
            <a:r>
              <a:rPr lang="es-MX" dirty="0">
                <a:solidFill>
                  <a:srgbClr val="00B050"/>
                </a:solidFill>
              </a:rPr>
              <a:t>a</a:t>
            </a:r>
          </a:p>
          <a:p>
            <a:r>
              <a:rPr lang="es-MX" dirty="0"/>
              <a:t>11) </a:t>
            </a:r>
          </a:p>
          <a:p>
            <a:r>
              <a:rPr lang="es-MX" dirty="0"/>
              <a:t>Se vuelve a llamar de manera recursiva la función “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” dando como parámetros </a:t>
            </a:r>
          </a:p>
          <a:p>
            <a:r>
              <a:rPr lang="es-MX" dirty="0"/>
              <a:t>“a” nuestro arreglo original.</a:t>
            </a:r>
          </a:p>
          <a:p>
            <a:r>
              <a:rPr lang="es-MX" dirty="0"/>
              <a:t>“</a:t>
            </a:r>
            <a:r>
              <a:rPr lang="es-MX" dirty="0" err="1"/>
              <a:t>low</a:t>
            </a:r>
            <a:r>
              <a:rPr lang="es-MX" dirty="0"/>
              <a:t>” la primer casilla de nuestro arreglo. </a:t>
            </a:r>
          </a:p>
          <a:p>
            <a:r>
              <a:rPr lang="es-MX" dirty="0"/>
              <a:t>“</a:t>
            </a:r>
            <a:r>
              <a:rPr lang="es-MX" dirty="0" err="1"/>
              <a:t>mid</a:t>
            </a:r>
            <a:r>
              <a:rPr lang="es-MX" dirty="0"/>
              <a:t>” lo que cambia aquí es que ahora tomamos a “</a:t>
            </a:r>
            <a:r>
              <a:rPr lang="es-MX" dirty="0" err="1"/>
              <a:t>mid</a:t>
            </a:r>
            <a:r>
              <a:rPr lang="es-MX" dirty="0"/>
              <a:t>” como la casilla mas alta de nuestro arreglo.</a:t>
            </a:r>
          </a:p>
          <a:p>
            <a:r>
              <a:rPr lang="es-MX" dirty="0"/>
              <a:t>Esta llamada de la función es la división de nuestro arreglo en su parte inferior o izquierda. </a:t>
            </a:r>
          </a:p>
          <a:p>
            <a:endParaRPr lang="es-MX" dirty="0"/>
          </a:p>
          <a:p>
            <a:r>
              <a:rPr lang="es-MX" dirty="0"/>
              <a:t>12)  </a:t>
            </a:r>
          </a:p>
          <a:p>
            <a:r>
              <a:rPr lang="es-MX" dirty="0"/>
              <a:t>Se vuelve a llamar de manera recursiva la función “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” dando como parámetros.</a:t>
            </a:r>
          </a:p>
          <a:p>
            <a:r>
              <a:rPr lang="es-MX" dirty="0"/>
              <a:t>“a” nuestro arreglo original.</a:t>
            </a:r>
          </a:p>
          <a:p>
            <a:r>
              <a:rPr lang="es-MX" dirty="0"/>
              <a:t>“mid+1” la primer casilla de nuestro arreglo. </a:t>
            </a:r>
          </a:p>
          <a:p>
            <a:r>
              <a:rPr lang="es-MX" dirty="0"/>
              <a:t>“</a:t>
            </a:r>
            <a:r>
              <a:rPr lang="es-MX" dirty="0" err="1"/>
              <a:t>hig</a:t>
            </a:r>
            <a:r>
              <a:rPr lang="es-MX" dirty="0"/>
              <a:t>” como la casilla mas alta de nuestro arreglo.</a:t>
            </a:r>
          </a:p>
          <a:p>
            <a:r>
              <a:rPr lang="es-MX" dirty="0"/>
              <a:t>Esta llamada de la función es la división de nuestro arreglo en su parte superior o derecha.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786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374641-E88C-41E3-AC32-8973B60B73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03261" y="146342"/>
            <a:ext cx="6385477" cy="711757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83325A-AF0A-4C50-942F-D395D6BF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30180"/>
              </p:ext>
            </p:extLst>
          </p:nvPr>
        </p:nvGraphicFramePr>
        <p:xfrm>
          <a:off x="2032000" y="102446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576912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69800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55606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78137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68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34958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23299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35783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4271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F0DB97B-F473-4531-8072-ED8831CCFA7A}"/>
              </a:ext>
            </a:extLst>
          </p:cNvPr>
          <p:cNvSpPr txBox="1"/>
          <p:nvPr/>
        </p:nvSpPr>
        <p:spPr>
          <a:xfrm>
            <a:off x="2031999" y="1548421"/>
            <a:ext cx="822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llamada </a:t>
            </a:r>
            <a:r>
              <a:rPr lang="es-MX" dirty="0" err="1"/>
              <a:t>low</a:t>
            </a:r>
            <a:r>
              <a:rPr lang="es-MX" dirty="0"/>
              <a:t>=0    </a:t>
            </a:r>
            <a:r>
              <a:rPr lang="es-MX" dirty="0" err="1"/>
              <a:t>hig</a:t>
            </a:r>
            <a:r>
              <a:rPr lang="es-MX" dirty="0"/>
              <a:t>=7   </a:t>
            </a:r>
            <a:r>
              <a:rPr lang="es-MX" dirty="0" err="1"/>
              <a:t>mid</a:t>
            </a:r>
            <a:r>
              <a:rPr lang="es-MX" dirty="0"/>
              <a:t>=3.5 “Al ser entero se trunca y se vuelve un 3”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435BA4-63A9-460B-B20C-E641689D246D}"/>
              </a:ext>
            </a:extLst>
          </p:cNvPr>
          <p:cNvSpPr/>
          <p:nvPr/>
        </p:nvSpPr>
        <p:spPr>
          <a:xfrm>
            <a:off x="2903260" y="146341"/>
            <a:ext cx="6372000" cy="36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0ADFED-0330-4941-96BD-A188F70468C0}"/>
              </a:ext>
            </a:extLst>
          </p:cNvPr>
          <p:cNvSpPr/>
          <p:nvPr/>
        </p:nvSpPr>
        <p:spPr>
          <a:xfrm>
            <a:off x="2903259" y="506341"/>
            <a:ext cx="6372000" cy="346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A55C865-4AE7-4FEB-A7F4-6959FFF2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0021"/>
              </p:ext>
            </p:extLst>
          </p:nvPr>
        </p:nvGraphicFramePr>
        <p:xfrm>
          <a:off x="469901" y="2082799"/>
          <a:ext cx="44958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56325966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43770278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9887448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74527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65B6483-3F35-4350-9C9F-8A3F3A1D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25661"/>
              </p:ext>
            </p:extLst>
          </p:nvPr>
        </p:nvGraphicFramePr>
        <p:xfrm>
          <a:off x="6089259" y="2070868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41939636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89602640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46346394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25441718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7431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25461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4E1B29B2-3714-4F7D-8809-5505528AA9F8}"/>
              </a:ext>
            </a:extLst>
          </p:cNvPr>
          <p:cNvSpPr txBox="1"/>
          <p:nvPr/>
        </p:nvSpPr>
        <p:spPr>
          <a:xfrm>
            <a:off x="469901" y="2590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Segunda llamad “11i” </a:t>
            </a:r>
            <a:r>
              <a:rPr lang="es-MX" dirty="0" err="1"/>
              <a:t>low</a:t>
            </a:r>
            <a:r>
              <a:rPr lang="es-MX" dirty="0"/>
              <a:t>=0  </a:t>
            </a:r>
            <a:r>
              <a:rPr lang="es-MX" dirty="0" err="1"/>
              <a:t>hig</a:t>
            </a:r>
            <a:r>
              <a:rPr lang="es-MX" dirty="0"/>
              <a:t>=3  </a:t>
            </a:r>
            <a:r>
              <a:rPr lang="es-MX" dirty="0" err="1"/>
              <a:t>mid</a:t>
            </a:r>
            <a:r>
              <a:rPr lang="es-MX" dirty="0"/>
              <a:t>=1.5 “truncado 1”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32151A-63E8-4FCC-BBFB-7C0C6C802C20}"/>
              </a:ext>
            </a:extLst>
          </p:cNvPr>
          <p:cNvSpPr txBox="1"/>
          <p:nvPr/>
        </p:nvSpPr>
        <p:spPr>
          <a:xfrm>
            <a:off x="6089259" y="2590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Segunda llamad “12” </a:t>
            </a:r>
            <a:r>
              <a:rPr lang="es-MX" dirty="0" err="1"/>
              <a:t>low</a:t>
            </a:r>
            <a:r>
              <a:rPr lang="es-MX" dirty="0"/>
              <a:t>=4  </a:t>
            </a:r>
            <a:r>
              <a:rPr lang="es-MX" dirty="0" err="1"/>
              <a:t>hig</a:t>
            </a:r>
            <a:r>
              <a:rPr lang="es-MX" dirty="0"/>
              <a:t>=7  </a:t>
            </a:r>
            <a:r>
              <a:rPr lang="es-MX" dirty="0" err="1"/>
              <a:t>mid</a:t>
            </a:r>
            <a:r>
              <a:rPr lang="es-MX" dirty="0"/>
              <a:t>=3.5 “truncado 3”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3C7DC3C-F315-4FC1-96B5-DCEECEA42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09910"/>
              </p:ext>
            </p:extLst>
          </p:nvPr>
        </p:nvGraphicFramePr>
        <p:xfrm>
          <a:off x="2903259" y="3420595"/>
          <a:ext cx="21449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96">
                  <a:extLst>
                    <a:ext uri="{9D8B030D-6E8A-4147-A177-3AD203B41FA5}">
                      <a16:colId xmlns:a16="http://schemas.microsoft.com/office/drawing/2014/main" val="634000805"/>
                    </a:ext>
                  </a:extLst>
                </a:gridCol>
                <a:gridCol w="1072496">
                  <a:extLst>
                    <a:ext uri="{9D8B030D-6E8A-4147-A177-3AD203B41FA5}">
                      <a16:colId xmlns:a16="http://schemas.microsoft.com/office/drawing/2014/main" val="4180518408"/>
                    </a:ext>
                  </a:extLst>
                </a:gridCol>
              </a:tblGrid>
              <a:tr h="34719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0296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C4B911E-7464-4475-AF0E-3A6F91B8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8545"/>
              </p:ext>
            </p:extLst>
          </p:nvPr>
        </p:nvGraphicFramePr>
        <p:xfrm>
          <a:off x="469900" y="3437405"/>
          <a:ext cx="1460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11A51A50-245F-433E-8E14-BB1A19695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95850"/>
              </p:ext>
            </p:extLst>
          </p:nvPr>
        </p:nvGraphicFramePr>
        <p:xfrm>
          <a:off x="6095999" y="3437405"/>
          <a:ext cx="2578101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7">
                  <a:extLst>
                    <a:ext uri="{9D8B030D-6E8A-4147-A177-3AD203B41FA5}">
                      <a16:colId xmlns:a16="http://schemas.microsoft.com/office/drawing/2014/main" val="563259669"/>
                    </a:ext>
                  </a:extLst>
                </a:gridCol>
                <a:gridCol w="859367">
                  <a:extLst>
                    <a:ext uri="{9D8B030D-6E8A-4147-A177-3AD203B41FA5}">
                      <a16:colId xmlns:a16="http://schemas.microsoft.com/office/drawing/2014/main" val="3437702788"/>
                    </a:ext>
                  </a:extLst>
                </a:gridCol>
                <a:gridCol w="859367">
                  <a:extLst>
                    <a:ext uri="{9D8B030D-6E8A-4147-A177-3AD203B41FA5}">
                      <a16:colId xmlns:a16="http://schemas.microsoft.com/office/drawing/2014/main" val="309887448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74527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862BD7FF-761E-4E73-B19A-FB07ACB6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26181"/>
              </p:ext>
            </p:extLst>
          </p:nvPr>
        </p:nvGraphicFramePr>
        <p:xfrm>
          <a:off x="8821067" y="3437405"/>
          <a:ext cx="2144992" cy="36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96">
                  <a:extLst>
                    <a:ext uri="{9D8B030D-6E8A-4147-A177-3AD203B41FA5}">
                      <a16:colId xmlns:a16="http://schemas.microsoft.com/office/drawing/2014/main" val="634000805"/>
                    </a:ext>
                  </a:extLst>
                </a:gridCol>
                <a:gridCol w="1072496">
                  <a:extLst>
                    <a:ext uri="{9D8B030D-6E8A-4147-A177-3AD203B41FA5}">
                      <a16:colId xmlns:a16="http://schemas.microsoft.com/office/drawing/2014/main" val="4180518408"/>
                    </a:ext>
                  </a:extLst>
                </a:gridCol>
              </a:tblGrid>
              <a:tr h="36693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02964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3ADEFAE3-9E1C-4B64-93C8-B6E1A925C2E2}"/>
              </a:ext>
            </a:extLst>
          </p:cNvPr>
          <p:cNvSpPr txBox="1"/>
          <p:nvPr/>
        </p:nvSpPr>
        <p:spPr>
          <a:xfrm>
            <a:off x="469900" y="4038600"/>
            <a:ext cx="223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Tercer llamada “11i” </a:t>
            </a:r>
            <a:r>
              <a:rPr lang="es-MX" dirty="0" err="1"/>
              <a:t>low</a:t>
            </a:r>
            <a:r>
              <a:rPr lang="es-MX" dirty="0"/>
              <a:t>=0 </a:t>
            </a:r>
            <a:r>
              <a:rPr lang="es-MX" dirty="0" err="1"/>
              <a:t>hig</a:t>
            </a:r>
            <a:r>
              <a:rPr lang="es-MX" dirty="0"/>
              <a:t>=1 </a:t>
            </a:r>
            <a:r>
              <a:rPr lang="es-MX" dirty="0" err="1"/>
              <a:t>mid</a:t>
            </a:r>
            <a:r>
              <a:rPr lang="es-MX" dirty="0"/>
              <a:t>=.5 “truncado 0”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F19644-0335-4809-BE79-846BE462C585}"/>
              </a:ext>
            </a:extLst>
          </p:cNvPr>
          <p:cNvSpPr txBox="1"/>
          <p:nvPr/>
        </p:nvSpPr>
        <p:spPr>
          <a:xfrm>
            <a:off x="2813052" y="4038600"/>
            <a:ext cx="223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Tercer llamada “12i” </a:t>
            </a:r>
            <a:r>
              <a:rPr lang="es-MX" dirty="0" err="1"/>
              <a:t>low</a:t>
            </a:r>
            <a:r>
              <a:rPr lang="es-MX" dirty="0"/>
              <a:t>=1 </a:t>
            </a:r>
            <a:r>
              <a:rPr lang="es-MX" dirty="0" err="1"/>
              <a:t>hig</a:t>
            </a:r>
            <a:r>
              <a:rPr lang="es-MX" dirty="0"/>
              <a:t>=3 </a:t>
            </a:r>
            <a:r>
              <a:rPr lang="es-MX" dirty="0" err="1"/>
              <a:t>mid</a:t>
            </a:r>
            <a:r>
              <a:rPr lang="es-MX" dirty="0"/>
              <a:t>=2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E0E82E0-1D83-447F-9C44-53F233D4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87280"/>
              </p:ext>
            </p:extLst>
          </p:nvPr>
        </p:nvGraphicFramePr>
        <p:xfrm>
          <a:off x="2903259" y="49619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A1625068-09CF-456A-947B-833FD2918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597"/>
              </p:ext>
            </p:extLst>
          </p:nvPr>
        </p:nvGraphicFramePr>
        <p:xfrm>
          <a:off x="4368800" y="4961930"/>
          <a:ext cx="6985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1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846E38D5-8E88-4E94-B1D4-CAD55B48BF18}"/>
              </a:ext>
            </a:extLst>
          </p:cNvPr>
          <p:cNvSpPr txBox="1"/>
          <p:nvPr/>
        </p:nvSpPr>
        <p:spPr>
          <a:xfrm>
            <a:off x="469899" y="5309579"/>
            <a:ext cx="1666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</a:t>
            </a:r>
            <a:r>
              <a:rPr lang="es-MX" sz="1400" dirty="0" err="1"/>
              <a:t>hig</a:t>
            </a:r>
            <a:r>
              <a:rPr lang="es-MX" sz="1400" dirty="0"/>
              <a:t>&lt;=</a:t>
            </a:r>
            <a:r>
              <a:rPr lang="es-MX" sz="1400" dirty="0" err="1"/>
              <a:t>low</a:t>
            </a:r>
            <a:r>
              <a:rPr lang="es-MX" sz="1400" dirty="0"/>
              <a:t> se llego a la mínima expresión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E1D143-776E-453E-9CD1-7494399047AB}"/>
              </a:ext>
            </a:extLst>
          </p:cNvPr>
          <p:cNvSpPr txBox="1"/>
          <p:nvPr/>
        </p:nvSpPr>
        <p:spPr>
          <a:xfrm>
            <a:off x="2717801" y="5513024"/>
            <a:ext cx="1308101" cy="119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</a:t>
            </a:r>
            <a:r>
              <a:rPr lang="es-MX" sz="1400" dirty="0" err="1"/>
              <a:t>hig</a:t>
            </a:r>
            <a:r>
              <a:rPr lang="es-MX" sz="1400" dirty="0"/>
              <a:t>&lt;=</a:t>
            </a:r>
            <a:r>
              <a:rPr lang="es-MX" sz="1400" dirty="0" err="1"/>
              <a:t>low</a:t>
            </a:r>
            <a:r>
              <a:rPr lang="es-MX" sz="1400" dirty="0"/>
              <a:t> se llego a la mínima expresión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F0AB89D-16BE-4170-ABEE-6E84953A8D0B}"/>
              </a:ext>
            </a:extLst>
          </p:cNvPr>
          <p:cNvSpPr txBox="1"/>
          <p:nvPr/>
        </p:nvSpPr>
        <p:spPr>
          <a:xfrm>
            <a:off x="4347787" y="5496308"/>
            <a:ext cx="1131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</a:t>
            </a:r>
            <a:r>
              <a:rPr lang="es-MX" sz="1400" dirty="0" err="1"/>
              <a:t>hig</a:t>
            </a:r>
            <a:r>
              <a:rPr lang="es-MX" sz="1400" dirty="0"/>
              <a:t>&lt;=</a:t>
            </a:r>
            <a:r>
              <a:rPr lang="es-MX" sz="1400" dirty="0" err="1"/>
              <a:t>low</a:t>
            </a:r>
            <a:r>
              <a:rPr lang="es-MX" sz="1400" dirty="0"/>
              <a:t> se llego a la mínima expresión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AD2BB51-8FA3-46E4-B660-22CAD74DDFBA}"/>
              </a:ext>
            </a:extLst>
          </p:cNvPr>
          <p:cNvSpPr txBox="1"/>
          <p:nvPr/>
        </p:nvSpPr>
        <p:spPr>
          <a:xfrm>
            <a:off x="6006709" y="4016918"/>
            <a:ext cx="2337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Tercer llamada “11d” </a:t>
            </a:r>
            <a:r>
              <a:rPr lang="es-MX" dirty="0" err="1"/>
              <a:t>low</a:t>
            </a:r>
            <a:r>
              <a:rPr lang="es-MX" dirty="0"/>
              <a:t>=4 </a:t>
            </a:r>
            <a:r>
              <a:rPr lang="es-MX" dirty="0" err="1"/>
              <a:t>hig</a:t>
            </a:r>
            <a:r>
              <a:rPr lang="es-MX" dirty="0"/>
              <a:t>=3 </a:t>
            </a:r>
            <a:r>
              <a:rPr lang="es-MX" dirty="0" err="1"/>
              <a:t>mid</a:t>
            </a:r>
            <a:r>
              <a:rPr lang="es-MX" dirty="0"/>
              <a:t>=1.5 “truncado 1”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77B4C19-AF8F-4613-B636-269B88C31602}"/>
              </a:ext>
            </a:extLst>
          </p:cNvPr>
          <p:cNvSpPr txBox="1"/>
          <p:nvPr/>
        </p:nvSpPr>
        <p:spPr>
          <a:xfrm>
            <a:off x="8775963" y="4038600"/>
            <a:ext cx="233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Tercer llamada “11d” </a:t>
            </a:r>
            <a:r>
              <a:rPr lang="es-MX" dirty="0" err="1"/>
              <a:t>low</a:t>
            </a:r>
            <a:r>
              <a:rPr lang="es-MX" dirty="0"/>
              <a:t>=0 </a:t>
            </a:r>
            <a:r>
              <a:rPr lang="es-MX" dirty="0" err="1"/>
              <a:t>hig</a:t>
            </a:r>
            <a:r>
              <a:rPr lang="es-MX" dirty="0"/>
              <a:t>=7 </a:t>
            </a:r>
            <a:r>
              <a:rPr lang="es-MX" dirty="0" err="1"/>
              <a:t>mid</a:t>
            </a:r>
            <a:r>
              <a:rPr lang="es-MX" dirty="0"/>
              <a:t>=2 “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54ADBBD5-D1E0-4051-9E26-73AFD5D6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19161"/>
              </p:ext>
            </p:extLst>
          </p:nvPr>
        </p:nvGraphicFramePr>
        <p:xfrm>
          <a:off x="6065297" y="5126699"/>
          <a:ext cx="8001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9073DE0B-237B-46F8-9F3E-D83E2407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5924"/>
              </p:ext>
            </p:extLst>
          </p:nvPr>
        </p:nvGraphicFramePr>
        <p:xfrm>
          <a:off x="7175304" y="5120058"/>
          <a:ext cx="1460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6340008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4180518408"/>
                    </a:ext>
                  </a:extLst>
                </a:gridCol>
              </a:tblGrid>
              <a:tr h="34719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02964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034EBD38-B62E-495A-BDE8-9D7CDBEC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48758"/>
              </p:ext>
            </p:extLst>
          </p:nvPr>
        </p:nvGraphicFramePr>
        <p:xfrm>
          <a:off x="8927053" y="5126699"/>
          <a:ext cx="8001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FBA32632-41C8-47F0-801C-43859441C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39463"/>
              </p:ext>
            </p:extLst>
          </p:nvPr>
        </p:nvGraphicFramePr>
        <p:xfrm>
          <a:off x="10313054" y="5126699"/>
          <a:ext cx="8001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6067D519-2AEC-4D50-81F9-2A5C013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53913"/>
              </p:ext>
            </p:extLst>
          </p:nvPr>
        </p:nvGraphicFramePr>
        <p:xfrm>
          <a:off x="6984999" y="5860944"/>
          <a:ext cx="8001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B5B5A673-5AC3-4081-AD90-F1C8BD7E3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12311"/>
              </p:ext>
            </p:extLst>
          </p:nvPr>
        </p:nvGraphicFramePr>
        <p:xfrm>
          <a:off x="7975863" y="5865363"/>
          <a:ext cx="8001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9AD76438-E92A-4F04-A6A3-B65EF68428BD}"/>
              </a:ext>
            </a:extLst>
          </p:cNvPr>
          <p:cNvSpPr txBox="1"/>
          <p:nvPr/>
        </p:nvSpPr>
        <p:spPr>
          <a:xfrm>
            <a:off x="5821312" y="5641928"/>
            <a:ext cx="1131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</a:t>
            </a:r>
            <a:r>
              <a:rPr lang="es-MX" sz="1400" dirty="0" err="1"/>
              <a:t>hig</a:t>
            </a:r>
            <a:r>
              <a:rPr lang="es-MX" sz="1400" dirty="0"/>
              <a:t>&lt;=</a:t>
            </a:r>
            <a:r>
              <a:rPr lang="es-MX" sz="1400" dirty="0" err="1"/>
              <a:t>low</a:t>
            </a:r>
            <a:r>
              <a:rPr lang="es-MX" sz="1400" dirty="0"/>
              <a:t> se llego a la mínima expresión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1DE60B5-E81C-47EC-9DD5-0E410EFEC3C8}"/>
              </a:ext>
            </a:extLst>
          </p:cNvPr>
          <p:cNvSpPr txBox="1"/>
          <p:nvPr/>
        </p:nvSpPr>
        <p:spPr>
          <a:xfrm>
            <a:off x="10248930" y="5640113"/>
            <a:ext cx="1131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</a:t>
            </a:r>
            <a:r>
              <a:rPr lang="es-MX" sz="1400" dirty="0" err="1"/>
              <a:t>hig</a:t>
            </a:r>
            <a:r>
              <a:rPr lang="es-MX" sz="1400" dirty="0"/>
              <a:t>&lt;=</a:t>
            </a:r>
            <a:r>
              <a:rPr lang="es-MX" sz="1400" dirty="0" err="1"/>
              <a:t>low</a:t>
            </a:r>
            <a:r>
              <a:rPr lang="es-MX" sz="1400" dirty="0"/>
              <a:t> se llego a la mínima expresión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2AAB8A5-CED0-4729-BFBD-A28978DF19E8}"/>
              </a:ext>
            </a:extLst>
          </p:cNvPr>
          <p:cNvSpPr txBox="1"/>
          <p:nvPr/>
        </p:nvSpPr>
        <p:spPr>
          <a:xfrm>
            <a:off x="8839137" y="5641927"/>
            <a:ext cx="1131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</a:t>
            </a:r>
            <a:r>
              <a:rPr lang="es-MX" sz="1400" dirty="0" err="1"/>
              <a:t>hig</a:t>
            </a:r>
            <a:r>
              <a:rPr lang="es-MX" sz="1400" dirty="0"/>
              <a:t>&lt;=</a:t>
            </a:r>
            <a:r>
              <a:rPr lang="es-MX" sz="1400" dirty="0" err="1"/>
              <a:t>low</a:t>
            </a:r>
            <a:r>
              <a:rPr lang="es-MX" sz="1400" dirty="0"/>
              <a:t> se llego a la mínima expresión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FFA44C0-8B28-4318-B60B-DF3E5DE4E13C}"/>
              </a:ext>
            </a:extLst>
          </p:cNvPr>
          <p:cNvSpPr txBox="1"/>
          <p:nvPr/>
        </p:nvSpPr>
        <p:spPr>
          <a:xfrm>
            <a:off x="6861728" y="6270436"/>
            <a:ext cx="206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</a:t>
            </a:r>
            <a:r>
              <a:rPr lang="es-MX" sz="1400" dirty="0" err="1"/>
              <a:t>hig</a:t>
            </a:r>
            <a:r>
              <a:rPr lang="es-MX" sz="1400" dirty="0"/>
              <a:t>&lt;=</a:t>
            </a:r>
            <a:r>
              <a:rPr lang="es-MX" sz="1400" dirty="0" err="1"/>
              <a:t>low</a:t>
            </a:r>
            <a:r>
              <a:rPr lang="es-MX" sz="1400" dirty="0"/>
              <a:t> se llego a la mínima expresión </a:t>
            </a:r>
          </a:p>
        </p:txBody>
      </p:sp>
    </p:spTree>
    <p:extLst>
      <p:ext uri="{BB962C8B-B14F-4D97-AF65-F5344CB8AC3E}">
        <p14:creationId xmlns:p14="http://schemas.microsoft.com/office/powerpoint/2010/main" val="2479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CC27C0D-75DD-4A52-BF92-8A4F5FA4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94400"/>
              </p:ext>
            </p:extLst>
          </p:nvPr>
        </p:nvGraphicFramePr>
        <p:xfrm>
          <a:off x="1366559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C721C16-FD0A-44FE-ADD2-9A2D7AA3C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21110"/>
              </p:ext>
            </p:extLst>
          </p:nvPr>
        </p:nvGraphicFramePr>
        <p:xfrm>
          <a:off x="2414963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6807CF6-B20B-40E5-92B5-159A361D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82730"/>
              </p:ext>
            </p:extLst>
          </p:nvPr>
        </p:nvGraphicFramePr>
        <p:xfrm>
          <a:off x="3463368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591F231-7B51-4D08-B449-527FB2D0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64022"/>
              </p:ext>
            </p:extLst>
          </p:nvPr>
        </p:nvGraphicFramePr>
        <p:xfrm>
          <a:off x="6916264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C8537FA-0E24-46DF-9AC6-F317B356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83603"/>
              </p:ext>
            </p:extLst>
          </p:nvPr>
        </p:nvGraphicFramePr>
        <p:xfrm>
          <a:off x="4577236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1338C1A-CB23-4DD5-9633-11FB89F0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23142"/>
              </p:ext>
            </p:extLst>
          </p:nvPr>
        </p:nvGraphicFramePr>
        <p:xfrm>
          <a:off x="5746750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86860AE-8C7D-4560-B4A4-5469A777C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087"/>
              </p:ext>
            </p:extLst>
          </p:nvPr>
        </p:nvGraphicFramePr>
        <p:xfrm>
          <a:off x="9144004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0067F79-DBFA-4ADC-9938-F4A1F9F2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56"/>
              </p:ext>
            </p:extLst>
          </p:nvPr>
        </p:nvGraphicFramePr>
        <p:xfrm>
          <a:off x="8030134" y="847130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0C0A2DDD-6A86-4983-8718-2688BD150473}"/>
              </a:ext>
            </a:extLst>
          </p:cNvPr>
          <p:cNvSpPr txBox="1"/>
          <p:nvPr/>
        </p:nvSpPr>
        <p:spPr>
          <a:xfrm>
            <a:off x="1366559" y="1412895"/>
            <a:ext cx="8475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Separación final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6067DF2-760B-48A6-871B-8BC31370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59" y="1851660"/>
            <a:ext cx="6825665" cy="8286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C2CE82D-BB88-48CC-8317-97DB52C2E2F0}"/>
              </a:ext>
            </a:extLst>
          </p:cNvPr>
          <p:cNvSpPr txBox="1"/>
          <p:nvPr/>
        </p:nvSpPr>
        <p:spPr>
          <a:xfrm>
            <a:off x="1366559" y="2801600"/>
            <a:ext cx="958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declaran dos arreglos “b” es el arreglo izquierdo y “c” el arreglo derecho 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C765ACE-C956-4CDC-AEE8-3B1546F0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59" y="3167360"/>
            <a:ext cx="4866490" cy="10039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7EC242A-641E-4819-94A9-0EB1B4203AE5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46D5388-4340-43DB-9E92-C6FCE1DD547A}"/>
              </a:ext>
            </a:extLst>
          </p:cNvPr>
          <p:cNvSpPr txBox="1"/>
          <p:nvPr/>
        </p:nvSpPr>
        <p:spPr>
          <a:xfrm>
            <a:off x="1361215" y="4265285"/>
            <a:ext cx="766314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llena el arreglo izquierdo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89D88A3-04CE-4267-A389-26E06DC9D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15" y="4724995"/>
            <a:ext cx="5191985" cy="100397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28E52B5-6D9F-40F6-B061-E92420C3ACB9}"/>
              </a:ext>
            </a:extLst>
          </p:cNvPr>
          <p:cNvSpPr txBox="1"/>
          <p:nvPr/>
        </p:nvSpPr>
        <p:spPr>
          <a:xfrm>
            <a:off x="1361214" y="5975052"/>
            <a:ext cx="766314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llena el arreglo derecho  </a:t>
            </a:r>
          </a:p>
        </p:txBody>
      </p:sp>
    </p:spTree>
    <p:extLst>
      <p:ext uri="{BB962C8B-B14F-4D97-AF65-F5344CB8AC3E}">
        <p14:creationId xmlns:p14="http://schemas.microsoft.com/office/powerpoint/2010/main" val="340345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8AE9B2-F55D-454C-8C30-F5437975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7" y="401637"/>
            <a:ext cx="6204676" cy="7286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66603B-C659-43F8-BCB0-6DCAA52CC938}"/>
              </a:ext>
            </a:extLst>
          </p:cNvPr>
          <p:cNvSpPr txBox="1"/>
          <p:nvPr/>
        </p:nvSpPr>
        <p:spPr>
          <a:xfrm>
            <a:off x="858837" y="1308100"/>
            <a:ext cx="620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hace el uso de centinelas en las ultimas casillas de nuestros arreglos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1EB774-EEEE-44E6-997A-B1F0AC84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" y="1988624"/>
            <a:ext cx="5668963" cy="19167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B4F9328-602D-4832-8064-57B6DAC45E11}"/>
              </a:ext>
            </a:extLst>
          </p:cNvPr>
          <p:cNvSpPr txBox="1"/>
          <p:nvPr/>
        </p:nvSpPr>
        <p:spPr>
          <a:xfrm>
            <a:off x="858837" y="4025900"/>
            <a:ext cx="10431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26-27) Se declaran las variables “i” y “j”</a:t>
            </a:r>
          </a:p>
          <a:p>
            <a:endParaRPr lang="es-MX" dirty="0"/>
          </a:p>
          <a:p>
            <a:r>
              <a:rPr lang="es-MX" dirty="0"/>
              <a:t>28-35) Empieza el proceso de ordenamiento y unión  </a:t>
            </a:r>
          </a:p>
        </p:txBody>
      </p:sp>
    </p:spTree>
    <p:extLst>
      <p:ext uri="{BB962C8B-B14F-4D97-AF65-F5344CB8AC3E}">
        <p14:creationId xmlns:p14="http://schemas.microsoft.com/office/powerpoint/2010/main" val="103695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CC27C0D-75DD-4A52-BF92-8A4F5FA4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91164"/>
              </p:ext>
            </p:extLst>
          </p:nvPr>
        </p:nvGraphicFramePr>
        <p:xfrm>
          <a:off x="1301429" y="168467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C721C16-FD0A-44FE-ADD2-9A2D7AA3C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36934"/>
              </p:ext>
            </p:extLst>
          </p:nvPr>
        </p:nvGraphicFramePr>
        <p:xfrm>
          <a:off x="2376863" y="168467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6807CF6-B20B-40E5-92B5-159A361D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98891"/>
              </p:ext>
            </p:extLst>
          </p:nvPr>
        </p:nvGraphicFramePr>
        <p:xfrm>
          <a:off x="3452297" y="168467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591F231-7B51-4D08-B449-527FB2D0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82125"/>
              </p:ext>
            </p:extLst>
          </p:nvPr>
        </p:nvGraphicFramePr>
        <p:xfrm>
          <a:off x="6678599" y="164665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C8537FA-0E24-46DF-9AC6-F317B356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55920"/>
              </p:ext>
            </p:extLst>
          </p:nvPr>
        </p:nvGraphicFramePr>
        <p:xfrm>
          <a:off x="4527731" y="166566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1338C1A-CB23-4DD5-9633-11FB89F0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90068"/>
              </p:ext>
            </p:extLst>
          </p:nvPr>
        </p:nvGraphicFramePr>
        <p:xfrm>
          <a:off x="5603165" y="165296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86860AE-8C7D-4560-B4A4-5469A777C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67085"/>
              </p:ext>
            </p:extLst>
          </p:nvPr>
        </p:nvGraphicFramePr>
        <p:xfrm>
          <a:off x="8829467" y="162764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0067F79-DBFA-4ADC-9938-F4A1F9F2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45399"/>
              </p:ext>
            </p:extLst>
          </p:nvPr>
        </p:nvGraphicFramePr>
        <p:xfrm>
          <a:off x="7754033" y="1627645"/>
          <a:ext cx="69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0553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19768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C7EC242A-641E-4819-94A9-0EB1B4203AE5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C8AACF-DFE8-4F2D-840A-0551F1C8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29" y="199430"/>
            <a:ext cx="5154613" cy="1295400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C4BC2C3-D834-4284-842F-4AFC5C421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53138"/>
              </p:ext>
            </p:extLst>
          </p:nvPr>
        </p:nvGraphicFramePr>
        <p:xfrm>
          <a:off x="1301429" y="2472266"/>
          <a:ext cx="177393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967">
                  <a:extLst>
                    <a:ext uri="{9D8B030D-6E8A-4147-A177-3AD203B41FA5}">
                      <a16:colId xmlns:a16="http://schemas.microsoft.com/office/drawing/2014/main" val="3167506009"/>
                    </a:ext>
                  </a:extLst>
                </a:gridCol>
                <a:gridCol w="886967">
                  <a:extLst>
                    <a:ext uri="{9D8B030D-6E8A-4147-A177-3AD203B41FA5}">
                      <a16:colId xmlns:a16="http://schemas.microsoft.com/office/drawing/2014/main" val="255633965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14191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B15218CE-7D96-42B3-9FF6-C8500538C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45589"/>
              </p:ext>
            </p:extLst>
          </p:nvPr>
        </p:nvGraphicFramePr>
        <p:xfrm>
          <a:off x="3424613" y="2451755"/>
          <a:ext cx="177393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967">
                  <a:extLst>
                    <a:ext uri="{9D8B030D-6E8A-4147-A177-3AD203B41FA5}">
                      <a16:colId xmlns:a16="http://schemas.microsoft.com/office/drawing/2014/main" val="3167506009"/>
                    </a:ext>
                  </a:extLst>
                </a:gridCol>
                <a:gridCol w="886967">
                  <a:extLst>
                    <a:ext uri="{9D8B030D-6E8A-4147-A177-3AD203B41FA5}">
                      <a16:colId xmlns:a16="http://schemas.microsoft.com/office/drawing/2014/main" val="255633965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14191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ECF20579-B432-4C89-8B0B-BE9CDAF61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66685"/>
              </p:ext>
            </p:extLst>
          </p:nvPr>
        </p:nvGraphicFramePr>
        <p:xfrm>
          <a:off x="5547797" y="2447905"/>
          <a:ext cx="17739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67">
                  <a:extLst>
                    <a:ext uri="{9D8B030D-6E8A-4147-A177-3AD203B41FA5}">
                      <a16:colId xmlns:a16="http://schemas.microsoft.com/office/drawing/2014/main" val="3167506009"/>
                    </a:ext>
                  </a:extLst>
                </a:gridCol>
                <a:gridCol w="886967">
                  <a:extLst>
                    <a:ext uri="{9D8B030D-6E8A-4147-A177-3AD203B41FA5}">
                      <a16:colId xmlns:a16="http://schemas.microsoft.com/office/drawing/2014/main" val="255633965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14191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3B3A14AF-195D-4578-BACB-88694D601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83575"/>
              </p:ext>
            </p:extLst>
          </p:nvPr>
        </p:nvGraphicFramePr>
        <p:xfrm>
          <a:off x="7670981" y="2447905"/>
          <a:ext cx="17739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67">
                  <a:extLst>
                    <a:ext uri="{9D8B030D-6E8A-4147-A177-3AD203B41FA5}">
                      <a16:colId xmlns:a16="http://schemas.microsoft.com/office/drawing/2014/main" val="3167506009"/>
                    </a:ext>
                  </a:extLst>
                </a:gridCol>
                <a:gridCol w="886967">
                  <a:extLst>
                    <a:ext uri="{9D8B030D-6E8A-4147-A177-3AD203B41FA5}">
                      <a16:colId xmlns:a16="http://schemas.microsoft.com/office/drawing/2014/main" val="255633965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14191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A2A0F9A0-562D-46EE-AD73-7E0BDB1C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22565"/>
              </p:ext>
            </p:extLst>
          </p:nvPr>
        </p:nvGraphicFramePr>
        <p:xfrm>
          <a:off x="1301429" y="3630042"/>
          <a:ext cx="3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80">
                  <a:extLst>
                    <a:ext uri="{9D8B030D-6E8A-4147-A177-3AD203B41FA5}">
                      <a16:colId xmlns:a16="http://schemas.microsoft.com/office/drawing/2014/main" val="1736433732"/>
                    </a:ext>
                  </a:extLst>
                </a:gridCol>
                <a:gridCol w="974280">
                  <a:extLst>
                    <a:ext uri="{9D8B030D-6E8A-4147-A177-3AD203B41FA5}">
                      <a16:colId xmlns:a16="http://schemas.microsoft.com/office/drawing/2014/main" val="3857035940"/>
                    </a:ext>
                  </a:extLst>
                </a:gridCol>
                <a:gridCol w="974280">
                  <a:extLst>
                    <a:ext uri="{9D8B030D-6E8A-4147-A177-3AD203B41FA5}">
                      <a16:colId xmlns:a16="http://schemas.microsoft.com/office/drawing/2014/main" val="681988521"/>
                    </a:ext>
                  </a:extLst>
                </a:gridCol>
                <a:gridCol w="974280">
                  <a:extLst>
                    <a:ext uri="{9D8B030D-6E8A-4147-A177-3AD203B41FA5}">
                      <a16:colId xmlns:a16="http://schemas.microsoft.com/office/drawing/2014/main" val="7902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689817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57BF1726-5E90-4979-8DEC-662BEB64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90989"/>
              </p:ext>
            </p:extLst>
          </p:nvPr>
        </p:nvGraphicFramePr>
        <p:xfrm>
          <a:off x="5526965" y="3630042"/>
          <a:ext cx="3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80">
                  <a:extLst>
                    <a:ext uri="{9D8B030D-6E8A-4147-A177-3AD203B41FA5}">
                      <a16:colId xmlns:a16="http://schemas.microsoft.com/office/drawing/2014/main" val="1736433732"/>
                    </a:ext>
                  </a:extLst>
                </a:gridCol>
                <a:gridCol w="974280">
                  <a:extLst>
                    <a:ext uri="{9D8B030D-6E8A-4147-A177-3AD203B41FA5}">
                      <a16:colId xmlns:a16="http://schemas.microsoft.com/office/drawing/2014/main" val="3857035940"/>
                    </a:ext>
                  </a:extLst>
                </a:gridCol>
                <a:gridCol w="974280">
                  <a:extLst>
                    <a:ext uri="{9D8B030D-6E8A-4147-A177-3AD203B41FA5}">
                      <a16:colId xmlns:a16="http://schemas.microsoft.com/office/drawing/2014/main" val="681988521"/>
                    </a:ext>
                  </a:extLst>
                </a:gridCol>
                <a:gridCol w="974280">
                  <a:extLst>
                    <a:ext uri="{9D8B030D-6E8A-4147-A177-3AD203B41FA5}">
                      <a16:colId xmlns:a16="http://schemas.microsoft.com/office/drawing/2014/main" val="7902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689817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B8022910-B467-4E39-92B2-E58AB7108D07}"/>
              </a:ext>
            </a:extLst>
          </p:cNvPr>
          <p:cNvSpPr txBox="1"/>
          <p:nvPr/>
        </p:nvSpPr>
        <p:spPr>
          <a:xfrm>
            <a:off x="1301429" y="2971011"/>
            <a:ext cx="812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compara si los primero elementos de cada arreglo son menores y se pone al inicio del arreglo unión 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91A55F34-6E10-4464-A5E4-4D80B63C9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62737"/>
              </p:ext>
            </p:extLst>
          </p:nvPr>
        </p:nvGraphicFramePr>
        <p:xfrm>
          <a:off x="1283566" y="468215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331657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4162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07082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80951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7658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9315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7550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313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53721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A193B5CD-3E92-4658-8647-1EC203010A6A}"/>
              </a:ext>
            </a:extLst>
          </p:cNvPr>
          <p:cNvSpPr txBox="1"/>
          <p:nvPr/>
        </p:nvSpPr>
        <p:spPr>
          <a:xfrm>
            <a:off x="1164903" y="4020416"/>
            <a:ext cx="812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compara si los primero elementos de cada arreglo son menores y se pone al inicio del arreglo unión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66AB67B-F416-43CD-B7F7-5D4086B59503}"/>
              </a:ext>
            </a:extLst>
          </p:cNvPr>
          <p:cNvSpPr txBox="1"/>
          <p:nvPr/>
        </p:nvSpPr>
        <p:spPr>
          <a:xfrm>
            <a:off x="1173216" y="5230355"/>
            <a:ext cx="81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termina con el </a:t>
            </a:r>
            <a:r>
              <a:rPr lang="es-MX"/>
              <a:t>arreglo ordenado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852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95</TotalTime>
  <Words>755</Words>
  <Application>Microsoft Office PowerPoint</Application>
  <PresentationFormat>Panorámica</PresentationFormat>
  <Paragraphs>136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Pizarra</vt:lpstr>
      <vt:lpstr>Merge Sort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alnair gonz</dc:creator>
  <cp:lastModifiedBy>alnair gonz</cp:lastModifiedBy>
  <cp:revision>11</cp:revision>
  <dcterms:created xsi:type="dcterms:W3CDTF">2019-04-01T02:37:14Z</dcterms:created>
  <dcterms:modified xsi:type="dcterms:W3CDTF">2019-04-01T04:12:49Z</dcterms:modified>
</cp:coreProperties>
</file>