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7" r:id="rId1"/>
  </p:sldMasterIdLst>
  <p:notesMasterIdLst>
    <p:notesMasterId r:id="rId2"/>
  </p:notesMasterIdLst>
  <p:handoutMasterIdLst>
    <p:handoutMasterId r:id="rId3"/>
  </p:handoutMasterIdLst>
  <p:sldIdLst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type="screen16x9" cy="6858000" cx="12192000"/>
  <p:notesSz cx="13716000" cy="2438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0" d="100"/>
          <a:sy n="80" d="100"/>
        </p:scale>
        <p:origin x="58" y="8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8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728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dirty="0" lang="en-US"/>
          </a:p>
        </p:txBody>
      </p:sp>
      <p:sp>
        <p:nvSpPr>
          <p:cNvPr id="104872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73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1" ftr="0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hf dt="1" ftr="0" hdr="0" sldNum="1"/>
  <p:notesStyle>
    <a:lvl1pPr algn="l" defTabSz="457200" eaLnBrk="1" hangingPunct="1" latinLnBrk="0" marL="0" rtl="0">
      <a:defRPr sz="6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228600" rtl="0">
      <a:defRPr sz="6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457200" rtl="0">
      <a:defRPr sz="6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685800" rtl="0">
      <a:defRPr sz="6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914400" rtl="0">
      <a:defRPr sz="6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1143000" rtl="0">
      <a:defRPr sz="6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1371600" rtl="0">
      <a:defRPr sz="6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1600200" rtl="0">
      <a:defRPr sz="6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1828800" rtl="0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585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648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664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677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685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/>
        </p:spPr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580" name="Freeform: Shape 19"/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1" name="Freeform: Shape 17"/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anchor="ctr" anchorCtr="0" bIns="0" tIns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Freeform 11"/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/>
          </a:p>
        </p:txBody>
      </p:sp>
      <p:sp>
        <p:nvSpPr>
          <p:cNvPr id="1048712" name="Freeform 9"/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13" name="Image 2"/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714" name="Title 1"/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bIns="0" t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15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anchor="t" anchorCtr="0" bIns="0" lIns="91440" rIns="91440" tIns="0">
            <a:no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dirty="0" lang="en-US"/>
              <a:t>Click to add subtitle</a:t>
            </a:r>
          </a:p>
        </p:txBody>
      </p:sp>
      <p:sp>
        <p:nvSpPr>
          <p:cNvPr id="10487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1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raphic 28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 t="7193"/>
          <a:stretch>
            <a:fillRect/>
          </a:stretch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104869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b="1"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93" name="Freeform 48"/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anchor="ctr" rtlCol="0" wrap="square">
            <a:noAutofit/>
          </a:bodyPr>
          <a:p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bIns="0" lIns="91440" rIns="91440" t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bIns="0" lIns="91440" rIns="91440" t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9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pic>
        <p:nvPicPr>
          <p:cNvPr id="2097163" name="Graphic 4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 t="7193"/>
          <a:stretch>
            <a:fillRect/>
          </a:stretch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2097164" name="Graphic 5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screen"/>
          <a:srcRect t="11443" r="10857"/>
          <a:stretch>
            <a:fillRect/>
          </a:stretch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48697" name="Image 2"/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32"/>
          <p:cNvSpPr/>
          <p:nvPr userDrawn="1"/>
        </p:nvSpPr>
        <p:spPr>
          <a:xfrm>
            <a:off x="-24064" y="0"/>
            <a:ext cx="12216063" cy="3467100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/>
            <a:endParaRPr dirty="0" sz="450" lang="en-US"/>
          </a:p>
        </p:txBody>
      </p:sp>
      <p:sp>
        <p:nvSpPr>
          <p:cNvPr id="1048707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/>
          </a:p>
        </p:txBody>
      </p:sp>
      <p:sp>
        <p:nvSpPr>
          <p:cNvPr id="1048708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bIns="0" t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09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bIns="91440" lIns="91440" rIns="91440" t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9" name="Freeform: Shape 18"/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pic>
        <p:nvPicPr>
          <p:cNvPr id="2097158" name="Image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>
            <a:off x="8766586" y="0"/>
            <a:ext cx="3432191" cy="3432191"/>
          </a:xfrm>
          <a:prstGeom prst="rect"/>
        </p:spPr>
      </p:pic>
      <p:sp>
        <p:nvSpPr>
          <p:cNvPr id="1048680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anchor="b" anchorCtr="0" bIns="0" t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8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anchor="t" anchorCtr="0" bIns="0" lIns="91440" rIns="91440" tIns="0">
            <a:normAutofit/>
          </a:bodyPr>
          <a:lstStyle>
            <a:lvl1pPr algn="l" indent="0" marL="0">
              <a:spcBef>
                <a:spcPts val="576"/>
              </a:spcBef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1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20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p>
            <a:r>
              <a:rPr dirty="0" lang="en-US"/>
              <a:t>Click to add title</a:t>
            </a:r>
          </a:p>
        </p:txBody>
      </p:sp>
      <p:sp>
        <p:nvSpPr>
          <p:cNvPr id="10487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99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23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add text</a:t>
            </a:r>
          </a:p>
        </p:txBody>
      </p:sp>
      <p:sp>
        <p:nvSpPr>
          <p:cNvPr id="10487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0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add text</a:t>
            </a:r>
          </a:p>
        </p:txBody>
      </p:sp>
      <p:sp>
        <p:nvSpPr>
          <p:cNvPr id="1048705" name="Picture Placeholder 2"/>
          <p:cNvSpPr>
            <a:spLocks noChangeAspect="1" noGrp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algn="ctr" indent="0" marL="0">
              <a:buNone/>
              <a:defRPr sz="28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/>
              <a:t>Click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048586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  <p:sp>
          <p:nvSpPr>
            <p:cNvPr id="1048587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</p:grpSp>
      <p:grpSp>
        <p:nvGrpSpPr>
          <p:cNvPr id="36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48588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  <p:sp>
          <p:nvSpPr>
            <p:cNvPr id="1048589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endParaRPr dirty="0" lang="en-US"/>
            </a:p>
          </p:txBody>
        </p:sp>
      </p:grpSp>
      <p:sp>
        <p:nvSpPr>
          <p:cNvPr id="1048590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591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bIns="0" lIns="91440" rIns="91440" tIns="0">
            <a:normAutofit/>
          </a:bodyPr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  <p:sp>
        <p:nvSpPr>
          <p:cNvPr id="104859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4"/>
          <p:cNvSpPr/>
          <p:nvPr userDrawn="1"/>
        </p:nvSpPr>
        <p:spPr>
          <a:xfrm>
            <a:off x="-24064" y="3390900"/>
            <a:ext cx="12216063" cy="3467100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/>
            <a:endParaRPr dirty="0" sz="450" lang="en-US"/>
          </a:p>
        </p:txBody>
      </p:sp>
      <p:sp>
        <p:nvSpPr>
          <p:cNvPr id="1048600" name="Rectangle 5"/>
          <p:cNvSpPr/>
          <p:nvPr userDrawn="1"/>
        </p:nvSpPr>
        <p:spPr>
          <a:xfrm>
            <a:off x="443346" y="332509"/>
            <a:ext cx="11305309" cy="6026727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/>
          </a:p>
        </p:txBody>
      </p:sp>
      <p:grpSp>
        <p:nvGrpSpPr>
          <p:cNvPr id="41" name="Group 17"/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048601" name="Freeform: Shape 28"/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pPr lvl="0"/>
              <a:endParaRPr dirty="0" lang="en-US"/>
            </a:p>
          </p:txBody>
        </p:sp>
        <p:sp>
          <p:nvSpPr>
            <p:cNvPr id="1048602" name="Freeform: Shape 15"/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  <p:sp>
          <p:nvSpPr>
            <p:cNvPr id="1048603" name="Image 2"/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anchor="ctr" rtlCol="0"/>
            <a:p>
              <a:endParaRPr dirty="0" lang="en-US"/>
            </a:p>
          </p:txBody>
        </p:sp>
      </p:grpSp>
      <p:sp>
        <p:nvSpPr>
          <p:cNvPr id="104860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anchor="ctr" bIns="0" tIns="0">
            <a:noAutofit/>
          </a:bodyPr>
          <a:lstStyle>
            <a:lvl1pPr algn="l">
              <a:lnSpc>
                <a:spcPct val="100000"/>
              </a:lnSpc>
              <a:defRPr b="1"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0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indent="0" marL="0">
              <a:buNone/>
              <a:defRPr sz="1800"/>
            </a:lvl1pPr>
          </a:lstStyle>
          <a:p>
            <a:pPr lvl="0"/>
            <a:r>
              <a:rPr dirty="0" lang="en-US"/>
              <a:t>Click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20"/>
          <p:cNvSpPr/>
          <p:nvPr userDrawn="1"/>
        </p:nvSpPr>
        <p:spPr>
          <a:xfrm>
            <a:off x="-24064" y="-400"/>
            <a:ext cx="12216063" cy="34671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/>
            <a:endParaRPr dirty="0" sz="450" lang="en-US"/>
          </a:p>
        </p:txBody>
      </p:sp>
      <p:sp>
        <p:nvSpPr>
          <p:cNvPr id="1048612" name="Rectangle 21"/>
          <p:cNvSpPr/>
          <p:nvPr userDrawn="1"/>
        </p:nvSpPr>
        <p:spPr>
          <a:xfrm>
            <a:off x="443346" y="420493"/>
            <a:ext cx="11305309" cy="6026727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/>
          </a:p>
        </p:txBody>
      </p:sp>
      <p:sp>
        <p:nvSpPr>
          <p:cNvPr id="1048613" name="Freeform 35"/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14" name="Freeform 32"/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dirty="0" lang="en-US"/>
          </a:p>
        </p:txBody>
      </p:sp>
      <p:sp>
        <p:nvSpPr>
          <p:cNvPr id="104861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text</a:t>
            </a:r>
          </a:p>
        </p:txBody>
      </p:sp>
      <p:sp>
        <p:nvSpPr>
          <p:cNvPr id="1048616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bIns="0" lIns="91440" rIns="91440" tIns="0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  <p:sp>
        <p:nvSpPr>
          <p:cNvPr id="1048617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indent="0" marL="0">
              <a:buNone/>
              <a:defRPr sz="1800"/>
            </a:lvl1pPr>
          </a:lstStyle>
          <a:p>
            <a:pPr lvl="0"/>
            <a:r>
              <a:rPr dirty="0" lang="en-US"/>
              <a:t>Click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624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625" name="Freeform 70"/>
          <p:cNvSpPr/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endParaRPr dirty="0" lang="en-US"/>
          </a:p>
        </p:txBody>
      </p:sp>
      <p:sp>
        <p:nvSpPr>
          <p:cNvPr id="1048626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endParaRPr dirty="0" lang="en-US"/>
          </a:p>
        </p:txBody>
      </p:sp>
      <p:sp>
        <p:nvSpPr>
          <p:cNvPr id="1048627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sp>
        <p:nvSpPr>
          <p:cNvPr id="1048628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anchor="b" anchorCtr="0" bIns="0" lIns="91440" rIns="91440" tIns="0">
            <a:noAutofit/>
          </a:bodyPr>
          <a:lstStyle>
            <a:lvl1pPr algn="l">
              <a:lnSpc>
                <a:spcPct val="100000"/>
              </a:lnSpc>
              <a:defRPr b="1"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bIns="0" lIns="91440" rIns="91440" t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3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9"/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87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pic>
        <p:nvPicPr>
          <p:cNvPr id="2097160" name="Image 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/>
        </p:spPr>
      </p:pic>
      <p:sp>
        <p:nvSpPr>
          <p:cNvPr id="1048688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689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anchor="ctr" rtlCol="0">
            <a:noAutofit/>
          </a:bodyPr>
          <a:p>
            <a:endParaRPr dirty="0" lang="en-US"/>
          </a:p>
        </p:txBody>
      </p:sp>
      <p:pic>
        <p:nvPicPr>
          <p:cNvPr id="2097161" name="Image 6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screen"/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/>
        </p:spPr>
      </p:pic>
      <p:sp>
        <p:nvSpPr>
          <p:cNvPr id="104869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9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bIns="0" lIns="91440" rIns="91440" tIns="0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Freeform 26"/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37" name="Freeform 17"/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38" name="Freeform 13"/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39" name="Freeform 15"/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40" name="Title 19"/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41" name="Slide Number Placeholder 2"/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42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1000"/>
              </a:spcBef>
              <a:buNone/>
              <a:defRPr sz="1800"/>
            </a:lvl1pPr>
            <a:lvl2pPr indent="-283464" marL="283464">
              <a:spcBef>
                <a:spcPts val="1000"/>
              </a:spcBef>
              <a:defRPr sz="1800"/>
            </a:lvl2pPr>
            <a:lvl3pPr indent="-283464" marL="283464">
              <a:spcBef>
                <a:spcPts val="1000"/>
              </a:spcBef>
              <a:defRPr sz="1800"/>
            </a:lvl3pPr>
            <a:lvl4pPr indent="-283464" marL="283464">
              <a:spcBef>
                <a:spcPts val="1000"/>
              </a:spcBef>
              <a:defRPr sz="1800"/>
            </a:lvl4pPr>
            <a:lvl5pPr indent="-283464" marL="283464"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43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1000"/>
              </a:spcBef>
              <a:buNone/>
              <a:defRPr sz="1800"/>
            </a:lvl1pPr>
            <a:lvl2pPr indent="-283464" marL="283464">
              <a:spcBef>
                <a:spcPts val="1000"/>
              </a:spcBef>
              <a:defRPr sz="1800"/>
            </a:lvl2pPr>
            <a:lvl3pPr indent="-283464" marL="283464">
              <a:spcBef>
                <a:spcPts val="1000"/>
              </a:spcBef>
              <a:defRPr sz="1800"/>
            </a:lvl3pPr>
            <a:lvl4pPr indent="-283464" marL="283464">
              <a:spcBef>
                <a:spcPts val="1000"/>
              </a:spcBef>
              <a:defRPr sz="1800"/>
            </a:lvl4pPr>
            <a:lvl5pPr indent="-283464" marL="283464"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32"/>
          <p:cNvSpPr/>
          <p:nvPr userDrawn="1"/>
        </p:nvSpPr>
        <p:spPr>
          <a:xfrm>
            <a:off x="-24064" y="-400"/>
            <a:ext cx="12216063" cy="34671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p>
            <a:pPr algn="ctr"/>
            <a:endParaRPr dirty="0" sz="450" lang="en-US"/>
          </a:p>
        </p:txBody>
      </p:sp>
      <p:sp>
        <p:nvSpPr>
          <p:cNvPr id="1048650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/>
          </a:p>
        </p:txBody>
      </p:sp>
      <p:sp>
        <p:nvSpPr>
          <p:cNvPr id="1048651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bIns="0" t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52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bIns="0" lIns="91440" rIns="91440" tIns="0">
            <a:normAutofit/>
          </a:bodyPr>
          <a:lstStyle>
            <a:lvl1pPr indent="-457200" marL="457200">
              <a:spcBef>
                <a:spcPts val="1000"/>
              </a:spcBef>
              <a:buFont typeface="+mj-lt"/>
              <a:buAutoNum type="arabicPeriod"/>
              <a:defRPr sz="1800"/>
            </a:lvl1pPr>
            <a:lvl2pPr indent="-342900" marL="745236">
              <a:spcBef>
                <a:spcPts val="1000"/>
              </a:spcBef>
              <a:buFont typeface="+mj-lt"/>
              <a:buAutoNum type="alphaLcPeriod"/>
              <a:defRPr sz="1800"/>
            </a:lvl2pPr>
            <a:lvl3pPr indent="-342900" marL="1202436">
              <a:spcBef>
                <a:spcPts val="1000"/>
              </a:spcBef>
              <a:buFont typeface="+mj-lt"/>
              <a:buAutoNum type="arabicParenR"/>
              <a:defRPr sz="1800"/>
            </a:lvl3pPr>
            <a:lvl4pPr indent="-342900" marL="1659636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54" name="Picture Placeholder 30"/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indent="0" marL="0">
              <a:buNone/>
              <a:defRPr sz="1800"/>
            </a:lvl1pPr>
          </a:lstStyle>
          <a:p>
            <a:pPr lvl="0"/>
            <a:r>
              <a:rPr dirty="0" lang="en-US"/>
              <a:t>Click to add picture</a:t>
            </a:r>
          </a:p>
        </p:txBody>
      </p:sp>
      <p:grpSp>
        <p:nvGrpSpPr>
          <p:cNvPr id="58" name="Group 31"/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1048655" name="Freeform: Shape 28"/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pPr lvl="0"/>
              <a:endParaRPr dirty="0" lang="en-US"/>
            </a:p>
          </p:txBody>
        </p:sp>
        <p:sp>
          <p:nvSpPr>
            <p:cNvPr id="1048656" name="Freeform: Shape 25"/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  <p:sp>
          <p:nvSpPr>
            <p:cNvPr id="1048657" name="Freeform: Shape 15"/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  <p:sp>
          <p:nvSpPr>
            <p:cNvPr id="1048658" name="Image 2"/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anchor="ctr" rtlCol="0"/>
            <a:p>
              <a:endParaRPr dirty="0" lang="en-US"/>
            </a:p>
          </p:txBody>
        </p:sp>
      </p:grpSp>
      <p:sp>
        <p:nvSpPr>
          <p:cNvPr id="104865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Freeform 4"/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anchor="ctr" rtlCol="0" wrap="square">
            <a:noAutofit/>
          </a:bodyPr>
          <a:p>
            <a:endParaRPr dirty="0" lang="en-US"/>
          </a:p>
        </p:txBody>
      </p:sp>
      <p:sp>
        <p:nvSpPr>
          <p:cNvPr id="104866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anchor="ctr" rtlCol="0"/>
          <a:p>
            <a:endParaRPr dirty="0" lang="en-US"/>
          </a:p>
        </p:txBody>
      </p:sp>
      <p:sp>
        <p:nvSpPr>
          <p:cNvPr id="1048667" name="Freeform 13"/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anchor="ctr" rtlCol="0" wrap="square">
            <a:noAutofit/>
          </a:bodyPr>
          <a:p>
            <a:endParaRPr dirty="0" lang="en-US"/>
          </a:p>
        </p:txBody>
      </p:sp>
      <p:pic>
        <p:nvPicPr>
          <p:cNvPr id="2097156" name="Image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screen"/>
          <a:srcRect/>
          <a:stretch>
            <a:fillRect/>
          </a:stretch>
        </p:blipFill>
        <p:spPr>
          <a:xfrm rot="5400000">
            <a:off x="9991886" y="1247775"/>
            <a:ext cx="2200114" cy="2200114"/>
          </a:xfrm>
          <a:prstGeom prst="rect"/>
        </p:spPr>
      </p:pic>
      <p:sp>
        <p:nvSpPr>
          <p:cNvPr id="1048668" name="Freeform 1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anchor="ctr" rtlCol="0" wrap="square">
            <a:noAutofit/>
          </a:bodyPr>
          <a:p>
            <a:endParaRPr dirty="0" lang="en-US"/>
          </a:p>
        </p:txBody>
      </p:sp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bIns="0" tIns="0">
            <a:noAutofit/>
          </a:bodyPr>
          <a:lstStyle>
            <a:lvl1pPr algn="l">
              <a:lnSpc>
                <a:spcPct val="100000"/>
              </a:lnSpc>
              <a:defRPr b="1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bIns="0" tIns="0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  <p:sp>
        <p:nvSpPr>
          <p:cNvPr id="104867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indent="0" marL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/>
        </p:spPr>
        <p:txBody>
          <a:bodyPr anchor="ctr" bIns="45720" lIns="91440" rIns="0" rtlCol="0" tIns="45720" vert="horz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/>
        </p:spPr>
        <p:txBody>
          <a:bodyPr anchor="b" anchorCtr="0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dt="0" ftr="0" hdr="0" sldNum="1"/>
  <p:txStyles>
    <p:titleStyle>
      <a:lvl1pPr algn="ctr" defTabSz="914400" eaLnBrk="1" hangingPunct="1" latinLnBrk="0" rtl="0">
        <a:lnSpc>
          <a:spcPts val="4875"/>
        </a:lnSpc>
        <a:spcBef>
          <a:spcPct val="0"/>
        </a:spcBef>
        <a:buNone/>
        <a:defRPr baseline="0" b="1" cap="all"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7472" latinLnBrk="0" marL="347472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algn="l" defTabSz="914400" eaLnBrk="1" hangingPunct="1" indent="-347472" latinLnBrk="0" marL="6858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algn="l" defTabSz="914400" eaLnBrk="1" hangingPunct="1" indent="-347472" latinLnBrk="0" marL="11430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algn="l" defTabSz="914400" eaLnBrk="1" hangingPunct="1" indent="-347472" latinLnBrk="0" marL="16002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algn="l" defTabSz="914400" eaLnBrk="1" hangingPunct="1" indent="-347472" latinLnBrk="0" marL="2057400" rtl="0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p>
            <a:r>
              <a:rPr dirty="0" lang="en-US"/>
              <a:t>Company Overview of Microsoft Corporation</a:t>
            </a:r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57508" y="3743128"/>
            <a:ext cx="1476983" cy="147698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914400" y="692943"/>
            <a:ext cx="6583680" cy="1531357"/>
          </a:xfrm>
        </p:spPr>
        <p:txBody>
          <a:bodyPr/>
          <a:p>
            <a:r>
              <a:rPr dirty="0" lang="en-US"/>
              <a:t>INTRODUCTION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914400" y="2514127"/>
            <a:ext cx="6583680" cy="3650929"/>
          </a:xfrm>
        </p:spPr>
        <p:txBody>
          <a:bodyPr/>
          <a:p>
            <a:r>
              <a:rPr dirty="0" lang="en-US"/>
              <a:t>Al Noman Robin</a:t>
            </a:r>
          </a:p>
          <a:p>
            <a:r>
              <a:rPr dirty="0" lang="en-US"/>
              <a:t>ROLL: 19</a:t>
            </a:r>
          </a:p>
          <a:p>
            <a:r>
              <a:rPr dirty="0" lang="en-US"/>
              <a:t>BATCH: D-91</a:t>
            </a:r>
          </a:p>
          <a:p>
            <a:r>
              <a:rPr dirty="0" lang="en-US"/>
              <a:t>REG NO: CS-D-91-23-124595</a:t>
            </a:r>
          </a:p>
          <a:p>
            <a:r>
              <a:rPr dirty="0" lang="en-US"/>
              <a:t>COURSE: Business Strategy Management</a:t>
            </a:r>
          </a:p>
          <a:p>
            <a:r>
              <a:rPr dirty="0" lang="en-US"/>
              <a:t>Date: 17.07.2025</a:t>
            </a:r>
          </a:p>
          <a:p>
            <a:endParaRPr dirty="0" 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892231" y="0"/>
            <a:ext cx="1067589" cy="471489"/>
          </a:xfrm>
        </p:spPr>
        <p:txBody>
          <a:bodyPr/>
          <a:p>
            <a:fld id="{48F63A3B-78C7-47BE-AE5E-E10140E04643}" type="slidenum">
              <a:rPr lang="en-US" smtClean="0"/>
              <a:t>2</a:t>
            </a:fld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Placeholder 8"/>
          <p:cNvPicPr>
            <a:picLocks noChangeAspect="1" noGrp="1"/>
          </p:cNvPicPr>
          <p:nvPr>
            <p:ph type="pic" sz="quarter" idx="11"/>
          </p:nvPr>
        </p:nvPicPr>
        <p:blipFill>
          <a:blip xmlns:r="http://schemas.openxmlformats.org/officeDocument/2006/relationships" r:embed="rId1"/>
          <a:srcRect t="4225" b="4225"/>
          <a:stretch>
            <a:fillRect/>
          </a:stretch>
        </p:blipFill>
        <p:spPr>
          <a:xfrm>
            <a:off x="7847013" y="1055688"/>
            <a:ext cx="4344987" cy="5303837"/>
          </a:xfrm>
        </p:spPr>
      </p:pic>
      <p:sp>
        <p:nvSpPr>
          <p:cNvPr id="1048606" name="TextBox 4"/>
          <p:cNvSpPr txBox="1"/>
          <p:nvPr/>
        </p:nvSpPr>
        <p:spPr>
          <a:xfrm>
            <a:off x="405353" y="1055688"/>
            <a:ext cx="7145517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/>
              <a:t>Introduction to Microsoft</a:t>
            </a:r>
          </a:p>
        </p:txBody>
      </p:sp>
      <p:sp>
        <p:nvSpPr>
          <p:cNvPr id="1048607" name="TextBox 5"/>
          <p:cNvSpPr txBox="1"/>
          <p:nvPr/>
        </p:nvSpPr>
        <p:spPr>
          <a:xfrm>
            <a:off x="503825" y="2139885"/>
            <a:ext cx="7343480" cy="415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endParaRPr b="1"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US"/>
              <a:t>Founded in 1975 by Bill Gates and Paul Allen.</a:t>
            </a:r>
          </a:p>
          <a:p>
            <a:endParaRPr b="1"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US"/>
              <a:t>Headquartered in Redmond, Washington, USA.</a:t>
            </a:r>
          </a:p>
          <a:p>
            <a:endParaRPr b="1"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US"/>
              <a:t>Microsoft is a global technology company known for software, hardware, and services.</a:t>
            </a:r>
          </a:p>
          <a:p>
            <a:endParaRPr b="1"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US"/>
              <a:t>Key Departments: HR, IT, Finance, R&amp;D, Marketing, Sales, Cloud &amp; AI.</a:t>
            </a:r>
          </a:p>
        </p:txBody>
      </p:sp>
      <p:sp>
        <p:nvSpPr>
          <p:cNvPr id="1048608" name="TextBox 9"/>
          <p:cNvSpPr txBox="1"/>
          <p:nvPr/>
        </p:nvSpPr>
        <p:spPr>
          <a:xfrm>
            <a:off x="11623250" y="129143"/>
            <a:ext cx="452487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33111" y="1253764"/>
            <a:ext cx="6419654" cy="1323577"/>
          </a:xfrm>
        </p:spPr>
        <p:txBody>
          <a:bodyPr/>
          <a:p>
            <a:r>
              <a:rPr dirty="0" lang="en-US"/>
              <a:t>Mission, Vision, and Objectives</a:t>
            </a:r>
          </a:p>
        </p:txBody>
      </p:sp>
      <p:sp>
        <p:nvSpPr>
          <p:cNvPr id="1048619" name="Text Placeholder 2"/>
          <p:cNvSpPr>
            <a:spLocks noGrp="1"/>
          </p:cNvSpPr>
          <p:nvPr>
            <p:ph idx="1"/>
          </p:nvPr>
        </p:nvSpPr>
        <p:spPr>
          <a:xfrm>
            <a:off x="518473" y="2733773"/>
            <a:ext cx="6334292" cy="3308211"/>
          </a:xfrm>
        </p:spPr>
        <p:txBody>
          <a:bodyPr>
            <a:normAutofit lnSpcReduction="10000"/>
          </a:bodyPr>
          <a:p>
            <a:endParaRPr dirty="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500" lang="en-US"/>
              <a:t>Mission: </a:t>
            </a:r>
            <a:r>
              <a:rPr dirty="0" lang="en-US"/>
              <a:t>To empower every person and organization on the planet to achieve more.</a:t>
            </a:r>
          </a:p>
          <a:p>
            <a:endParaRPr dirty="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500" lang="en-US"/>
              <a:t>Vision: </a:t>
            </a:r>
            <a:r>
              <a:rPr dirty="0" lang="en-US"/>
              <a:t>To help people and businesses realize their full potential.</a:t>
            </a:r>
          </a:p>
          <a:p>
            <a:endParaRPr dirty="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500" lang="en-US"/>
              <a:t>Objectives: </a:t>
            </a:r>
            <a:r>
              <a:rPr dirty="0" lang="en-US"/>
              <a:t>Lead in cloud computing, AI integration, and productivity software.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lang="en-US"/>
          </a:p>
        </p:txBody>
      </p:sp>
      <p:pic>
        <p:nvPicPr>
          <p:cNvPr id="2097154" name="Picture Placeholder 5" descr="A person holding a microphone and standing in front of a group of people"/>
          <p:cNvPicPr>
            <a:picLocks noChangeAspect="1" noGrp="1"/>
          </p:cNvPicPr>
          <p:nvPr>
            <p:ph type="pic" sz="quarter" idx="11"/>
          </p:nvPr>
        </p:nvPicPr>
        <p:blipFill rotWithShape="1"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>
            <a:fillRect/>
          </a:stretch>
        </p:blipFill>
        <p:spPr>
          <a:xfrm>
            <a:off x="7414194" y="410780"/>
            <a:ext cx="4344695" cy="6447220"/>
          </a:xfrm>
        </p:spPr>
      </p:pic>
      <p:sp>
        <p:nvSpPr>
          <p:cNvPr id="1048620" name="TextBox 3"/>
          <p:cNvSpPr txBox="1"/>
          <p:nvPr/>
        </p:nvSpPr>
        <p:spPr>
          <a:xfrm>
            <a:off x="11642103" y="0"/>
            <a:ext cx="405353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3012890" y="466724"/>
            <a:ext cx="7965461" cy="994164"/>
          </a:xfrm>
        </p:spPr>
        <p:txBody>
          <a:bodyPr/>
          <a:p>
            <a:r>
              <a:rPr dirty="0" lang="en-US"/>
              <a:t>Products and Services</a:t>
            </a:r>
          </a:p>
        </p:txBody>
      </p:sp>
      <p:sp>
        <p:nvSpPr>
          <p:cNvPr id="1048632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10892230" y="89554"/>
            <a:ext cx="1067589" cy="471489"/>
          </a:xfrm>
        </p:spPr>
        <p:txBody>
          <a:bodyPr/>
          <a:p>
            <a:fld id="{48F63A3B-78C7-47BE-AE5E-E10140E04643}" type="slidenum">
              <a:rPr lang="en-US" smtClean="0"/>
              <a:t>5</a:t>
            </a:fld>
            <a:endParaRPr dirty="0"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2"/>
          </p:nvPr>
        </p:nvSpPr>
        <p:spPr>
          <a:xfrm>
            <a:off x="3260540" y="2074429"/>
            <a:ext cx="7965460" cy="3497698"/>
          </a:xfrm>
        </p:spPr>
        <p:txBody>
          <a:bodyPr>
            <a:normAutofit/>
          </a:bodyPr>
          <a:p>
            <a:endParaRPr dirty="0" sz="2400" lang="en-US"/>
          </a:p>
          <a:p>
            <a:r>
              <a:rPr b="1" dirty="0" sz="2500" lang="en-US"/>
              <a:t>Product-Oriented: </a:t>
            </a:r>
            <a:r>
              <a:rPr dirty="0" sz="2400" lang="en-US"/>
              <a:t>Windows OS, Microsoft Office, Surface devices, Xbox.</a:t>
            </a:r>
          </a:p>
          <a:p>
            <a:r>
              <a:rPr b="1" dirty="0" sz="2500" lang="en-US"/>
              <a:t>Service-Oriented: </a:t>
            </a:r>
            <a:r>
              <a:rPr dirty="0" sz="2400" lang="en-US"/>
              <a:t>Microsoft Azure, Office 365, LinkedIn, GitHub.</a:t>
            </a:r>
          </a:p>
          <a:p>
            <a:r>
              <a:rPr dirty="0" sz="2400" lang="en-US"/>
              <a:t>Cloud and enterprise services are major revenue drivers.</a:t>
            </a:r>
          </a:p>
          <a:p>
            <a:r>
              <a:rPr dirty="0" sz="2400" lang="en-US"/>
              <a:t>Combines software, cloud, and hardware to offer integrated experiences.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p>
            <a:r>
              <a:rPr dirty="0" lang="en-US"/>
              <a:t>Customer Segmentation &amp; Target Market</a:t>
            </a:r>
          </a:p>
        </p:txBody>
      </p:sp>
      <p:sp>
        <p:nvSpPr>
          <p:cNvPr id="104864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32364" y="4712"/>
            <a:ext cx="987552" cy="471489"/>
          </a:xfrm>
        </p:spPr>
        <p:txBody>
          <a:bodyPr/>
          <a:p>
            <a:fld id="{48F63A3B-78C7-47BE-AE5E-E10140E04643}" type="slidenum">
              <a:rPr lang="en-US" smtClean="0"/>
              <a:t>6</a:t>
            </a:fld>
            <a:endParaRPr dirty="0" lang="en-US"/>
          </a:p>
        </p:txBody>
      </p:sp>
      <p:sp>
        <p:nvSpPr>
          <p:cNvPr id="1048646" name="Content Placeholder 4"/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796463" cy="3720337"/>
          </a:xfrm>
        </p:spPr>
        <p:txBody>
          <a:bodyPr>
            <a:normAutofit lnSpcReduction="10000"/>
          </a:bodyPr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500" lang="en-US"/>
              <a:t>Demographic: </a:t>
            </a:r>
            <a:r>
              <a:rPr dirty="0" sz="2400" lang="en-US"/>
              <a:t>Businesses, developers, students, gamers, enterprises.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500" lang="en-US"/>
              <a:t>Psychographic: </a:t>
            </a:r>
            <a:r>
              <a:rPr dirty="0" sz="2400" lang="en-US"/>
              <a:t>Tech users, productivity seekers, cloud developers.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500" lang="en-US"/>
              <a:t>Target Market: </a:t>
            </a:r>
            <a:r>
              <a:rPr dirty="0" sz="2400" lang="en-US"/>
              <a:t>Global businesses and individuals across industries.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500" lang="en-US"/>
              <a:t>Channels: </a:t>
            </a:r>
            <a:r>
              <a:rPr dirty="0" sz="2400" lang="en-US"/>
              <a:t>Online stores, resellers, enterprise contracts, education sector.</a:t>
            </a:r>
          </a:p>
        </p:txBody>
      </p:sp>
      <p:pic>
        <p:nvPicPr>
          <p:cNvPr id="2097155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82075" y="2382020"/>
            <a:ext cx="3209925" cy="356235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2"/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p>
            <a:r>
              <a:rPr dirty="0" lang="en-US"/>
              <a:t>Marketing &amp; Branding Strategy</a:t>
            </a:r>
          </a:p>
        </p:txBody>
      </p:sp>
      <p:sp>
        <p:nvSpPr>
          <p:cNvPr id="1048661" name="Content Placeholder 7"/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631708" cy="4143375"/>
          </a:xfrm>
        </p:spPr>
        <p:txBody>
          <a:bodyPr>
            <a:normAutofit/>
          </a:bodyPr>
          <a:p>
            <a:endParaRPr dirty="0" sz="2400" lang="en-US"/>
          </a:p>
          <a:p>
            <a:r>
              <a:rPr b="1" dirty="0" sz="2500" lang="en-US"/>
              <a:t>Value</a:t>
            </a:r>
            <a:r>
              <a:rPr dirty="0" sz="2400" lang="en-US"/>
              <a:t> </a:t>
            </a:r>
            <a:r>
              <a:rPr b="1" dirty="0" sz="2500" lang="en-US"/>
              <a:t>Proposition:</a:t>
            </a:r>
            <a:r>
              <a:rPr dirty="0" sz="2400" lang="en-US"/>
              <a:t> Reliable, innovative software and cloud services.</a:t>
            </a:r>
          </a:p>
          <a:p>
            <a:r>
              <a:rPr b="1" dirty="0" sz="2500" lang="en-US"/>
              <a:t>Branding: </a:t>
            </a:r>
            <a:r>
              <a:rPr dirty="0" sz="2400" lang="en-US"/>
              <a:t>Known for productivity, trust, and enterprise-grade tools.</a:t>
            </a:r>
          </a:p>
          <a:p>
            <a:r>
              <a:rPr b="1" dirty="0" sz="2500" lang="en-US"/>
              <a:t>Marketing</a:t>
            </a:r>
            <a:r>
              <a:rPr dirty="0" sz="2400" lang="en-US"/>
              <a:t> </a:t>
            </a:r>
            <a:r>
              <a:rPr b="1" dirty="0" sz="2500" lang="en-US"/>
              <a:t>Channels:</a:t>
            </a:r>
            <a:r>
              <a:rPr dirty="0" sz="2400" lang="en-US"/>
              <a:t> Digital ads, global partnerships, tech events, demos.</a:t>
            </a:r>
          </a:p>
          <a:p>
            <a:r>
              <a:rPr b="1" dirty="0" sz="2500" lang="en-US"/>
              <a:t>Brand Slogans: </a:t>
            </a:r>
            <a:r>
              <a:rPr dirty="0" sz="2400" lang="en-US"/>
              <a:t>'Empowering us all', 'Be what's next'.</a:t>
            </a:r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892231" y="32993"/>
            <a:ext cx="1067589" cy="471489"/>
          </a:xfrm>
        </p:spPr>
        <p:txBody>
          <a:bodyPr/>
          <a:p>
            <a:fld id="{48F63A3B-78C7-47BE-AE5E-E10140E04643}" type="slidenum">
              <a:rPr lang="en-US" smtClean="0"/>
              <a:t>7</a:t>
            </a:fld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2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p>
            <a:r>
              <a:rPr dirty="0" lang="en-US"/>
              <a:t>Innovation Strategy &amp; SWOT Analysis</a:t>
            </a:r>
          </a:p>
        </p:txBody>
      </p:sp>
      <p:sp>
        <p:nvSpPr>
          <p:cNvPr id="1048674" name="Content Placeholder 3"/>
          <p:cNvSpPr>
            <a:spLocks noGrp="1"/>
          </p:cNvSpPr>
          <p:nvPr>
            <p:ph idx="13"/>
          </p:nvPr>
        </p:nvSpPr>
        <p:spPr>
          <a:xfrm>
            <a:off x="914400" y="2169867"/>
            <a:ext cx="7562850" cy="4211884"/>
          </a:xfrm>
        </p:spPr>
        <p:txBody>
          <a:bodyPr>
            <a:normAutofit/>
          </a:bodyPr>
          <a:p>
            <a:pPr indent="-342900" marL="342900">
              <a:buFont typeface="Arial" panose="020B0604020202020204" pitchFamily="34" charset="0"/>
              <a:buChar char="•"/>
            </a:pPr>
            <a:endParaRPr dirty="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500" lang="en-US"/>
              <a:t>Innovation: </a:t>
            </a:r>
            <a:r>
              <a:rPr dirty="0" lang="en-US"/>
              <a:t>Heavy R&amp;D in AI (Copilot), cloud (Azure), productivity tools.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500" lang="en-US"/>
              <a:t>Strength</a:t>
            </a:r>
            <a:r>
              <a:rPr dirty="0" lang="en-US"/>
              <a:t>: Dominant OS market share, cloud leadership, trusted brand.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500" lang="en-US"/>
              <a:t>Weakness</a:t>
            </a:r>
            <a:r>
              <a:rPr dirty="0" lang="en-US"/>
              <a:t>: Dependence on enterprise clients, some failed hardware (e.g. Lumia).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500" lang="en-US"/>
              <a:t>Opportunity</a:t>
            </a:r>
            <a:r>
              <a:rPr dirty="0" lang="en-US"/>
              <a:t>: Expand AI integration, gaming (Activision), hybrid work tech.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500" lang="en-US"/>
              <a:t>Threat</a:t>
            </a:r>
            <a:r>
              <a:rPr dirty="0" lang="en-US"/>
              <a:t>: Competition from Google, Amazon, regulatory scrutiny.</a:t>
            </a:r>
          </a:p>
        </p:txBody>
      </p:sp>
      <p:pic>
        <p:nvPicPr>
          <p:cNvPr id="2097157" name="Picture Placeholder 6" descr="A person wearing glasses and a blue shirt"/>
          <p:cNvPicPr>
            <a:picLocks noChangeAspect="1" noGrp="1"/>
          </p:cNvPicPr>
          <p:nvPr>
            <p:ph type="pic" sz="quarter" idx="14"/>
          </p:nvPr>
        </p:nvPicPr>
        <p:blipFill rotWithShape="1"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>
            <a:fillRect/>
          </a:stretch>
        </p:blipFill>
        <p:spPr>
          <a:xfrm>
            <a:off x="8989454" y="3405189"/>
            <a:ext cx="3202546" cy="3452811"/>
          </a:xfrm>
        </p:spPr>
      </p:pic>
      <p:sp>
        <p:nvSpPr>
          <p:cNvPr id="104867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p>
            <a:fld id="{48F63A3B-78C7-47BE-AE5E-E10140E04643}" type="slidenum">
              <a:rPr lang="en-US" smtClean="0"/>
              <a:t>8</a:t>
            </a:fld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666751" y="1466850"/>
            <a:ext cx="6029324" cy="1091466"/>
          </a:xfrm>
        </p:spPr>
        <p:txBody>
          <a:bodyPr/>
          <a:p>
            <a:r>
              <a:rPr dirty="0" sz="6600" lang="en-US"/>
              <a:t>Thank you</a:t>
            </a:r>
          </a:p>
        </p:txBody>
      </p:sp>
      <p:sp>
        <p:nvSpPr>
          <p:cNvPr id="1048683" name="Subtitle 2"/>
          <p:cNvSpPr>
            <a:spLocks noGrp="1"/>
          </p:cNvSpPr>
          <p:nvPr>
            <p:ph type="subTitle" idx="1"/>
          </p:nvPr>
        </p:nvSpPr>
        <p:spPr>
          <a:xfrm>
            <a:off x="8629651" y="4836817"/>
            <a:ext cx="3676649" cy="1453592"/>
          </a:xfrm>
        </p:spPr>
        <p:txBody>
          <a:bodyPr/>
          <a:p>
            <a:r>
              <a:rPr dirty="0" lang="en-US"/>
              <a:t>Al Noman Robin</a:t>
            </a:r>
          </a:p>
          <a:p>
            <a:r>
              <a:rPr dirty="0" lang="en-US"/>
              <a:t>01774 -139359</a:t>
            </a:r>
          </a:p>
          <a:p>
            <a:r>
              <a:rPr dirty="0" lang="en-US"/>
              <a:t>robinalnoman@gmail.com</a:t>
            </a:r>
          </a:p>
        </p:txBody>
      </p:sp>
      <p:pic>
        <p:nvPicPr>
          <p:cNvPr id="2097159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86661" y="2896652"/>
            <a:ext cx="4380579" cy="280606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 m nabil ausaf</dc:creator>
  <cp:lastModifiedBy>s m nabil ausaf</cp:lastModifiedBy>
  <dcterms:created xsi:type="dcterms:W3CDTF">2025-07-14T20:12:53Z</dcterms:created>
  <dcterms:modified xsi:type="dcterms:W3CDTF">2025-07-16T18:37:06Z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9c684233ffb940eb9e74594c91e17b0c</vt:lpwstr>
  </property>
</Properties>
</file>