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trike="noStrike" u="none" b="0" cap="none" baseline="0" sz="28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trike="noStrike" u="none" b="0" cap="none" baseline="0" sz="24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 rot="5400000">
            <a:off y="-251619" x="2309018"/>
            <a:ext cy="8229600" cx="45259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 b="1" cap="small" sz="40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rtl="0" indent="0" marL="45720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28" name="Shape 28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8" name="Shape 38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buClr>
                <a:srgbClr val="898989"/>
              </a:buClr>
              <a:buFont typeface="Calibri"/>
              <a:buNone/>
              <a:defRPr strike="noStrike" u="none" b="0" cap="none" baseline="0" sz="320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buFont typeface="Arial"/>
              <a:buNone/>
              <a:defRPr strike="noStrike" u="none" b="0" cap="none" baseline="0" sz="2800" i="0"/>
            </a:lvl2pPr>
            <a:lvl3pPr algn="l" rtl="0" marR="0" indent="0" marL="914400">
              <a:buFont typeface="Arial"/>
              <a:buNone/>
              <a:defRPr strike="noStrike" u="none" b="0" cap="none" baseline="0" sz="2400" i="0"/>
            </a:lvl3pPr>
            <a:lvl4pPr algn="l" rtl="0" marR="0" indent="0" marL="1371600">
              <a:buFont typeface="Arial"/>
              <a:buNone/>
              <a:defRPr strike="noStrike" u="none" b="0" cap="none" baseline="0" sz="2000" i="0"/>
            </a:lvl4pPr>
            <a:lvl5pPr algn="l" rtl="0" marR="0" indent="0" marL="1828800">
              <a:buFont typeface="Arial"/>
              <a:buNone/>
              <a:defRPr strike="noStrike" u="none" b="0" cap="none" baseline="0" sz="2000" i="0"/>
            </a:lvl5pPr>
            <a:lvl6pPr algn="l" rtl="0" marR="0" indent="0" marL="2286000">
              <a:buFont typeface="Arial"/>
              <a:buNone/>
              <a:defRPr strike="noStrike" u="none" b="0" cap="none" baseline="0" sz="2000" i="0"/>
            </a:lvl6pPr>
            <a:lvl7pPr algn="l" rtl="0" marR="0" indent="0" marL="2743200">
              <a:buFont typeface="Arial"/>
              <a:buNone/>
              <a:defRPr strike="noStrike" u="none" b="0" cap="none" baseline="0" sz="2000" i="0"/>
            </a:lvl7pPr>
            <a:lvl8pPr algn="l" rtl="0" marR="0" indent="0" marL="3200400">
              <a:buFont typeface="Arial"/>
              <a:buNone/>
              <a:defRPr strike="noStrike" u="none" b="0" cap="none" baseline="0" sz="2000" i="0"/>
            </a:lvl8pPr>
            <a:lvl9pPr algn="l" rtl="0" marR="0" indent="0" marL="3657600">
              <a:buFont typeface="Arial"/>
              <a:buNone/>
              <a:defRPr strike="noStrike" u="none" b="0" cap="none" baseline="0" sz="2000" i="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3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2.jpg" Type="http://schemas.openxmlformats.org/officeDocument/2006/relationships/image" Id="rId4"/><Relationship Target="../media/image23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6.jpg" Type="http://schemas.openxmlformats.org/officeDocument/2006/relationships/image" Id="rId4"/><Relationship Target="../media/image23.png" Type="http://schemas.openxmlformats.org/officeDocument/2006/relationships/image" Id="rId3"/><Relationship Target="../media/image05.jpg" Type="http://schemas.openxmlformats.org/officeDocument/2006/relationships/image" Id="rId6"/><Relationship Target="../media/image07.jpg" Type="http://schemas.openxmlformats.org/officeDocument/2006/relationships/image" Id="rId5"/><Relationship Target="../media/image04.jpg" Type="http://schemas.openxmlformats.org/officeDocument/2006/relationships/image" Id="rId7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1.jpg" Type="http://schemas.openxmlformats.org/officeDocument/2006/relationships/image" Id="rId4"/><Relationship Target="../media/image23.png" Type="http://schemas.openxmlformats.org/officeDocument/2006/relationships/image" Id="rId3"/><Relationship Target="../media/image03.jpg" Type="http://schemas.openxmlformats.org/officeDocument/2006/relationships/image" Id="rId6"/><Relationship Target="../media/image00.jp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8.jpg" Type="http://schemas.openxmlformats.org/officeDocument/2006/relationships/image" Id="rId4"/><Relationship Target="../media/image23.png" Type="http://schemas.openxmlformats.org/officeDocument/2006/relationships/image" Id="rId3"/><Relationship Target="../media/image10.jpg" Type="http://schemas.openxmlformats.org/officeDocument/2006/relationships/image" Id="rId6"/><Relationship Target="../media/image09.jp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2.jpg" Type="http://schemas.openxmlformats.org/officeDocument/2006/relationships/image" Id="rId4"/><Relationship Target="../media/image23.png" Type="http://schemas.openxmlformats.org/officeDocument/2006/relationships/image" Id="rId3"/><Relationship Target="../media/image15.jpg" Type="http://schemas.openxmlformats.org/officeDocument/2006/relationships/image" Id="rId6"/><Relationship Target="../media/image11.jpg" Type="http://schemas.openxmlformats.org/officeDocument/2006/relationships/image" Id="rId5"/><Relationship Target="../media/image13.jpg" Type="http://schemas.openxmlformats.org/officeDocument/2006/relationships/image" Id="rId7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6.jpg" Type="http://schemas.openxmlformats.org/officeDocument/2006/relationships/image" Id="rId4"/><Relationship Target="../media/image23.png" Type="http://schemas.openxmlformats.org/officeDocument/2006/relationships/image" Id="rId3"/><Relationship Target="../media/image17.jpg" Type="http://schemas.openxmlformats.org/officeDocument/2006/relationships/image" Id="rId6"/><Relationship Target="../media/image14.jpg" Type="http://schemas.openxmlformats.org/officeDocument/2006/relationships/image" Id="rId5"/><Relationship Target="../media/image22.jpg" Type="http://schemas.openxmlformats.org/officeDocument/2006/relationships/image" Id="rId7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8.jpg" Type="http://schemas.openxmlformats.org/officeDocument/2006/relationships/image" Id="rId4"/><Relationship Target="../media/image23.png" Type="http://schemas.openxmlformats.org/officeDocument/2006/relationships/image" Id="rId3"/><Relationship Target="../media/image19.jpg" Type="http://schemas.openxmlformats.org/officeDocument/2006/relationships/image" Id="rId6"/><Relationship Target="../media/image20.jpg" Type="http://schemas.openxmlformats.org/officeDocument/2006/relationships/image" Id="rId5"/><Relationship Target="../media/image21.jpg" Type="http://schemas.openxmlformats.org/officeDocument/2006/relationships/image" Id="rId7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/>
        </p:nvSpPr>
        <p:spPr>
          <a:xfrm>
            <a:off y="0" x="0"/>
            <a:ext cy="6857999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8" name="Shape 48"/>
          <p:cNvSpPr/>
          <p:nvPr/>
        </p:nvSpPr>
        <p:spPr>
          <a:xfrm>
            <a:off y="1930400" x="3392487"/>
            <a:ext cy="2997200" cx="235902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49" name="Shape 49"/>
          <p:cNvSpPr txBox="1"/>
          <p:nvPr/>
        </p:nvSpPr>
        <p:spPr>
          <a:xfrm>
            <a:off y="4647200" x="5953200"/>
            <a:ext cy="1804200" cx="31907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-US">
                <a:solidFill>
                  <a:srgbClr val="FFFFFF"/>
                </a:solidFill>
              </a:rPr>
              <a:t>менеджер по вопросам организации корпоративных мероприятий и банкетов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-US">
                <a:solidFill>
                  <a:srgbClr val="FFFFFF"/>
                </a:solidFill>
              </a:rPr>
              <a:t>ФилатовПавел</a:t>
            </a:r>
          </a:p>
          <a:p>
            <a:pPr rtl="0" lvl="0">
              <a:buNone/>
            </a:pPr>
            <a:r>
              <a:rPr sz="1800" lang="en-US">
                <a:solidFill>
                  <a:srgbClr val="FFFFFF"/>
                </a:solidFill>
              </a:rPr>
              <a:t>jkimplex@gmail.com</a:t>
            </a:r>
          </a:p>
          <a:p>
            <a:pPr rtl="0" lvl="0">
              <a:buNone/>
            </a:pPr>
            <a:r>
              <a:rPr sz="1800" lang="en-US">
                <a:solidFill>
                  <a:srgbClr val="FFFFFF"/>
                </a:solidFill>
              </a:rPr>
              <a:t>+7906 043 7423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/>
        </p:nvSpPr>
        <p:spPr>
          <a:xfrm>
            <a:off y="0" x="0"/>
            <a:ext cy="6858000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5" name="Shape 55"/>
          <p:cNvSpPr txBox="1"/>
          <p:nvPr/>
        </p:nvSpPr>
        <p:spPr>
          <a:xfrm>
            <a:off y="260350" x="2286000"/>
            <a:ext cy="2432049" cx="4572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9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ДОБРО ПОЖАЛОВАТЬ В ICON!</a:t>
            </a:r>
          </a:p>
          <a:p>
            <a:pPr algn="l" rtl="0" lvl="0" marR="0" indent="0" marL="0"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9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algn="ctr" rtl="0" lvl="0" marR="0" indent="0" marL="0"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9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ICON - одна из самых разноплановых корпоративных площадок столицы. Концертно-развлекательный комплекс общей площадью 4500 квадратных метров способен принять одновременно до 2500 человек. </a:t>
            </a:r>
          </a:p>
        </p:txBody>
      </p:sp>
      <p:sp>
        <p:nvSpPr>
          <p:cNvPr id="56" name="Shape 56"/>
          <p:cNvSpPr/>
          <p:nvPr/>
        </p:nvSpPr>
        <p:spPr>
          <a:xfrm>
            <a:off y="3798887" x="263525"/>
            <a:ext cy="1844674" cx="277336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7" name="Shape 57"/>
          <p:cNvSpPr/>
          <p:nvPr/>
        </p:nvSpPr>
        <p:spPr>
          <a:xfrm>
            <a:off y="2763836" x="3095625"/>
            <a:ext cy="1963737" cx="295274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58" name="Shape 58"/>
          <p:cNvSpPr/>
          <p:nvPr/>
        </p:nvSpPr>
        <p:spPr>
          <a:xfrm>
            <a:off y="4727575" x="3095625"/>
            <a:ext cy="1963737" cx="295274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59" name="Shape 59"/>
          <p:cNvSpPr/>
          <p:nvPr/>
        </p:nvSpPr>
        <p:spPr>
          <a:xfrm>
            <a:off y="3798887" x="6083300"/>
            <a:ext cy="1844674" cx="280034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/>
        </p:nvSpPr>
        <p:spPr>
          <a:xfrm>
            <a:off y="0" x="0"/>
            <a:ext cy="6858000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5" name="Shape 65"/>
          <p:cNvSpPr txBox="1"/>
          <p:nvPr/>
        </p:nvSpPr>
        <p:spPr>
          <a:xfrm>
            <a:off y="692150" x="2286000"/>
            <a:ext cy="2139950" cx="4572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9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Пространство IСON разбито на три основных функциональных зоны: </a:t>
            </a:r>
          </a:p>
          <a:p>
            <a:pPr algn="ctr" rtl="0" lvl="0" marR="0" indent="0" marL="0"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9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ICON BAR,  ICON HALL и ICON CLUB. </a:t>
            </a:r>
          </a:p>
          <a:p>
            <a:pPr algn="ctr" rtl="0" lvl="0" marR="0" indent="0" marL="0"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9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 каждого зала - своя специфика и своё настроение, они ориентированы на публику с самым широким спектром вкусов и пристрастий. </a:t>
            </a:r>
          </a:p>
        </p:txBody>
      </p:sp>
      <p:sp>
        <p:nvSpPr>
          <p:cNvPr id="66" name="Shape 66"/>
          <p:cNvSpPr/>
          <p:nvPr/>
        </p:nvSpPr>
        <p:spPr>
          <a:xfrm>
            <a:off y="3325812" x="1692275"/>
            <a:ext cy="2003425" cx="143986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7" name="Shape 67"/>
          <p:cNvSpPr/>
          <p:nvPr/>
        </p:nvSpPr>
        <p:spPr>
          <a:xfrm>
            <a:off y="3325812" x="6011862"/>
            <a:ext cy="2003425" cx="143986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68" name="Shape 68"/>
          <p:cNvSpPr/>
          <p:nvPr/>
        </p:nvSpPr>
        <p:spPr>
          <a:xfrm>
            <a:off y="3325812" x="3895725"/>
            <a:ext cy="2003425" cx="144144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/>
        </p:nvSpPr>
        <p:spPr>
          <a:xfrm>
            <a:off y="0" x="0"/>
            <a:ext cy="6858000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4" name="Shape 74"/>
          <p:cNvSpPr txBox="1"/>
          <p:nvPr/>
        </p:nvSpPr>
        <p:spPr>
          <a:xfrm>
            <a:off y="476250" x="827087"/>
            <a:ext cy="2432049" cx="74898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9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ICON BAR - идеальная площадка для Welcome Drinks и Welcome-фуршета. Плановая вместимость этой зоны - до 250 человек. Она оснащена контактной барной стойкой и развешенными по периметру помещения 23-мя плазменными панелями. В баре также имеется диджейская стойка с полным комплектом необходимого оборудования. Зал оснащен стационарной саунд-системой. В ICON BAR предусмотрены два места для размещения рекламных и информационных баннеров (крепление - люверсы). </a:t>
            </a:r>
          </a:p>
        </p:txBody>
      </p:sp>
      <p:sp>
        <p:nvSpPr>
          <p:cNvPr id="75" name="Shape 75"/>
          <p:cNvSpPr/>
          <p:nvPr/>
        </p:nvSpPr>
        <p:spPr>
          <a:xfrm>
            <a:off y="3860800" x="96836"/>
            <a:ext cy="2278061" cx="34226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76" name="Shape 76"/>
          <p:cNvSpPr/>
          <p:nvPr/>
        </p:nvSpPr>
        <p:spPr>
          <a:xfrm>
            <a:off y="3373437" x="3551237"/>
            <a:ext cy="3252786" cx="21653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77" name="Shape 77"/>
          <p:cNvSpPr/>
          <p:nvPr/>
        </p:nvSpPr>
        <p:spPr>
          <a:xfrm>
            <a:off y="3860800" x="5716587"/>
            <a:ext cy="2278061" cx="342264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/>
        </p:nvSpPr>
        <p:spPr>
          <a:xfrm>
            <a:off y="0" x="0"/>
            <a:ext cy="6858000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3" name="Shape 83"/>
          <p:cNvSpPr txBox="1"/>
          <p:nvPr/>
        </p:nvSpPr>
        <p:spPr>
          <a:xfrm>
            <a:off y="188911" x="323850"/>
            <a:ext cy="2724150" cx="84518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9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Трехэтажный амфитеатр эксклюзивной Event-площадки IСON HALL занимает общую площадь в 1500 квадратных метров. Зал предназначен для проведения “живых” концертов, светских событий и корпоративных мероприятий. Максимальная вместимость зала - до 2000 (фуршетом) и 600 (банкетом) гостей. Технические параметры сцены (высота - 1,5 метра, ширина - 9 метров, глубина - 6 метров) позволяют организовать на ней шоу-программу любого уровня сложности. Задник сцены представляет собой светодиодный экран, позволяющий транслировать видео и рекламные ролики. Высота потолка зала - 11 метров. </a:t>
            </a:r>
          </a:p>
        </p:txBody>
      </p:sp>
      <p:sp>
        <p:nvSpPr>
          <p:cNvPr id="84" name="Shape 84"/>
          <p:cNvSpPr/>
          <p:nvPr/>
        </p:nvSpPr>
        <p:spPr>
          <a:xfrm>
            <a:off y="2921000" x="3162300"/>
            <a:ext cy="1876425" cx="28194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85" name="Shape 85"/>
          <p:cNvSpPr/>
          <p:nvPr/>
        </p:nvSpPr>
        <p:spPr>
          <a:xfrm>
            <a:off y="4005262" x="6084887"/>
            <a:ext cy="1843086" cx="269081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86" name="Shape 86"/>
          <p:cNvSpPr/>
          <p:nvPr/>
        </p:nvSpPr>
        <p:spPr>
          <a:xfrm>
            <a:off y="4005262" x="323850"/>
            <a:ext cy="1843086" cx="277177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87" name="Shape 87"/>
          <p:cNvSpPr/>
          <p:nvPr/>
        </p:nvSpPr>
        <p:spPr>
          <a:xfrm>
            <a:off y="4829175" x="3162300"/>
            <a:ext cy="1876425" cx="28194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/>
        </p:nvSpPr>
        <p:spPr>
          <a:xfrm>
            <a:off y="0" x="0"/>
            <a:ext cy="6858000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3" name="Shape 93"/>
          <p:cNvSpPr txBox="1"/>
          <p:nvPr/>
        </p:nvSpPr>
        <p:spPr>
          <a:xfrm>
            <a:off y="260350" x="250825"/>
            <a:ext cy="2139950" cx="85693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9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ICON CLUB - оснащенная по последнему слову техники клубная зона комплекса. Здесь установлена 60-тикиловаттная саунд-система Nexo Alpha, общая площадь светодиодных экранов составляет 70 квадратных метров. Вместительный танцпол дополняют 30 расположенных на трех уровнях VIP-лож. </a:t>
            </a:r>
          </a:p>
          <a:p>
            <a:pPr algn="ctr" rtl="0" lvl="0" marR="0" indent="0" marL="0"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9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ICON CLUB прекрасно дополняет ICON HALL; </a:t>
            </a:r>
          </a:p>
          <a:p>
            <a:pPr algn="ctr" rtl="0" lvl="0" marR="0" indent="0" marL="0"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9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Ваше мероприятие может происходить одновременно в двух залах или иметь неформальное продолжение в клубной зоне ICON. </a:t>
            </a:r>
          </a:p>
        </p:txBody>
      </p:sp>
      <p:sp>
        <p:nvSpPr>
          <p:cNvPr id="94" name="Shape 94"/>
          <p:cNvSpPr/>
          <p:nvPr/>
        </p:nvSpPr>
        <p:spPr>
          <a:xfrm>
            <a:off y="2708275" x="3132136"/>
            <a:ext cy="1916111" cx="28797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95" name="Shape 95"/>
          <p:cNvSpPr/>
          <p:nvPr/>
        </p:nvSpPr>
        <p:spPr>
          <a:xfrm>
            <a:off y="3802062" x="287337"/>
            <a:ext cy="1839911" cx="276383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96" name="Shape 96"/>
          <p:cNvSpPr/>
          <p:nvPr/>
        </p:nvSpPr>
        <p:spPr>
          <a:xfrm>
            <a:off y="4683125" x="3132136"/>
            <a:ext cy="1916111" cx="287972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97" name="Shape 97"/>
          <p:cNvSpPr/>
          <p:nvPr/>
        </p:nvSpPr>
        <p:spPr>
          <a:xfrm>
            <a:off y="3802062" x="6057900"/>
            <a:ext cy="1839911" cx="280034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/>
        </p:nvSpPr>
        <p:spPr>
          <a:xfrm>
            <a:off y="0" x="0"/>
            <a:ext cy="6858000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3" name="Shape 103"/>
          <p:cNvSpPr txBox="1"/>
          <p:nvPr/>
        </p:nvSpPr>
        <p:spPr>
          <a:xfrm>
            <a:off y="476250" x="2286000"/>
            <a:ext cy="1262062" cx="4572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9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ICON - это всегда высокий уровень сервиса и технического оснащения зала вкупе с командой, проверенной долгими годами работы в клубе “RАЙ”.</a:t>
            </a:r>
          </a:p>
        </p:txBody>
      </p:sp>
      <p:sp>
        <p:nvSpPr>
          <p:cNvPr id="104" name="Shape 104"/>
          <p:cNvSpPr/>
          <p:nvPr/>
        </p:nvSpPr>
        <p:spPr>
          <a:xfrm>
            <a:off y="2133600" x="2987675"/>
            <a:ext cy="2057400" cx="31686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05" name="Shape 105"/>
          <p:cNvSpPr/>
          <p:nvPr/>
        </p:nvSpPr>
        <p:spPr>
          <a:xfrm>
            <a:off y="4292600" x="2987675"/>
            <a:ext cy="2109786" cx="31686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06" name="Shape 106"/>
          <p:cNvSpPr/>
          <p:nvPr/>
        </p:nvSpPr>
        <p:spPr>
          <a:xfrm>
            <a:off y="3357562" x="107950"/>
            <a:ext cy="1862137" cx="278606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107" name="Shape 107"/>
          <p:cNvSpPr/>
          <p:nvPr/>
        </p:nvSpPr>
        <p:spPr>
          <a:xfrm>
            <a:off y="3357562" x="6202362"/>
            <a:ext cy="1862137" cx="280034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Тема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