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29LT Riwaya Bold" charset="1" panose="00000800000000000000"/>
      <p:regular r:id="rId29"/>
    </p:embeddedFont>
    <p:embeddedFont>
      <p:font typeface="29LT Riwaya Medium" charset="1" panose="00000600000000000000"/>
      <p:regular r:id="rId30"/>
    </p:embeddedFont>
    <p:embeddedFont>
      <p:font typeface="Amsterdam Two" charset="1" panose="02000500000000000000"/>
      <p:regular r:id="rId31"/>
    </p:embeddedFont>
    <p:embeddedFont>
      <p:font typeface="Cooper Hewitt" charset="1" panose="00000000000000000000"/>
      <p:regular r:id="rId32"/>
    </p:embeddedFont>
    <p:embeddedFont>
      <p:font typeface="29LT Riwaya" charset="1" panose="00000500000000000000"/>
      <p:regular r:id="rId33"/>
    </p:embeddedFont>
    <p:embeddedFont>
      <p:font typeface="Lora" charset="1" panose="000005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amma.app/?utm_source=made-with-gamma" TargetMode="External" Type="http://schemas.openxmlformats.org/officeDocument/2006/relationships/hyperlink"/><Relationship Id="rId3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3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7830" t="0" r="-2783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9262048" y="1805461"/>
            <a:ext cx="6687266" cy="85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6853"/>
              </a:lnSpc>
              <a:spcBef>
                <a:spcPct val="0"/>
              </a:spcBef>
            </a:pPr>
            <a:r>
              <a:rPr lang="ar-EG" b="true" sz="5482" strike="noStrik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استراتيجية التسويق الرقمي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10202" y="6972532"/>
            <a:ext cx="7531430" cy="743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324"/>
              </a:lnSpc>
              <a:spcBef>
                <a:spcPct val="0"/>
              </a:spcBef>
            </a:pPr>
            <a:r>
              <a:rPr lang="ar-EG" b="true" sz="3899" strike="noStrike" u="none">
                <a:solidFill>
                  <a:srgbClr val="5F614C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خطة النمو والتوسع في سوق الرياض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80409" y="7917092"/>
            <a:ext cx="8391014" cy="535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4540"/>
              </a:lnSpc>
              <a:spcBef>
                <a:spcPct val="0"/>
              </a:spcBef>
            </a:pPr>
            <a:r>
              <a:rPr lang="ar-EG" b="true" sz="2799" strike="noStrike" u="none">
                <a:solidFill>
                  <a:srgbClr val="191116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حملة لمدة ثلاثة أشهر | عائد استثمار </a:t>
            </a:r>
            <a:r>
              <a:rPr lang="en-US" b="true" sz="2799" strike="noStrike" u="none">
                <a:solidFill>
                  <a:srgbClr val="191116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159</a:t>
            </a:r>
            <a:r>
              <a:rPr lang="ar-EG" b="true" sz="2799" strike="noStrike" u="none">
                <a:solidFill>
                  <a:srgbClr val="191116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% | هدف نمو </a:t>
            </a:r>
            <a:r>
              <a:rPr lang="en-US" b="true" sz="2799" strike="noStrike" u="none">
                <a:solidFill>
                  <a:srgbClr val="191116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24</a:t>
            </a:r>
            <a:r>
              <a:rPr lang="ar-EG" b="true" sz="2799" strike="noStrike" u="none">
                <a:solidFill>
                  <a:srgbClr val="191116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%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710108" y="3203463"/>
            <a:ext cx="9549192" cy="3382121"/>
            <a:chOff x="0" y="0"/>
            <a:chExt cx="12732256" cy="450949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732256" cy="4509495"/>
            </a:xfrm>
            <a:custGeom>
              <a:avLst/>
              <a:gdLst/>
              <a:ahLst/>
              <a:cxnLst/>
              <a:rect r="r" b="b" t="t" l="l"/>
              <a:pathLst>
                <a:path h="4509495" w="12732256">
                  <a:moveTo>
                    <a:pt x="0" y="0"/>
                  </a:moveTo>
                  <a:lnTo>
                    <a:pt x="12732256" y="0"/>
                  </a:lnTo>
                  <a:lnTo>
                    <a:pt x="12732256" y="4509495"/>
                  </a:lnTo>
                  <a:lnTo>
                    <a:pt x="0" y="4509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536" r="0" b="-1536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234029">
              <a:off x="9571083" y="784900"/>
              <a:ext cx="524513" cy="9820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06"/>
                </a:lnSpc>
              </a:pPr>
              <a:r>
                <a:rPr lang="en-US" sz="4433">
                  <a:solidFill>
                    <a:srgbClr val="AD5B46"/>
                  </a:solidFill>
                  <a:latin typeface="Amsterdam Two"/>
                  <a:ea typeface="Amsterdam Two"/>
                  <a:cs typeface="Amsterdam Two"/>
                  <a:sym typeface="Amsterdam Two"/>
                </a:rPr>
                <a:t>9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6204542" y="3333473"/>
              <a:ext cx="2547146" cy="8264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38"/>
                </a:lnSpc>
              </a:pPr>
              <a:r>
                <a:rPr lang="en-US" sz="3312">
                  <a:solidFill>
                    <a:srgbClr val="8D474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JUWATHA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6049019" y="9686925"/>
            <a:ext cx="2153256" cy="514350"/>
            <a:chOff x="0" y="0"/>
            <a:chExt cx="2871008" cy="685800"/>
          </a:xfrm>
        </p:grpSpPr>
        <p:sp>
          <p:nvSpPr>
            <p:cNvPr name="Freeform 3" id="3" descr="preencoded.png">
              <a:hlinkClick r:id="rId2" tooltip="https://gamma.app/?utm_source=made-with-gamma"/>
            </p:cNvPr>
            <p:cNvSpPr/>
            <p:nvPr/>
          </p:nvSpPr>
          <p:spPr>
            <a:xfrm flipH="false" flipV="false" rot="0">
              <a:off x="0" y="0"/>
              <a:ext cx="2870962" cy="685800"/>
            </a:xfrm>
            <a:custGeom>
              <a:avLst/>
              <a:gdLst/>
              <a:ahLst/>
              <a:cxnLst/>
              <a:rect r="r" b="b" t="t" l="l"/>
              <a:pathLst>
                <a:path h="685800" w="2870962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1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845575" y="7460032"/>
            <a:ext cx="2483655" cy="381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058"/>
              </a:lnSpc>
            </a:pPr>
            <a:r>
              <a:rPr lang="ar-EG" b="true" sz="2460">
                <a:solidFill>
                  <a:srgbClr val="5F614C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أساس النمو العضوي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6287" y="6289462"/>
            <a:ext cx="16641366" cy="341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937"/>
              </a:lnSpc>
            </a:pPr>
            <a:r>
              <a:rPr lang="ar-EG" sz="1812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الميزانية: </a:t>
            </a:r>
            <a:r>
              <a:rPr lang="en-US" sz="1812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450</a:t>
            </a:r>
            <a:r>
              <a:rPr lang="ar-EG" sz="1812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شهرياً (</a:t>
            </a:r>
            <a:r>
              <a:rPr lang="en-US" sz="1812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10</a:t>
            </a:r>
            <a:r>
              <a:rPr lang="ar-EG" sz="1812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% من المجموع)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773616" y="2432229"/>
            <a:ext cx="14390942" cy="6826071"/>
            <a:chOff x="0" y="0"/>
            <a:chExt cx="19187923" cy="9101428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13149117" y="0"/>
              <a:ext cx="2415557" cy="1725224"/>
              <a:chOff x="0" y="0"/>
              <a:chExt cx="2530293" cy="180717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530411" cy="1807210"/>
              </a:xfrm>
              <a:custGeom>
                <a:avLst/>
                <a:gdLst/>
                <a:ahLst/>
                <a:cxnLst/>
                <a:rect r="r" b="b" t="t" l="l"/>
                <a:pathLst>
                  <a:path h="1807210" w="2530411">
                    <a:moveTo>
                      <a:pt x="0" y="47117"/>
                    </a:moveTo>
                    <a:cubicBezTo>
                      <a:pt x="0" y="21082"/>
                      <a:pt x="19233" y="0"/>
                      <a:pt x="42984" y="0"/>
                    </a:cubicBezTo>
                    <a:lnTo>
                      <a:pt x="2487416" y="0"/>
                    </a:lnTo>
                    <a:cubicBezTo>
                      <a:pt x="2511168" y="0"/>
                      <a:pt x="2530411" y="21082"/>
                      <a:pt x="2530411" y="47117"/>
                    </a:cubicBezTo>
                    <a:lnTo>
                      <a:pt x="2530411" y="1760093"/>
                    </a:lnTo>
                    <a:cubicBezTo>
                      <a:pt x="2530411" y="1786128"/>
                      <a:pt x="2511168" y="1807210"/>
                      <a:pt x="2487416" y="1807210"/>
                    </a:cubicBezTo>
                    <a:lnTo>
                      <a:pt x="42984" y="1807210"/>
                    </a:lnTo>
                    <a:cubicBezTo>
                      <a:pt x="19233" y="1807210"/>
                      <a:pt x="0" y="1786128"/>
                      <a:pt x="0" y="1760093"/>
                    </a:cubicBezTo>
                    <a:close/>
                  </a:path>
                </a:pathLst>
              </a:custGeom>
              <a:solidFill>
                <a:srgbClr val="AC5039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14164803" y="504137"/>
              <a:ext cx="384187" cy="5923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>
                <a:lnSpc>
                  <a:spcPts val="3937"/>
                </a:lnSpc>
              </a:pPr>
              <a:r>
                <a:rPr lang="en-US" b="true" sz="2446">
                  <a:solidFill>
                    <a:srgbClr val="191116"/>
                  </a:solidFill>
                  <a:latin typeface="29LT Riwaya Medium"/>
                  <a:ea typeface="29LT Riwaya Medium"/>
                  <a:cs typeface="29LT Riwaya Medium"/>
                  <a:sym typeface="29LT Riwaya Medium"/>
                </a:rPr>
                <a:t>1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9461061" y="289790"/>
              <a:ext cx="3414996" cy="4540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>
                <a:lnSpc>
                  <a:spcPts val="2744"/>
                </a:lnSpc>
              </a:pPr>
              <a:r>
                <a:rPr lang="ar-EG" b="true" sz="2207">
                  <a:solidFill>
                    <a:srgbClr val="191116"/>
                  </a:solidFill>
                  <a:latin typeface="29LT Riwaya Medium"/>
                  <a:ea typeface="29LT Riwaya Medium"/>
                  <a:cs typeface="29LT Riwaya Medium"/>
                  <a:sym typeface="29LT Riwaya Medium"/>
                  <a:rtl val="true"/>
                </a:rPr>
                <a:t>تحسين جوجل بيزنس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5945653" y="870619"/>
              <a:ext cx="6930402" cy="4257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>
                <a:lnSpc>
                  <a:spcPts val="2804"/>
                </a:lnSpc>
              </a:pPr>
              <a:r>
                <a:rPr lang="ar-EG" sz="1730">
                  <a:solidFill>
                    <a:srgbClr val="191116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تحديث المعلومات، إضافة صور عالية الجودة، وتشجيع المراجعات.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0">
              <a:off x="0" y="1710069"/>
              <a:ext cx="13012587" cy="18186"/>
              <a:chOff x="0" y="0"/>
              <a:chExt cx="13630665" cy="1905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630681" cy="19050"/>
              </a:xfrm>
              <a:custGeom>
                <a:avLst/>
                <a:gdLst/>
                <a:ahLst/>
                <a:cxnLst/>
                <a:rect r="r" b="b" t="t" l="l"/>
                <a:pathLst>
                  <a:path h="19050" w="13630681">
                    <a:moveTo>
                      <a:pt x="0" y="9525"/>
                    </a:moveTo>
                    <a:cubicBezTo>
                      <a:pt x="0" y="4318"/>
                      <a:pt x="3939" y="0"/>
                      <a:pt x="8690" y="0"/>
                    </a:cubicBezTo>
                    <a:lnTo>
                      <a:pt x="13621990" y="0"/>
                    </a:lnTo>
                    <a:cubicBezTo>
                      <a:pt x="13626740" y="0"/>
                      <a:pt x="13630681" y="4318"/>
                      <a:pt x="13630681" y="9525"/>
                    </a:cubicBezTo>
                    <a:cubicBezTo>
                      <a:pt x="13630681" y="14732"/>
                      <a:pt x="13626740" y="19050"/>
                      <a:pt x="13621990" y="19050"/>
                    </a:cubicBezTo>
                    <a:lnTo>
                      <a:pt x="8690" y="19050"/>
                    </a:lnTo>
                    <a:cubicBezTo>
                      <a:pt x="3939" y="19050"/>
                      <a:pt x="0" y="14732"/>
                      <a:pt x="0" y="9525"/>
                    </a:cubicBezTo>
                    <a:close/>
                  </a:path>
                </a:pathLst>
              </a:custGeom>
              <a:solidFill>
                <a:srgbClr val="D8D4D4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0">
              <a:off x="11941254" y="1874883"/>
              <a:ext cx="4831113" cy="1725224"/>
              <a:chOff x="0" y="0"/>
              <a:chExt cx="5060584" cy="180717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5060695" cy="1807210"/>
              </a:xfrm>
              <a:custGeom>
                <a:avLst/>
                <a:gdLst/>
                <a:ahLst/>
                <a:cxnLst/>
                <a:rect r="r" b="b" t="t" l="l"/>
                <a:pathLst>
                  <a:path h="1807210" w="5060695">
                    <a:moveTo>
                      <a:pt x="0" y="47117"/>
                    </a:moveTo>
                    <a:cubicBezTo>
                      <a:pt x="0" y="21082"/>
                      <a:pt x="19233" y="0"/>
                      <a:pt x="42984" y="0"/>
                    </a:cubicBezTo>
                    <a:lnTo>
                      <a:pt x="5017701" y="0"/>
                    </a:lnTo>
                    <a:cubicBezTo>
                      <a:pt x="5041452" y="0"/>
                      <a:pt x="5060695" y="21082"/>
                      <a:pt x="5060695" y="47117"/>
                    </a:cubicBezTo>
                    <a:lnTo>
                      <a:pt x="5060695" y="1760093"/>
                    </a:lnTo>
                    <a:cubicBezTo>
                      <a:pt x="5060695" y="1786128"/>
                      <a:pt x="5041452" y="1807210"/>
                      <a:pt x="5017701" y="1807210"/>
                    </a:cubicBezTo>
                    <a:lnTo>
                      <a:pt x="42984" y="1807210"/>
                    </a:lnTo>
                    <a:cubicBezTo>
                      <a:pt x="19233" y="1807210"/>
                      <a:pt x="0" y="1786128"/>
                      <a:pt x="0" y="1760093"/>
                    </a:cubicBezTo>
                    <a:close/>
                  </a:path>
                </a:pathLst>
              </a:custGeom>
              <a:solidFill>
                <a:srgbClr val="AC5039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4164803" y="2379019"/>
              <a:ext cx="384187" cy="5923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>
                <a:lnSpc>
                  <a:spcPts val="3937"/>
                </a:lnSpc>
              </a:pPr>
              <a:r>
                <a:rPr lang="en-US" b="true" sz="2446">
                  <a:solidFill>
                    <a:srgbClr val="191116"/>
                  </a:solidFill>
                  <a:latin typeface="29LT Riwaya Medium"/>
                  <a:ea typeface="29LT Riwaya Medium"/>
                  <a:cs typeface="29LT Riwaya Medium"/>
                  <a:sym typeface="29LT Riwaya Medium"/>
                </a:rPr>
                <a:t>2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918310" y="2164672"/>
              <a:ext cx="6749882" cy="4540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>
                <a:lnSpc>
                  <a:spcPts val="2744"/>
                </a:lnSpc>
              </a:pPr>
              <a:r>
                <a:rPr lang="ar-EG" b="true" sz="2207">
                  <a:solidFill>
                    <a:srgbClr val="191116"/>
                  </a:solidFill>
                  <a:latin typeface="29LT Riwaya Medium"/>
                  <a:ea typeface="29LT Riwaya Medium"/>
                  <a:cs typeface="29LT Riwaya Medium"/>
                  <a:sym typeface="29LT Riwaya Medium"/>
                  <a:rtl val="true"/>
                </a:rPr>
                <a:t>الكلمات المفتاحية المحلية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350361" y="2745500"/>
              <a:ext cx="8317831" cy="4257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>
                <a:lnSpc>
                  <a:spcPts val="2804"/>
                </a:lnSpc>
              </a:pPr>
              <a:r>
                <a:rPr lang="ar-EG" sz="1730">
                  <a:solidFill>
                    <a:srgbClr val="191116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التحسين لعبارات مثل "خبز حساوي قريب مني" و"أفضل خبز حساوي بالرياض".</a:t>
              </a:r>
            </a:p>
          </p:txBody>
        </p:sp>
        <p:grpSp>
          <p:nvGrpSpPr>
            <p:cNvPr name="Group 19" id="19"/>
            <p:cNvGrpSpPr/>
            <p:nvPr/>
          </p:nvGrpSpPr>
          <p:grpSpPr>
            <a:xfrm rot="0">
              <a:off x="0" y="3584952"/>
              <a:ext cx="11804722" cy="18186"/>
              <a:chOff x="0" y="0"/>
              <a:chExt cx="12365428" cy="1905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2365484" cy="19050"/>
              </a:xfrm>
              <a:custGeom>
                <a:avLst/>
                <a:gdLst/>
                <a:ahLst/>
                <a:cxnLst/>
                <a:rect r="r" b="b" t="t" l="l"/>
                <a:pathLst>
                  <a:path h="19050" w="12365484">
                    <a:moveTo>
                      <a:pt x="0" y="9525"/>
                    </a:moveTo>
                    <a:cubicBezTo>
                      <a:pt x="0" y="4318"/>
                      <a:pt x="3939" y="0"/>
                      <a:pt x="8690" y="0"/>
                    </a:cubicBezTo>
                    <a:lnTo>
                      <a:pt x="12356790" y="0"/>
                    </a:lnTo>
                    <a:cubicBezTo>
                      <a:pt x="12361541" y="0"/>
                      <a:pt x="12365484" y="4318"/>
                      <a:pt x="12365484" y="9525"/>
                    </a:cubicBezTo>
                    <a:cubicBezTo>
                      <a:pt x="12365484" y="14732"/>
                      <a:pt x="12361541" y="19050"/>
                      <a:pt x="12356790" y="19050"/>
                    </a:cubicBezTo>
                    <a:lnTo>
                      <a:pt x="8690" y="19050"/>
                    </a:lnTo>
                    <a:cubicBezTo>
                      <a:pt x="3939" y="19050"/>
                      <a:pt x="0" y="14732"/>
                      <a:pt x="0" y="9525"/>
                    </a:cubicBezTo>
                    <a:close/>
                  </a:path>
                </a:pathLst>
              </a:custGeom>
              <a:solidFill>
                <a:srgbClr val="D8D4D4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10733561" y="3749764"/>
              <a:ext cx="7246671" cy="1725224"/>
              <a:chOff x="0" y="0"/>
              <a:chExt cx="7590876" cy="180717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7590979" cy="1807210"/>
              </a:xfrm>
              <a:custGeom>
                <a:avLst/>
                <a:gdLst/>
                <a:ahLst/>
                <a:cxnLst/>
                <a:rect r="r" b="b" t="t" l="l"/>
                <a:pathLst>
                  <a:path h="1807210" w="7590979">
                    <a:moveTo>
                      <a:pt x="0" y="47117"/>
                    </a:moveTo>
                    <a:cubicBezTo>
                      <a:pt x="0" y="21082"/>
                      <a:pt x="19233" y="0"/>
                      <a:pt x="42984" y="0"/>
                    </a:cubicBezTo>
                    <a:lnTo>
                      <a:pt x="7547985" y="0"/>
                    </a:lnTo>
                    <a:cubicBezTo>
                      <a:pt x="7571737" y="0"/>
                      <a:pt x="7590979" y="21082"/>
                      <a:pt x="7590979" y="47117"/>
                    </a:cubicBezTo>
                    <a:lnTo>
                      <a:pt x="7590979" y="1760093"/>
                    </a:lnTo>
                    <a:cubicBezTo>
                      <a:pt x="7590979" y="1786128"/>
                      <a:pt x="7571737" y="1807210"/>
                      <a:pt x="7547985" y="1807210"/>
                    </a:cubicBezTo>
                    <a:lnTo>
                      <a:pt x="42984" y="1807210"/>
                    </a:lnTo>
                    <a:cubicBezTo>
                      <a:pt x="19233" y="1807210"/>
                      <a:pt x="0" y="1786128"/>
                      <a:pt x="0" y="1760093"/>
                    </a:cubicBezTo>
                    <a:close/>
                  </a:path>
                </a:pathLst>
              </a:custGeom>
              <a:solidFill>
                <a:srgbClr val="AC5039"/>
              </a:solid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14164803" y="4253900"/>
              <a:ext cx="384187" cy="5923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>
                <a:lnSpc>
                  <a:spcPts val="3937"/>
                </a:lnSpc>
              </a:pPr>
              <a:r>
                <a:rPr lang="en-US" b="true" sz="2446">
                  <a:solidFill>
                    <a:srgbClr val="191116"/>
                  </a:solidFill>
                  <a:latin typeface="29LT Riwaya Medium"/>
                  <a:ea typeface="29LT Riwaya Medium"/>
                  <a:cs typeface="29LT Riwaya Medium"/>
                  <a:sym typeface="29LT Riwaya Medium"/>
                </a:rPr>
                <a:t>3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7045503" y="4039553"/>
              <a:ext cx="3414996" cy="4540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>
                <a:lnSpc>
                  <a:spcPts val="2744"/>
                </a:lnSpc>
              </a:pPr>
              <a:r>
                <a:rPr lang="ar-EG" b="true" sz="2207">
                  <a:solidFill>
                    <a:srgbClr val="191116"/>
                  </a:solidFill>
                  <a:latin typeface="29LT Riwaya Medium"/>
                  <a:ea typeface="29LT Riwaya Medium"/>
                  <a:cs typeface="29LT Riwaya Medium"/>
                  <a:sym typeface="29LT Riwaya Medium"/>
                  <a:rtl val="true"/>
                </a:rPr>
                <a:t>إدارة المراجعات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4447272" y="4620383"/>
              <a:ext cx="6013228" cy="4257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>
                <a:lnSpc>
                  <a:spcPts val="2804"/>
                </a:lnSpc>
              </a:pPr>
              <a:r>
                <a:rPr lang="ar-EG" sz="1730">
                  <a:solidFill>
                    <a:srgbClr val="191116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الرد على المراجعات الإيجابية والسلبية وبناء سمعة ممتازة.</a:t>
              </a:r>
            </a:p>
          </p:txBody>
        </p:sp>
        <p:grpSp>
          <p:nvGrpSpPr>
            <p:cNvPr name="Group 26" id="26"/>
            <p:cNvGrpSpPr/>
            <p:nvPr/>
          </p:nvGrpSpPr>
          <p:grpSpPr>
            <a:xfrm rot="0">
              <a:off x="0" y="5459834"/>
              <a:ext cx="10597030" cy="18186"/>
              <a:chOff x="0" y="0"/>
              <a:chExt cx="11100373" cy="1905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1100397" cy="19050"/>
              </a:xfrm>
              <a:custGeom>
                <a:avLst/>
                <a:gdLst/>
                <a:ahLst/>
                <a:cxnLst/>
                <a:rect r="r" b="b" t="t" l="l"/>
                <a:pathLst>
                  <a:path h="19050" w="11100397">
                    <a:moveTo>
                      <a:pt x="0" y="9525"/>
                    </a:moveTo>
                    <a:cubicBezTo>
                      <a:pt x="0" y="4318"/>
                      <a:pt x="3939" y="0"/>
                      <a:pt x="8690" y="0"/>
                    </a:cubicBezTo>
                    <a:lnTo>
                      <a:pt x="11091705" y="0"/>
                    </a:lnTo>
                    <a:cubicBezTo>
                      <a:pt x="11096455" y="0"/>
                      <a:pt x="11100397" y="4318"/>
                      <a:pt x="11100397" y="9525"/>
                    </a:cubicBezTo>
                    <a:cubicBezTo>
                      <a:pt x="11100397" y="14732"/>
                      <a:pt x="11096455" y="19050"/>
                      <a:pt x="11091705" y="19050"/>
                    </a:cubicBezTo>
                    <a:lnTo>
                      <a:pt x="8690" y="19050"/>
                    </a:lnTo>
                    <a:cubicBezTo>
                      <a:pt x="3939" y="19050"/>
                      <a:pt x="0" y="14732"/>
                      <a:pt x="0" y="9525"/>
                    </a:cubicBezTo>
                    <a:close/>
                  </a:path>
                </a:pathLst>
              </a:custGeom>
              <a:solidFill>
                <a:srgbClr val="D8D4D4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9525696" y="5624646"/>
              <a:ext cx="9662226" cy="3476781"/>
              <a:chOff x="0" y="0"/>
              <a:chExt cx="10121168" cy="3641923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0121264" cy="3641979"/>
              </a:xfrm>
              <a:custGeom>
                <a:avLst/>
                <a:gdLst/>
                <a:ahLst/>
                <a:cxnLst/>
                <a:rect r="r" b="b" t="t" l="l"/>
                <a:pathLst>
                  <a:path h="3641979" w="10121264">
                    <a:moveTo>
                      <a:pt x="0" y="47117"/>
                    </a:moveTo>
                    <a:cubicBezTo>
                      <a:pt x="0" y="21082"/>
                      <a:pt x="19233" y="0"/>
                      <a:pt x="42984" y="0"/>
                    </a:cubicBezTo>
                    <a:lnTo>
                      <a:pt x="10078270" y="0"/>
                    </a:lnTo>
                    <a:cubicBezTo>
                      <a:pt x="10102021" y="0"/>
                      <a:pt x="10121264" y="21082"/>
                      <a:pt x="10121264" y="47117"/>
                    </a:cubicBezTo>
                    <a:lnTo>
                      <a:pt x="10121264" y="3594862"/>
                    </a:lnTo>
                    <a:cubicBezTo>
                      <a:pt x="10121264" y="3620897"/>
                      <a:pt x="10102021" y="3641979"/>
                      <a:pt x="10078270" y="3641979"/>
                    </a:cubicBezTo>
                    <a:lnTo>
                      <a:pt x="42984" y="3641979"/>
                    </a:lnTo>
                    <a:cubicBezTo>
                      <a:pt x="19233" y="3641979"/>
                      <a:pt x="0" y="3620897"/>
                      <a:pt x="0" y="3594862"/>
                    </a:cubicBezTo>
                    <a:close/>
                  </a:path>
                </a:pathLst>
              </a:custGeom>
              <a:solidFill>
                <a:srgbClr val="AC5039"/>
              </a:solid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14164803" y="7004561"/>
              <a:ext cx="384187" cy="5923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>
                <a:lnSpc>
                  <a:spcPts val="3937"/>
                </a:lnSpc>
              </a:pPr>
              <a:r>
                <a:rPr lang="en-US" b="true" sz="2446">
                  <a:solidFill>
                    <a:srgbClr val="191116"/>
                  </a:solidFill>
                  <a:latin typeface="29LT Riwaya Medium"/>
                  <a:ea typeface="29LT Riwaya Medium"/>
                  <a:cs typeface="29LT Riwaya Medium"/>
                  <a:sym typeface="29LT Riwaya Medium"/>
                </a:rPr>
                <a:t>4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6029646" y="5914436"/>
              <a:ext cx="3222990" cy="4540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>
                <a:lnSpc>
                  <a:spcPts val="2744"/>
                </a:lnSpc>
              </a:pPr>
              <a:r>
                <a:rPr lang="ar-EG" b="true" sz="2207">
                  <a:solidFill>
                    <a:srgbClr val="191116"/>
                  </a:solidFill>
                  <a:latin typeface="29LT Riwaya Medium"/>
                  <a:ea typeface="29LT Riwaya Medium"/>
                  <a:cs typeface="29LT Riwaya Medium"/>
                  <a:sym typeface="29LT Riwaya Medium"/>
                  <a:rtl val="true"/>
                </a:rPr>
                <a:t>النتائج المتوقعة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6029646" y="6495264"/>
              <a:ext cx="3222990" cy="4257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260953" indent="-130476" lvl="1">
                <a:lnSpc>
                  <a:spcPts val="2804"/>
                </a:lnSpc>
                <a:buFont typeface="Arial"/>
                <a:buChar char="•"/>
              </a:pPr>
              <a:r>
                <a:rPr lang="en-US" sz="1730">
                  <a:solidFill>
                    <a:srgbClr val="191116"/>
                  </a:solidFill>
                  <a:latin typeface="29LT Riwaya"/>
                  <a:ea typeface="29LT Riwaya"/>
                  <a:cs typeface="29LT Riwaya"/>
                  <a:sym typeface="29LT Riwaya"/>
                </a:rPr>
                <a:t>240</a:t>
              </a:r>
              <a:r>
                <a:rPr lang="ar-EG" sz="1730">
                  <a:solidFill>
                    <a:srgbClr val="191116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 زيارة عضوية شهرياً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6029646" y="7079117"/>
              <a:ext cx="3222990" cy="4257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260953" indent="-130476" lvl="1">
                <a:lnSpc>
                  <a:spcPts val="2804"/>
                </a:lnSpc>
                <a:buFont typeface="Arial"/>
                <a:buChar char="•"/>
              </a:pPr>
              <a:r>
                <a:rPr lang="ar-EG" sz="1730">
                  <a:solidFill>
                    <a:srgbClr val="191116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معدل تحويل </a:t>
              </a:r>
              <a:r>
                <a:rPr lang="en-US" sz="1730">
                  <a:solidFill>
                    <a:srgbClr val="191116"/>
                  </a:solidFill>
                  <a:latin typeface="29LT Riwaya"/>
                  <a:ea typeface="29LT Riwaya"/>
                  <a:cs typeface="29LT Riwaya"/>
                  <a:sym typeface="29LT Riwaya"/>
                </a:rPr>
                <a:t>20</a:t>
              </a:r>
              <a:r>
                <a:rPr lang="ar-EG" sz="1730">
                  <a:solidFill>
                    <a:srgbClr val="191116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%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6029646" y="7662969"/>
              <a:ext cx="3222990" cy="4257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260953" indent="-130476" lvl="1">
                <a:lnSpc>
                  <a:spcPts val="2804"/>
                </a:lnSpc>
                <a:buFont typeface="Arial"/>
                <a:buChar char="•"/>
              </a:pPr>
              <a:r>
                <a:rPr lang="en-US" sz="1730">
                  <a:solidFill>
                    <a:srgbClr val="191116"/>
                  </a:solidFill>
                  <a:latin typeface="29LT Riwaya"/>
                  <a:ea typeface="29LT Riwaya"/>
                  <a:cs typeface="29LT Riwaya"/>
                  <a:sym typeface="29LT Riwaya"/>
                </a:rPr>
                <a:t>48</a:t>
              </a:r>
              <a:r>
                <a:rPr lang="ar-EG" sz="1730">
                  <a:solidFill>
                    <a:srgbClr val="191116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 طلب جديد شهرياً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6029646" y="8246821"/>
              <a:ext cx="3222990" cy="4257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260953" indent="-130476" lvl="1">
                <a:lnSpc>
                  <a:spcPts val="2804"/>
                </a:lnSpc>
                <a:buFont typeface="Arial"/>
                <a:buChar char="•"/>
              </a:pPr>
              <a:r>
                <a:rPr lang="en-US" sz="1730">
                  <a:solidFill>
                    <a:srgbClr val="191116"/>
                  </a:solidFill>
                  <a:latin typeface="29LT Riwaya"/>
                  <a:ea typeface="29LT Riwaya"/>
                  <a:cs typeface="29LT Riwaya"/>
                  <a:sym typeface="29LT Riwaya"/>
                </a:rPr>
                <a:t>1,680</a:t>
              </a:r>
              <a:r>
                <a:rPr lang="ar-EG" sz="1730">
                  <a:solidFill>
                    <a:srgbClr val="191116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 ريال إيرادات متولدة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1625469" y="1000125"/>
            <a:ext cx="5633831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000"/>
              </a:lnSpc>
              <a:spcBef>
                <a:spcPct val="0"/>
              </a:spcBef>
            </a:pPr>
            <a:r>
              <a:rPr lang="ar-EG" sz="4800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استراتيجية </a:t>
            </a: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القنوات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650938" y="1826449"/>
            <a:ext cx="5608362" cy="379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10000"/>
              </a:lnSpc>
              <a:spcBef>
                <a:spcPct val="0"/>
              </a:spcBef>
            </a:pPr>
            <a:r>
              <a:rPr lang="ar-EG" b="true" sz="8000" strike="noStrike" u="none">
                <a:solidFill>
                  <a:srgbClr val="5D5A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تحسين محركات البحث المحلي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21099" y="3475947"/>
            <a:ext cx="9066375" cy="1319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562"/>
              </a:lnSpc>
            </a:pP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توضح هذه التوقعات الشهرية توزيع الإيرادات والطلبات عبر القنوات الرقمية الرئيسية. تستند هذه الأرقام إلى تحليل دقيق للسوق وأداء الحملات المماثلة، مع التركيز على تحقيق أعلى كفاءة في الإنفاق.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76538" y="7304606"/>
            <a:ext cx="4767712" cy="340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269465" indent="-134732" lvl="1">
              <a:lnSpc>
                <a:spcPts val="2911"/>
              </a:lnSpc>
              <a:buFont typeface="Arial"/>
              <a:buChar char="•"/>
            </a:pPr>
            <a:r>
              <a:rPr lang="ar-EG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جوجل: </a:t>
            </a:r>
            <a:r>
              <a:rPr lang="en-US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2,660</a:t>
            </a:r>
            <a:r>
              <a:rPr lang="ar-EG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ريال (</a:t>
            </a:r>
            <a:r>
              <a:rPr lang="en-US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76</a:t>
            </a:r>
            <a:r>
              <a:rPr lang="ar-EG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طلب)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50896" y="7857353"/>
            <a:ext cx="4093354" cy="340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269578" indent="-134789" lvl="1">
              <a:lnSpc>
                <a:spcPts val="2911"/>
              </a:lnSpc>
              <a:buFont typeface="Arial"/>
              <a:buChar char="•"/>
            </a:pPr>
            <a:r>
              <a:rPr lang="ar-EG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إنستغرام: </a:t>
            </a:r>
            <a:r>
              <a:rPr lang="en-US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3,</a:t>
            </a:r>
            <a:r>
              <a:rPr lang="en-US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185</a:t>
            </a:r>
            <a:r>
              <a:rPr lang="ar-EG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ريال إيرادات (</a:t>
            </a:r>
            <a:r>
              <a:rPr lang="en-US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91</a:t>
            </a:r>
            <a:r>
              <a:rPr lang="ar-EG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طلب)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25404" y="8410101"/>
            <a:ext cx="4618846" cy="340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269465" indent="-134732" lvl="1">
              <a:lnSpc>
                <a:spcPts val="2911"/>
              </a:lnSpc>
              <a:buFont typeface="Arial"/>
              <a:buChar char="•"/>
            </a:pPr>
            <a:r>
              <a:rPr lang="ar-EG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تيك توك: </a:t>
            </a:r>
            <a:r>
              <a:rPr lang="en-US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1,505</a:t>
            </a:r>
            <a:r>
              <a:rPr lang="ar-EG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ريال إيرادات (</a:t>
            </a:r>
            <a:r>
              <a:rPr lang="en-US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43</a:t>
            </a:r>
            <a:r>
              <a:rPr lang="ar-EG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طلب)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20279" y="8962848"/>
            <a:ext cx="4923971" cy="340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269465" indent="-134732" lvl="1">
              <a:lnSpc>
                <a:spcPts val="2911"/>
              </a:lnSpc>
              <a:buFont typeface="Arial"/>
              <a:buChar char="•"/>
            </a:pPr>
            <a:r>
              <a:rPr lang="ar-EG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المؤثرين: </a:t>
            </a:r>
            <a:r>
              <a:rPr lang="en-US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2,62</a:t>
            </a:r>
            <a:r>
              <a:rPr lang="en-US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5</a:t>
            </a:r>
            <a:r>
              <a:rPr lang="ar-EG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ريال إيرادات (</a:t>
            </a:r>
            <a:r>
              <a:rPr lang="en-US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75</a:t>
            </a:r>
            <a:r>
              <a:rPr lang="ar-EG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طلب)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6304" y="9448800"/>
            <a:ext cx="8440858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562"/>
              </a:lnSpc>
            </a:pP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نسعى لضمان تحقيق هذه الأرقام من خلال تحسين مستمر للحملات والمحتوى.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596521" y="1780917"/>
            <a:ext cx="9633899" cy="8280208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9259942" y="6617479"/>
            <a:ext cx="3984308" cy="476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3753"/>
              </a:lnSpc>
              <a:spcBef>
                <a:spcPct val="0"/>
              </a:spcBef>
            </a:pPr>
            <a:r>
              <a:rPr lang="ar-EG" b="true" sz="3003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بيانات الرسم البياني الشريطي: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4007" y="1826449"/>
            <a:ext cx="15677808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10000"/>
              </a:lnSpc>
              <a:spcBef>
                <a:spcPct val="0"/>
              </a:spcBef>
            </a:pPr>
            <a:r>
              <a:rPr lang="ar-EG" b="true" sz="8000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الن</a:t>
            </a: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تائج الشهرية المستهدفة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24100" y="1000125"/>
            <a:ext cx="4635200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000"/>
              </a:lnSpc>
              <a:spcBef>
                <a:spcPct val="0"/>
              </a:spcBef>
            </a:pPr>
            <a:r>
              <a:rPr lang="ar-EG" sz="4800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توقعات </a:t>
            </a: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الأداء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18725" y="6026632"/>
            <a:ext cx="3785237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333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طلب جديد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118725" y="6579379"/>
            <a:ext cx="3785237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11,655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إجمالي الإيرادات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18725" y="7132127"/>
            <a:ext cx="3785237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7,155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صافي الربح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118725" y="7684874"/>
            <a:ext cx="3785237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159%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عائد استثمار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34834" y="5243105"/>
            <a:ext cx="3512820" cy="521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4253"/>
              </a:lnSpc>
              <a:spcBef>
                <a:spcPct val="0"/>
              </a:spcBef>
            </a:pPr>
            <a:r>
              <a:rPr lang="ar-EG" b="true" sz="3403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إجمالي النتائج الشهرية: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320279" y="9422275"/>
            <a:ext cx="4923971" cy="340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269466" indent="-134733" lvl="1">
              <a:lnSpc>
                <a:spcPts val="2910"/>
              </a:lnSpc>
              <a:buFont typeface="Arial"/>
              <a:buChar char="•"/>
            </a:pPr>
            <a:r>
              <a:rPr lang="en-US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SEO</a:t>
            </a:r>
            <a:r>
              <a:rPr lang="ar-EG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المحلي: </a:t>
            </a:r>
            <a:r>
              <a:rPr lang="en-US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1,680</a:t>
            </a:r>
            <a:r>
              <a:rPr lang="ar-EG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ريال إيرادات (</a:t>
            </a:r>
            <a:r>
              <a:rPr lang="en-US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48</a:t>
            </a:r>
            <a:r>
              <a:rPr lang="ar-EG" b="true" sz="1787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طلب)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224007" y="341808"/>
            <a:ext cx="1845613" cy="2610485"/>
          </a:xfrm>
          <a:custGeom>
            <a:avLst/>
            <a:gdLst/>
            <a:ahLst/>
            <a:cxnLst/>
            <a:rect r="r" b="b" t="t" l="l"/>
            <a:pathLst>
              <a:path h="2610485" w="1845613">
                <a:moveTo>
                  <a:pt x="0" y="0"/>
                </a:moveTo>
                <a:lnTo>
                  <a:pt x="1845612" y="0"/>
                </a:lnTo>
                <a:lnTo>
                  <a:pt x="1845612" y="2610484"/>
                </a:lnTo>
                <a:lnTo>
                  <a:pt x="0" y="26104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1373" y="4211340"/>
            <a:ext cx="3641653" cy="898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773"/>
              </a:lnSpc>
              <a:spcBef>
                <a:spcPct val="0"/>
              </a:spcBef>
            </a:pPr>
            <a:r>
              <a:rPr lang="en-US" sz="6773" strike="noStrike" u="none">
                <a:solidFill>
                  <a:srgbClr val="625F4B"/>
                </a:solidFill>
                <a:latin typeface="Lora"/>
                <a:ea typeface="Lora"/>
                <a:cs typeface="Lora"/>
                <a:sym typeface="Lora"/>
              </a:rPr>
              <a:t>13.5</a:t>
            </a:r>
            <a:r>
              <a:rPr lang="ar-EG" sz="6773" strike="noStrike" u="none">
                <a:solidFill>
                  <a:srgbClr val="625F4B"/>
                </a:solidFill>
                <a:latin typeface="Lora"/>
                <a:ea typeface="Lora"/>
                <a:cs typeface="Lora"/>
                <a:sym typeface="Lora"/>
                <a:rtl val="true"/>
              </a:rPr>
              <a:t> ريال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89133" y="5724312"/>
            <a:ext cx="3006132" cy="236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19"/>
              </a:lnSpc>
              <a:spcBef>
                <a:spcPct val="0"/>
              </a:spcBef>
            </a:pPr>
            <a:r>
              <a:rPr lang="en-US" sz="1505" strike="noStrike" u="none">
                <a:solidFill>
                  <a:srgbClr val="A46354"/>
                </a:solidFill>
                <a:latin typeface="Lora"/>
                <a:ea typeface="Lora"/>
                <a:cs typeface="Lora"/>
                <a:sym typeface="Lora"/>
              </a:rPr>
              <a:t>Customer Acquisition Cost (CAC)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40868" y="4211340"/>
            <a:ext cx="3641653" cy="898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773"/>
              </a:lnSpc>
              <a:spcBef>
                <a:spcPct val="0"/>
              </a:spcBef>
            </a:pPr>
            <a:r>
              <a:rPr lang="en-US" sz="6773" strike="noStrike" u="none">
                <a:solidFill>
                  <a:srgbClr val="625F4B"/>
                </a:solidFill>
                <a:latin typeface="Lora"/>
                <a:ea typeface="Lora"/>
                <a:cs typeface="Lora"/>
                <a:sym typeface="Lora"/>
              </a:rPr>
              <a:t>2.59:1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56041" y="5711586"/>
            <a:ext cx="3641653" cy="230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19"/>
              </a:lnSpc>
              <a:spcBef>
                <a:spcPct val="0"/>
              </a:spcBef>
            </a:pPr>
            <a:r>
              <a:rPr lang="en-US" sz="1505" strike="noStrike" u="none">
                <a:solidFill>
                  <a:srgbClr val="A46354"/>
                </a:solidFill>
                <a:latin typeface="Lora"/>
                <a:ea typeface="Lora"/>
                <a:cs typeface="Lora"/>
                <a:sym typeface="Lora"/>
              </a:rPr>
              <a:t>Return on Ad Spend (ROAS)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10364" y="4211340"/>
            <a:ext cx="3641653" cy="898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773"/>
              </a:lnSpc>
              <a:spcBef>
                <a:spcPct val="0"/>
              </a:spcBef>
            </a:pPr>
            <a:r>
              <a:rPr lang="en-US" sz="6773" strike="noStrike" u="none">
                <a:solidFill>
                  <a:srgbClr val="625F4B"/>
                </a:solidFill>
                <a:latin typeface="Lora"/>
                <a:ea typeface="Lora"/>
                <a:cs typeface="Lora"/>
                <a:sym typeface="Lora"/>
              </a:rPr>
              <a:t>159%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26244" y="5711586"/>
            <a:ext cx="3641653" cy="230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19"/>
              </a:lnSpc>
              <a:spcBef>
                <a:spcPct val="0"/>
              </a:spcBef>
            </a:pPr>
            <a:r>
              <a:rPr lang="en-US" sz="1505" strike="noStrike" u="none">
                <a:solidFill>
                  <a:srgbClr val="A46354"/>
                </a:solidFill>
                <a:latin typeface="Lora"/>
                <a:ea typeface="Lora"/>
                <a:cs typeface="Lora"/>
                <a:sym typeface="Lora"/>
              </a:rPr>
              <a:t>Return on Investment (ROI)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99475" y="7027696"/>
            <a:ext cx="3641653" cy="898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773"/>
              </a:lnSpc>
              <a:spcBef>
                <a:spcPct val="0"/>
              </a:spcBef>
            </a:pPr>
            <a:r>
              <a:rPr lang="en-US" sz="6773" strike="noStrike" u="none">
                <a:solidFill>
                  <a:srgbClr val="625F4B"/>
                </a:solidFill>
                <a:latin typeface="Lora"/>
                <a:ea typeface="Lora"/>
                <a:cs typeface="Lora"/>
                <a:sym typeface="Lora"/>
              </a:rPr>
              <a:t>25.3:1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2019" y="5328422"/>
            <a:ext cx="3802249" cy="342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2792"/>
              </a:lnSpc>
              <a:spcBef>
                <a:spcPct val="0"/>
              </a:spcBef>
            </a:pPr>
            <a:r>
              <a:rPr lang="ar-EG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تكلفة اكتساب العميل (</a:t>
            </a:r>
            <a:r>
              <a:rPr lang="en-US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CAC</a:t>
            </a:r>
            <a:r>
              <a:rPr lang="ar-EG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2074" y="5956588"/>
            <a:ext cx="3729379" cy="33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852"/>
              </a:lnSpc>
            </a:pPr>
            <a:r>
              <a:rPr lang="ar-EG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</a:t>
            </a:r>
            <a:r>
              <a:rPr lang="ar-EG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معيار القياسي : </a:t>
            </a:r>
            <a:r>
              <a:rPr lang="en-US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20</a:t>
            </a:r>
            <a:r>
              <a:rPr lang="ar-EG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-</a:t>
            </a:r>
            <a:r>
              <a:rPr lang="en-US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25</a:t>
            </a:r>
            <a:r>
              <a:rPr lang="ar-EG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75743" y="5328422"/>
            <a:ext cx="3802249" cy="342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2792"/>
              </a:lnSpc>
              <a:spcBef>
                <a:spcPct val="0"/>
              </a:spcBef>
            </a:pPr>
            <a:r>
              <a:rPr lang="ar-EG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عائد الإنفاق الإعلاني (</a:t>
            </a:r>
            <a:r>
              <a:rPr lang="en-US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ROAS</a:t>
            </a:r>
            <a:r>
              <a:rPr lang="ar-EG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12178" y="5956588"/>
            <a:ext cx="3729379" cy="33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852"/>
              </a:lnSpc>
            </a:pPr>
            <a:r>
              <a:rPr lang="ar-EG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</a:t>
            </a:r>
            <a:r>
              <a:rPr lang="ar-EG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معيار القياسي : </a:t>
            </a:r>
            <a:r>
              <a:rPr lang="en-US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2.0:1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53374" y="5328422"/>
            <a:ext cx="3802249" cy="342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2792"/>
              </a:lnSpc>
              <a:spcBef>
                <a:spcPct val="0"/>
              </a:spcBef>
            </a:pPr>
            <a:r>
              <a:rPr lang="ar-EG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عائد الاستثمار (</a:t>
            </a:r>
            <a:r>
              <a:rPr lang="en-US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ROI</a:t>
            </a:r>
            <a:r>
              <a:rPr lang="ar-EG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26244" y="5956588"/>
            <a:ext cx="3729379" cy="33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852"/>
              </a:lnSpc>
            </a:pPr>
            <a:r>
              <a:rPr lang="ar-EG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</a:t>
            </a:r>
            <a:r>
              <a:rPr lang="ar-EG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معيار القياسي : </a:t>
            </a:r>
            <a:r>
              <a:rPr lang="en-US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100</a:t>
            </a:r>
            <a:r>
              <a:rPr lang="ar-EG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-</a:t>
            </a:r>
            <a:r>
              <a:rPr lang="en-US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120</a:t>
            </a:r>
            <a:r>
              <a:rPr lang="ar-EG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%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03664" y="9606722"/>
            <a:ext cx="4754047" cy="423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562"/>
              </a:lnSpc>
              <a:spcBef>
                <a:spcPct val="0"/>
              </a:spcBef>
            </a:pPr>
            <a:r>
              <a:rPr lang="ar-EG" sz="2187">
                <a:solidFill>
                  <a:srgbClr val="00000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جميع المؤشرات تتجاوز معايير الصناعة بشكل كبير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2074" y="1826449"/>
            <a:ext cx="16157226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10000"/>
              </a:lnSpc>
              <a:spcBef>
                <a:spcPct val="0"/>
              </a:spcBef>
            </a:pPr>
            <a:r>
              <a:rPr lang="ar-EG" b="true" sz="8000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أداء اس</a:t>
            </a: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تثنائي لعمليات التسويق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1000125"/>
            <a:ext cx="16230600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000"/>
              </a:lnSpc>
              <a:spcBef>
                <a:spcPct val="0"/>
              </a:spcBef>
            </a:pPr>
            <a:r>
              <a:rPr lang="ar-EG" sz="4800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المؤشرات </a:t>
            </a: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المالية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674008" y="8387351"/>
            <a:ext cx="3006132" cy="236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19"/>
              </a:lnSpc>
              <a:spcBef>
                <a:spcPct val="0"/>
              </a:spcBef>
            </a:pPr>
            <a:r>
              <a:rPr lang="en-US" sz="1505" strike="noStrike" u="none">
                <a:solidFill>
                  <a:srgbClr val="A46354"/>
                </a:solidFill>
                <a:latin typeface="Lora"/>
                <a:ea typeface="Lora"/>
                <a:cs typeface="Lora"/>
                <a:sym typeface="Lora"/>
              </a:rPr>
              <a:t>LTV:CAC Ratio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266893" y="7999936"/>
            <a:ext cx="3802249" cy="342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2792"/>
              </a:lnSpc>
              <a:spcBef>
                <a:spcPct val="0"/>
              </a:spcBef>
            </a:pPr>
            <a:r>
              <a:rPr lang="ar-EG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نسبة </a:t>
            </a:r>
            <a:r>
              <a:rPr lang="en-US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LTV:CAC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218857" y="8611152"/>
            <a:ext cx="3729379" cy="33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852"/>
              </a:lnSpc>
            </a:pPr>
            <a:r>
              <a:rPr lang="ar-EG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</a:t>
            </a:r>
            <a:r>
              <a:rPr lang="ar-EG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معيار القياسي : </a:t>
            </a:r>
            <a:r>
              <a:rPr lang="en-US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3:1</a:t>
            </a:r>
            <a:r>
              <a:rPr lang="ar-EG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حد أدنى </a:t>
            </a:r>
          </a:p>
        </p:txBody>
      </p:sp>
      <p:sp>
        <p:nvSpPr>
          <p:cNvPr name="TextBox 21" id="21"/>
          <p:cNvSpPr txBox="true"/>
          <p:nvPr/>
        </p:nvSpPr>
        <p:spPr>
          <a:xfrm rot="234029">
            <a:off x="3097071" y="593703"/>
            <a:ext cx="108925" cy="21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7"/>
              </a:lnSpc>
            </a:pPr>
            <a:r>
              <a:rPr lang="en-US" sz="1269">
                <a:solidFill>
                  <a:srgbClr val="AD5B46"/>
                </a:solidFill>
                <a:latin typeface="Amsterdam Two"/>
                <a:ea typeface="Amsterdam Two"/>
                <a:cs typeface="Amsterdam Two"/>
                <a:sym typeface="Amsterdam Two"/>
              </a:rPr>
              <a:t>9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358297" y="4168379"/>
            <a:ext cx="3641653" cy="898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773"/>
              </a:lnSpc>
              <a:spcBef>
                <a:spcPct val="0"/>
              </a:spcBef>
            </a:pPr>
            <a:r>
              <a:rPr lang="en-US" sz="6773">
                <a:solidFill>
                  <a:srgbClr val="625F4B"/>
                </a:solidFill>
                <a:latin typeface="Lora"/>
                <a:ea typeface="Lora"/>
                <a:cs typeface="Lora"/>
                <a:sym typeface="Lora"/>
              </a:rPr>
              <a:t>34</a:t>
            </a:r>
            <a:r>
              <a:rPr lang="en-US" sz="6773" strike="noStrike" u="none">
                <a:solidFill>
                  <a:srgbClr val="625F4B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r>
              <a:rPr lang="ar-EG" sz="6773" strike="noStrike" u="none">
                <a:solidFill>
                  <a:srgbClr val="625F4B"/>
                </a:solidFill>
                <a:latin typeface="Lora"/>
                <a:ea typeface="Lora"/>
                <a:cs typeface="Lora"/>
                <a:sym typeface="Lora"/>
                <a:rtl val="true"/>
              </a:rPr>
              <a:t> ريال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676058" y="5681351"/>
            <a:ext cx="3006132" cy="236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19"/>
              </a:lnSpc>
              <a:spcBef>
                <a:spcPct val="0"/>
              </a:spcBef>
            </a:pPr>
            <a:r>
              <a:rPr lang="en-US" sz="1505">
                <a:solidFill>
                  <a:srgbClr val="A46354"/>
                </a:solidFill>
                <a:latin typeface="Lora"/>
                <a:ea typeface="Lora"/>
                <a:cs typeface="Lora"/>
                <a:sym typeface="Lora"/>
              </a:rPr>
              <a:t>Live Time Value (LTV)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268943" y="5285460"/>
            <a:ext cx="3802249" cy="342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2792"/>
              </a:lnSpc>
              <a:spcBef>
                <a:spcPct val="0"/>
              </a:spcBef>
            </a:pPr>
            <a:r>
              <a:rPr lang="ar-EG" b="true" sz="2257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قيم</a:t>
            </a:r>
            <a:r>
              <a:rPr lang="ar-EG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ة </a:t>
            </a:r>
            <a:r>
              <a:rPr lang="ar-EG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حي</a:t>
            </a:r>
            <a:r>
              <a:rPr lang="ar-EG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ا</a:t>
            </a:r>
            <a:r>
              <a:rPr lang="ar-EG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ة</a:t>
            </a:r>
            <a:r>
              <a:rPr lang="ar-EG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 العميل (</a:t>
            </a:r>
            <a:r>
              <a:rPr lang="en-US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LTV</a:t>
            </a:r>
            <a:r>
              <a:rPr lang="ar-EG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188998" y="5913626"/>
            <a:ext cx="3729379" cy="33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852"/>
              </a:lnSpc>
            </a:pPr>
            <a:r>
              <a:rPr lang="ar-EG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</a:t>
            </a:r>
            <a:r>
              <a:rPr lang="ar-EG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معيار القياسي : </a:t>
            </a:r>
            <a:r>
              <a:rPr lang="en-US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20</a:t>
            </a:r>
            <a:r>
              <a:rPr lang="ar-EG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-</a:t>
            </a:r>
            <a:r>
              <a:rPr lang="en-US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25</a:t>
            </a:r>
            <a:r>
              <a:rPr lang="ar-EG" sz="178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87793" y="991227"/>
            <a:ext cx="2694235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000"/>
              </a:lnSpc>
              <a:spcBef>
                <a:spcPct val="0"/>
              </a:spcBef>
            </a:pP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تصور العائد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0" y="1258491"/>
            <a:ext cx="7835503" cy="7835503"/>
            <a:chOff x="0" y="0"/>
            <a:chExt cx="10835878" cy="108358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35894" cy="10835894"/>
            </a:xfrm>
            <a:custGeom>
              <a:avLst/>
              <a:gdLst/>
              <a:ahLst/>
              <a:cxnLst/>
              <a:rect r="r" b="b" t="t" l="l"/>
              <a:pathLst>
                <a:path h="10835894" w="10835894">
                  <a:moveTo>
                    <a:pt x="0" y="0"/>
                  </a:moveTo>
                  <a:lnTo>
                    <a:pt x="10835894" y="0"/>
                  </a:lnTo>
                  <a:lnTo>
                    <a:pt x="10835894" y="10835894"/>
                  </a:lnTo>
                  <a:lnTo>
                    <a:pt x="0" y="108358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8788419" y="3595526"/>
            <a:ext cx="8126909" cy="123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344"/>
              </a:lnSpc>
            </a:pPr>
            <a:r>
              <a:rPr lang="ar-EG" sz="2100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نقدم لكم تصورًا واضحًا للعائد على استثماركم، مع التركيز على صافي الربح المحقق شهريًا وعلى مدار ثلاثة أشهر. هذه الأرقام تعكس كفاءة استراتيجيتنا في تحويل الاستثمار إلى أرباح ملموسة.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83509" y="5014821"/>
            <a:ext cx="4231819" cy="414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31787" indent="-165894" lvl="1">
              <a:lnSpc>
                <a:spcPts val="3503"/>
              </a:lnSpc>
              <a:buFont typeface="Arial"/>
              <a:buChar char="•"/>
            </a:pPr>
            <a:r>
              <a:rPr lang="ar-EG" b="true" sz="2199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الاستثمار الشهري:</a:t>
            </a:r>
            <a:r>
              <a:rPr lang="ar-EG" sz="219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en-US" sz="219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4,500</a:t>
            </a:r>
            <a:r>
              <a:rPr lang="ar-EG" sz="219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83509" y="5434815"/>
            <a:ext cx="4231819" cy="414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31787" indent="-165894" lvl="1">
              <a:lnSpc>
                <a:spcPts val="3503"/>
              </a:lnSpc>
              <a:buFont typeface="Arial"/>
              <a:buChar char="•"/>
            </a:pPr>
            <a:r>
              <a:rPr lang="ar-EG" b="true" sz="2199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الإيرادات الشهرية:</a:t>
            </a:r>
            <a:r>
              <a:rPr lang="ar-EG" sz="219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en-US" sz="219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11,655</a:t>
            </a:r>
            <a:r>
              <a:rPr lang="ar-EG" sz="219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83509" y="5854808"/>
            <a:ext cx="4231819" cy="414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31787" indent="-165894" lvl="1">
              <a:lnSpc>
                <a:spcPts val="3503"/>
              </a:lnSpc>
              <a:buFont typeface="Arial"/>
              <a:buChar char="•"/>
            </a:pPr>
            <a:r>
              <a:rPr lang="ar-EG" b="true" sz="2199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صافي الربح الشهري:</a:t>
            </a:r>
            <a:r>
              <a:rPr lang="ar-EG" sz="219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en-US" sz="219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7,155</a:t>
            </a:r>
            <a:r>
              <a:rPr lang="ar-EG" sz="219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83509" y="6274800"/>
            <a:ext cx="4231819" cy="414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31787" indent="-165894" lvl="1">
              <a:lnSpc>
                <a:spcPts val="3503"/>
              </a:lnSpc>
              <a:buFont typeface="Arial"/>
              <a:buChar char="•"/>
            </a:pPr>
            <a:r>
              <a:rPr lang="ar-EG" b="true" sz="2199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العائد على الاستثمار:</a:t>
            </a:r>
            <a:r>
              <a:rPr lang="ar-EG" sz="219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en-US" sz="219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159</a:t>
            </a:r>
            <a:r>
              <a:rPr lang="ar-EG" sz="219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%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930164" y="7122800"/>
            <a:ext cx="2694235" cy="521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4253"/>
              </a:lnSpc>
              <a:spcBef>
                <a:spcPct val="0"/>
              </a:spcBef>
            </a:pPr>
            <a:r>
              <a:rPr lang="ar-EG" b="true" sz="3403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توقع لثلاثة أشهر: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07197" y="7876565"/>
            <a:ext cx="7803654" cy="414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31787" indent="-165894" lvl="1">
              <a:lnSpc>
                <a:spcPts val="3503"/>
              </a:lnSpc>
              <a:buFont typeface="Arial"/>
              <a:buChar char="•"/>
            </a:pPr>
            <a:r>
              <a:rPr lang="ar-EG" b="true" sz="2199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إجمالي الاستثمار:</a:t>
            </a:r>
            <a:r>
              <a:rPr lang="ar-EG" sz="219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en-US" sz="219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13,500</a:t>
            </a:r>
            <a:r>
              <a:rPr lang="ar-EG" sz="219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07197" y="8296557"/>
            <a:ext cx="7803654" cy="414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31787" indent="-165894" lvl="1">
              <a:lnSpc>
                <a:spcPts val="3503"/>
              </a:lnSpc>
              <a:buFont typeface="Arial"/>
              <a:buChar char="•"/>
            </a:pPr>
            <a:r>
              <a:rPr lang="ar-EG" b="true" sz="2199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إجمالي العوائد:</a:t>
            </a:r>
            <a:r>
              <a:rPr lang="ar-EG" sz="219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en-US" sz="219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34,965</a:t>
            </a:r>
            <a:r>
              <a:rPr lang="ar-EG" sz="219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07197" y="8716551"/>
            <a:ext cx="7803654" cy="414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31787" indent="-165894" lvl="1">
              <a:lnSpc>
                <a:spcPts val="3503"/>
              </a:lnSpc>
              <a:buFont typeface="Arial"/>
              <a:buChar char="•"/>
            </a:pPr>
            <a:r>
              <a:rPr lang="ar-EG" b="true" sz="2199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صافي الربح:</a:t>
            </a:r>
            <a:r>
              <a:rPr lang="ar-EG" sz="219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en-US" sz="219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21,465</a:t>
            </a:r>
            <a:r>
              <a:rPr lang="ar-EG" sz="219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7014329" y="7211547"/>
            <a:ext cx="31575" cy="1919189"/>
            <a:chOff x="0" y="0"/>
            <a:chExt cx="38100" cy="23157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100" cy="2315718"/>
            </a:xfrm>
            <a:custGeom>
              <a:avLst/>
              <a:gdLst/>
              <a:ahLst/>
              <a:cxnLst/>
              <a:rect r="r" b="b" t="t" l="l"/>
              <a:pathLst>
                <a:path h="2315718" w="38100">
                  <a:moveTo>
                    <a:pt x="0" y="0"/>
                  </a:moveTo>
                  <a:lnTo>
                    <a:pt x="38100" y="0"/>
                  </a:lnTo>
                  <a:lnTo>
                    <a:pt x="38100" y="2315718"/>
                  </a:lnTo>
                  <a:lnTo>
                    <a:pt x="0" y="2315718"/>
                  </a:lnTo>
                  <a:close/>
                </a:path>
              </a:pathLst>
            </a:custGeom>
            <a:solidFill>
              <a:srgbClr val="3E2513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8187830" y="1945632"/>
            <a:ext cx="9026524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10000"/>
              </a:lnSpc>
              <a:spcBef>
                <a:spcPct val="0"/>
              </a:spcBef>
            </a:pP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نمو الأرباح من استثماركم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62815" y="3632299"/>
            <a:ext cx="12411332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562"/>
              </a:lnSpc>
            </a:pP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خارطة طريق واضحة لرحلة النمو على مدار </a:t>
            </a:r>
            <a:r>
              <a:rPr lang="en-US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90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يومًا، مقسمة إلى مراحل محددة بتركيز وأهداف واضحة لضمان تحقيق أقصى عائد.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031265" y="5297240"/>
            <a:ext cx="5283547" cy="3689896"/>
            <a:chOff x="0" y="0"/>
            <a:chExt cx="7044730" cy="49198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6993889" cy="4869053"/>
            </a:xfrm>
            <a:custGeom>
              <a:avLst/>
              <a:gdLst/>
              <a:ahLst/>
              <a:cxnLst/>
              <a:rect r="r" b="b" t="t" l="l"/>
              <a:pathLst>
                <a:path h="4869053" w="6993889">
                  <a:moveTo>
                    <a:pt x="0" y="56769"/>
                  </a:moveTo>
                  <a:cubicBezTo>
                    <a:pt x="0" y="25400"/>
                    <a:pt x="25527" y="0"/>
                    <a:pt x="56896" y="0"/>
                  </a:cubicBezTo>
                  <a:lnTo>
                    <a:pt x="6936994" y="0"/>
                  </a:lnTo>
                  <a:cubicBezTo>
                    <a:pt x="6968362" y="0"/>
                    <a:pt x="6993889" y="25400"/>
                    <a:pt x="6993889" y="56769"/>
                  </a:cubicBezTo>
                  <a:lnTo>
                    <a:pt x="6993889" y="4812284"/>
                  </a:lnTo>
                  <a:cubicBezTo>
                    <a:pt x="6993889" y="4843653"/>
                    <a:pt x="6968362" y="4869053"/>
                    <a:pt x="6936994" y="4869053"/>
                  </a:cubicBezTo>
                  <a:lnTo>
                    <a:pt x="56896" y="4869053"/>
                  </a:lnTo>
                  <a:cubicBezTo>
                    <a:pt x="25527" y="4869053"/>
                    <a:pt x="0" y="4843653"/>
                    <a:pt x="0" y="4812284"/>
                  </a:cubicBezTo>
                  <a:close/>
                </a:path>
              </a:pathLst>
            </a:custGeom>
            <a:solidFill>
              <a:srgbClr val="F3E7D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044689" cy="4919853"/>
            </a:xfrm>
            <a:custGeom>
              <a:avLst/>
              <a:gdLst/>
              <a:ahLst/>
              <a:cxnLst/>
              <a:rect r="r" b="b" t="t" l="l"/>
              <a:pathLst>
                <a:path h="4919853" w="7044689">
                  <a:moveTo>
                    <a:pt x="0" y="82169"/>
                  </a:moveTo>
                  <a:cubicBezTo>
                    <a:pt x="0" y="36703"/>
                    <a:pt x="36957" y="0"/>
                    <a:pt x="82296" y="0"/>
                  </a:cubicBezTo>
                  <a:lnTo>
                    <a:pt x="6962394" y="0"/>
                  </a:lnTo>
                  <a:lnTo>
                    <a:pt x="6962394" y="25400"/>
                  </a:lnTo>
                  <a:lnTo>
                    <a:pt x="6962394" y="0"/>
                  </a:lnTo>
                  <a:cubicBezTo>
                    <a:pt x="7007733" y="0"/>
                    <a:pt x="7044689" y="36703"/>
                    <a:pt x="7044689" y="82169"/>
                  </a:cubicBezTo>
                  <a:lnTo>
                    <a:pt x="7019289" y="82169"/>
                  </a:lnTo>
                  <a:lnTo>
                    <a:pt x="7044689" y="82169"/>
                  </a:lnTo>
                  <a:lnTo>
                    <a:pt x="7044689" y="4837684"/>
                  </a:lnTo>
                  <a:lnTo>
                    <a:pt x="7019289" y="4837684"/>
                  </a:lnTo>
                  <a:lnTo>
                    <a:pt x="7044689" y="4837684"/>
                  </a:lnTo>
                  <a:cubicBezTo>
                    <a:pt x="7044689" y="4883150"/>
                    <a:pt x="7007733" y="4919853"/>
                    <a:pt x="6962394" y="4919853"/>
                  </a:cubicBezTo>
                  <a:lnTo>
                    <a:pt x="6962394" y="4894453"/>
                  </a:lnTo>
                  <a:lnTo>
                    <a:pt x="6962394" y="4919853"/>
                  </a:lnTo>
                  <a:lnTo>
                    <a:pt x="82296" y="4919853"/>
                  </a:lnTo>
                  <a:lnTo>
                    <a:pt x="82296" y="4894453"/>
                  </a:lnTo>
                  <a:lnTo>
                    <a:pt x="82296" y="4919853"/>
                  </a:lnTo>
                  <a:cubicBezTo>
                    <a:pt x="36957" y="4919853"/>
                    <a:pt x="0" y="4883150"/>
                    <a:pt x="0" y="4837684"/>
                  </a:cubicBezTo>
                  <a:lnTo>
                    <a:pt x="0" y="82169"/>
                  </a:lnTo>
                  <a:lnTo>
                    <a:pt x="25400" y="82169"/>
                  </a:lnTo>
                  <a:lnTo>
                    <a:pt x="0" y="82169"/>
                  </a:lnTo>
                  <a:moveTo>
                    <a:pt x="50800" y="82169"/>
                  </a:moveTo>
                  <a:lnTo>
                    <a:pt x="50800" y="4837684"/>
                  </a:lnTo>
                  <a:lnTo>
                    <a:pt x="25400" y="4837684"/>
                  </a:lnTo>
                  <a:lnTo>
                    <a:pt x="50800" y="4837684"/>
                  </a:lnTo>
                  <a:cubicBezTo>
                    <a:pt x="50800" y="4854956"/>
                    <a:pt x="64770" y="4869053"/>
                    <a:pt x="82296" y="4869053"/>
                  </a:cubicBezTo>
                  <a:lnTo>
                    <a:pt x="6962394" y="4869053"/>
                  </a:lnTo>
                  <a:cubicBezTo>
                    <a:pt x="6979920" y="4869053"/>
                    <a:pt x="6993889" y="4854956"/>
                    <a:pt x="6993889" y="4837684"/>
                  </a:cubicBezTo>
                  <a:lnTo>
                    <a:pt x="6993889" y="82169"/>
                  </a:lnTo>
                  <a:cubicBezTo>
                    <a:pt x="6993889" y="64897"/>
                    <a:pt x="6979920" y="50800"/>
                    <a:pt x="6962394" y="50800"/>
                  </a:cubicBezTo>
                  <a:lnTo>
                    <a:pt x="82296" y="50800"/>
                  </a:lnTo>
                  <a:lnTo>
                    <a:pt x="82296" y="25400"/>
                  </a:lnTo>
                  <a:lnTo>
                    <a:pt x="82296" y="50800"/>
                  </a:lnTo>
                  <a:cubicBezTo>
                    <a:pt x="64770" y="50800"/>
                    <a:pt x="50800" y="64897"/>
                    <a:pt x="50800" y="82169"/>
                  </a:cubicBezTo>
                  <a:close/>
                </a:path>
              </a:pathLst>
            </a:custGeom>
            <a:solidFill>
              <a:srgbClr val="D8D4D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088416" y="5354390"/>
            <a:ext cx="5169247" cy="283518"/>
            <a:chOff x="0" y="0"/>
            <a:chExt cx="6892330" cy="3780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92290" cy="378079"/>
            </a:xfrm>
            <a:custGeom>
              <a:avLst/>
              <a:gdLst/>
              <a:ahLst/>
              <a:cxnLst/>
              <a:rect r="r" b="b" t="t" l="l"/>
              <a:pathLst>
                <a:path h="378079" w="6892290">
                  <a:moveTo>
                    <a:pt x="0" y="0"/>
                  </a:moveTo>
                  <a:lnTo>
                    <a:pt x="6892290" y="0"/>
                  </a:lnTo>
                  <a:lnTo>
                    <a:pt x="6892290" y="378079"/>
                  </a:lnTo>
                  <a:lnTo>
                    <a:pt x="0" y="378079"/>
                  </a:ln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430101" y="5902375"/>
            <a:ext cx="3544044" cy="57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4605"/>
              </a:lnSpc>
              <a:spcBef>
                <a:spcPct val="0"/>
              </a:spcBef>
            </a:pPr>
            <a:r>
              <a:rPr lang="ar-EG" b="true" sz="36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الشهر الأول: التأسيس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71934" y="6631186"/>
            <a:ext cx="4602212" cy="871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562"/>
              </a:lnSpc>
            </a:pPr>
            <a:r>
              <a:rPr lang="ar-EG" sz="2187">
                <a:solidFill>
                  <a:srgbClr val="3E2513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الهدف اليومي: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en-US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1,600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</a:t>
            </a:r>
            <a:r>
              <a:rPr lang="ar-EG" sz="2187">
                <a:solidFill>
                  <a:srgbClr val="3E2513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التركيز: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إعداد الحملات وإنشاء المحتوى.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71934" y="7708553"/>
            <a:ext cx="4602212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250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طلب جديد متوقع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71934" y="8261301"/>
            <a:ext cx="4602212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rtl="true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ROAS: 2.0:1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502301" y="4871889"/>
            <a:ext cx="5283547" cy="4115246"/>
            <a:chOff x="0" y="0"/>
            <a:chExt cx="7044730" cy="548699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5400" y="25400"/>
              <a:ext cx="6993889" cy="5436108"/>
            </a:xfrm>
            <a:custGeom>
              <a:avLst/>
              <a:gdLst/>
              <a:ahLst/>
              <a:cxnLst/>
              <a:rect r="r" b="b" t="t" l="l"/>
              <a:pathLst>
                <a:path h="5436108" w="6993889">
                  <a:moveTo>
                    <a:pt x="0" y="56642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937121" y="0"/>
                  </a:lnTo>
                  <a:cubicBezTo>
                    <a:pt x="6968489" y="0"/>
                    <a:pt x="6993889" y="25400"/>
                    <a:pt x="6993889" y="56642"/>
                  </a:cubicBezTo>
                  <a:lnTo>
                    <a:pt x="6993889" y="5379466"/>
                  </a:lnTo>
                  <a:cubicBezTo>
                    <a:pt x="6993889" y="5410835"/>
                    <a:pt x="6968489" y="5436108"/>
                    <a:pt x="6937121" y="5436108"/>
                  </a:cubicBezTo>
                  <a:lnTo>
                    <a:pt x="56769" y="5436108"/>
                  </a:lnTo>
                  <a:cubicBezTo>
                    <a:pt x="25400" y="5436108"/>
                    <a:pt x="0" y="5410708"/>
                    <a:pt x="0" y="5379466"/>
                  </a:cubicBezTo>
                  <a:close/>
                </a:path>
              </a:pathLst>
            </a:custGeom>
            <a:solidFill>
              <a:srgbClr val="F3E7D4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044689" cy="5486908"/>
            </a:xfrm>
            <a:custGeom>
              <a:avLst/>
              <a:gdLst/>
              <a:ahLst/>
              <a:cxnLst/>
              <a:rect r="r" b="b" t="t" l="l"/>
              <a:pathLst>
                <a:path h="5486908" w="7044689">
                  <a:moveTo>
                    <a:pt x="0" y="82042"/>
                  </a:moveTo>
                  <a:cubicBezTo>
                    <a:pt x="0" y="36703"/>
                    <a:pt x="36830" y="0"/>
                    <a:pt x="82169" y="0"/>
                  </a:cubicBezTo>
                  <a:lnTo>
                    <a:pt x="6962521" y="0"/>
                  </a:lnTo>
                  <a:lnTo>
                    <a:pt x="6962521" y="25400"/>
                  </a:lnTo>
                  <a:lnTo>
                    <a:pt x="6962521" y="0"/>
                  </a:lnTo>
                  <a:cubicBezTo>
                    <a:pt x="7007860" y="0"/>
                    <a:pt x="7044689" y="36703"/>
                    <a:pt x="7044689" y="82042"/>
                  </a:cubicBezTo>
                  <a:lnTo>
                    <a:pt x="7019289" y="82042"/>
                  </a:lnTo>
                  <a:lnTo>
                    <a:pt x="7044689" y="82042"/>
                  </a:lnTo>
                  <a:lnTo>
                    <a:pt x="7044689" y="5404866"/>
                  </a:lnTo>
                  <a:lnTo>
                    <a:pt x="7019289" y="5404866"/>
                  </a:lnTo>
                  <a:lnTo>
                    <a:pt x="7044689" y="5404866"/>
                  </a:lnTo>
                  <a:cubicBezTo>
                    <a:pt x="7044689" y="5450205"/>
                    <a:pt x="7007860" y="5486908"/>
                    <a:pt x="6962521" y="5486908"/>
                  </a:cubicBezTo>
                  <a:lnTo>
                    <a:pt x="6962521" y="5461508"/>
                  </a:lnTo>
                  <a:lnTo>
                    <a:pt x="6962521" y="5486908"/>
                  </a:lnTo>
                  <a:lnTo>
                    <a:pt x="82169" y="5486908"/>
                  </a:lnTo>
                  <a:lnTo>
                    <a:pt x="82169" y="5461508"/>
                  </a:lnTo>
                  <a:lnTo>
                    <a:pt x="82169" y="5486908"/>
                  </a:lnTo>
                  <a:cubicBezTo>
                    <a:pt x="36830" y="5486908"/>
                    <a:pt x="0" y="5450205"/>
                    <a:pt x="0" y="5404866"/>
                  </a:cubicBezTo>
                  <a:lnTo>
                    <a:pt x="0" y="82042"/>
                  </a:lnTo>
                  <a:lnTo>
                    <a:pt x="25400" y="82042"/>
                  </a:lnTo>
                  <a:lnTo>
                    <a:pt x="0" y="82042"/>
                  </a:lnTo>
                  <a:moveTo>
                    <a:pt x="50800" y="82042"/>
                  </a:moveTo>
                  <a:lnTo>
                    <a:pt x="50800" y="5404866"/>
                  </a:lnTo>
                  <a:lnTo>
                    <a:pt x="25400" y="5404866"/>
                  </a:lnTo>
                  <a:lnTo>
                    <a:pt x="50800" y="5404866"/>
                  </a:lnTo>
                  <a:cubicBezTo>
                    <a:pt x="50800" y="5422138"/>
                    <a:pt x="64770" y="5436108"/>
                    <a:pt x="82169" y="5436108"/>
                  </a:cubicBezTo>
                  <a:lnTo>
                    <a:pt x="6962521" y="5436108"/>
                  </a:lnTo>
                  <a:cubicBezTo>
                    <a:pt x="6979920" y="5436108"/>
                    <a:pt x="6993889" y="5422011"/>
                    <a:pt x="6993889" y="5404866"/>
                  </a:cubicBezTo>
                  <a:lnTo>
                    <a:pt x="6993889" y="82042"/>
                  </a:lnTo>
                  <a:cubicBezTo>
                    <a:pt x="6993889" y="64770"/>
                    <a:pt x="6979920" y="50800"/>
                    <a:pt x="6962521" y="50800"/>
                  </a:cubicBezTo>
                  <a:lnTo>
                    <a:pt x="82169" y="50800"/>
                  </a:lnTo>
                  <a:lnTo>
                    <a:pt x="82169" y="25400"/>
                  </a:lnTo>
                  <a:lnTo>
                    <a:pt x="82169" y="50800"/>
                  </a:lnTo>
                  <a:cubicBezTo>
                    <a:pt x="64770" y="50800"/>
                    <a:pt x="50800" y="64897"/>
                    <a:pt x="50800" y="82042"/>
                  </a:cubicBezTo>
                  <a:close/>
                </a:path>
              </a:pathLst>
            </a:custGeom>
            <a:solidFill>
              <a:srgbClr val="D8D4D4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6559451" y="4929039"/>
            <a:ext cx="5169247" cy="283518"/>
            <a:chOff x="0" y="0"/>
            <a:chExt cx="6892330" cy="37802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892290" cy="378079"/>
            </a:xfrm>
            <a:custGeom>
              <a:avLst/>
              <a:gdLst/>
              <a:ahLst/>
              <a:cxnLst/>
              <a:rect r="r" b="b" t="t" l="l"/>
              <a:pathLst>
                <a:path h="378079" w="6892290">
                  <a:moveTo>
                    <a:pt x="0" y="0"/>
                  </a:moveTo>
                  <a:lnTo>
                    <a:pt x="6892290" y="0"/>
                  </a:lnTo>
                  <a:lnTo>
                    <a:pt x="6892290" y="378079"/>
                  </a:lnTo>
                  <a:lnTo>
                    <a:pt x="0" y="378079"/>
                  </a:ln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7901136" y="5477024"/>
            <a:ext cx="3544044" cy="57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4605"/>
              </a:lnSpc>
              <a:spcBef>
                <a:spcPct val="0"/>
              </a:spcBef>
            </a:pPr>
            <a:r>
              <a:rPr lang="ar-EG" b="true" sz="36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الشهر الثاني: التحسين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013302" y="6343352"/>
            <a:ext cx="4602212" cy="871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562"/>
              </a:lnSpc>
            </a:pPr>
            <a:r>
              <a:rPr lang="ar-EG" sz="2187">
                <a:solidFill>
                  <a:srgbClr val="3E2513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الهدف اليومي: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en-US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1,700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</a:t>
            </a:r>
            <a:r>
              <a:rPr lang="ar-EG" sz="2187">
                <a:solidFill>
                  <a:srgbClr val="3E2513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التركيز: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تحليل البيانات والتحسين المستمر.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42969" y="7544841"/>
            <a:ext cx="4602212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290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طلب جديد متوقع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42969" y="8097590"/>
            <a:ext cx="4602212" cy="423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rtl="true" marL="329903" indent="-164951" lvl="1">
              <a:lnSpc>
                <a:spcPts val="3562"/>
              </a:lnSpc>
              <a:spcBef>
                <a:spcPct val="0"/>
              </a:spcBef>
              <a:buFont typeface="Arial"/>
              <a:buChar char="•"/>
            </a:pPr>
            <a:r>
              <a:rPr lang="en-US" sz="21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ROAS: 2.3:1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73336" y="4446686"/>
            <a:ext cx="5283547" cy="4540449"/>
            <a:chOff x="0" y="0"/>
            <a:chExt cx="7044730" cy="605393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5400" y="25400"/>
              <a:ext cx="6993889" cy="6003163"/>
            </a:xfrm>
            <a:custGeom>
              <a:avLst/>
              <a:gdLst/>
              <a:ahLst/>
              <a:cxnLst/>
              <a:rect r="r" b="b" t="t" l="l"/>
              <a:pathLst>
                <a:path h="6003163" w="6993889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937121" y="0"/>
                  </a:lnTo>
                  <a:cubicBezTo>
                    <a:pt x="6968489" y="0"/>
                    <a:pt x="6993889" y="25400"/>
                    <a:pt x="6993889" y="56769"/>
                  </a:cubicBezTo>
                  <a:lnTo>
                    <a:pt x="6993889" y="5946394"/>
                  </a:lnTo>
                  <a:cubicBezTo>
                    <a:pt x="6993889" y="5977763"/>
                    <a:pt x="6968489" y="6003163"/>
                    <a:pt x="6937121" y="6003163"/>
                  </a:cubicBezTo>
                  <a:lnTo>
                    <a:pt x="56769" y="6003163"/>
                  </a:lnTo>
                  <a:cubicBezTo>
                    <a:pt x="25400" y="6003163"/>
                    <a:pt x="0" y="5977763"/>
                    <a:pt x="0" y="5946394"/>
                  </a:cubicBezTo>
                  <a:close/>
                </a:path>
              </a:pathLst>
            </a:custGeom>
            <a:solidFill>
              <a:srgbClr val="F3E7D4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044689" cy="6053963"/>
            </a:xfrm>
            <a:custGeom>
              <a:avLst/>
              <a:gdLst/>
              <a:ahLst/>
              <a:cxnLst/>
              <a:rect r="r" b="b" t="t" l="l"/>
              <a:pathLst>
                <a:path h="6053963" w="7044689">
                  <a:moveTo>
                    <a:pt x="0" y="82169"/>
                  </a:moveTo>
                  <a:cubicBezTo>
                    <a:pt x="0" y="36703"/>
                    <a:pt x="36830" y="0"/>
                    <a:pt x="82169" y="0"/>
                  </a:cubicBezTo>
                  <a:lnTo>
                    <a:pt x="6962521" y="0"/>
                  </a:lnTo>
                  <a:lnTo>
                    <a:pt x="6962521" y="25400"/>
                  </a:lnTo>
                  <a:lnTo>
                    <a:pt x="6962521" y="0"/>
                  </a:lnTo>
                  <a:cubicBezTo>
                    <a:pt x="7007860" y="0"/>
                    <a:pt x="7044689" y="36703"/>
                    <a:pt x="7044689" y="82169"/>
                  </a:cubicBezTo>
                  <a:lnTo>
                    <a:pt x="7019289" y="82169"/>
                  </a:lnTo>
                  <a:lnTo>
                    <a:pt x="7044689" y="82169"/>
                  </a:lnTo>
                  <a:lnTo>
                    <a:pt x="7044689" y="5971794"/>
                  </a:lnTo>
                  <a:lnTo>
                    <a:pt x="7019289" y="5971794"/>
                  </a:lnTo>
                  <a:lnTo>
                    <a:pt x="7044689" y="5971794"/>
                  </a:lnTo>
                  <a:cubicBezTo>
                    <a:pt x="7044689" y="6017133"/>
                    <a:pt x="7007860" y="6053963"/>
                    <a:pt x="6962521" y="6053963"/>
                  </a:cubicBezTo>
                  <a:lnTo>
                    <a:pt x="6962521" y="6028563"/>
                  </a:lnTo>
                  <a:lnTo>
                    <a:pt x="6962521" y="6053963"/>
                  </a:lnTo>
                  <a:lnTo>
                    <a:pt x="82169" y="6053963"/>
                  </a:lnTo>
                  <a:lnTo>
                    <a:pt x="82169" y="6028563"/>
                  </a:lnTo>
                  <a:lnTo>
                    <a:pt x="82169" y="6053963"/>
                  </a:lnTo>
                  <a:cubicBezTo>
                    <a:pt x="36830" y="6053963"/>
                    <a:pt x="0" y="6017260"/>
                    <a:pt x="0" y="5971794"/>
                  </a:cubicBezTo>
                  <a:lnTo>
                    <a:pt x="0" y="82169"/>
                  </a:lnTo>
                  <a:lnTo>
                    <a:pt x="25400" y="82169"/>
                  </a:lnTo>
                  <a:lnTo>
                    <a:pt x="0" y="82169"/>
                  </a:lnTo>
                  <a:moveTo>
                    <a:pt x="50800" y="82169"/>
                  </a:moveTo>
                  <a:lnTo>
                    <a:pt x="50800" y="5971794"/>
                  </a:lnTo>
                  <a:lnTo>
                    <a:pt x="25400" y="5971794"/>
                  </a:lnTo>
                  <a:lnTo>
                    <a:pt x="50800" y="5971794"/>
                  </a:lnTo>
                  <a:cubicBezTo>
                    <a:pt x="50800" y="5989066"/>
                    <a:pt x="64770" y="6003163"/>
                    <a:pt x="82169" y="6003163"/>
                  </a:cubicBezTo>
                  <a:lnTo>
                    <a:pt x="6962521" y="6003163"/>
                  </a:lnTo>
                  <a:cubicBezTo>
                    <a:pt x="6979920" y="6003163"/>
                    <a:pt x="6993889" y="5989066"/>
                    <a:pt x="6993889" y="5971794"/>
                  </a:cubicBezTo>
                  <a:lnTo>
                    <a:pt x="6993889" y="82169"/>
                  </a:lnTo>
                  <a:cubicBezTo>
                    <a:pt x="6993889" y="64897"/>
                    <a:pt x="6979920" y="50800"/>
                    <a:pt x="6962521" y="50800"/>
                  </a:cubicBezTo>
                  <a:lnTo>
                    <a:pt x="82169" y="50800"/>
                  </a:lnTo>
                  <a:lnTo>
                    <a:pt x="82169" y="25400"/>
                  </a:lnTo>
                  <a:lnTo>
                    <a:pt x="82169" y="50800"/>
                  </a:lnTo>
                  <a:cubicBezTo>
                    <a:pt x="64770" y="50800"/>
                    <a:pt x="50800" y="64897"/>
                    <a:pt x="50800" y="82169"/>
                  </a:cubicBezTo>
                  <a:close/>
                </a:path>
              </a:pathLst>
            </a:custGeom>
            <a:solidFill>
              <a:srgbClr val="D8D4D4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30486" y="4503836"/>
            <a:ext cx="5169247" cy="283517"/>
            <a:chOff x="0" y="0"/>
            <a:chExt cx="6892330" cy="37802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892290" cy="378079"/>
            </a:xfrm>
            <a:custGeom>
              <a:avLst/>
              <a:gdLst/>
              <a:ahLst/>
              <a:cxnLst/>
              <a:rect r="r" b="b" t="t" l="l"/>
              <a:pathLst>
                <a:path h="378079" w="6892290">
                  <a:moveTo>
                    <a:pt x="0" y="0"/>
                  </a:moveTo>
                  <a:lnTo>
                    <a:pt x="6892290" y="0"/>
                  </a:lnTo>
                  <a:lnTo>
                    <a:pt x="6892290" y="378079"/>
                  </a:lnTo>
                  <a:lnTo>
                    <a:pt x="0" y="378079"/>
                  </a:ln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2372171" y="5051823"/>
            <a:ext cx="3544044" cy="57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4605"/>
              </a:lnSpc>
              <a:spcBef>
                <a:spcPct val="0"/>
              </a:spcBef>
            </a:pPr>
            <a:r>
              <a:rPr lang="ar-EG" b="true" sz="36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الشهر الثالث: التوسع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80989" y="6133324"/>
            <a:ext cx="4602212" cy="871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562"/>
              </a:lnSpc>
            </a:pPr>
            <a:r>
              <a:rPr lang="ar-EG" sz="2187">
                <a:solidFill>
                  <a:srgbClr val="3E2513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الهدف اليومي: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en-US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1,800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</a:t>
            </a:r>
            <a:r>
              <a:rPr lang="ar-EG" sz="2187">
                <a:solidFill>
                  <a:srgbClr val="3E2513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التركيز: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توسيع الحملات الناجحة والاستفادة القصوى.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14004" y="7267873"/>
            <a:ext cx="4602212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333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طلب جديد متوقع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14004" y="7820620"/>
            <a:ext cx="4602212" cy="423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rtl="true" marL="329903" indent="-164951" lvl="1">
              <a:lnSpc>
                <a:spcPts val="3562"/>
              </a:lnSpc>
              <a:spcBef>
                <a:spcPct val="0"/>
              </a:spcBef>
              <a:buFont typeface="Arial"/>
              <a:buChar char="•"/>
            </a:pPr>
            <a:r>
              <a:rPr lang="en-US" sz="21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ROAS: 2.59:1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02074" y="1826449"/>
            <a:ext cx="16157226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10000"/>
              </a:lnSpc>
              <a:spcBef>
                <a:spcPct val="0"/>
              </a:spcBef>
            </a:pPr>
            <a:r>
              <a:rPr lang="ar-EG" b="true" sz="8000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رحلة </a:t>
            </a:r>
            <a:r>
              <a:rPr lang="en-US" b="true" sz="8000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90</a:t>
            </a:r>
            <a:r>
              <a:rPr lang="ar-EG" b="true" sz="8000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</a:t>
            </a: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يوماً نحو التميز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1000125"/>
            <a:ext cx="16230600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000"/>
              </a:lnSpc>
              <a:spcBef>
                <a:spcPct val="0"/>
              </a:spcBef>
            </a:pPr>
            <a:r>
              <a:rPr lang="ar-EG" sz="4800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جدول </a:t>
            </a: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النمو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0125"/>
            <a:ext cx="16230600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000"/>
              </a:lnSpc>
              <a:spcBef>
                <a:spcPct val="0"/>
              </a:spcBef>
            </a:pPr>
            <a:r>
              <a:rPr lang="ar-EG" sz="4800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معالم </a:t>
            </a: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التنفيذ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518470" y="3793325"/>
            <a:ext cx="35309" cy="5762609"/>
            <a:chOff x="0" y="0"/>
            <a:chExt cx="50800" cy="82907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800" cy="8290687"/>
            </a:xfrm>
            <a:custGeom>
              <a:avLst/>
              <a:gdLst/>
              <a:ahLst/>
              <a:cxnLst/>
              <a:rect r="r" b="b" t="t" l="l"/>
              <a:pathLst>
                <a:path h="8290687" w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8265287"/>
                  </a:lnTo>
                  <a:cubicBezTo>
                    <a:pt x="50800" y="8279257"/>
                    <a:pt x="39370" y="8290687"/>
                    <a:pt x="25400" y="8290687"/>
                  </a:cubicBezTo>
                  <a:cubicBezTo>
                    <a:pt x="11430" y="8290687"/>
                    <a:pt x="0" y="8279257"/>
                    <a:pt x="0" y="8265287"/>
                  </a:cubicBezTo>
                  <a:close/>
                </a:path>
              </a:pathLst>
            </a:custGeom>
            <a:solidFill>
              <a:srgbClr val="D8D4D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796393" y="4071249"/>
            <a:ext cx="788255" cy="35309"/>
            <a:chOff x="0" y="0"/>
            <a:chExt cx="1134070" cy="50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4110" cy="50800"/>
            </a:xfrm>
            <a:custGeom>
              <a:avLst/>
              <a:gdLst/>
              <a:ahLst/>
              <a:cxnLst/>
              <a:rect r="r" b="b" t="t" l="l"/>
              <a:pathLst>
                <a:path h="50800" w="11341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08710" y="0"/>
                  </a:lnTo>
                  <a:cubicBezTo>
                    <a:pt x="1122680" y="0"/>
                    <a:pt x="1134110" y="11430"/>
                    <a:pt x="1134110" y="25400"/>
                  </a:cubicBezTo>
                  <a:cubicBezTo>
                    <a:pt x="1134110" y="39370"/>
                    <a:pt x="1122680" y="50800"/>
                    <a:pt x="11087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D8D4D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240546" y="3793325"/>
            <a:ext cx="591157" cy="591157"/>
            <a:chOff x="0" y="0"/>
            <a:chExt cx="850503" cy="8505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8339095" y="3899715"/>
            <a:ext cx="394059" cy="409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069"/>
              </a:lnSpc>
            </a:pPr>
            <a:r>
              <a:rPr lang="en-US" b="true" sz="3069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49883" y="3874004"/>
            <a:ext cx="3284466" cy="420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3435"/>
              </a:lnSpc>
            </a:pPr>
            <a:r>
              <a:rPr lang="ar-EG" b="true" sz="2748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الأسبوع </a:t>
            </a:r>
            <a:r>
              <a:rPr lang="en-US" b="true" sz="2748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1</a:t>
            </a:r>
            <a:r>
              <a:rPr lang="ar-EG" b="true" sz="2748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-</a:t>
            </a:r>
            <a:r>
              <a:rPr lang="en-US" b="true" sz="2748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2</a:t>
            </a:r>
            <a:r>
              <a:rPr lang="ar-EG" b="true" sz="2748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: الإعداد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49883" y="4356402"/>
            <a:ext cx="6240942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6706" indent="-158353" lvl="1">
              <a:lnSpc>
                <a:spcPts val="3419"/>
              </a:lnSpc>
              <a:buFont typeface="Arial"/>
              <a:buChar char="•"/>
            </a:pPr>
            <a:r>
              <a:rPr lang="ar-EG" sz="2100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إنشاء جميع الحسابات الإعلانية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49883" y="4868665"/>
            <a:ext cx="6240942" cy="41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6706" indent="-158353" lvl="1">
              <a:lnSpc>
                <a:spcPts val="3419"/>
              </a:lnSpc>
              <a:spcBef>
                <a:spcPct val="0"/>
              </a:spcBef>
              <a:buFont typeface="Arial"/>
              <a:buChar char="•"/>
            </a:pPr>
            <a:r>
              <a:rPr lang="ar-EG" sz="2100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تحسين جوجل بيزنس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49883" y="5380927"/>
            <a:ext cx="6240942" cy="41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6706" indent="-158353" lvl="1">
              <a:lnSpc>
                <a:spcPts val="3419"/>
              </a:lnSpc>
              <a:spcBef>
                <a:spcPct val="0"/>
              </a:spcBef>
              <a:buFont typeface="Arial"/>
              <a:buChar char="•"/>
            </a:pPr>
            <a:r>
              <a:rPr lang="ar-EG" sz="2100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تصميم أصول المحتوى الأولي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49883" y="5893191"/>
            <a:ext cx="6240942" cy="41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6706" indent="-158353" lvl="1">
              <a:lnSpc>
                <a:spcPts val="3419"/>
              </a:lnSpc>
              <a:spcBef>
                <a:spcPct val="0"/>
              </a:spcBef>
              <a:buFont typeface="Arial"/>
              <a:buChar char="•"/>
            </a:pPr>
            <a:r>
              <a:rPr lang="ar-EG" sz="2100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التواصل والتفاوض مع المؤثرين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487600" y="5647759"/>
            <a:ext cx="788255" cy="35309"/>
            <a:chOff x="0" y="0"/>
            <a:chExt cx="1134070" cy="50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34110" cy="50800"/>
            </a:xfrm>
            <a:custGeom>
              <a:avLst/>
              <a:gdLst/>
              <a:ahLst/>
              <a:cxnLst/>
              <a:rect r="r" b="b" t="t" l="l"/>
              <a:pathLst>
                <a:path h="50800" w="11341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08710" y="0"/>
                  </a:lnTo>
                  <a:cubicBezTo>
                    <a:pt x="1122680" y="0"/>
                    <a:pt x="1134110" y="11430"/>
                    <a:pt x="1134110" y="25400"/>
                  </a:cubicBezTo>
                  <a:cubicBezTo>
                    <a:pt x="1134110" y="39370"/>
                    <a:pt x="1122680" y="50800"/>
                    <a:pt x="11087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D8D4D4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240546" y="5369835"/>
            <a:ext cx="591157" cy="591157"/>
            <a:chOff x="0" y="0"/>
            <a:chExt cx="850503" cy="85050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8339095" y="5476226"/>
            <a:ext cx="394059" cy="409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069"/>
              </a:lnSpc>
            </a:pPr>
            <a:r>
              <a:rPr lang="en-US" b="true" sz="3069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937898" y="5450515"/>
            <a:ext cx="3284466" cy="420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rtl="true" marL="0" indent="0" lvl="0">
              <a:lnSpc>
                <a:spcPts val="3435"/>
              </a:lnSpc>
              <a:spcBef>
                <a:spcPct val="0"/>
              </a:spcBef>
            </a:pPr>
            <a:r>
              <a:rPr lang="ar-EG" b="true" sz="2748" strike="noStrike" u="none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الأسبوع </a:t>
            </a:r>
            <a:r>
              <a:rPr lang="en-US" b="true" sz="2748" strike="noStrike" u="none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3</a:t>
            </a:r>
            <a:r>
              <a:rPr lang="ar-EG" b="true" sz="2748" strike="noStrike" u="none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-</a:t>
            </a:r>
            <a:r>
              <a:rPr lang="en-US" b="true" sz="2748" strike="noStrike" u="none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4</a:t>
            </a:r>
            <a:r>
              <a:rPr lang="ar-EG" b="true" sz="2748" strike="noStrike" u="none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: الإطلاق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342787" y="5932914"/>
            <a:ext cx="3879578" cy="41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6706" indent="-158353" lvl="1">
              <a:lnSpc>
                <a:spcPts val="3419"/>
              </a:lnSpc>
              <a:spcBef>
                <a:spcPct val="0"/>
              </a:spcBef>
              <a:buFont typeface="Arial"/>
              <a:buChar char="•"/>
            </a:pPr>
            <a:r>
              <a:rPr lang="ar-EG" sz="2100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بدء جميع الحملات الإعلانية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342787" y="6445176"/>
            <a:ext cx="3879578" cy="41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6706" indent="-158353" lvl="1">
              <a:lnSpc>
                <a:spcPts val="3419"/>
              </a:lnSpc>
              <a:spcBef>
                <a:spcPct val="0"/>
              </a:spcBef>
              <a:buFont typeface="Arial"/>
              <a:buChar char="•"/>
            </a:pPr>
            <a:r>
              <a:rPr lang="ar-EG" sz="2100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تفعيل تعاونات المؤثرين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342787" y="6957439"/>
            <a:ext cx="3879578" cy="41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6706" indent="-158353" lvl="1">
              <a:lnSpc>
                <a:spcPts val="3419"/>
              </a:lnSpc>
              <a:spcBef>
                <a:spcPct val="0"/>
              </a:spcBef>
              <a:buFont typeface="Arial"/>
              <a:buChar char="•"/>
            </a:pPr>
            <a:r>
              <a:rPr lang="ar-EG" sz="2100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نشر تقويم المحتوى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342787" y="7469701"/>
            <a:ext cx="3879578" cy="41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6706" indent="-158353" lvl="1">
              <a:lnSpc>
                <a:spcPts val="3419"/>
              </a:lnSpc>
              <a:spcBef>
                <a:spcPct val="0"/>
              </a:spcBef>
              <a:buFont typeface="Arial"/>
              <a:buChar char="•"/>
            </a:pPr>
            <a:r>
              <a:rPr lang="ar-EG" sz="2100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تركيب التتبع والتحليلات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8796393" y="7218202"/>
            <a:ext cx="788255" cy="35309"/>
            <a:chOff x="0" y="0"/>
            <a:chExt cx="1134070" cy="50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34110" cy="50800"/>
            </a:xfrm>
            <a:custGeom>
              <a:avLst/>
              <a:gdLst/>
              <a:ahLst/>
              <a:cxnLst/>
              <a:rect r="r" b="b" t="t" l="l"/>
              <a:pathLst>
                <a:path h="50800" w="11341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108710" y="0"/>
                  </a:lnTo>
                  <a:cubicBezTo>
                    <a:pt x="1122680" y="0"/>
                    <a:pt x="1134110" y="11430"/>
                    <a:pt x="1134110" y="25400"/>
                  </a:cubicBezTo>
                  <a:cubicBezTo>
                    <a:pt x="1134110" y="39370"/>
                    <a:pt x="1122680" y="50800"/>
                    <a:pt x="11087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D8D4D4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8240546" y="6940278"/>
            <a:ext cx="591157" cy="591157"/>
            <a:chOff x="0" y="0"/>
            <a:chExt cx="850503" cy="85050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8339095" y="7046667"/>
            <a:ext cx="394059" cy="409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069"/>
              </a:lnSpc>
            </a:pPr>
            <a:r>
              <a:rPr lang="en-US" b="true" sz="3069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849883" y="7020957"/>
            <a:ext cx="3284466" cy="424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 marL="0" indent="0" lvl="0">
              <a:lnSpc>
                <a:spcPts val="3435"/>
              </a:lnSpc>
              <a:spcBef>
                <a:spcPct val="0"/>
              </a:spcBef>
            </a:pPr>
            <a:r>
              <a:rPr lang="ar-EG" b="true" sz="2748" strike="noStrike" u="none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الأسبوع </a:t>
            </a:r>
            <a:r>
              <a:rPr lang="en-US" b="true" sz="2748" strike="noStrike" u="none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5</a:t>
            </a:r>
            <a:r>
              <a:rPr lang="ar-EG" b="true" sz="2748" strike="noStrike" u="none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-</a:t>
            </a:r>
            <a:r>
              <a:rPr lang="en-US" b="true" sz="2748" strike="noStrike" u="none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12</a:t>
            </a:r>
            <a:r>
              <a:rPr lang="ar-EG" b="true" sz="2748" strike="noStrike" u="none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: التحسين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849883" y="7503355"/>
            <a:ext cx="6240942" cy="41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6706" indent="-158353" lvl="1">
              <a:lnSpc>
                <a:spcPts val="3419"/>
              </a:lnSpc>
              <a:spcBef>
                <a:spcPct val="0"/>
              </a:spcBef>
              <a:buFont typeface="Arial"/>
              <a:buChar char="•"/>
            </a:pPr>
            <a:r>
              <a:rPr lang="ar-EG" sz="2100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تحليل أداء أسبوعي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849883" y="8015618"/>
            <a:ext cx="6240942" cy="41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6706" indent="-158353" lvl="1">
              <a:lnSpc>
                <a:spcPts val="3419"/>
              </a:lnSpc>
              <a:spcBef>
                <a:spcPct val="0"/>
              </a:spcBef>
              <a:buFont typeface="Arial"/>
              <a:buChar char="•"/>
            </a:pPr>
            <a:r>
              <a:rPr lang="ar-EG" sz="2100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تحسين الحملات بناءً على البيانات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849883" y="8527881"/>
            <a:ext cx="6240942" cy="41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6706" indent="-158353" lvl="1">
              <a:lnSpc>
                <a:spcPts val="3419"/>
              </a:lnSpc>
              <a:spcBef>
                <a:spcPct val="0"/>
              </a:spcBef>
              <a:buFont typeface="Arial"/>
              <a:buChar char="•"/>
            </a:pPr>
            <a:r>
              <a:rPr lang="ar-EG" sz="2100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إعادة تخصيص الميزانية لأفضل الأداءات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849883" y="9040144"/>
            <a:ext cx="6240942" cy="41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6706" indent="-158353" lvl="1">
              <a:lnSpc>
                <a:spcPts val="3419"/>
              </a:lnSpc>
              <a:spcBef>
                <a:spcPct val="0"/>
              </a:spcBef>
              <a:buFont typeface="Arial"/>
              <a:buChar char="•"/>
            </a:pPr>
            <a:r>
              <a:rPr lang="ar-EG" sz="2100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تحسين استراتيجية المحتوى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02074" y="1826449"/>
            <a:ext cx="16157226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10000"/>
              </a:lnSpc>
              <a:spcBef>
                <a:spcPct val="0"/>
              </a:spcBef>
            </a:pPr>
            <a:r>
              <a:rPr lang="ar-EG" b="true" sz="8000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التسليمات الرئيسية على </a:t>
            </a: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مدار </a:t>
            </a:r>
            <a:r>
              <a:rPr lang="en-US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12</a:t>
            </a: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أسبوعاً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71287" y="3591253"/>
            <a:ext cx="3650980" cy="398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312"/>
              </a:lnSpc>
            </a:pPr>
            <a:r>
              <a:rPr lang="ar-EG" sz="206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الوضع الحالي مقابل الهدف المطلوب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7764959"/>
            <a:ext cx="16230600" cy="1493341"/>
            <a:chOff x="0" y="0"/>
            <a:chExt cx="21598943" cy="19872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598944" cy="1987286"/>
            </a:xfrm>
            <a:custGeom>
              <a:avLst/>
              <a:gdLst/>
              <a:ahLst/>
              <a:cxnLst/>
              <a:rect r="r" b="b" t="t" l="l"/>
              <a:pathLst>
                <a:path h="1987286" w="21598944">
                  <a:moveTo>
                    <a:pt x="0" y="44192"/>
                  </a:moveTo>
                  <a:cubicBezTo>
                    <a:pt x="0" y="19770"/>
                    <a:pt x="23415" y="0"/>
                    <a:pt x="52338" y="0"/>
                  </a:cubicBezTo>
                  <a:lnTo>
                    <a:pt x="21546604" y="0"/>
                  </a:lnTo>
                  <a:cubicBezTo>
                    <a:pt x="21575528" y="0"/>
                    <a:pt x="21598944" y="19770"/>
                    <a:pt x="21598944" y="44192"/>
                  </a:cubicBezTo>
                  <a:lnTo>
                    <a:pt x="21598944" y="1943091"/>
                  </a:lnTo>
                  <a:cubicBezTo>
                    <a:pt x="21598944" y="1967513"/>
                    <a:pt x="21575528" y="1987286"/>
                    <a:pt x="21546604" y="1987286"/>
                  </a:cubicBezTo>
                  <a:lnTo>
                    <a:pt x="52338" y="1987286"/>
                  </a:lnTo>
                  <a:cubicBezTo>
                    <a:pt x="23415" y="1987286"/>
                    <a:pt x="0" y="1967513"/>
                    <a:pt x="0" y="1943091"/>
                  </a:cubicBezTo>
                  <a:close/>
                </a:path>
              </a:pathLst>
            </a:custGeom>
            <a:solidFill>
              <a:srgbClr val="FCF2B5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2064329" y="7999983"/>
            <a:ext cx="556804" cy="445343"/>
            <a:chOff x="0" y="0"/>
            <a:chExt cx="442118" cy="353615"/>
          </a:xfrm>
        </p:grpSpPr>
        <p:sp>
          <p:nvSpPr>
            <p:cNvPr name="Freeform 6" id="6" descr="preencoded.png"/>
            <p:cNvSpPr/>
            <p:nvPr/>
          </p:nvSpPr>
          <p:spPr>
            <a:xfrm flipH="false" flipV="false" rot="0">
              <a:off x="0" y="0"/>
              <a:ext cx="442087" cy="353568"/>
            </a:xfrm>
            <a:custGeom>
              <a:avLst/>
              <a:gdLst/>
              <a:ahLst/>
              <a:cxnLst/>
              <a:rect r="r" b="b" t="t" l="l"/>
              <a:pathLst>
                <a:path h="353568" w="442087">
                  <a:moveTo>
                    <a:pt x="0" y="0"/>
                  </a:moveTo>
                  <a:lnTo>
                    <a:pt x="442087" y="0"/>
                  </a:lnTo>
                  <a:lnTo>
                    <a:pt x="442087" y="353568"/>
                  </a:lnTo>
                  <a:lnTo>
                    <a:pt x="0" y="3535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1" r="-7" b="-24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535954" y="8046864"/>
            <a:ext cx="7318494" cy="398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312"/>
              </a:lnSpc>
            </a:pPr>
            <a:r>
              <a:rPr lang="ar-EG" b="true" sz="2062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الفجوة المتبقية:</a:t>
            </a:r>
            <a:r>
              <a:rPr lang="ar-EG" sz="2062">
                <a:solidFill>
                  <a:srgbClr val="00000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en-US" sz="2062">
                <a:solidFill>
                  <a:srgbClr val="000000"/>
                </a:solidFill>
                <a:latin typeface="29LT Riwaya"/>
                <a:ea typeface="29LT Riwaya"/>
                <a:cs typeface="29LT Riwaya"/>
                <a:sym typeface="29LT Riwaya"/>
              </a:rPr>
              <a:t>450</a:t>
            </a:r>
            <a:r>
              <a:rPr lang="ar-EG" sz="2062">
                <a:solidFill>
                  <a:srgbClr val="00000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يوميًا (</a:t>
            </a:r>
            <a:r>
              <a:rPr lang="en-US" sz="2062">
                <a:solidFill>
                  <a:srgbClr val="000000"/>
                </a:solidFill>
                <a:latin typeface="29LT Riwaya"/>
                <a:ea typeface="29LT Riwaya"/>
                <a:cs typeface="29LT Riwaya"/>
                <a:sym typeface="29LT Riwaya"/>
              </a:rPr>
              <a:t>20</a:t>
            </a:r>
            <a:r>
              <a:rPr lang="ar-EG" sz="2062">
                <a:solidFill>
                  <a:srgbClr val="00000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% من الهدف الطموح)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21440" y="8598099"/>
            <a:ext cx="7318494" cy="398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312"/>
              </a:lnSpc>
            </a:pPr>
            <a:r>
              <a:rPr lang="ar-EG" sz="2062">
                <a:solidFill>
                  <a:srgbClr val="00000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بعد تنفيذ خطتنا المبدئية، ستتبقى فجوة يجب سدها للوصول إلى أهدافكم الكاملة.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000125"/>
            <a:ext cx="16230600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000"/>
              </a:lnSpc>
              <a:spcBef>
                <a:spcPct val="0"/>
              </a:spcBef>
            </a:pPr>
            <a:r>
              <a:rPr lang="ar-EG" sz="4800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تحليل </a:t>
            </a: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الفجوة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2074" y="1826449"/>
            <a:ext cx="16157226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10000"/>
              </a:lnSpc>
              <a:spcBef>
                <a:spcPct val="0"/>
              </a:spcBef>
            </a:pPr>
            <a:r>
              <a:rPr lang="ar-EG" b="true" sz="8000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الوضع الحالي مقابل الهدف ال</a:t>
            </a: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مطلوب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82547" y="4742190"/>
            <a:ext cx="3204912" cy="575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4605"/>
              </a:lnSpc>
              <a:spcBef>
                <a:spcPct val="0"/>
              </a:spcBef>
            </a:pPr>
            <a:r>
              <a:rPr lang="ar-EG" b="true" sz="36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الوضع الحالي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47739" y="5559922"/>
            <a:ext cx="4874527" cy="785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280"/>
              </a:lnSpc>
            </a:pPr>
            <a:r>
              <a:rPr lang="en-US" b="true" sz="5012">
                <a:solidFill>
                  <a:srgbClr val="AC5039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1,450</a:t>
            </a:r>
            <a:r>
              <a:rPr lang="ar-EG" b="true" sz="5012">
                <a:solidFill>
                  <a:srgbClr val="201B18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 ريال/يوم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47739" y="6560194"/>
            <a:ext cx="4874527" cy="387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200"/>
              </a:lnSpc>
            </a:pPr>
            <a:r>
              <a:rPr lang="ar-EG" sz="199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(</a:t>
            </a:r>
            <a:r>
              <a:rPr lang="en-US" sz="199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43,500</a:t>
            </a:r>
            <a:r>
              <a:rPr lang="ar-EG" sz="199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شهريًا)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986676" y="4742190"/>
            <a:ext cx="2648845" cy="575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4605"/>
              </a:lnSpc>
              <a:spcBef>
                <a:spcPct val="0"/>
              </a:spcBef>
            </a:pPr>
            <a:r>
              <a:rPr lang="ar-EG" b="true" sz="36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خطتنا (</a:t>
            </a:r>
            <a:r>
              <a:rPr lang="en-US" b="true" sz="36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3</a:t>
            </a:r>
            <a:r>
              <a:rPr lang="ar-EG" b="true" sz="36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أشهر)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73835" y="5574336"/>
            <a:ext cx="4874527" cy="785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280"/>
              </a:lnSpc>
            </a:pPr>
            <a:r>
              <a:rPr lang="en-US" b="true" sz="5012">
                <a:solidFill>
                  <a:srgbClr val="009490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1,800</a:t>
            </a:r>
            <a:r>
              <a:rPr lang="ar-EG" b="true" sz="5012">
                <a:solidFill>
                  <a:srgbClr val="201B18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 ريال/يوم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73835" y="6560194"/>
            <a:ext cx="4874527" cy="387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200"/>
              </a:lnSpc>
            </a:pPr>
            <a:r>
              <a:rPr lang="ar-EG" sz="199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(</a:t>
            </a:r>
            <a:r>
              <a:rPr lang="en-US" sz="199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54,000</a:t>
            </a:r>
            <a:r>
              <a:rPr lang="ar-EG" sz="199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شهريًا)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73915" y="4742190"/>
            <a:ext cx="3204912" cy="575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4605"/>
              </a:lnSpc>
              <a:spcBef>
                <a:spcPct val="0"/>
              </a:spcBef>
            </a:pPr>
            <a:r>
              <a:rPr lang="ar-EG" b="true" sz="36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الهدف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8408" y="5457825"/>
            <a:ext cx="4874527" cy="785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280"/>
              </a:lnSpc>
            </a:pPr>
            <a:r>
              <a:rPr lang="en-US" b="true" sz="5012">
                <a:solidFill>
                  <a:srgbClr val="4DACC4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2,250</a:t>
            </a:r>
            <a:r>
              <a:rPr lang="ar-EG" b="true" sz="5012">
                <a:solidFill>
                  <a:srgbClr val="201B18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 ريال/يوم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18408" y="6560194"/>
            <a:ext cx="4874527" cy="387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200"/>
              </a:lnSpc>
            </a:pPr>
            <a:r>
              <a:rPr lang="ar-EG" sz="199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(</a:t>
            </a:r>
            <a:r>
              <a:rPr lang="en-US" sz="199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67,500</a:t>
            </a:r>
            <a:r>
              <a:rPr lang="ar-EG" sz="199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شهريًا)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0320" y="3480624"/>
            <a:ext cx="15560940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999"/>
              </a:lnSpc>
            </a:pPr>
            <a:r>
              <a:rPr lang="ar-EG" sz="1874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للوصول إلى الهدف ، ثلاثة خيارات استراتيجية قابلة للتنفيذ، مع إبراز الخيار الموصى به لفعاليته وكفاءته.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913505" y="4290249"/>
            <a:ext cx="5067756" cy="2884349"/>
            <a:chOff x="0" y="0"/>
            <a:chExt cx="7203282" cy="40997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9050" y="16258"/>
              <a:ext cx="7165213" cy="4067331"/>
            </a:xfrm>
            <a:custGeom>
              <a:avLst/>
              <a:gdLst/>
              <a:ahLst/>
              <a:cxnLst/>
              <a:rect r="r" b="b" t="t" l="l"/>
              <a:pathLst>
                <a:path h="4067331" w="7165213">
                  <a:moveTo>
                    <a:pt x="0" y="41077"/>
                  </a:moveTo>
                  <a:cubicBezTo>
                    <a:pt x="0" y="18425"/>
                    <a:pt x="21590" y="0"/>
                    <a:pt x="48260" y="0"/>
                  </a:cubicBezTo>
                  <a:lnTo>
                    <a:pt x="7116953" y="0"/>
                  </a:lnTo>
                  <a:cubicBezTo>
                    <a:pt x="7143623" y="0"/>
                    <a:pt x="7165213" y="18425"/>
                    <a:pt x="7165213" y="41077"/>
                  </a:cubicBezTo>
                  <a:lnTo>
                    <a:pt x="7165213" y="4026253"/>
                  </a:lnTo>
                  <a:cubicBezTo>
                    <a:pt x="7165213" y="4048905"/>
                    <a:pt x="7143623" y="4067330"/>
                    <a:pt x="7116953" y="4067330"/>
                  </a:cubicBezTo>
                  <a:lnTo>
                    <a:pt x="48260" y="4067330"/>
                  </a:lnTo>
                  <a:cubicBezTo>
                    <a:pt x="21590" y="4067330"/>
                    <a:pt x="0" y="4048905"/>
                    <a:pt x="0" y="4026253"/>
                  </a:cubicBezTo>
                  <a:close/>
                </a:path>
              </a:pathLst>
            </a:custGeom>
            <a:solidFill>
              <a:srgbClr val="F3E7D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03313" cy="4099854"/>
            </a:xfrm>
            <a:custGeom>
              <a:avLst/>
              <a:gdLst/>
              <a:ahLst/>
              <a:cxnLst/>
              <a:rect r="r" b="b" t="t" l="l"/>
              <a:pathLst>
                <a:path h="4099854" w="7203313">
                  <a:moveTo>
                    <a:pt x="0" y="57335"/>
                  </a:moveTo>
                  <a:cubicBezTo>
                    <a:pt x="0" y="25579"/>
                    <a:pt x="30226" y="0"/>
                    <a:pt x="67310" y="0"/>
                  </a:cubicBezTo>
                  <a:lnTo>
                    <a:pt x="7136003" y="0"/>
                  </a:lnTo>
                  <a:lnTo>
                    <a:pt x="7136003" y="16258"/>
                  </a:lnTo>
                  <a:lnTo>
                    <a:pt x="7136003" y="0"/>
                  </a:lnTo>
                  <a:cubicBezTo>
                    <a:pt x="7173087" y="0"/>
                    <a:pt x="7203313" y="25579"/>
                    <a:pt x="7203313" y="57335"/>
                  </a:cubicBezTo>
                  <a:lnTo>
                    <a:pt x="7184263" y="57335"/>
                  </a:lnTo>
                  <a:lnTo>
                    <a:pt x="7203313" y="57335"/>
                  </a:lnTo>
                  <a:lnTo>
                    <a:pt x="7203313" y="4042511"/>
                  </a:lnTo>
                  <a:lnTo>
                    <a:pt x="7184263" y="4042511"/>
                  </a:lnTo>
                  <a:lnTo>
                    <a:pt x="7203313" y="4042511"/>
                  </a:lnTo>
                  <a:cubicBezTo>
                    <a:pt x="7203313" y="4074267"/>
                    <a:pt x="7173087" y="4099854"/>
                    <a:pt x="7136003" y="4099854"/>
                  </a:cubicBezTo>
                  <a:lnTo>
                    <a:pt x="7136003" y="4083588"/>
                  </a:lnTo>
                  <a:lnTo>
                    <a:pt x="7136003" y="4099854"/>
                  </a:lnTo>
                  <a:lnTo>
                    <a:pt x="67310" y="4099854"/>
                  </a:lnTo>
                  <a:lnTo>
                    <a:pt x="67310" y="4083588"/>
                  </a:lnTo>
                  <a:lnTo>
                    <a:pt x="67310" y="4099854"/>
                  </a:lnTo>
                  <a:cubicBezTo>
                    <a:pt x="30226" y="4099854"/>
                    <a:pt x="0" y="4074267"/>
                    <a:pt x="0" y="4042511"/>
                  </a:cubicBezTo>
                  <a:lnTo>
                    <a:pt x="0" y="57335"/>
                  </a:lnTo>
                  <a:lnTo>
                    <a:pt x="19050" y="57335"/>
                  </a:lnTo>
                  <a:lnTo>
                    <a:pt x="0" y="57335"/>
                  </a:lnTo>
                  <a:moveTo>
                    <a:pt x="38100" y="57335"/>
                  </a:moveTo>
                  <a:lnTo>
                    <a:pt x="38100" y="4042511"/>
                  </a:lnTo>
                  <a:lnTo>
                    <a:pt x="19050" y="4042511"/>
                  </a:lnTo>
                  <a:lnTo>
                    <a:pt x="38100" y="4042511"/>
                  </a:lnTo>
                  <a:cubicBezTo>
                    <a:pt x="38100" y="4056167"/>
                    <a:pt x="51181" y="4067331"/>
                    <a:pt x="67310" y="4067331"/>
                  </a:cubicBezTo>
                  <a:lnTo>
                    <a:pt x="7136003" y="4067331"/>
                  </a:lnTo>
                  <a:cubicBezTo>
                    <a:pt x="7152132" y="4067331"/>
                    <a:pt x="7165213" y="4056167"/>
                    <a:pt x="7165213" y="4042511"/>
                  </a:cubicBezTo>
                  <a:lnTo>
                    <a:pt x="7165213" y="57335"/>
                  </a:lnTo>
                  <a:cubicBezTo>
                    <a:pt x="7165213" y="43679"/>
                    <a:pt x="7152132" y="32515"/>
                    <a:pt x="7136003" y="32515"/>
                  </a:cubicBezTo>
                  <a:lnTo>
                    <a:pt x="67310" y="32515"/>
                  </a:lnTo>
                  <a:lnTo>
                    <a:pt x="67310" y="16258"/>
                  </a:lnTo>
                  <a:lnTo>
                    <a:pt x="67310" y="32515"/>
                  </a:lnTo>
                  <a:cubicBezTo>
                    <a:pt x="51181" y="32515"/>
                    <a:pt x="38100" y="43679"/>
                    <a:pt x="38100" y="57335"/>
                  </a:cubicBezTo>
                  <a:close/>
                </a:path>
              </a:pathLst>
            </a:custGeom>
            <a:solidFill>
              <a:srgbClr val="D8D4D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953712" y="4330456"/>
            <a:ext cx="4987342" cy="677376"/>
            <a:chOff x="0" y="0"/>
            <a:chExt cx="7088982" cy="9628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089013" cy="962787"/>
            </a:xfrm>
            <a:custGeom>
              <a:avLst/>
              <a:gdLst/>
              <a:ahLst/>
              <a:cxnLst/>
              <a:rect r="r" b="b" t="t" l="l"/>
              <a:pathLst>
                <a:path h="962787" w="7089013">
                  <a:moveTo>
                    <a:pt x="0" y="2413"/>
                  </a:moveTo>
                  <a:cubicBezTo>
                    <a:pt x="0" y="1143"/>
                    <a:pt x="1143" y="0"/>
                    <a:pt x="2413" y="0"/>
                  </a:cubicBezTo>
                  <a:lnTo>
                    <a:pt x="7086600" y="0"/>
                  </a:lnTo>
                  <a:cubicBezTo>
                    <a:pt x="7087997" y="0"/>
                    <a:pt x="7089013" y="1143"/>
                    <a:pt x="7089013" y="2413"/>
                  </a:cubicBezTo>
                  <a:lnTo>
                    <a:pt x="7089013" y="960374"/>
                  </a:lnTo>
                  <a:cubicBezTo>
                    <a:pt x="7089013" y="961771"/>
                    <a:pt x="7087870" y="962787"/>
                    <a:pt x="7086600" y="962787"/>
                  </a:cubicBezTo>
                  <a:lnTo>
                    <a:pt x="2413" y="962787"/>
                  </a:lnTo>
                  <a:cubicBezTo>
                    <a:pt x="1016" y="962787"/>
                    <a:pt x="0" y="961644"/>
                    <a:pt x="0" y="960374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2179458" y="4438309"/>
            <a:ext cx="4613751" cy="473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3752"/>
              </a:lnSpc>
              <a:spcBef>
                <a:spcPct val="0"/>
              </a:spcBef>
            </a:pPr>
            <a:r>
              <a:rPr lang="ar-EG" b="true" sz="3001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الخيار الأول: زيادة الميزانية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79458" y="5291401"/>
            <a:ext cx="4535851" cy="344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265254" indent="-132627" lvl="1">
              <a:lnSpc>
                <a:spcPts val="2814"/>
              </a:lnSpc>
              <a:buFont typeface="Arial"/>
              <a:buChar char="•"/>
            </a:pP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زيادة الميزانية الشهرية إلى </a:t>
            </a:r>
            <a:r>
              <a:rPr lang="en-US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7,000</a:t>
            </a: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79458" y="5731723"/>
            <a:ext cx="4535851" cy="344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265254" indent="-132627" lvl="1">
              <a:lnSpc>
                <a:spcPts val="2814"/>
              </a:lnSpc>
              <a:buFont typeface="Arial"/>
              <a:buChar char="•"/>
            </a:pP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توسيع جميع الحملات الناجحة.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79458" y="6172045"/>
            <a:ext cx="4535851" cy="344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265254" indent="-132627" lvl="1">
              <a:lnSpc>
                <a:spcPts val="2814"/>
              </a:lnSpc>
              <a:buFont typeface="Arial"/>
              <a:buChar char="•"/>
            </a:pP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تحقيق هدف </a:t>
            </a:r>
            <a:r>
              <a:rPr lang="en-US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2,250</a:t>
            </a: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يوميًا.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79458" y="6612367"/>
            <a:ext cx="4535851" cy="344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265254" indent="-132627" lvl="1">
              <a:lnSpc>
                <a:spcPts val="2814"/>
              </a:lnSpc>
              <a:buFont typeface="Arial"/>
              <a:buChar char="•"/>
            </a:pP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الجدول الزمني: </a:t>
            </a:r>
            <a:r>
              <a:rPr lang="en-US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2</a:t>
            </a: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-</a:t>
            </a:r>
            <a:r>
              <a:rPr lang="en-US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3</a:t>
            </a: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أشهر إضافية.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646810" y="4290249"/>
            <a:ext cx="5067756" cy="2884349"/>
            <a:chOff x="0" y="0"/>
            <a:chExt cx="7203282" cy="40997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9050" y="16258"/>
              <a:ext cx="7165213" cy="4067331"/>
            </a:xfrm>
            <a:custGeom>
              <a:avLst/>
              <a:gdLst/>
              <a:ahLst/>
              <a:cxnLst/>
              <a:rect r="r" b="b" t="t" l="l"/>
              <a:pathLst>
                <a:path h="4067331" w="7165213">
                  <a:moveTo>
                    <a:pt x="0" y="41077"/>
                  </a:moveTo>
                  <a:cubicBezTo>
                    <a:pt x="0" y="18425"/>
                    <a:pt x="21590" y="0"/>
                    <a:pt x="48260" y="0"/>
                  </a:cubicBezTo>
                  <a:lnTo>
                    <a:pt x="7116953" y="0"/>
                  </a:lnTo>
                  <a:cubicBezTo>
                    <a:pt x="7143623" y="0"/>
                    <a:pt x="7165213" y="18425"/>
                    <a:pt x="7165213" y="41077"/>
                  </a:cubicBezTo>
                  <a:lnTo>
                    <a:pt x="7165213" y="4026253"/>
                  </a:lnTo>
                  <a:cubicBezTo>
                    <a:pt x="7165213" y="4048905"/>
                    <a:pt x="7143623" y="4067330"/>
                    <a:pt x="7116953" y="4067330"/>
                  </a:cubicBezTo>
                  <a:lnTo>
                    <a:pt x="48260" y="4067330"/>
                  </a:lnTo>
                  <a:cubicBezTo>
                    <a:pt x="21590" y="4067330"/>
                    <a:pt x="0" y="4048905"/>
                    <a:pt x="0" y="4026253"/>
                  </a:cubicBezTo>
                  <a:close/>
                </a:path>
              </a:pathLst>
            </a:custGeom>
            <a:solidFill>
              <a:srgbClr val="F3E7D4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203313" cy="4099854"/>
            </a:xfrm>
            <a:custGeom>
              <a:avLst/>
              <a:gdLst/>
              <a:ahLst/>
              <a:cxnLst/>
              <a:rect r="r" b="b" t="t" l="l"/>
              <a:pathLst>
                <a:path h="4099854" w="7203313">
                  <a:moveTo>
                    <a:pt x="0" y="57335"/>
                  </a:moveTo>
                  <a:cubicBezTo>
                    <a:pt x="0" y="25579"/>
                    <a:pt x="30226" y="0"/>
                    <a:pt x="67310" y="0"/>
                  </a:cubicBezTo>
                  <a:lnTo>
                    <a:pt x="7136003" y="0"/>
                  </a:lnTo>
                  <a:lnTo>
                    <a:pt x="7136003" y="16258"/>
                  </a:lnTo>
                  <a:lnTo>
                    <a:pt x="7136003" y="0"/>
                  </a:lnTo>
                  <a:cubicBezTo>
                    <a:pt x="7173087" y="0"/>
                    <a:pt x="7203313" y="25579"/>
                    <a:pt x="7203313" y="57335"/>
                  </a:cubicBezTo>
                  <a:lnTo>
                    <a:pt x="7184263" y="57335"/>
                  </a:lnTo>
                  <a:lnTo>
                    <a:pt x="7203313" y="57335"/>
                  </a:lnTo>
                  <a:lnTo>
                    <a:pt x="7203313" y="4042511"/>
                  </a:lnTo>
                  <a:lnTo>
                    <a:pt x="7184263" y="4042511"/>
                  </a:lnTo>
                  <a:lnTo>
                    <a:pt x="7203313" y="4042511"/>
                  </a:lnTo>
                  <a:cubicBezTo>
                    <a:pt x="7203313" y="4074267"/>
                    <a:pt x="7173087" y="4099854"/>
                    <a:pt x="7136003" y="4099854"/>
                  </a:cubicBezTo>
                  <a:lnTo>
                    <a:pt x="7136003" y="4083588"/>
                  </a:lnTo>
                  <a:lnTo>
                    <a:pt x="7136003" y="4099854"/>
                  </a:lnTo>
                  <a:lnTo>
                    <a:pt x="67310" y="4099854"/>
                  </a:lnTo>
                  <a:lnTo>
                    <a:pt x="67310" y="4083588"/>
                  </a:lnTo>
                  <a:lnTo>
                    <a:pt x="67310" y="4099854"/>
                  </a:lnTo>
                  <a:cubicBezTo>
                    <a:pt x="30226" y="4099854"/>
                    <a:pt x="0" y="4074267"/>
                    <a:pt x="0" y="4042511"/>
                  </a:cubicBezTo>
                  <a:lnTo>
                    <a:pt x="0" y="57335"/>
                  </a:lnTo>
                  <a:lnTo>
                    <a:pt x="19050" y="57335"/>
                  </a:lnTo>
                  <a:lnTo>
                    <a:pt x="0" y="57335"/>
                  </a:lnTo>
                  <a:moveTo>
                    <a:pt x="38100" y="57335"/>
                  </a:moveTo>
                  <a:lnTo>
                    <a:pt x="38100" y="4042511"/>
                  </a:lnTo>
                  <a:lnTo>
                    <a:pt x="19050" y="4042511"/>
                  </a:lnTo>
                  <a:lnTo>
                    <a:pt x="38100" y="4042511"/>
                  </a:lnTo>
                  <a:cubicBezTo>
                    <a:pt x="38100" y="4056167"/>
                    <a:pt x="51181" y="4067331"/>
                    <a:pt x="67310" y="4067331"/>
                  </a:cubicBezTo>
                  <a:lnTo>
                    <a:pt x="7136003" y="4067331"/>
                  </a:lnTo>
                  <a:cubicBezTo>
                    <a:pt x="7152132" y="4067331"/>
                    <a:pt x="7165213" y="4056167"/>
                    <a:pt x="7165213" y="4042511"/>
                  </a:cubicBezTo>
                  <a:lnTo>
                    <a:pt x="7165213" y="57335"/>
                  </a:lnTo>
                  <a:cubicBezTo>
                    <a:pt x="7165213" y="43679"/>
                    <a:pt x="7152132" y="32515"/>
                    <a:pt x="7136003" y="32515"/>
                  </a:cubicBezTo>
                  <a:lnTo>
                    <a:pt x="67310" y="32515"/>
                  </a:lnTo>
                  <a:lnTo>
                    <a:pt x="67310" y="16258"/>
                  </a:lnTo>
                  <a:lnTo>
                    <a:pt x="67310" y="32515"/>
                  </a:lnTo>
                  <a:cubicBezTo>
                    <a:pt x="51181" y="32515"/>
                    <a:pt x="38100" y="43679"/>
                    <a:pt x="38100" y="57335"/>
                  </a:cubicBezTo>
                  <a:close/>
                </a:path>
              </a:pathLst>
            </a:custGeom>
            <a:solidFill>
              <a:srgbClr val="D8D4D4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687017" y="4330456"/>
            <a:ext cx="4987342" cy="677376"/>
            <a:chOff x="0" y="0"/>
            <a:chExt cx="7088982" cy="96281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089013" cy="962787"/>
            </a:xfrm>
            <a:custGeom>
              <a:avLst/>
              <a:gdLst/>
              <a:ahLst/>
              <a:cxnLst/>
              <a:rect r="r" b="b" t="t" l="l"/>
              <a:pathLst>
                <a:path h="962787" w="7089013">
                  <a:moveTo>
                    <a:pt x="0" y="2413"/>
                  </a:moveTo>
                  <a:cubicBezTo>
                    <a:pt x="0" y="1143"/>
                    <a:pt x="1143" y="0"/>
                    <a:pt x="2413" y="0"/>
                  </a:cubicBezTo>
                  <a:lnTo>
                    <a:pt x="7086600" y="0"/>
                  </a:lnTo>
                  <a:cubicBezTo>
                    <a:pt x="7087997" y="0"/>
                    <a:pt x="7089013" y="1143"/>
                    <a:pt x="7089013" y="2413"/>
                  </a:cubicBezTo>
                  <a:lnTo>
                    <a:pt x="7089013" y="960374"/>
                  </a:lnTo>
                  <a:cubicBezTo>
                    <a:pt x="7089013" y="961771"/>
                    <a:pt x="7087870" y="962787"/>
                    <a:pt x="7086600" y="962787"/>
                  </a:cubicBezTo>
                  <a:lnTo>
                    <a:pt x="2413" y="962787"/>
                  </a:lnTo>
                  <a:cubicBezTo>
                    <a:pt x="1016" y="962787"/>
                    <a:pt x="0" y="961644"/>
                    <a:pt x="0" y="960374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6873811" y="5291401"/>
            <a:ext cx="4535851" cy="344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265254" indent="-132627" lvl="1">
              <a:lnSpc>
                <a:spcPts val="2814"/>
              </a:lnSpc>
              <a:buFont typeface="Arial"/>
              <a:buChar char="•"/>
            </a:pP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رفع متوسط الطلب من </a:t>
            </a:r>
            <a:r>
              <a:rPr lang="en-US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35</a:t>
            </a: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إلى </a:t>
            </a:r>
            <a:r>
              <a:rPr lang="en-US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45</a:t>
            </a: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73811" y="5731723"/>
            <a:ext cx="4535851" cy="344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265254" indent="-132627" lvl="1">
              <a:lnSpc>
                <a:spcPts val="2814"/>
              </a:lnSpc>
              <a:buFont typeface="Arial"/>
              <a:buChar char="•"/>
            </a:pP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تطوير باقات المنتجات والبيع الإضافي.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73811" y="6172045"/>
            <a:ext cx="4535851" cy="344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265254" indent="-132627" lvl="1">
              <a:lnSpc>
                <a:spcPts val="2814"/>
              </a:lnSpc>
              <a:buFont typeface="Arial"/>
              <a:buChar char="•"/>
            </a:pP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تنفيذ برامج الولاء.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873811" y="6612367"/>
            <a:ext cx="4535851" cy="344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265254" indent="-132627" lvl="1">
              <a:lnSpc>
                <a:spcPts val="2814"/>
              </a:lnSpc>
              <a:buFont typeface="Arial"/>
              <a:buChar char="•"/>
            </a:pP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الجدول الزمني: </a:t>
            </a:r>
            <a:r>
              <a:rPr lang="en-US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1</a:t>
            </a: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-</a:t>
            </a:r>
            <a:r>
              <a:rPr lang="en-US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2</a:t>
            </a: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شهر.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380113" y="4290249"/>
            <a:ext cx="5067756" cy="2884349"/>
            <a:chOff x="0" y="0"/>
            <a:chExt cx="7203282" cy="409979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9050" y="16258"/>
              <a:ext cx="7165213" cy="4067331"/>
            </a:xfrm>
            <a:custGeom>
              <a:avLst/>
              <a:gdLst/>
              <a:ahLst/>
              <a:cxnLst/>
              <a:rect r="r" b="b" t="t" l="l"/>
              <a:pathLst>
                <a:path h="4067331" w="7165213">
                  <a:moveTo>
                    <a:pt x="0" y="41077"/>
                  </a:moveTo>
                  <a:cubicBezTo>
                    <a:pt x="0" y="18425"/>
                    <a:pt x="21590" y="0"/>
                    <a:pt x="48260" y="0"/>
                  </a:cubicBezTo>
                  <a:lnTo>
                    <a:pt x="7116953" y="0"/>
                  </a:lnTo>
                  <a:cubicBezTo>
                    <a:pt x="7143623" y="0"/>
                    <a:pt x="7165213" y="18425"/>
                    <a:pt x="7165213" y="41077"/>
                  </a:cubicBezTo>
                  <a:lnTo>
                    <a:pt x="7165213" y="4026253"/>
                  </a:lnTo>
                  <a:cubicBezTo>
                    <a:pt x="7165213" y="4048905"/>
                    <a:pt x="7143623" y="4067330"/>
                    <a:pt x="7116953" y="4067330"/>
                  </a:cubicBezTo>
                  <a:lnTo>
                    <a:pt x="48260" y="4067330"/>
                  </a:lnTo>
                  <a:cubicBezTo>
                    <a:pt x="21590" y="4067330"/>
                    <a:pt x="0" y="4048905"/>
                    <a:pt x="0" y="4026253"/>
                  </a:cubicBezTo>
                  <a:close/>
                </a:path>
              </a:pathLst>
            </a:custGeom>
            <a:solidFill>
              <a:srgbClr val="F3E7D4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203313" cy="4099854"/>
            </a:xfrm>
            <a:custGeom>
              <a:avLst/>
              <a:gdLst/>
              <a:ahLst/>
              <a:cxnLst/>
              <a:rect r="r" b="b" t="t" l="l"/>
              <a:pathLst>
                <a:path h="4099854" w="7203313">
                  <a:moveTo>
                    <a:pt x="0" y="57335"/>
                  </a:moveTo>
                  <a:cubicBezTo>
                    <a:pt x="0" y="25579"/>
                    <a:pt x="30226" y="0"/>
                    <a:pt x="67310" y="0"/>
                  </a:cubicBezTo>
                  <a:lnTo>
                    <a:pt x="7136003" y="0"/>
                  </a:lnTo>
                  <a:lnTo>
                    <a:pt x="7136003" y="16258"/>
                  </a:lnTo>
                  <a:lnTo>
                    <a:pt x="7136003" y="0"/>
                  </a:lnTo>
                  <a:cubicBezTo>
                    <a:pt x="7173087" y="0"/>
                    <a:pt x="7203313" y="25579"/>
                    <a:pt x="7203313" y="57335"/>
                  </a:cubicBezTo>
                  <a:lnTo>
                    <a:pt x="7184263" y="57335"/>
                  </a:lnTo>
                  <a:lnTo>
                    <a:pt x="7203313" y="57335"/>
                  </a:lnTo>
                  <a:lnTo>
                    <a:pt x="7203313" y="4042511"/>
                  </a:lnTo>
                  <a:lnTo>
                    <a:pt x="7184263" y="4042511"/>
                  </a:lnTo>
                  <a:lnTo>
                    <a:pt x="7203313" y="4042511"/>
                  </a:lnTo>
                  <a:cubicBezTo>
                    <a:pt x="7203313" y="4074267"/>
                    <a:pt x="7173087" y="4099854"/>
                    <a:pt x="7136003" y="4099854"/>
                  </a:cubicBezTo>
                  <a:lnTo>
                    <a:pt x="7136003" y="4083588"/>
                  </a:lnTo>
                  <a:lnTo>
                    <a:pt x="7136003" y="4099854"/>
                  </a:lnTo>
                  <a:lnTo>
                    <a:pt x="67310" y="4099854"/>
                  </a:lnTo>
                  <a:lnTo>
                    <a:pt x="67310" y="4083588"/>
                  </a:lnTo>
                  <a:lnTo>
                    <a:pt x="67310" y="4099854"/>
                  </a:lnTo>
                  <a:cubicBezTo>
                    <a:pt x="30226" y="4099854"/>
                    <a:pt x="0" y="4074267"/>
                    <a:pt x="0" y="4042511"/>
                  </a:cubicBezTo>
                  <a:lnTo>
                    <a:pt x="0" y="57335"/>
                  </a:lnTo>
                  <a:lnTo>
                    <a:pt x="19050" y="57335"/>
                  </a:lnTo>
                  <a:lnTo>
                    <a:pt x="0" y="57335"/>
                  </a:lnTo>
                  <a:moveTo>
                    <a:pt x="38100" y="57335"/>
                  </a:moveTo>
                  <a:lnTo>
                    <a:pt x="38100" y="4042511"/>
                  </a:lnTo>
                  <a:lnTo>
                    <a:pt x="19050" y="4042511"/>
                  </a:lnTo>
                  <a:lnTo>
                    <a:pt x="38100" y="4042511"/>
                  </a:lnTo>
                  <a:cubicBezTo>
                    <a:pt x="38100" y="4056167"/>
                    <a:pt x="51181" y="4067331"/>
                    <a:pt x="67310" y="4067331"/>
                  </a:cubicBezTo>
                  <a:lnTo>
                    <a:pt x="7136003" y="4067331"/>
                  </a:lnTo>
                  <a:cubicBezTo>
                    <a:pt x="7152132" y="4067331"/>
                    <a:pt x="7165213" y="4056167"/>
                    <a:pt x="7165213" y="4042511"/>
                  </a:cubicBezTo>
                  <a:lnTo>
                    <a:pt x="7165213" y="57335"/>
                  </a:lnTo>
                  <a:cubicBezTo>
                    <a:pt x="7165213" y="43679"/>
                    <a:pt x="7152132" y="32515"/>
                    <a:pt x="7136003" y="32515"/>
                  </a:cubicBezTo>
                  <a:lnTo>
                    <a:pt x="67310" y="32515"/>
                  </a:lnTo>
                  <a:lnTo>
                    <a:pt x="67310" y="16258"/>
                  </a:lnTo>
                  <a:lnTo>
                    <a:pt x="67310" y="32515"/>
                  </a:lnTo>
                  <a:cubicBezTo>
                    <a:pt x="51181" y="32515"/>
                    <a:pt x="38100" y="43679"/>
                    <a:pt x="38100" y="57335"/>
                  </a:cubicBezTo>
                  <a:close/>
                </a:path>
              </a:pathLst>
            </a:custGeom>
            <a:solidFill>
              <a:srgbClr val="D8D4D4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420320" y="4330456"/>
            <a:ext cx="4987342" cy="677376"/>
            <a:chOff x="0" y="0"/>
            <a:chExt cx="7088982" cy="96281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089013" cy="962787"/>
            </a:xfrm>
            <a:custGeom>
              <a:avLst/>
              <a:gdLst/>
              <a:ahLst/>
              <a:cxnLst/>
              <a:rect r="r" b="b" t="t" l="l"/>
              <a:pathLst>
                <a:path h="962787" w="7089013">
                  <a:moveTo>
                    <a:pt x="0" y="2413"/>
                  </a:moveTo>
                  <a:cubicBezTo>
                    <a:pt x="0" y="1143"/>
                    <a:pt x="1143" y="0"/>
                    <a:pt x="2413" y="0"/>
                  </a:cubicBezTo>
                  <a:lnTo>
                    <a:pt x="7086600" y="0"/>
                  </a:lnTo>
                  <a:cubicBezTo>
                    <a:pt x="7087997" y="0"/>
                    <a:pt x="7089013" y="1143"/>
                    <a:pt x="7089013" y="2413"/>
                  </a:cubicBezTo>
                  <a:lnTo>
                    <a:pt x="7089013" y="960374"/>
                  </a:lnTo>
                  <a:cubicBezTo>
                    <a:pt x="7089013" y="961771"/>
                    <a:pt x="7087870" y="962787"/>
                    <a:pt x="7086600" y="962787"/>
                  </a:cubicBezTo>
                  <a:lnTo>
                    <a:pt x="2413" y="962787"/>
                  </a:lnTo>
                  <a:cubicBezTo>
                    <a:pt x="1016" y="962787"/>
                    <a:pt x="0" y="961644"/>
                    <a:pt x="0" y="960374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646066" y="5291401"/>
            <a:ext cx="4535851" cy="344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265254" indent="-132627" lvl="1">
              <a:lnSpc>
                <a:spcPts val="2814"/>
              </a:lnSpc>
              <a:buFont typeface="Arial"/>
              <a:buChar char="•"/>
            </a:pP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زيادة الميزانية إلى </a:t>
            </a:r>
            <a:r>
              <a:rPr lang="en-US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6,000</a:t>
            </a: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46066" y="5731723"/>
            <a:ext cx="4535851" cy="344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265254" indent="-132627" lvl="1">
              <a:lnSpc>
                <a:spcPts val="2814"/>
              </a:lnSpc>
              <a:buFont typeface="Arial"/>
              <a:buChar char="•"/>
            </a:pP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تحسين متوسط الطلب إلى </a:t>
            </a:r>
            <a:r>
              <a:rPr lang="en-US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40</a:t>
            </a: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46066" y="6172045"/>
            <a:ext cx="4535851" cy="344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265254" indent="-132627" lvl="1">
              <a:lnSpc>
                <a:spcPts val="2814"/>
              </a:lnSpc>
              <a:buFont typeface="Arial"/>
              <a:buChar char="•"/>
            </a:pP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الطريق الأكثر فعالية من حيث التكلفة للهدف.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46066" y="6612367"/>
            <a:ext cx="4535851" cy="344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265254" indent="-132627" lvl="1">
              <a:lnSpc>
                <a:spcPts val="2814"/>
              </a:lnSpc>
              <a:buFont typeface="Arial"/>
              <a:buChar char="•"/>
            </a:pPr>
            <a:r>
              <a:rPr lang="ar-EG" sz="1758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الجدول الزمني: شهرين.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842516" y="7536547"/>
            <a:ext cx="16602967" cy="39589"/>
            <a:chOff x="0" y="0"/>
            <a:chExt cx="22137290" cy="5278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2137243" cy="52832"/>
            </a:xfrm>
            <a:custGeom>
              <a:avLst/>
              <a:gdLst/>
              <a:ahLst/>
              <a:cxnLst/>
              <a:rect r="r" b="b" t="t" l="l"/>
              <a:pathLst>
                <a:path h="52832" w="22137243">
                  <a:moveTo>
                    <a:pt x="0" y="0"/>
                  </a:moveTo>
                  <a:lnTo>
                    <a:pt x="22137243" y="0"/>
                  </a:lnTo>
                  <a:lnTo>
                    <a:pt x="22137243" y="52832"/>
                  </a:lnTo>
                  <a:lnTo>
                    <a:pt x="0" y="52832"/>
                  </a:lnTo>
                  <a:close/>
                </a:path>
              </a:pathLst>
            </a:custGeom>
            <a:solidFill>
              <a:srgbClr val="504C49">
                <a:alpha val="24706"/>
              </a:srgbClr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0886135" y="7918082"/>
            <a:ext cx="6373165" cy="503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4000"/>
              </a:lnSpc>
              <a:spcBef>
                <a:spcPct val="0"/>
              </a:spcBef>
            </a:pPr>
            <a:r>
              <a:rPr lang="ar-EG" b="true" sz="3200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المسار الموصى به: الاستراتيجية المختلطة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42516" y="8598079"/>
            <a:ext cx="16283131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000"/>
              </a:lnSpc>
            </a:pPr>
            <a:r>
              <a:rPr lang="ar-EG" b="true" sz="1874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المرحلة الأولى (الأشهر </a:t>
            </a:r>
            <a:r>
              <a:rPr lang="en-US" b="true" sz="1874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1</a:t>
            </a:r>
            <a:r>
              <a:rPr lang="ar-EG" b="true" sz="1874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-</a:t>
            </a:r>
            <a:r>
              <a:rPr lang="en-US" b="true" sz="1874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3</a:t>
            </a:r>
            <a:r>
              <a:rPr lang="ar-EG" b="true" sz="1874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):</a:t>
            </a:r>
            <a:r>
              <a:rPr lang="ar-EG" sz="1874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الخطة الحالية (</a:t>
            </a:r>
            <a:r>
              <a:rPr lang="en-US" sz="1874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4,500</a:t>
            </a:r>
            <a:r>
              <a:rPr lang="ar-EG" sz="1874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شهريًا، تحقيق </a:t>
            </a:r>
            <a:r>
              <a:rPr lang="en-US" sz="1874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1,800</a:t>
            </a:r>
            <a:r>
              <a:rPr lang="ar-EG" sz="1874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يوميًا) لبناء الأساس.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42516" y="9253964"/>
            <a:ext cx="16333739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000"/>
              </a:lnSpc>
            </a:pPr>
            <a:r>
              <a:rPr lang="ar-EG" b="true" sz="1874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المرحلة الثانية (الأشهر </a:t>
            </a:r>
            <a:r>
              <a:rPr lang="en-US" b="true" sz="1874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4</a:t>
            </a:r>
            <a:r>
              <a:rPr lang="ar-EG" b="true" sz="1874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-</a:t>
            </a:r>
            <a:r>
              <a:rPr lang="en-US" b="true" sz="1874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5</a:t>
            </a:r>
            <a:r>
              <a:rPr lang="ar-EG" b="true" sz="1874">
                <a:solidFill>
                  <a:srgbClr val="504C4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):</a:t>
            </a:r>
            <a:r>
              <a:rPr lang="ar-EG" sz="1874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التوسع المختلط (ميزانية </a:t>
            </a:r>
            <a:r>
              <a:rPr lang="en-US" sz="1874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6,000</a:t>
            </a:r>
            <a:r>
              <a:rPr lang="ar-EG" sz="1874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شهريًا وزيادة متوسط الطلب إلى </a:t>
            </a:r>
            <a:r>
              <a:rPr lang="en-US" sz="1874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40</a:t>
            </a:r>
            <a:r>
              <a:rPr lang="ar-EG" sz="1874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ريال) لتحقيق الهدف النهائي </a:t>
            </a:r>
            <a:r>
              <a:rPr lang="en-US" sz="1874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2,250</a:t>
            </a:r>
            <a:r>
              <a:rPr lang="ar-EG" sz="1874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يوميًا.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28700" y="1000125"/>
            <a:ext cx="16230600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000"/>
              </a:lnSpc>
              <a:spcBef>
                <a:spcPct val="0"/>
              </a:spcBef>
            </a:pPr>
            <a:r>
              <a:rPr lang="ar-EG" sz="4800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خيارات سد </a:t>
            </a: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الفجوة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02074" y="1826449"/>
            <a:ext cx="16157226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10000"/>
              </a:lnSpc>
              <a:spcBef>
                <a:spcPct val="0"/>
              </a:spcBef>
            </a:pPr>
            <a:r>
              <a:rPr lang="ar-EG" b="true" sz="8000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لتحقيق الهدف الكا</a:t>
            </a: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مل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873811" y="4438309"/>
            <a:ext cx="4613751" cy="473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3752"/>
              </a:lnSpc>
              <a:spcBef>
                <a:spcPct val="0"/>
              </a:spcBef>
            </a:pPr>
            <a:r>
              <a:rPr lang="ar-EG" b="true" sz="3001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الخيار ال</a:t>
            </a:r>
            <a:r>
              <a:rPr lang="ar-EG" b="true" sz="3001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ثاني</a:t>
            </a:r>
            <a:r>
              <a:rPr lang="ar-EG" b="true" sz="3001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: </a:t>
            </a:r>
            <a:r>
              <a:rPr lang="ar-EG" b="true" sz="3001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تحس</a:t>
            </a:r>
            <a:r>
              <a:rPr lang="ar-EG" b="true" sz="3001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ي</a:t>
            </a:r>
            <a:r>
              <a:rPr lang="ar-EG" b="true" sz="3001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ن قيم</a:t>
            </a:r>
            <a:r>
              <a:rPr lang="ar-EG" b="true" sz="3001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ة ال</a:t>
            </a:r>
            <a:r>
              <a:rPr lang="ar-EG" b="true" sz="3001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طلب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673428" y="4438309"/>
            <a:ext cx="4613751" cy="473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3752"/>
              </a:lnSpc>
              <a:spcBef>
                <a:spcPct val="0"/>
              </a:spcBef>
            </a:pPr>
            <a:r>
              <a:rPr lang="ar-EG" b="true" sz="3001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الخيار ال</a:t>
            </a:r>
            <a:r>
              <a:rPr lang="ar-EG" b="true" sz="3001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ثا</a:t>
            </a:r>
            <a:r>
              <a:rPr lang="ar-EG" b="true" sz="3001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ل</a:t>
            </a:r>
            <a:r>
              <a:rPr lang="ar-EG" b="true" sz="3001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ث</a:t>
            </a:r>
            <a:r>
              <a:rPr lang="ar-EG" b="true" sz="3001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: ا</a:t>
            </a:r>
            <a:r>
              <a:rPr lang="ar-EG" b="true" sz="3001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لنهج</a:t>
            </a:r>
            <a:r>
              <a:rPr lang="ar-EG" b="true" sz="3001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الم</a:t>
            </a:r>
            <a:r>
              <a:rPr lang="ar-EG" b="true" sz="3001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ختلط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0125"/>
            <a:ext cx="16230600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000"/>
              </a:lnSpc>
              <a:spcBef>
                <a:spcPct val="0"/>
              </a:spcBef>
            </a:pPr>
            <a:r>
              <a:rPr lang="ar-EG" sz="4800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إدارة </a:t>
            </a: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المخاطر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826449"/>
            <a:ext cx="18288000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10000"/>
              </a:lnSpc>
              <a:spcBef>
                <a:spcPct val="0"/>
              </a:spcBef>
            </a:pPr>
            <a:r>
              <a:rPr lang="ar-EG" b="true" sz="8000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استراتيجية تخفيف المخاطر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95533" y="4972570"/>
            <a:ext cx="4963767" cy="341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487496" indent="-243748" lvl="1">
              <a:lnSpc>
                <a:spcPts val="2792"/>
              </a:lnSpc>
              <a:buFont typeface="Arial"/>
              <a:buChar char="•"/>
            </a:pPr>
            <a:r>
              <a:rPr lang="ar-EG" b="true" sz="2257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الاستجاب</a:t>
            </a:r>
            <a:r>
              <a:rPr lang="ar-EG" b="true" sz="2257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ة: التركيز على تمييز ا</a:t>
            </a:r>
            <a:r>
              <a:rPr lang="ar-EG" b="true" sz="2257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لخدمة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34753" y="3909676"/>
            <a:ext cx="5324547" cy="503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4000"/>
              </a:lnSpc>
              <a:spcBef>
                <a:spcPct val="0"/>
              </a:spcBef>
            </a:pPr>
            <a:r>
              <a:rPr lang="ar-EG" b="true" sz="3200" strike="noStrike" u="none">
                <a:solidFill>
                  <a:srgbClr val="AC503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</a:t>
            </a:r>
            <a:r>
              <a:rPr lang="ar-EG" b="true" sz="3200" strike="noStrike" u="none">
                <a:solidFill>
                  <a:srgbClr val="AC503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مخاط</a:t>
            </a:r>
            <a:r>
              <a:rPr lang="ar-EG" b="true" sz="3200" strike="noStrike" u="none">
                <a:solidFill>
                  <a:srgbClr val="AC503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ر ال</a:t>
            </a:r>
            <a:r>
              <a:rPr lang="ar-EG" b="true" sz="3200" strike="noStrike" u="none">
                <a:solidFill>
                  <a:srgbClr val="AC503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أول: </a:t>
            </a:r>
            <a:r>
              <a:rPr lang="ar-EG" b="true" sz="3200" strike="noStrike" u="none">
                <a:solidFill>
                  <a:srgbClr val="AC503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</a:t>
            </a:r>
            <a:r>
              <a:rPr lang="ar-EG" b="true" sz="3200" strike="noStrike" u="none">
                <a:solidFill>
                  <a:srgbClr val="AC503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لمناف</a:t>
            </a:r>
            <a:r>
              <a:rPr lang="ar-EG" b="true" sz="3200" strike="noStrike" u="none">
                <a:solidFill>
                  <a:srgbClr val="AC503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س</a:t>
            </a:r>
            <a:r>
              <a:rPr lang="ar-EG" b="true" sz="3200" strike="noStrike" u="none">
                <a:solidFill>
                  <a:srgbClr val="AC503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ة </a:t>
            </a:r>
            <a:r>
              <a:rPr lang="ar-EG" b="true" sz="3200" strike="noStrike" u="none">
                <a:solidFill>
                  <a:srgbClr val="AC503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</a:t>
            </a:r>
            <a:r>
              <a:rPr lang="ar-EG" b="true" sz="3200" strike="noStrike" u="none">
                <a:solidFill>
                  <a:srgbClr val="AC503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لقو</a:t>
            </a:r>
            <a:r>
              <a:rPr lang="ar-EG" b="true" sz="3200" strike="noStrike" u="none">
                <a:solidFill>
                  <a:srgbClr val="AC503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ي</a:t>
            </a:r>
            <a:r>
              <a:rPr lang="ar-EG" b="true" sz="3200" strike="noStrike" u="none">
                <a:solidFill>
                  <a:srgbClr val="AC503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ة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04868" y="5215009"/>
            <a:ext cx="5991382" cy="342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487496" indent="-243748" lvl="1">
              <a:lnSpc>
                <a:spcPts val="2792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الاستجابة: التركيز على تمييز الخدمة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5483" y="3909676"/>
            <a:ext cx="7470767" cy="503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4000"/>
              </a:lnSpc>
              <a:spcBef>
                <a:spcPct val="0"/>
              </a:spcBef>
            </a:pPr>
            <a:r>
              <a:rPr lang="ar-EG" b="true" sz="3200" strike="noStrike" u="none">
                <a:solidFill>
                  <a:srgbClr val="AC503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المخاطر الثاني: تغييرات خوارزميات المنصات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23289" y="4758102"/>
            <a:ext cx="6172961" cy="342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487496" indent="-243748" lvl="1">
              <a:lnSpc>
                <a:spcPts val="2792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التخفيف: تنويع متعدد القنوات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246261" y="7997440"/>
            <a:ext cx="4993989" cy="34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487496" indent="-243748" lvl="1">
              <a:lnSpc>
                <a:spcPts val="2792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الاستجابة: عروض خاصة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85809" y="6655579"/>
            <a:ext cx="8354441" cy="503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4000"/>
              </a:lnSpc>
              <a:spcBef>
                <a:spcPct val="0"/>
              </a:spcBef>
            </a:pPr>
            <a:r>
              <a:rPr lang="ar-EG" b="true" sz="3200" strike="noStrike" u="none">
                <a:solidFill>
                  <a:srgbClr val="AC5039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المخاطر الثالث: تقلبات الطلب الموسمي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46261" y="7485976"/>
            <a:ext cx="4993989" cy="342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487496" indent="-243748" lvl="1">
              <a:lnSpc>
                <a:spcPts val="2792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22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التخفيف: حملات موسمية استراتيجية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8457" y="7301671"/>
            <a:ext cx="7857793" cy="195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595444" indent="-297722" lvl="1">
              <a:lnSpc>
                <a:spcPts val="5378"/>
              </a:lnSpc>
              <a:buFont typeface="Arial"/>
              <a:buChar char="•"/>
            </a:pPr>
            <a:r>
              <a:rPr lang="ar-EG" b="true" sz="27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مراجعات أداء أسبوعية</a:t>
            </a:r>
          </a:p>
          <a:p>
            <a:pPr algn="r" rtl="true" marL="595444" indent="-297722" lvl="1">
              <a:lnSpc>
                <a:spcPts val="5378"/>
              </a:lnSpc>
              <a:buFont typeface="Arial"/>
              <a:buChar char="•"/>
            </a:pPr>
            <a:r>
              <a:rPr lang="ar-EG" b="true" sz="27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تعديلات استراتيجية شهرية</a:t>
            </a:r>
          </a:p>
          <a:p>
            <a:pPr algn="r" rtl="true" marL="595444" indent="-297722" lvl="1">
              <a:lnSpc>
                <a:spcPts val="5378"/>
              </a:lnSpc>
              <a:buFont typeface="Arial"/>
              <a:buChar char="•"/>
            </a:pPr>
            <a:r>
              <a:rPr lang="ar-EG" b="true" sz="2757" strike="noStrike" u="none">
                <a:solidFill>
                  <a:srgbClr val="625F4B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نظام مؤشرات إنذار مبكر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773543" y="6682843"/>
            <a:ext cx="8869793" cy="57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4605"/>
              </a:lnSpc>
              <a:spcBef>
                <a:spcPct val="0"/>
              </a:spcBef>
            </a:pPr>
            <a:r>
              <a:rPr lang="ar-EG" b="true" sz="3684">
                <a:solidFill>
                  <a:srgbClr val="52B9BD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ض</a:t>
            </a:r>
            <a:r>
              <a:rPr lang="ar-EG" b="true" sz="3684" strike="noStrike" u="none">
                <a:solidFill>
                  <a:srgbClr val="52B9BD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ما</a:t>
            </a:r>
            <a:r>
              <a:rPr lang="ar-EG" b="true" sz="3684" strike="noStrike" u="none">
                <a:solidFill>
                  <a:srgbClr val="52B9BD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ن</a:t>
            </a:r>
            <a:r>
              <a:rPr lang="ar-EG" b="true" sz="3684" strike="noStrike" u="none">
                <a:solidFill>
                  <a:srgbClr val="52B9BD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ات الن</a:t>
            </a:r>
            <a:r>
              <a:rPr lang="ar-EG" b="true" sz="3684" strike="noStrike" u="none">
                <a:solidFill>
                  <a:srgbClr val="52B9BD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ج</a:t>
            </a:r>
            <a:r>
              <a:rPr lang="ar-EG" b="true" sz="3684" strike="noStrike" u="none">
                <a:solidFill>
                  <a:srgbClr val="52B9BD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</a:t>
            </a:r>
            <a:r>
              <a:rPr lang="ar-EG" b="true" sz="3684" strike="noStrike" u="none">
                <a:solidFill>
                  <a:srgbClr val="52B9BD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ح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28700" y="2601270"/>
            <a:ext cx="6244387" cy="6244387"/>
            <a:chOff x="0" y="0"/>
            <a:chExt cx="11186120" cy="111861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86160" cy="11186160"/>
            </a:xfrm>
            <a:custGeom>
              <a:avLst/>
              <a:gdLst/>
              <a:ahLst/>
              <a:cxnLst/>
              <a:rect r="r" b="b" t="t" l="l"/>
              <a:pathLst>
                <a:path h="11186160" w="11186160">
                  <a:moveTo>
                    <a:pt x="0" y="0"/>
                  </a:moveTo>
                  <a:lnTo>
                    <a:pt x="11186160" y="0"/>
                  </a:lnTo>
                  <a:lnTo>
                    <a:pt x="11186160" y="11186160"/>
                  </a:lnTo>
                  <a:lnTo>
                    <a:pt x="0" y="111861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0812" t="0" r="-19281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7799588" y="3428193"/>
            <a:ext cx="9382440" cy="34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959"/>
              </a:lnSpc>
            </a:pPr>
            <a:r>
              <a:rPr lang="ar-EG" sz="184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لضمان نجاح الخطة، نلتزم بمراقبة دقيقة للأداء وإجراء تعديلات مستمرة بناءً على البيانات والتحليلات.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115813" y="4607213"/>
            <a:ext cx="3651986" cy="54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429101" indent="-214551" lvl="1">
              <a:lnSpc>
                <a:spcPts val="4968"/>
              </a:lnSpc>
              <a:buFont typeface="Arial"/>
              <a:buChar char="•"/>
            </a:pP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تحليل أداء الحملات والإبداعات.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115813" y="5012502"/>
            <a:ext cx="3651986" cy="54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429101" indent="-214551" lvl="1">
              <a:lnSpc>
                <a:spcPts val="4968"/>
              </a:lnSpc>
              <a:buFont typeface="Arial"/>
              <a:buChar char="•"/>
            </a:pP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تحسين تخصيص الميزانية.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90808" y="5417790"/>
            <a:ext cx="4276991" cy="54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429101" indent="-214551" lvl="1">
              <a:lnSpc>
                <a:spcPts val="4968"/>
              </a:lnSpc>
              <a:buFont typeface="Arial"/>
              <a:buChar char="•"/>
            </a:pP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مراقبة نشاط المنافسين.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76040" y="991227"/>
            <a:ext cx="3705988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000"/>
              </a:lnSpc>
              <a:spcBef>
                <a:spcPct val="0"/>
              </a:spcBef>
            </a:pPr>
            <a:r>
              <a:rPr lang="ar-EG" sz="4800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ضمان</a:t>
            </a: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ال</a:t>
            </a: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جو</a:t>
            </a: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د</a:t>
            </a: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ة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87830" y="1945632"/>
            <a:ext cx="9026524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10000"/>
              </a:lnSpc>
              <a:spcBef>
                <a:spcPct val="0"/>
              </a:spcBef>
            </a:pP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م</a:t>
            </a: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راقبة</a:t>
            </a: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ال</a:t>
            </a: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نج</a:t>
            </a: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اح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22268" y="4124788"/>
            <a:ext cx="5392086" cy="54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752360" indent="-376180" lvl="1">
              <a:lnSpc>
                <a:spcPts val="4355"/>
              </a:lnSpc>
              <a:buFont typeface="Arial"/>
              <a:buChar char="•"/>
            </a:pPr>
            <a:r>
              <a:rPr lang="ar-EG" b="true" sz="34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</a:t>
            </a:r>
            <a:r>
              <a:rPr lang="ar-EG" b="true" sz="34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م</a:t>
            </a:r>
            <a:r>
              <a:rPr lang="ar-EG" b="true" sz="34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را</a:t>
            </a:r>
            <a:r>
              <a:rPr lang="ar-EG" b="true" sz="34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جعات</a:t>
            </a:r>
            <a:r>
              <a:rPr lang="ar-EG" b="true" sz="34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الأس</a:t>
            </a:r>
            <a:r>
              <a:rPr lang="ar-EG" b="true" sz="34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بوع</a:t>
            </a:r>
            <a:r>
              <a:rPr lang="ar-EG" b="true" sz="34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ي</a:t>
            </a:r>
            <a:r>
              <a:rPr lang="ar-EG" b="true" sz="34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ة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87235" y="7831391"/>
            <a:ext cx="4466461" cy="38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429101" indent="-214551" lvl="1">
              <a:lnSpc>
                <a:spcPts val="3236"/>
              </a:lnSpc>
              <a:spcBef>
                <a:spcPct val="0"/>
              </a:spcBef>
              <a:buFont typeface="Arial"/>
              <a:buChar char="•"/>
            </a:pP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تقييم العائد وعائد الإنفاق الإعلاني (</a:t>
            </a:r>
            <a:r>
              <a:rPr lang="en-US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ROAS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).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70385" y="8256615"/>
            <a:ext cx="7383310" cy="38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429101" indent="-214551" lvl="1">
              <a:lnSpc>
                <a:spcPts val="3236"/>
              </a:lnSpc>
              <a:spcBef>
                <a:spcPct val="0"/>
              </a:spcBef>
              <a:buFont typeface="Arial"/>
              <a:buChar char="•"/>
            </a:pP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مراقبة اتجاهات تكلفة اكتساب العملاء (</a:t>
            </a:r>
            <a:r>
              <a:rPr lang="en-US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CAC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).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583032" y="8662788"/>
            <a:ext cx="4184768" cy="38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429101" indent="-214551" lvl="1">
              <a:lnSpc>
                <a:spcPts val="3236"/>
              </a:lnSpc>
              <a:spcBef>
                <a:spcPct val="0"/>
              </a:spcBef>
              <a:buFont typeface="Arial"/>
              <a:buChar char="•"/>
            </a:pP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تحليل قيمة العميل مدى الحياة (</a:t>
            </a:r>
            <a:r>
              <a:rPr lang="en-US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LTV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).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014545" y="7043894"/>
            <a:ext cx="4244755" cy="54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752360" indent="-376180" lvl="1">
              <a:lnSpc>
                <a:spcPts val="4355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34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المراجعات الشهرية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73087" y="9025529"/>
            <a:ext cx="9480608" cy="38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429101" indent="-214551" lvl="1">
              <a:lnSpc>
                <a:spcPts val="3236"/>
              </a:lnSpc>
              <a:spcBef>
                <a:spcPct val="0"/>
              </a:spcBef>
              <a:buFont typeface="Arial"/>
              <a:buChar char="•"/>
            </a:pP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تحسين الاستراتيجية بناءً على النتائج الإجمالية.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27234" y="5811677"/>
            <a:ext cx="5298505" cy="38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3236"/>
              </a:lnSpc>
              <a:spcBef>
                <a:spcPct val="0"/>
              </a:spcBef>
            </a:pPr>
            <a:r>
              <a:rPr lang="ar-EG" sz="19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🚨 </a:t>
            </a:r>
            <a:r>
              <a:rPr lang="en-US" sz="19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ROAS</a:t>
            </a:r>
            <a:r>
              <a:rPr lang="ar-EG" sz="19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أ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ق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ل 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م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ن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en-US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1.5:1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← مر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ج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ع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ة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فو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رية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للحمل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ة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81695" y="5124450"/>
            <a:ext cx="3880345" cy="54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rtl="true" marL="752360" indent="-376180" lvl="1">
              <a:lnSpc>
                <a:spcPts val="4355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34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مؤشرات التحذير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14532" y="5881211"/>
            <a:ext cx="3553267" cy="54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429101" indent="-214551" lvl="1">
              <a:lnSpc>
                <a:spcPts val="4968"/>
              </a:lnSpc>
              <a:buFont typeface="Arial"/>
              <a:buChar char="•"/>
            </a:pPr>
            <a:r>
              <a:rPr lang="ar-EG" sz="19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ق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ييم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أد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ء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ال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إبد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عات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579828" y="6275001"/>
            <a:ext cx="4174336" cy="38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3236"/>
              </a:lnSpc>
              <a:spcBef>
                <a:spcPct val="0"/>
              </a:spcBef>
            </a:pPr>
            <a:r>
              <a:rPr lang="ar-EG" sz="19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🚨 </a:t>
            </a:r>
            <a:r>
              <a:rPr lang="en-US" sz="19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CAC</a:t>
            </a:r>
            <a:r>
              <a:rPr lang="ar-EG" sz="19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أع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ل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ى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من </a:t>
            </a:r>
            <a:r>
              <a:rPr lang="en-US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22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ي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 ← تحسي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ن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القناة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59489" y="6736037"/>
            <a:ext cx="5166250" cy="38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3236"/>
              </a:lnSpc>
              <a:spcBef>
                <a:spcPct val="0"/>
              </a:spcBef>
            </a:pPr>
            <a:r>
              <a:rPr lang="ar-EG" sz="19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🚨 انخفاض التحوي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ل &gt;</a:t>
            </a:r>
            <a:r>
              <a:rPr lang="en-US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20</a:t>
            </a:r>
            <a:r>
              <a:rPr lang="ar-EG" sz="1987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% ← تحديث الإبداعات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0125"/>
            <a:ext cx="16230600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000"/>
              </a:lnSpc>
              <a:spcBef>
                <a:spcPct val="0"/>
              </a:spcBef>
            </a:pP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الفرصة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826449"/>
            <a:ext cx="16230600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10000"/>
              </a:lnSpc>
              <a:spcBef>
                <a:spcPct val="0"/>
              </a:spcBef>
            </a:pP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للنمو في سوق الرياض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638935" y="4192930"/>
            <a:ext cx="4992442" cy="4775010"/>
            <a:chOff x="0" y="0"/>
            <a:chExt cx="6993930" cy="66893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93890" cy="6689344"/>
            </a:xfrm>
            <a:custGeom>
              <a:avLst/>
              <a:gdLst/>
              <a:ahLst/>
              <a:cxnLst/>
              <a:rect r="r" b="b" t="t" l="l"/>
              <a:pathLst>
                <a:path h="6689344" w="6993890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750050" y="0"/>
                  </a:lnTo>
                  <a:cubicBezTo>
                    <a:pt x="6884670" y="0"/>
                    <a:pt x="6993890" y="109220"/>
                    <a:pt x="6993890" y="243840"/>
                  </a:cubicBezTo>
                  <a:lnTo>
                    <a:pt x="6993890" y="6445504"/>
                  </a:lnTo>
                  <a:cubicBezTo>
                    <a:pt x="6993890" y="6580124"/>
                    <a:pt x="6884670" y="6689344"/>
                    <a:pt x="6750050" y="6689344"/>
                  </a:cubicBezTo>
                  <a:lnTo>
                    <a:pt x="243840" y="6689344"/>
                  </a:lnTo>
                  <a:cubicBezTo>
                    <a:pt x="109220" y="6689344"/>
                    <a:pt x="0" y="6580124"/>
                    <a:pt x="0" y="6445504"/>
                  </a:cubicBezTo>
                  <a:close/>
                </a:path>
              </a:pathLst>
            </a:custGeom>
            <a:solidFill>
              <a:srgbClr val="F3E7D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638935" y="4156667"/>
            <a:ext cx="4992442" cy="145049"/>
            <a:chOff x="0" y="0"/>
            <a:chExt cx="6993930" cy="203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94017" cy="203327"/>
            </a:xfrm>
            <a:custGeom>
              <a:avLst/>
              <a:gdLst/>
              <a:ahLst/>
              <a:cxnLst/>
              <a:rect r="r" b="b" t="t" l="l"/>
              <a:pathLst>
                <a:path h="203327" w="6994017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937248" y="0"/>
                  </a:lnTo>
                  <a:cubicBezTo>
                    <a:pt x="6968617" y="0"/>
                    <a:pt x="6994017" y="25400"/>
                    <a:pt x="6994017" y="56769"/>
                  </a:cubicBezTo>
                  <a:lnTo>
                    <a:pt x="6994017" y="146558"/>
                  </a:lnTo>
                  <a:cubicBezTo>
                    <a:pt x="6994017" y="177927"/>
                    <a:pt x="6968617" y="203327"/>
                    <a:pt x="6937248" y="203327"/>
                  </a:cubicBezTo>
                  <a:lnTo>
                    <a:pt x="56769" y="203327"/>
                  </a:lnTo>
                  <a:cubicBezTo>
                    <a:pt x="25400" y="203200"/>
                    <a:pt x="0" y="177800"/>
                    <a:pt x="0" y="146431"/>
                  </a:cubicBezTo>
                  <a:close/>
                </a:path>
              </a:pathLst>
            </a:custGeom>
            <a:solidFill>
              <a:srgbClr val="B7563E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730321" y="3788237"/>
            <a:ext cx="809528" cy="809528"/>
            <a:chOff x="0" y="0"/>
            <a:chExt cx="1134070" cy="11340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B7563E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8973250" y="3990654"/>
            <a:ext cx="323811" cy="404694"/>
            <a:chOff x="0" y="0"/>
            <a:chExt cx="453628" cy="566937"/>
          </a:xfrm>
        </p:grpSpPr>
        <p:sp>
          <p:nvSpPr>
            <p:cNvPr name="Freeform 11" id="11" descr="preencoded.png"/>
            <p:cNvSpPr/>
            <p:nvPr/>
          </p:nvSpPr>
          <p:spPr>
            <a:xfrm flipH="false" flipV="false" rot="0">
              <a:off x="0" y="0"/>
              <a:ext cx="453644" cy="566928"/>
            </a:xfrm>
            <a:custGeom>
              <a:avLst/>
              <a:gdLst/>
              <a:ahLst/>
              <a:cxnLst/>
              <a:rect r="r" b="b" t="t" l="l"/>
              <a:pathLst>
                <a:path h="566928" w="453644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" r="3" b="-1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6638935" y="4798972"/>
            <a:ext cx="4992442" cy="549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4403"/>
              </a:lnSpc>
              <a:spcBef>
                <a:spcPct val="0"/>
              </a:spcBef>
            </a:pPr>
            <a:r>
              <a:rPr lang="ar-EG" b="true" sz="3522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إمكانات السوق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26457" y="5800438"/>
            <a:ext cx="4506208" cy="38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01430" indent="-150715" lvl="1">
              <a:lnSpc>
                <a:spcPts val="3255"/>
              </a:lnSpc>
              <a:buFont typeface="Arial"/>
              <a:buChar char="•"/>
            </a:pPr>
            <a:r>
              <a:rPr lang="ar-EG" b="true" sz="1998">
                <a:solidFill>
                  <a:srgbClr val="191116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سوق خدمات الأغذية السعودي: </a:t>
            </a:r>
            <a:r>
              <a:rPr lang="en-US" sz="1998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31.69</a:t>
            </a:r>
            <a:r>
              <a:rPr lang="ar-EG" sz="1998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مليار دولار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81981" y="6453914"/>
            <a:ext cx="4506208" cy="398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3990" indent="-156995" lvl="1">
              <a:lnSpc>
                <a:spcPts val="3390"/>
              </a:lnSpc>
              <a:buFont typeface="Arial"/>
              <a:buChar char="•"/>
            </a:pPr>
            <a:r>
              <a:rPr lang="ar-EG" b="true" sz="2081">
                <a:solidFill>
                  <a:srgbClr val="191116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المأكولات التراثية:</a:t>
            </a:r>
            <a:r>
              <a:rPr lang="ar-EG" sz="2081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en-US" sz="2081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45</a:t>
            </a:r>
            <a:r>
              <a:rPr lang="ar-EG" sz="2081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% من حصة السوق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26457" y="7140621"/>
            <a:ext cx="4506208" cy="824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3990" indent="-156995" lvl="1">
              <a:lnSpc>
                <a:spcPts val="3390"/>
              </a:lnSpc>
              <a:buFont typeface="Arial"/>
              <a:buChar char="•"/>
            </a:pPr>
            <a:r>
              <a:rPr lang="ar-EG" b="true" sz="2081">
                <a:solidFill>
                  <a:srgbClr val="191116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تكاليف التسويق الرقمي:</a:t>
            </a:r>
            <a:r>
              <a:rPr lang="ar-EG" sz="2081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أقل بنسبة </a:t>
            </a:r>
            <a:r>
              <a:rPr lang="en-US" sz="2081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60</a:t>
            </a:r>
            <a:r>
              <a:rPr lang="ar-EG" sz="2081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% من المتوسط العالمي في المملكة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376650" y="4192930"/>
            <a:ext cx="4992442" cy="4775010"/>
            <a:chOff x="0" y="0"/>
            <a:chExt cx="6993930" cy="668932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993890" cy="6689344"/>
            </a:xfrm>
            <a:custGeom>
              <a:avLst/>
              <a:gdLst/>
              <a:ahLst/>
              <a:cxnLst/>
              <a:rect r="r" b="b" t="t" l="l"/>
              <a:pathLst>
                <a:path h="6689344" w="6993890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750050" y="0"/>
                  </a:lnTo>
                  <a:cubicBezTo>
                    <a:pt x="6884670" y="0"/>
                    <a:pt x="6993890" y="109220"/>
                    <a:pt x="6993890" y="243840"/>
                  </a:cubicBezTo>
                  <a:lnTo>
                    <a:pt x="6993890" y="6445504"/>
                  </a:lnTo>
                  <a:cubicBezTo>
                    <a:pt x="6993890" y="6580124"/>
                    <a:pt x="6884670" y="6689344"/>
                    <a:pt x="6750050" y="6689344"/>
                  </a:cubicBezTo>
                  <a:lnTo>
                    <a:pt x="243840" y="6689344"/>
                  </a:lnTo>
                  <a:cubicBezTo>
                    <a:pt x="109220" y="6689344"/>
                    <a:pt x="0" y="6580124"/>
                    <a:pt x="0" y="6445504"/>
                  </a:cubicBezTo>
                  <a:close/>
                </a:path>
              </a:pathLst>
            </a:custGeom>
            <a:solidFill>
              <a:srgbClr val="F3E7D4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376650" y="4156667"/>
            <a:ext cx="4992442" cy="145049"/>
            <a:chOff x="0" y="0"/>
            <a:chExt cx="6993930" cy="203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994017" cy="203327"/>
            </a:xfrm>
            <a:custGeom>
              <a:avLst/>
              <a:gdLst/>
              <a:ahLst/>
              <a:cxnLst/>
              <a:rect r="r" b="b" t="t" l="l"/>
              <a:pathLst>
                <a:path h="203327" w="6994017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937248" y="0"/>
                  </a:lnTo>
                  <a:cubicBezTo>
                    <a:pt x="6968617" y="0"/>
                    <a:pt x="6994017" y="25400"/>
                    <a:pt x="6994017" y="56769"/>
                  </a:cubicBezTo>
                  <a:lnTo>
                    <a:pt x="6994017" y="146558"/>
                  </a:lnTo>
                  <a:cubicBezTo>
                    <a:pt x="6994017" y="177927"/>
                    <a:pt x="6968617" y="203327"/>
                    <a:pt x="6937248" y="203327"/>
                  </a:cubicBezTo>
                  <a:lnTo>
                    <a:pt x="56769" y="203327"/>
                  </a:lnTo>
                  <a:cubicBezTo>
                    <a:pt x="25400" y="203200"/>
                    <a:pt x="0" y="177800"/>
                    <a:pt x="0" y="146431"/>
                  </a:cubicBezTo>
                  <a:close/>
                </a:path>
              </a:pathLst>
            </a:custGeom>
            <a:solidFill>
              <a:srgbClr val="B7563E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3468036" y="3788237"/>
            <a:ext cx="809528" cy="809528"/>
            <a:chOff x="0" y="0"/>
            <a:chExt cx="1134070" cy="11340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B7563E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3710965" y="3990654"/>
            <a:ext cx="323811" cy="404694"/>
            <a:chOff x="0" y="0"/>
            <a:chExt cx="453628" cy="566937"/>
          </a:xfrm>
        </p:grpSpPr>
        <p:sp>
          <p:nvSpPr>
            <p:cNvPr name="Freeform 23" id="23" descr="preencoded.png"/>
            <p:cNvSpPr/>
            <p:nvPr/>
          </p:nvSpPr>
          <p:spPr>
            <a:xfrm flipH="false" flipV="false" rot="0">
              <a:off x="0" y="0"/>
              <a:ext cx="453644" cy="566928"/>
            </a:xfrm>
            <a:custGeom>
              <a:avLst/>
              <a:gdLst/>
              <a:ahLst/>
              <a:cxnLst/>
              <a:rect r="r" b="b" t="t" l="l"/>
              <a:pathLst>
                <a:path h="566928" w="453644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8" r="3" b="-1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376650" y="4798972"/>
            <a:ext cx="4992442" cy="549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4403"/>
              </a:lnSpc>
              <a:spcBef>
                <a:spcPct val="0"/>
              </a:spcBef>
            </a:pPr>
            <a:r>
              <a:rPr lang="ar-EG" b="true" sz="3522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هدفنا المشترك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23895" y="5815909"/>
            <a:ext cx="4549010" cy="38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01430" indent="-150715" lvl="1">
              <a:lnSpc>
                <a:spcPts val="3255"/>
              </a:lnSpc>
              <a:buFont typeface="Arial"/>
              <a:buChar char="•"/>
            </a:pPr>
            <a:r>
              <a:rPr lang="ar-EG" b="true" sz="1998">
                <a:solidFill>
                  <a:srgbClr val="191116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هدف المبيعات اليومية:</a:t>
            </a:r>
            <a:r>
              <a:rPr lang="ar-EG" sz="1998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en-US" sz="1998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1,800</a:t>
            </a:r>
            <a:r>
              <a:rPr lang="ar-EG" sz="1998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(+</a:t>
            </a:r>
            <a:r>
              <a:rPr lang="en-US" sz="1998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24</a:t>
            </a:r>
            <a:r>
              <a:rPr lang="ar-EG" sz="1998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%)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23895" y="6438030"/>
            <a:ext cx="4549010" cy="38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01430" indent="-150715" lvl="1">
              <a:lnSpc>
                <a:spcPts val="3255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1998" strike="noStrike" u="none">
                <a:solidFill>
                  <a:srgbClr val="191116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الجدول الزمني: </a:t>
            </a:r>
            <a:r>
              <a:rPr lang="en-US" sz="1998" strike="noStrike" u="none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3</a:t>
            </a:r>
            <a:r>
              <a:rPr lang="ar-EG" sz="1998" strike="noStrike" u="none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أشهر فقط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23895" y="7060151"/>
            <a:ext cx="4549010" cy="38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01430" indent="-150715" lvl="1">
              <a:lnSpc>
                <a:spcPts val="3255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1998" strike="noStrike" u="none">
                <a:solidFill>
                  <a:srgbClr val="191116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عائد استثمار مضمون: </a:t>
            </a:r>
            <a:r>
              <a:rPr lang="en-US" sz="1998" strike="noStrike" u="none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159</a:t>
            </a:r>
            <a:r>
              <a:rPr lang="ar-EG" sz="1998" strike="noStrike" u="none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%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1787497" y="4202148"/>
            <a:ext cx="5106164" cy="4765791"/>
            <a:chOff x="0" y="0"/>
            <a:chExt cx="6993930" cy="652772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993890" cy="6527736"/>
            </a:xfrm>
            <a:custGeom>
              <a:avLst/>
              <a:gdLst/>
              <a:ahLst/>
              <a:cxnLst/>
              <a:rect r="r" b="b" t="t" l="l"/>
              <a:pathLst>
                <a:path h="6527736" w="6993890">
                  <a:moveTo>
                    <a:pt x="0" y="237949"/>
                  </a:moveTo>
                  <a:cubicBezTo>
                    <a:pt x="0" y="106581"/>
                    <a:pt x="109220" y="0"/>
                    <a:pt x="243840" y="0"/>
                  </a:cubicBezTo>
                  <a:lnTo>
                    <a:pt x="6750050" y="0"/>
                  </a:lnTo>
                  <a:cubicBezTo>
                    <a:pt x="6884670" y="0"/>
                    <a:pt x="6993890" y="106581"/>
                    <a:pt x="6993890" y="237949"/>
                  </a:cubicBezTo>
                  <a:lnTo>
                    <a:pt x="6993890" y="6289787"/>
                  </a:lnTo>
                  <a:cubicBezTo>
                    <a:pt x="6993890" y="6421155"/>
                    <a:pt x="6884670" y="6527736"/>
                    <a:pt x="6750050" y="6527736"/>
                  </a:cubicBezTo>
                  <a:lnTo>
                    <a:pt x="243840" y="6527736"/>
                  </a:lnTo>
                  <a:cubicBezTo>
                    <a:pt x="109220" y="6527736"/>
                    <a:pt x="0" y="6421155"/>
                    <a:pt x="0" y="6289787"/>
                  </a:cubicBezTo>
                  <a:close/>
                </a:path>
              </a:pathLst>
            </a:custGeom>
            <a:solidFill>
              <a:srgbClr val="F3E7D4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1901218" y="4156667"/>
            <a:ext cx="4992442" cy="145049"/>
            <a:chOff x="0" y="0"/>
            <a:chExt cx="6993930" cy="2032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994017" cy="203327"/>
            </a:xfrm>
            <a:custGeom>
              <a:avLst/>
              <a:gdLst/>
              <a:ahLst/>
              <a:cxnLst/>
              <a:rect r="r" b="b" t="t" l="l"/>
              <a:pathLst>
                <a:path h="203327" w="6994017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937248" y="0"/>
                  </a:lnTo>
                  <a:cubicBezTo>
                    <a:pt x="6968617" y="0"/>
                    <a:pt x="6994017" y="25400"/>
                    <a:pt x="6994017" y="56769"/>
                  </a:cubicBezTo>
                  <a:lnTo>
                    <a:pt x="6994017" y="146558"/>
                  </a:lnTo>
                  <a:cubicBezTo>
                    <a:pt x="6994017" y="177927"/>
                    <a:pt x="6968617" y="203327"/>
                    <a:pt x="6937248" y="203327"/>
                  </a:cubicBezTo>
                  <a:lnTo>
                    <a:pt x="56769" y="203327"/>
                  </a:lnTo>
                  <a:cubicBezTo>
                    <a:pt x="25400" y="203200"/>
                    <a:pt x="0" y="177800"/>
                    <a:pt x="0" y="146431"/>
                  </a:cubicBezTo>
                  <a:close/>
                </a:path>
              </a:pathLst>
            </a:custGeom>
            <a:solidFill>
              <a:srgbClr val="B7563E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3992606" y="3788237"/>
            <a:ext cx="809528" cy="809528"/>
            <a:chOff x="0" y="0"/>
            <a:chExt cx="1134070" cy="113407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B7563E"/>
            </a:solidFill>
          </p:spPr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14235535" y="3990654"/>
            <a:ext cx="323811" cy="404694"/>
            <a:chOff x="0" y="0"/>
            <a:chExt cx="453628" cy="566937"/>
          </a:xfrm>
        </p:grpSpPr>
        <p:sp>
          <p:nvSpPr>
            <p:cNvPr name="Freeform 35" id="35" descr="preencoded.png"/>
            <p:cNvSpPr/>
            <p:nvPr/>
          </p:nvSpPr>
          <p:spPr>
            <a:xfrm flipH="false" flipV="false" rot="0">
              <a:off x="0" y="0"/>
              <a:ext cx="453644" cy="566928"/>
            </a:xfrm>
            <a:custGeom>
              <a:avLst/>
              <a:gdLst/>
              <a:ahLst/>
              <a:cxnLst/>
              <a:rect r="r" b="b" t="t" l="l"/>
              <a:pathLst>
                <a:path h="566928" w="453644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8" r="3" b="-10"/>
              </a:stretch>
            </a:blip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11901675" y="4798972"/>
            <a:ext cx="4991986" cy="555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403"/>
              </a:lnSpc>
            </a:pPr>
            <a:r>
              <a:rPr lang="ar-EG" b="true" sz="3522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الأداء الحالي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901218" y="5790913"/>
            <a:ext cx="4836217" cy="409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6188" indent="-158094" lvl="1">
              <a:lnSpc>
                <a:spcPts val="3414"/>
              </a:lnSpc>
              <a:buFont typeface="Arial"/>
              <a:buChar char="•"/>
            </a:pPr>
            <a:r>
              <a:rPr lang="ar-EG" b="true" sz="2096">
                <a:solidFill>
                  <a:srgbClr val="191116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المبيعات اليومية:</a:t>
            </a:r>
            <a:r>
              <a:rPr lang="ar-EG" sz="2096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en-US" sz="2096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1,400</a:t>
            </a:r>
            <a:r>
              <a:rPr lang="ar-EG" sz="2096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- </a:t>
            </a:r>
            <a:r>
              <a:rPr lang="en-US" sz="2096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1,500</a:t>
            </a:r>
            <a:r>
              <a:rPr lang="ar-EG" sz="2096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901218" y="6492963"/>
            <a:ext cx="4836217" cy="409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6188" indent="-158094" lvl="1">
              <a:lnSpc>
                <a:spcPts val="3414"/>
              </a:lnSpc>
              <a:buFont typeface="Arial"/>
              <a:buChar char="•"/>
            </a:pPr>
            <a:r>
              <a:rPr lang="ar-EG" b="true" sz="2096">
                <a:solidFill>
                  <a:srgbClr val="191116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الإيرادات الشهرية:</a:t>
            </a:r>
            <a:r>
              <a:rPr lang="ar-EG" sz="2096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~</a:t>
            </a:r>
            <a:r>
              <a:rPr lang="en-US" sz="2096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45,000</a:t>
            </a:r>
            <a:r>
              <a:rPr lang="ar-EG" sz="2096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901218" y="7208588"/>
            <a:ext cx="4836217" cy="38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01055" indent="-150528" lvl="1">
              <a:lnSpc>
                <a:spcPts val="3250"/>
              </a:lnSpc>
              <a:buFont typeface="Arial"/>
              <a:buChar char="•"/>
            </a:pPr>
            <a:r>
              <a:rPr lang="ar-EG" b="true" sz="1996">
                <a:solidFill>
                  <a:srgbClr val="191116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معدل النمو:</a:t>
            </a:r>
            <a:r>
              <a:rPr lang="ar-EG" sz="1996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محدود حالياً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0">
            <a:off x="16213671" y="432664"/>
            <a:ext cx="1359980" cy="1923592"/>
          </a:xfrm>
          <a:custGeom>
            <a:avLst/>
            <a:gdLst/>
            <a:ahLst/>
            <a:cxnLst/>
            <a:rect r="r" b="b" t="t" l="l"/>
            <a:pathLst>
              <a:path h="1923592" w="1359980">
                <a:moveTo>
                  <a:pt x="0" y="0"/>
                </a:moveTo>
                <a:lnTo>
                  <a:pt x="1359979" y="0"/>
                </a:lnTo>
                <a:lnTo>
                  <a:pt x="1359979" y="1923592"/>
                </a:lnTo>
                <a:lnTo>
                  <a:pt x="0" y="19235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4111" y="3883869"/>
            <a:ext cx="3357859" cy="54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752360" indent="-376180" lvl="1">
              <a:lnSpc>
                <a:spcPts val="4355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34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مزايا السوق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973925" y="4623741"/>
            <a:ext cx="5552629" cy="1958756"/>
            <a:chOff x="0" y="0"/>
            <a:chExt cx="7403505" cy="261167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47650"/>
              <a:ext cx="7403505" cy="648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429101" indent="-214551" lvl="1">
                <a:lnSpc>
                  <a:spcPts val="496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ar-EG" sz="1987" strike="noStrike" u="none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انتشار الإنترنت </a:t>
              </a:r>
              <a:r>
                <a:rPr lang="en-US" sz="1987" strike="noStrike" u="none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</a:rPr>
                <a:t>99</a:t>
              </a:r>
              <a:r>
                <a:rPr lang="ar-EG" sz="1987" strike="noStrike" u="none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% في المملكة العربية السعودية.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89347"/>
              <a:ext cx="7403505" cy="648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429101" indent="-214551" lvl="1">
                <a:lnSpc>
                  <a:spcPts val="496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ar-EG" sz="1987" strike="noStrike" u="none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اعتماد وسائل التواصل الاجتماعي </a:t>
              </a:r>
              <a:r>
                <a:rPr lang="en-US" sz="1987" strike="noStrike" u="none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</a:rPr>
                <a:t>94.3</a:t>
              </a:r>
              <a:r>
                <a:rPr lang="ar-EG" sz="1987" strike="noStrike" u="none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%.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226343"/>
              <a:ext cx="7403505" cy="648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429101" indent="-214551" lvl="1">
                <a:lnSpc>
                  <a:spcPts val="496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ar-EG" sz="1987" strike="noStrike" u="none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تكاليف إعلانية أقل بنسبة </a:t>
              </a:r>
              <a:r>
                <a:rPr lang="en-US" sz="1987" strike="noStrike" u="none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</a:rPr>
                <a:t>60</a:t>
              </a:r>
              <a:r>
                <a:rPr lang="ar-EG" sz="1987" strike="noStrike" u="none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% من الأسواق العالمية.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963340"/>
              <a:ext cx="7403505" cy="648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429101" indent="-214551" lvl="1">
                <a:lnSpc>
                  <a:spcPts val="496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ar-EG" sz="1987" strike="noStrike" u="none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رؤية </a:t>
              </a:r>
              <a:r>
                <a:rPr lang="en-US" sz="1987" strike="noStrike" u="none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</a:rPr>
                <a:t>2030</a:t>
              </a:r>
              <a:r>
                <a:rPr lang="ar-EG" sz="1987" strike="noStrike" u="none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 تدعم الأعمال التراثية والثقافية.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79608" y="3883869"/>
            <a:ext cx="5694388" cy="54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752360" indent="-376180" lvl="1">
              <a:lnSpc>
                <a:spcPts val="4355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34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المشهد التنافسي والفرص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12041" y="4623741"/>
            <a:ext cx="5621876" cy="1958756"/>
            <a:chOff x="0" y="0"/>
            <a:chExt cx="7495834" cy="261167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247650"/>
              <a:ext cx="7495834" cy="648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429101" indent="-214551" lvl="1">
                <a:lnSpc>
                  <a:spcPts val="496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ar-EG" sz="1987" strike="noStrike" u="none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حضور رقمي محدود للمنافسين الحاليين.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89347"/>
              <a:ext cx="7495834" cy="648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429101" indent="-214551" lvl="1">
                <a:lnSpc>
                  <a:spcPts val="496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ar-EG" sz="1987" strike="noStrike" u="none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ميزة المحرك الأول في التسويق الرقمي للطعام التراثي.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226343"/>
              <a:ext cx="7495834" cy="648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429101" indent="-214551" lvl="1">
                <a:lnSpc>
                  <a:spcPts val="496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ar-EG" sz="1987" strike="noStrike" u="none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طلب متزايد على التجارب الثقافية الأصيلة.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963340"/>
              <a:ext cx="7495834" cy="648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429101" indent="-214551" lvl="1">
                <a:lnSpc>
                  <a:spcPts val="496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ar-EG" sz="1987" strike="noStrike" u="none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تفضيل متزايد لطلب الطعام عبر الإنترنت.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961206" y="7239722"/>
            <a:ext cx="6907649" cy="482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889"/>
              </a:lnSpc>
            </a:pPr>
            <a:r>
              <a:rPr lang="ar-EG" b="true" sz="3118">
                <a:solidFill>
                  <a:srgbClr val="201B18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التوقيت الموسمي الأمثل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5517735" y="7905831"/>
            <a:ext cx="553796" cy="553796"/>
            <a:chOff x="0" y="0"/>
            <a:chExt cx="850503" cy="8505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5610056" y="8018634"/>
            <a:ext cx="369154" cy="370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875"/>
              </a:lnSpc>
            </a:pPr>
            <a:r>
              <a:rPr lang="en-US" b="true" sz="2875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194704" y="7990335"/>
            <a:ext cx="3076885" cy="364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1">
              <a:lnSpc>
                <a:spcPts val="3038"/>
              </a:lnSpc>
              <a:spcBef>
                <a:spcPct val="0"/>
              </a:spcBef>
            </a:pPr>
            <a:r>
              <a:rPr lang="ar-EG" b="true" sz="2430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موسم الشتاء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58472" y="8455876"/>
            <a:ext cx="3713117" cy="62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545"/>
              </a:lnSpc>
            </a:pPr>
            <a:r>
              <a:rPr lang="ar-EG" sz="1562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زيادة ملحوظة في نشاط طلب الطعام والأنشطة الخارجية، مما يوفر قاعدة عملاء نشطة.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697028" y="7905831"/>
            <a:ext cx="553796" cy="553796"/>
            <a:chOff x="0" y="0"/>
            <a:chExt cx="850503" cy="8505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789348" y="8018634"/>
            <a:ext cx="369154" cy="370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875"/>
              </a:lnSpc>
            </a:pPr>
            <a:r>
              <a:rPr lang="en-US" b="true" sz="2875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373996" y="7990335"/>
            <a:ext cx="3076885" cy="364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1">
              <a:lnSpc>
                <a:spcPts val="3038"/>
              </a:lnSpc>
              <a:spcBef>
                <a:spcPct val="0"/>
              </a:spcBef>
            </a:pPr>
            <a:r>
              <a:rPr lang="ar-EG" b="true" sz="2430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ما قبل رمضان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737765" y="8455876"/>
            <a:ext cx="3713117" cy="62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545"/>
              </a:lnSpc>
              <a:spcBef>
                <a:spcPct val="0"/>
              </a:spcBef>
            </a:pPr>
            <a:r>
              <a:rPr lang="ar-EG" sz="1562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فرصة ذهبية لتأسيس العلامة التجارية وبناء الوعي قبل ذروة الطلب في الشهر الكريم.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5876320" y="7905831"/>
            <a:ext cx="553796" cy="553796"/>
            <a:chOff x="0" y="0"/>
            <a:chExt cx="850503" cy="85050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5968640" y="8018634"/>
            <a:ext cx="369154" cy="370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875"/>
              </a:lnSpc>
            </a:pPr>
            <a:r>
              <a:rPr lang="en-US" b="true" sz="2875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980371" y="7990335"/>
            <a:ext cx="3649802" cy="364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1">
              <a:lnSpc>
                <a:spcPts val="3038"/>
              </a:lnSpc>
              <a:spcBef>
                <a:spcPct val="0"/>
              </a:spcBef>
            </a:pPr>
            <a:r>
              <a:rPr lang="ar-EG" b="true" sz="2430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ارتفاع تقدير الطعام الثقافي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17057" y="8455876"/>
            <a:ext cx="3713117" cy="626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545"/>
              </a:lnSpc>
              <a:spcBef>
                <a:spcPct val="0"/>
              </a:spcBef>
            </a:pPr>
            <a:r>
              <a:rPr lang="ar-EG" sz="1562" strike="noStrike" u="none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تزايد الوعي بأهمية المأكولات التراثية يعزز من اهتمام المستهلكين بمنتجاتنا الأصيلة.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28539" y="9634962"/>
            <a:ext cx="13490914" cy="338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947"/>
              </a:lnSpc>
            </a:pPr>
            <a:r>
              <a:rPr lang="ar-EG" sz="1810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هذه الفترات الزمنية ليست مجرد توقيتات، بل هي بوابات استراتيجية لتحقيق أقصى قدر من الوصول والنمو لعلامتنا التجارية.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1000125"/>
            <a:ext cx="16230600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000"/>
              </a:lnSpc>
              <a:spcBef>
                <a:spcPct val="0"/>
              </a:spcBef>
            </a:pPr>
            <a:r>
              <a:rPr lang="ar-EG" sz="4800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فرصة </a:t>
            </a: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السوق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0" y="1826449"/>
            <a:ext cx="18288000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10000"/>
              </a:lnSpc>
              <a:spcBef>
                <a:spcPct val="0"/>
              </a:spcBef>
            </a:pPr>
            <a:r>
              <a:rPr lang="ar-EG" b="true" sz="8000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التوقيت المثالي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56969" y="3714824"/>
            <a:ext cx="5054352" cy="42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437"/>
              </a:lnSpc>
            </a:pPr>
            <a:r>
              <a:rPr lang="ar-EG" sz="2750" b="true">
                <a:solidFill>
                  <a:srgbClr val="201B18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نجاح صناعة الطعام السعودية الرقمية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205435" y="4355529"/>
            <a:ext cx="7805886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902" indent="-164951" lvl="1">
              <a:lnSpc>
                <a:spcPts val="3562"/>
              </a:lnSpc>
              <a:buFont typeface="Arial"/>
              <a:buChar char="•"/>
            </a:pP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المطاعم التراثية تحقق نمواً يتراوح بين </a:t>
            </a:r>
            <a:r>
              <a:rPr lang="en-US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40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-</a:t>
            </a:r>
            <a:r>
              <a:rPr lang="en-US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60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%.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05435" y="4908276"/>
            <a:ext cx="7805886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902" indent="-164951" lvl="1">
              <a:lnSpc>
                <a:spcPts val="3562"/>
              </a:lnSpc>
              <a:buFont typeface="Arial"/>
              <a:buChar char="•"/>
            </a:pP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العلامات التجارية التراثية تكتسب +</a:t>
            </a:r>
            <a:r>
              <a:rPr lang="en-US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150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% ظهور عبر الإنترنت.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05435" y="5461024"/>
            <a:ext cx="7805886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902" indent="-164951" lvl="1">
              <a:lnSpc>
                <a:spcPts val="3562"/>
              </a:lnSpc>
              <a:buFont typeface="Arial"/>
              <a:buChar char="•"/>
            </a:pP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تحسين محركات البحث المحلي يقود </a:t>
            </a:r>
            <a:r>
              <a:rPr lang="en-US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30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% من حركة المطاعم.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05435" y="6013773"/>
            <a:ext cx="7805886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902" indent="-164951" lvl="1">
              <a:lnSpc>
                <a:spcPts val="3562"/>
              </a:lnSpc>
              <a:buFont typeface="Arial"/>
              <a:buChar char="•"/>
            </a:pP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تسويق المؤثرين يظهر عائد استثمار </a:t>
            </a:r>
            <a:r>
              <a:rPr lang="en-US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5.8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مرة في المملكة.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96370" y="3839840"/>
            <a:ext cx="3544044" cy="42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3437"/>
              </a:lnSpc>
              <a:spcBef>
                <a:spcPct val="0"/>
              </a:spcBef>
            </a:pPr>
            <a:r>
              <a:rPr lang="ar-EG" b="true" sz="2750" strike="noStrike" u="none">
                <a:solidFill>
                  <a:srgbClr val="201B18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مزايانا التنافسية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719485" y="4480545"/>
            <a:ext cx="7805886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902" indent="-164951" lvl="1">
              <a:lnSpc>
                <a:spcPts val="3562"/>
              </a:lnSpc>
              <a:buFont typeface="Arial"/>
              <a:buChar char="•"/>
            </a:pP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قصة تراث حساوي أصيلة ذات جذور عميقة.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719485" y="5033293"/>
            <a:ext cx="7805886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902" indent="-164951" lvl="1">
              <a:lnSpc>
                <a:spcPts val="3562"/>
              </a:lnSpc>
              <a:buFont typeface="Arial"/>
              <a:buChar char="•"/>
            </a:pP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أصالة منطقة الأحساء 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719485" y="5586040"/>
            <a:ext cx="7805886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902" indent="-164951" lvl="1">
              <a:lnSpc>
                <a:spcPts val="3562"/>
              </a:lnSpc>
              <a:buFont typeface="Arial"/>
              <a:buChar char="•"/>
            </a:pP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تمييز واضح بجودة المكونات المستخدمة.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719485" y="6138789"/>
            <a:ext cx="7805886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902" indent="-164951" lvl="1">
              <a:lnSpc>
                <a:spcPts val="3562"/>
              </a:lnSpc>
              <a:buFont typeface="Arial"/>
              <a:buChar char="•"/>
            </a:pP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منافسة رقمية مباشرة محدودة 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70712" y="7087235"/>
            <a:ext cx="4240609" cy="513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4150"/>
              </a:lnSpc>
            </a:pPr>
            <a:r>
              <a:rPr lang="ar-EG" b="true" sz="3327">
                <a:solidFill>
                  <a:srgbClr val="201B18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الموقع السوقي المتوقع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69279" y="7612748"/>
            <a:ext cx="3539099" cy="660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978"/>
              </a:lnSpc>
            </a:pPr>
            <a:r>
              <a:rPr lang="en-US" b="true" sz="4978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32447" y="8386059"/>
            <a:ext cx="2412865" cy="289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340"/>
              </a:lnSpc>
            </a:pPr>
            <a:r>
              <a:rPr lang="ar-EG" b="true" sz="1872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أعلى نتائج البحث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69279" y="8746270"/>
            <a:ext cx="3539099" cy="290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425"/>
              </a:lnSpc>
            </a:pPr>
            <a:r>
              <a:rPr lang="ar-EG" sz="148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في محركات البحث عن "خبز حساوي".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88925" y="7612748"/>
            <a:ext cx="3539099" cy="660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978"/>
              </a:lnSpc>
            </a:pPr>
            <a:r>
              <a:rPr lang="en-US" b="true" sz="4978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1K</a:t>
            </a:r>
            <a:r>
              <a:rPr lang="ar-EG" b="true" sz="4978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+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352092" y="8386059"/>
            <a:ext cx="2412865" cy="289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340"/>
              </a:lnSpc>
            </a:pPr>
            <a:r>
              <a:rPr lang="ar-EG" b="true" sz="1872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متابع شهرياً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788925" y="8746270"/>
            <a:ext cx="3539099" cy="290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425"/>
              </a:lnSpc>
            </a:pPr>
            <a:r>
              <a:rPr lang="ar-EG" sz="148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نمو مستهدف على وسائل التواصل الاجتماعي.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08570" y="7612748"/>
            <a:ext cx="3539099" cy="660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978"/>
              </a:lnSpc>
            </a:pPr>
            <a:r>
              <a:rPr lang="en-US" b="true" sz="4978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</a:rPr>
              <a:t>25%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71737" y="8386059"/>
            <a:ext cx="2412865" cy="289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340"/>
              </a:lnSpc>
            </a:pPr>
            <a:r>
              <a:rPr lang="ar-EG" b="true" sz="1872">
                <a:solidFill>
                  <a:srgbClr val="504C49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حصة سوقية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08570" y="8746270"/>
            <a:ext cx="3539099" cy="290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425"/>
              </a:lnSpc>
            </a:pPr>
            <a:r>
              <a:rPr lang="ar-EG" sz="1489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من عمليات البحث الرقمية للخبز الحساوي.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346503" y="7889550"/>
            <a:ext cx="3664818" cy="1206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236"/>
              </a:lnSpc>
            </a:pPr>
            <a:r>
              <a:rPr lang="ar-EG" sz="19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هذه الأهداف الطموحة تستند إلى فهم عميق للسوق واستراتيجية رقمية محكمة، مما يضمن تحقيق نتائج ملموسة.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1000125"/>
            <a:ext cx="16230600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000"/>
              </a:lnSpc>
              <a:spcBef>
                <a:spcPct val="0"/>
              </a:spcBef>
            </a:pPr>
            <a:r>
              <a:rPr lang="ar-EG" sz="4800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فرصة </a:t>
            </a: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السوق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0" y="1826449"/>
            <a:ext cx="18288000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10000"/>
              </a:lnSpc>
              <a:spcBef>
                <a:spcPct val="0"/>
              </a:spcBef>
            </a:pPr>
            <a:r>
              <a:rPr lang="ar-EG" b="true" sz="8000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التحقق من السوق والمعايير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985202" y="4303345"/>
            <a:ext cx="2559952" cy="42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437"/>
              </a:lnSpc>
            </a:pPr>
            <a:r>
              <a:rPr lang="ar-EG" b="true" sz="2750">
                <a:solidFill>
                  <a:srgbClr val="201B18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الفوائد الاستراتيجية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33643" y="4901784"/>
            <a:ext cx="4703117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763" indent="-164882" lvl="1">
              <a:lnSpc>
                <a:spcPts val="3562"/>
              </a:lnSpc>
              <a:buFont typeface="Arial"/>
              <a:buChar char="•"/>
            </a:pP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تأسيس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الحضور الرقمي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33643" y="5454531"/>
            <a:ext cx="4703117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763" indent="-164882" lvl="1">
              <a:lnSpc>
                <a:spcPts val="3562"/>
              </a:lnSpc>
              <a:buFont typeface="Arial"/>
              <a:buChar char="•"/>
            </a:pP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بن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اء الاعتراف بالعلامة التجارية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33643" y="6007279"/>
            <a:ext cx="4703117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763" indent="-164882" lvl="1">
              <a:lnSpc>
                <a:spcPts val="3562"/>
              </a:lnSpc>
              <a:buFont typeface="Arial"/>
              <a:buChar char="•"/>
            </a:pP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إنش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اء قاعدة بيانات العملاء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33643" y="6560027"/>
            <a:ext cx="4703117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763" indent="-164882" lvl="1">
              <a:lnSpc>
                <a:spcPts val="3562"/>
              </a:lnSpc>
              <a:buFont typeface="Arial"/>
              <a:buChar char="•"/>
            </a:pP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م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يزة موقع السوق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83020" y="4183251"/>
            <a:ext cx="3305654" cy="42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437"/>
              </a:lnSpc>
            </a:pPr>
            <a:r>
              <a:rPr lang="ar-EG" b="true" sz="2750">
                <a:solidFill>
                  <a:srgbClr val="201B18"/>
                </a:solidFill>
                <a:latin typeface="29LT Riwaya Medium"/>
                <a:ea typeface="29LT Riwaya Medium"/>
                <a:cs typeface="29LT Riwaya Medium"/>
                <a:sym typeface="29LT Riwaya Medium"/>
                <a:rtl val="true"/>
              </a:rPr>
              <a:t>القيمة طويلة المدى: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781689"/>
            <a:ext cx="5259974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763" indent="-164882" lvl="1">
              <a:lnSpc>
                <a:spcPts val="3562"/>
              </a:lnSpc>
              <a:buFont typeface="Arial"/>
              <a:buChar char="•"/>
            </a:pP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نظام 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تسويق رقمي مؤكد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334436"/>
            <a:ext cx="5259974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763" indent="-164882" lvl="1">
              <a:lnSpc>
                <a:spcPts val="3562"/>
              </a:lnSpc>
              <a:buFont typeface="Arial"/>
              <a:buChar char="•"/>
            </a:pP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ق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ابل للتكرار للمواقع الأخرى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887184"/>
            <a:ext cx="5259974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763" indent="-164882" lvl="1">
              <a:lnSpc>
                <a:spcPts val="3562"/>
              </a:lnSpc>
              <a:buFont typeface="Arial"/>
              <a:buChar char="•"/>
            </a:pP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قيمة عمر العميل: </a:t>
            </a:r>
            <a:r>
              <a:rPr lang="en-US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</a:rPr>
              <a:t>341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439933"/>
            <a:ext cx="5259974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9763" indent="-164882" lvl="1">
              <a:lnSpc>
                <a:spcPts val="3562"/>
              </a:lnSpc>
              <a:buFont typeface="Arial"/>
              <a:buChar char="•"/>
            </a:pP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أساس</a:t>
            </a:r>
            <a:r>
              <a:rPr lang="ar-EG" sz="2187">
                <a:solidFill>
                  <a:srgbClr val="504C49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لتوسع الامتياز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545154" y="4198570"/>
            <a:ext cx="5296340" cy="2671019"/>
            <a:chOff x="0" y="0"/>
            <a:chExt cx="7061786" cy="3561359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3991618" y="-9525"/>
              <a:ext cx="3070168" cy="557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>
                <a:lnSpc>
                  <a:spcPts val="3437"/>
                </a:lnSpc>
              </a:pPr>
              <a:r>
                <a:rPr lang="ar-EG" b="true" sz="2750">
                  <a:solidFill>
                    <a:srgbClr val="201B18"/>
                  </a:solidFill>
                  <a:latin typeface="29LT Riwaya Medium"/>
                  <a:ea typeface="29LT Riwaya Medium"/>
                  <a:cs typeface="29LT Riwaya Medium"/>
                  <a:sym typeface="29LT Riwaya Medium"/>
                  <a:rtl val="true"/>
                </a:rPr>
                <a:t>الفوائد المالية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816968"/>
              <a:ext cx="6762157" cy="5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ar-EG" sz="2187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عائد استثمار </a:t>
              </a:r>
              <a:r>
                <a:rPr lang="en-US" sz="2187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</a:rPr>
                <a:t>159</a:t>
              </a:r>
              <a:r>
                <a:rPr lang="ar-EG" sz="2187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% في </a:t>
              </a:r>
              <a:r>
                <a:rPr lang="en-US" sz="2187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</a:rPr>
                <a:t>3</a:t>
              </a:r>
              <a:r>
                <a:rPr lang="ar-EG" sz="2187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 أشهر فقط.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553964"/>
              <a:ext cx="6762157" cy="5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ar-EG" sz="2187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زيادة في المبيعات بنسبة </a:t>
              </a:r>
              <a:r>
                <a:rPr lang="en-US" sz="2187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</a:rPr>
                <a:t>24</a:t>
              </a:r>
              <a:r>
                <a:rPr lang="ar-EG" sz="2187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%.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2290961"/>
              <a:ext cx="6762157" cy="5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ar-EG" sz="2187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اكتساب </a:t>
              </a:r>
              <a:r>
                <a:rPr lang="en-US" sz="2187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</a:rPr>
                <a:t>873</a:t>
              </a:r>
              <a:r>
                <a:rPr lang="ar-EG" sz="2187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 عميل جديد في المرحلة الأولية.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3027959"/>
              <a:ext cx="6762157" cy="5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ar-EG" sz="2187">
                  <a:solidFill>
                    <a:srgbClr val="504C49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قابلية للتوسع لتحقيق نمو مستقبلي مستدام.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28700" y="1000125"/>
            <a:ext cx="16230600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000"/>
              </a:lnSpc>
              <a:spcBef>
                <a:spcPct val="0"/>
              </a:spcBef>
            </a:pPr>
            <a:r>
              <a:rPr lang="ar-EG" sz="4800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مبرر </a:t>
            </a: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الاستثمار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0" y="1826449"/>
            <a:ext cx="18288000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10000"/>
              </a:lnSpc>
              <a:spcBef>
                <a:spcPct val="0"/>
              </a:spcBef>
            </a:pPr>
            <a:r>
              <a:rPr lang="ar-EG" b="true" sz="8000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لماذا هذا الاستثمار منطقي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54806" y="1339830"/>
            <a:ext cx="5378389" cy="7607339"/>
          </a:xfrm>
          <a:custGeom>
            <a:avLst/>
            <a:gdLst/>
            <a:ahLst/>
            <a:cxnLst/>
            <a:rect r="r" b="b" t="t" l="l"/>
            <a:pathLst>
              <a:path h="7607339" w="5378389">
                <a:moveTo>
                  <a:pt x="0" y="0"/>
                </a:moveTo>
                <a:lnTo>
                  <a:pt x="5378388" y="0"/>
                </a:lnTo>
                <a:lnTo>
                  <a:pt x="5378388" y="7607340"/>
                </a:lnTo>
                <a:lnTo>
                  <a:pt x="0" y="7607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42568" y="8714140"/>
            <a:ext cx="12120935" cy="54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4692"/>
              </a:lnSpc>
              <a:spcBef>
                <a:spcPct val="0"/>
              </a:spcBef>
            </a:pPr>
            <a:r>
              <a:rPr lang="ar-EG" sz="2893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كل</a:t>
            </a:r>
            <a:r>
              <a:rPr lang="ar-EG" sz="2893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en-US" sz="2893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</a:rPr>
              <a:t>1</a:t>
            </a:r>
            <a:r>
              <a:rPr lang="ar-EG" sz="2893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ar-EG" sz="2893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مستثمر يحقق عائدًا قدره </a:t>
            </a:r>
            <a:r>
              <a:rPr lang="en-US" sz="2893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</a:rPr>
              <a:t>2.59</a:t>
            </a:r>
            <a:r>
              <a:rPr lang="ar-EG" sz="2893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779775" y="8462717"/>
            <a:ext cx="38100" cy="1151781"/>
            <a:chOff x="0" y="0"/>
            <a:chExt cx="50800" cy="153570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800" cy="1535684"/>
            </a:xfrm>
            <a:custGeom>
              <a:avLst/>
              <a:gdLst/>
              <a:ahLst/>
              <a:cxnLst/>
              <a:rect r="r" b="b" t="t" l="l"/>
              <a:pathLst>
                <a:path h="1535684" w="50800">
                  <a:moveTo>
                    <a:pt x="0" y="0"/>
                  </a:moveTo>
                  <a:lnTo>
                    <a:pt x="50800" y="0"/>
                  </a:lnTo>
                  <a:lnTo>
                    <a:pt x="50800" y="1535684"/>
                  </a:lnTo>
                  <a:lnTo>
                    <a:pt x="0" y="1535684"/>
                  </a:lnTo>
                  <a:close/>
                </a:path>
              </a:pathLst>
            </a:custGeom>
            <a:solidFill>
              <a:srgbClr val="AC5039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383959" y="1000125"/>
            <a:ext cx="3520231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000"/>
              </a:lnSpc>
              <a:spcBef>
                <a:spcPct val="0"/>
              </a:spcBef>
            </a:pP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</a:t>
            </a: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حل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826449"/>
            <a:ext cx="16230600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10000"/>
              </a:lnSpc>
              <a:spcBef>
                <a:spcPct val="0"/>
              </a:spcBef>
            </a:pPr>
            <a:r>
              <a:rPr lang="ar-EG" b="true" sz="8000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الاستراتيجي</a:t>
            </a: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المت</a:t>
            </a: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كا</a:t>
            </a: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م</a:t>
            </a: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ل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869641" y="3636878"/>
            <a:ext cx="7573547" cy="4498752"/>
            <a:chOff x="0" y="0"/>
            <a:chExt cx="10098062" cy="5998336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0075340" cy="5998336"/>
              <a:chOff x="0" y="0"/>
              <a:chExt cx="10596363" cy="630852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0596373" cy="6308471"/>
              </a:xfrm>
              <a:custGeom>
                <a:avLst/>
                <a:gdLst/>
                <a:ahLst/>
                <a:cxnLst/>
                <a:rect r="r" b="b" t="t" l="l"/>
                <a:pathLst>
                  <a:path h="6308471" w="10596373">
                    <a:moveTo>
                      <a:pt x="0" y="59817"/>
                    </a:moveTo>
                    <a:cubicBezTo>
                      <a:pt x="0" y="26797"/>
                      <a:pt x="26797" y="0"/>
                      <a:pt x="59817" y="0"/>
                    </a:cubicBezTo>
                    <a:lnTo>
                      <a:pt x="10536555" y="0"/>
                    </a:lnTo>
                    <a:cubicBezTo>
                      <a:pt x="10569575" y="0"/>
                      <a:pt x="10596373" y="26797"/>
                      <a:pt x="10596373" y="59817"/>
                    </a:cubicBezTo>
                    <a:lnTo>
                      <a:pt x="10596373" y="6248654"/>
                    </a:lnTo>
                    <a:cubicBezTo>
                      <a:pt x="10596373" y="6281674"/>
                      <a:pt x="10569575" y="6308471"/>
                      <a:pt x="10536555" y="6308471"/>
                    </a:cubicBezTo>
                    <a:lnTo>
                      <a:pt x="59817" y="6308471"/>
                    </a:lnTo>
                    <a:cubicBezTo>
                      <a:pt x="26797" y="6308471"/>
                      <a:pt x="0" y="6281674"/>
                      <a:pt x="0" y="6248654"/>
                    </a:cubicBezTo>
                    <a:close/>
                  </a:path>
                </a:pathLst>
              </a:custGeom>
              <a:solidFill>
                <a:srgbClr val="F3E7D4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8317300" y="379248"/>
              <a:ext cx="1137931" cy="1137931"/>
              <a:chOff x="0" y="0"/>
              <a:chExt cx="1196777" cy="119677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196721" cy="1196721"/>
              </a:xfrm>
              <a:custGeom>
                <a:avLst/>
                <a:gdLst/>
                <a:ahLst/>
                <a:cxnLst/>
                <a:rect r="r" b="b" t="t" l="l"/>
                <a:pathLst>
                  <a:path h="1196721" w="1196721">
                    <a:moveTo>
                      <a:pt x="0" y="598424"/>
                    </a:moveTo>
                    <a:cubicBezTo>
                      <a:pt x="0" y="267970"/>
                      <a:pt x="267970" y="0"/>
                      <a:pt x="598424" y="0"/>
                    </a:cubicBezTo>
                    <a:cubicBezTo>
                      <a:pt x="928878" y="0"/>
                      <a:pt x="1196721" y="267970"/>
                      <a:pt x="1196721" y="598424"/>
                    </a:cubicBezTo>
                    <a:cubicBezTo>
                      <a:pt x="1196721" y="928878"/>
                      <a:pt x="928878" y="1196721"/>
                      <a:pt x="598424" y="1196721"/>
                    </a:cubicBezTo>
                    <a:cubicBezTo>
                      <a:pt x="267970" y="1196721"/>
                      <a:pt x="0" y="928878"/>
                      <a:pt x="0" y="598424"/>
                    </a:cubicBezTo>
                    <a:close/>
                  </a:path>
                </a:pathLst>
              </a:custGeom>
              <a:solidFill>
                <a:srgbClr val="AC5039"/>
              </a:solidFill>
            </p:spPr>
          </p:sp>
        </p:grpSp>
        <p:grpSp>
          <p:nvGrpSpPr>
            <p:cNvPr name="Group 12" id="12"/>
            <p:cNvGrpSpPr>
              <a:grpSpLocks noChangeAspect="true"/>
            </p:cNvGrpSpPr>
            <p:nvPr/>
          </p:nvGrpSpPr>
          <p:grpSpPr>
            <a:xfrm rot="0">
              <a:off x="8630133" y="628118"/>
              <a:ext cx="512079" cy="640004"/>
              <a:chOff x="0" y="0"/>
              <a:chExt cx="538560" cy="673100"/>
            </a:xfrm>
          </p:grpSpPr>
          <p:sp>
            <p:nvSpPr>
              <p:cNvPr name="Freeform 13" id="13" descr="مُرمَّز مسبقًا.png"/>
              <p:cNvSpPr/>
              <p:nvPr/>
            </p:nvSpPr>
            <p:spPr>
              <a:xfrm flipH="false" flipV="false" rot="0">
                <a:off x="0" y="0"/>
                <a:ext cx="538607" cy="673100"/>
              </a:xfrm>
              <a:custGeom>
                <a:avLst/>
                <a:gdLst/>
                <a:ahLst/>
                <a:cxnLst/>
                <a:rect r="r" b="b" t="t" l="l"/>
                <a:pathLst>
                  <a:path h="673100" w="538607">
                    <a:moveTo>
                      <a:pt x="0" y="0"/>
                    </a:moveTo>
                    <a:lnTo>
                      <a:pt x="538607" y="0"/>
                    </a:lnTo>
                    <a:lnTo>
                      <a:pt x="538607" y="673100"/>
                    </a:lnTo>
                    <a:lnTo>
                      <a:pt x="0" y="6731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l="0" t="-483" r="8" b="-483"/>
                </a:stretch>
              </a:blip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1483709" y="609068"/>
              <a:ext cx="8614353" cy="7606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 marL="0" indent="0" lvl="0">
                <a:lnSpc>
                  <a:spcPts val="4605"/>
                </a:lnSpc>
                <a:spcBef>
                  <a:spcPct val="0"/>
                </a:spcBef>
              </a:pPr>
              <a:r>
                <a:rPr lang="ar-EG" b="true" sz="3684" strike="noStrike" u="none">
                  <a:solidFill>
                    <a:srgbClr val="625F4B"/>
                  </a:solidFill>
                  <a:latin typeface="29LT Riwaya Bold"/>
                  <a:ea typeface="29LT Riwaya Bold"/>
                  <a:cs typeface="29LT Riwaya Bold"/>
                  <a:sym typeface="29LT Riwaya Bold"/>
                  <a:rtl val="true"/>
                </a:rPr>
                <a:t>الاستثمار المطلوب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476619" y="2060976"/>
              <a:ext cx="8438098" cy="52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335695" indent="-167848" lvl="1">
                <a:lnSpc>
                  <a:spcPts val="360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ar-EG" b="true" sz="2225" strike="noStrike" u="none">
                  <a:solidFill>
                    <a:srgbClr val="3A3630"/>
                  </a:solidFill>
                  <a:latin typeface="29LT Riwaya Bold"/>
                  <a:ea typeface="29LT Riwaya Bold"/>
                  <a:cs typeface="29LT Riwaya Bold"/>
                  <a:sym typeface="29LT Riwaya Bold"/>
                  <a:rtl val="true"/>
                </a:rPr>
                <a:t>الميزانية الإجمالية: </a:t>
              </a:r>
              <a:r>
                <a:rPr lang="en-US" sz="2225" strike="noStrike" u="none">
                  <a:solidFill>
                    <a:srgbClr val="3A3630"/>
                  </a:solidFill>
                  <a:latin typeface="29LT Riwaya"/>
                  <a:ea typeface="29LT Riwaya"/>
                  <a:cs typeface="29LT Riwaya"/>
                  <a:sym typeface="29LT Riwaya"/>
                </a:rPr>
                <a:t>13,500</a:t>
              </a:r>
              <a:r>
                <a:rPr lang="ar-EG" sz="2225" strike="noStrike" u="none">
                  <a:solidFill>
                    <a:srgbClr val="3A3630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 ريال سعودي (ثلاثة أشهر)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476619" y="2809726"/>
              <a:ext cx="8438098" cy="52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335695" indent="-167848" lvl="1">
                <a:lnSpc>
                  <a:spcPts val="360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ar-EG" b="true" sz="2225" strike="noStrike" u="none">
                  <a:solidFill>
                    <a:srgbClr val="3A3630"/>
                  </a:solidFill>
                  <a:latin typeface="29LT Riwaya Bold"/>
                  <a:ea typeface="29LT Riwaya Bold"/>
                  <a:cs typeface="29LT Riwaya Bold"/>
                  <a:sym typeface="29LT Riwaya Bold"/>
                  <a:rtl val="true"/>
                </a:rPr>
                <a:t>الاستثمار الشهري:</a:t>
              </a:r>
              <a:r>
                <a:rPr lang="ar-EG" sz="2225" strike="noStrike" u="none">
                  <a:solidFill>
                    <a:srgbClr val="3A3630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 </a:t>
              </a:r>
              <a:r>
                <a:rPr lang="en-US" sz="2225" strike="noStrike" u="none">
                  <a:solidFill>
                    <a:srgbClr val="3A3630"/>
                  </a:solidFill>
                  <a:latin typeface="29LT Riwaya"/>
                  <a:ea typeface="29LT Riwaya"/>
                  <a:cs typeface="29LT Riwaya"/>
                  <a:sym typeface="29LT Riwaya"/>
                </a:rPr>
                <a:t>٤,٥٠٠</a:t>
              </a:r>
              <a:r>
                <a:rPr lang="ar-EG" sz="2225" strike="noStrike" u="none">
                  <a:solidFill>
                    <a:srgbClr val="3A3630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 ريال سعودي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76619" y="3558475"/>
              <a:ext cx="8438098" cy="52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335695" indent="-167848" lvl="1">
                <a:lnSpc>
                  <a:spcPts val="360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ar-EG" b="true" sz="2225" strike="noStrike" u="none">
                  <a:solidFill>
                    <a:srgbClr val="3A3630"/>
                  </a:solidFill>
                  <a:latin typeface="29LT Riwaya Bold"/>
                  <a:ea typeface="29LT Riwaya Bold"/>
                  <a:cs typeface="29LT Riwaya Bold"/>
                  <a:sym typeface="29LT Riwaya Bold"/>
                  <a:rtl val="true"/>
                </a:rPr>
                <a:t>العائدات المتوقعة: </a:t>
              </a:r>
              <a:r>
                <a:rPr lang="en-US" sz="2225" strike="noStrike" u="none">
                  <a:solidFill>
                    <a:srgbClr val="3A3630"/>
                  </a:solidFill>
                  <a:latin typeface="29LT Riwaya"/>
                  <a:ea typeface="29LT Riwaya"/>
                  <a:cs typeface="29LT Riwaya"/>
                  <a:sym typeface="29LT Riwaya"/>
                </a:rPr>
                <a:t>31,500</a:t>
              </a:r>
              <a:r>
                <a:rPr lang="ar-EG" sz="2225" strike="noStrike" u="none">
                  <a:solidFill>
                    <a:srgbClr val="3A3630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 ريال سعودي إيرادات إضافية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45742" y="3636878"/>
            <a:ext cx="7556505" cy="4498752"/>
            <a:chOff x="0" y="0"/>
            <a:chExt cx="10075340" cy="5998336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10075340" cy="5998336"/>
              <a:chOff x="0" y="0"/>
              <a:chExt cx="10596363" cy="6308527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0596373" cy="6308471"/>
              </a:xfrm>
              <a:custGeom>
                <a:avLst/>
                <a:gdLst/>
                <a:ahLst/>
                <a:cxnLst/>
                <a:rect r="r" b="b" t="t" l="l"/>
                <a:pathLst>
                  <a:path h="6308471" w="10596373">
                    <a:moveTo>
                      <a:pt x="0" y="59817"/>
                    </a:moveTo>
                    <a:cubicBezTo>
                      <a:pt x="0" y="26797"/>
                      <a:pt x="26797" y="0"/>
                      <a:pt x="59817" y="0"/>
                    </a:cubicBezTo>
                    <a:lnTo>
                      <a:pt x="10536555" y="0"/>
                    </a:lnTo>
                    <a:cubicBezTo>
                      <a:pt x="10569575" y="0"/>
                      <a:pt x="10596373" y="26797"/>
                      <a:pt x="10596373" y="59817"/>
                    </a:cubicBezTo>
                    <a:lnTo>
                      <a:pt x="10596373" y="6248654"/>
                    </a:lnTo>
                    <a:cubicBezTo>
                      <a:pt x="10596373" y="6281674"/>
                      <a:pt x="10569575" y="6308471"/>
                      <a:pt x="10536555" y="6308471"/>
                    </a:cubicBezTo>
                    <a:lnTo>
                      <a:pt x="59817" y="6308471"/>
                    </a:lnTo>
                    <a:cubicBezTo>
                      <a:pt x="26797" y="6308471"/>
                      <a:pt x="0" y="6281674"/>
                      <a:pt x="0" y="6248654"/>
                    </a:cubicBezTo>
                    <a:close/>
                  </a:path>
                </a:pathLst>
              </a:custGeom>
              <a:solidFill>
                <a:srgbClr val="F3E7D4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8391354" y="379248"/>
              <a:ext cx="1137931" cy="1137931"/>
              <a:chOff x="0" y="0"/>
              <a:chExt cx="1196777" cy="119677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196721" cy="1196721"/>
              </a:xfrm>
              <a:custGeom>
                <a:avLst/>
                <a:gdLst/>
                <a:ahLst/>
                <a:cxnLst/>
                <a:rect r="r" b="b" t="t" l="l"/>
                <a:pathLst>
                  <a:path h="1196721" w="1196721">
                    <a:moveTo>
                      <a:pt x="0" y="598424"/>
                    </a:moveTo>
                    <a:cubicBezTo>
                      <a:pt x="0" y="267970"/>
                      <a:pt x="267970" y="0"/>
                      <a:pt x="598424" y="0"/>
                    </a:cubicBezTo>
                    <a:cubicBezTo>
                      <a:pt x="928878" y="0"/>
                      <a:pt x="1196721" y="267970"/>
                      <a:pt x="1196721" y="598424"/>
                    </a:cubicBezTo>
                    <a:cubicBezTo>
                      <a:pt x="1196721" y="928878"/>
                      <a:pt x="928878" y="1196721"/>
                      <a:pt x="598424" y="1196721"/>
                    </a:cubicBezTo>
                    <a:cubicBezTo>
                      <a:pt x="267970" y="1196721"/>
                      <a:pt x="0" y="928878"/>
                      <a:pt x="0" y="598424"/>
                    </a:cubicBezTo>
                    <a:close/>
                  </a:path>
                </a:pathLst>
              </a:custGeom>
              <a:solidFill>
                <a:srgbClr val="AC5039"/>
              </a:solidFill>
            </p:spPr>
          </p:sp>
        </p:grpSp>
        <p:grpSp>
          <p:nvGrpSpPr>
            <p:cNvPr name="Group 23" id="23"/>
            <p:cNvGrpSpPr>
              <a:grpSpLocks noChangeAspect="true"/>
            </p:cNvGrpSpPr>
            <p:nvPr/>
          </p:nvGrpSpPr>
          <p:grpSpPr>
            <a:xfrm rot="0">
              <a:off x="8704187" y="628118"/>
              <a:ext cx="512079" cy="640004"/>
              <a:chOff x="0" y="0"/>
              <a:chExt cx="538560" cy="673100"/>
            </a:xfrm>
          </p:grpSpPr>
          <p:sp>
            <p:nvSpPr>
              <p:cNvPr name="Freeform 24" id="24" descr="مُرمَّز مسبقًا.png"/>
              <p:cNvSpPr/>
              <p:nvPr/>
            </p:nvSpPr>
            <p:spPr>
              <a:xfrm flipH="false" flipV="false" rot="0">
                <a:off x="0" y="0"/>
                <a:ext cx="538607" cy="673100"/>
              </a:xfrm>
              <a:custGeom>
                <a:avLst/>
                <a:gdLst/>
                <a:ahLst/>
                <a:cxnLst/>
                <a:rect r="r" b="b" t="t" l="l"/>
                <a:pathLst>
                  <a:path h="673100" w="538607">
                    <a:moveTo>
                      <a:pt x="0" y="0"/>
                    </a:moveTo>
                    <a:lnTo>
                      <a:pt x="538607" y="0"/>
                    </a:lnTo>
                    <a:lnTo>
                      <a:pt x="538607" y="673100"/>
                    </a:lnTo>
                    <a:lnTo>
                      <a:pt x="0" y="6731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 l="0" t="-483" r="8" b="-483"/>
                </a:stretch>
              </a:blip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2114373" y="609068"/>
              <a:ext cx="7960967" cy="7606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rtl="true" marL="0" indent="0" lvl="0">
                <a:lnSpc>
                  <a:spcPts val="4605"/>
                </a:lnSpc>
                <a:spcBef>
                  <a:spcPct val="0"/>
                </a:spcBef>
              </a:pPr>
              <a:r>
                <a:rPr lang="ar-EG" b="true" sz="3684" strike="noStrike" u="none">
                  <a:solidFill>
                    <a:srgbClr val="625F4B"/>
                  </a:solidFill>
                  <a:latin typeface="29LT Riwaya Bold"/>
                  <a:ea typeface="29LT Riwaya Bold"/>
                  <a:cs typeface="29LT Riwaya Bold"/>
                  <a:sym typeface="29LT Riwaya Bold"/>
                  <a:rtl val="true"/>
                </a:rPr>
                <a:t>الفوائد الأساسية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103145" y="2060976"/>
              <a:ext cx="8857175" cy="52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335695" indent="-167848" lvl="1">
                <a:lnSpc>
                  <a:spcPts val="360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ar-EG" sz="2225" strike="noStrike" u="none">
                  <a:solidFill>
                    <a:srgbClr val="3A3630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زيادة المبيعات بنسبة</a:t>
              </a:r>
              <a:r>
                <a:rPr lang="ar-EG" b="true" sz="2225" strike="noStrike" u="none">
                  <a:solidFill>
                    <a:srgbClr val="3A3630"/>
                  </a:solidFill>
                  <a:latin typeface="29LT Riwaya Bold"/>
                  <a:ea typeface="29LT Riwaya Bold"/>
                  <a:cs typeface="29LT Riwaya Bold"/>
                  <a:sym typeface="29LT Riwaya Bold"/>
                  <a:rtl val="true"/>
                </a:rPr>
                <a:t> </a:t>
              </a:r>
              <a:r>
                <a:rPr lang="en-US" b="true" sz="2225" strike="noStrike" u="none">
                  <a:solidFill>
                    <a:srgbClr val="3A3630"/>
                  </a:solidFill>
                  <a:latin typeface="29LT Riwaya Bold"/>
                  <a:ea typeface="29LT Riwaya Bold"/>
                  <a:cs typeface="29LT Riwaya Bold"/>
                  <a:sym typeface="29LT Riwaya Bold"/>
                </a:rPr>
                <a:t>24</a:t>
              </a:r>
              <a:r>
                <a:rPr lang="ar-EG" b="true" sz="2225" strike="noStrike" u="none">
                  <a:solidFill>
                    <a:srgbClr val="3A3630"/>
                  </a:solidFill>
                  <a:latin typeface="29LT Riwaya Bold"/>
                  <a:ea typeface="29LT Riwaya Bold"/>
                  <a:cs typeface="29LT Riwaya Bold"/>
                  <a:sym typeface="29LT Riwaya Bold"/>
                  <a:rtl val="true"/>
                </a:rPr>
                <a:t>% خلال </a:t>
              </a:r>
              <a:r>
                <a:rPr lang="en-US" b="true" sz="2225" strike="noStrike" u="none">
                  <a:solidFill>
                    <a:srgbClr val="3A3630"/>
                  </a:solidFill>
                  <a:latin typeface="29LT Riwaya Bold"/>
                  <a:ea typeface="29LT Riwaya Bold"/>
                  <a:cs typeface="29LT Riwaya Bold"/>
                  <a:sym typeface="29LT Riwaya Bold"/>
                </a:rPr>
                <a:t>90</a:t>
              </a:r>
              <a:r>
                <a:rPr lang="ar-EG" b="true" sz="2225" strike="noStrike" u="none">
                  <a:solidFill>
                    <a:srgbClr val="3A3630"/>
                  </a:solidFill>
                  <a:latin typeface="29LT Riwaya Bold"/>
                  <a:ea typeface="29LT Riwaya Bold"/>
                  <a:cs typeface="29LT Riwaya Bold"/>
                  <a:sym typeface="29LT Riwaya Bold"/>
                  <a:rtl val="true"/>
                </a:rPr>
                <a:t> يومًا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103145" y="2809726"/>
              <a:ext cx="8857175" cy="52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335695" indent="-167848" lvl="1">
                <a:lnSpc>
                  <a:spcPts val="360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ar-EG" sz="2225" strike="noStrike" u="none">
                  <a:solidFill>
                    <a:srgbClr val="3A3630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ا</a:t>
              </a:r>
              <a:r>
                <a:rPr lang="ar-EG" sz="2225" strike="noStrike" u="none">
                  <a:solidFill>
                    <a:srgbClr val="3A3630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ك</a:t>
              </a:r>
              <a:r>
                <a:rPr lang="ar-EG" sz="2225" strike="noStrike" u="none">
                  <a:solidFill>
                    <a:srgbClr val="3A3630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ت</a:t>
              </a:r>
              <a:r>
                <a:rPr lang="ar-EG" sz="2225" strike="noStrike" u="none">
                  <a:solidFill>
                    <a:srgbClr val="3A3630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س</a:t>
              </a:r>
              <a:r>
                <a:rPr lang="ar-EG" sz="2225" strike="noStrike" u="none">
                  <a:solidFill>
                    <a:srgbClr val="3A3630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اب </a:t>
              </a:r>
              <a:r>
                <a:rPr lang="en-US" b="true" sz="2225" strike="noStrike" u="none">
                  <a:solidFill>
                    <a:srgbClr val="3A3630"/>
                  </a:solidFill>
                  <a:latin typeface="29LT Riwaya Bold"/>
                  <a:ea typeface="29LT Riwaya Bold"/>
                  <a:cs typeface="29LT Riwaya Bold"/>
                  <a:sym typeface="29LT Riwaya Bold"/>
                </a:rPr>
                <a:t>873</a:t>
              </a:r>
              <a:r>
                <a:rPr lang="ar-EG" b="true" sz="2225" strike="noStrike" u="none">
                  <a:solidFill>
                    <a:srgbClr val="3A3630"/>
                  </a:solidFill>
                  <a:latin typeface="29LT Riwaya Bold"/>
                  <a:ea typeface="29LT Riwaya Bold"/>
                  <a:cs typeface="29LT Riwaya Bold"/>
                  <a:sym typeface="29LT Riwaya Bold"/>
                  <a:rtl val="true"/>
                </a:rPr>
                <a:t> عميل جديد</a:t>
              </a:r>
              <a:r>
                <a:rPr lang="ar-EG" b="true" sz="2225" strike="noStrike" u="none">
                  <a:solidFill>
                    <a:srgbClr val="3A3630"/>
                  </a:solidFill>
                  <a:latin typeface="29LT Riwaya Bold"/>
                  <a:ea typeface="29LT Riwaya Bold"/>
                  <a:cs typeface="29LT Riwaya Bold"/>
                  <a:sym typeface="29LT Riwaya Bold"/>
                  <a:rtl val="true"/>
                </a:rPr>
                <a:t> 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103145" y="3558475"/>
              <a:ext cx="8857175" cy="52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335695" indent="-167848" lvl="1">
                <a:lnSpc>
                  <a:spcPts val="360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ar-EG" b="true" sz="2225" strike="noStrike" u="none">
                  <a:solidFill>
                    <a:srgbClr val="3A3630"/>
                  </a:solidFill>
                  <a:latin typeface="29LT Riwaya Bold"/>
                  <a:ea typeface="29LT Riwaya Bold"/>
                  <a:cs typeface="29LT Riwaya Bold"/>
                  <a:sym typeface="29LT Riwaya Bold"/>
                  <a:rtl val="true"/>
                </a:rPr>
                <a:t>تأسيس وجود رقمي </a:t>
              </a:r>
              <a:r>
                <a:rPr lang="ar-EG" sz="2225" strike="noStrike" u="none">
                  <a:solidFill>
                    <a:srgbClr val="3A3630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قوي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81544" y="4307116"/>
              <a:ext cx="8857175" cy="52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rtl="true" marL="335695" indent="-167848" lvl="1">
                <a:lnSpc>
                  <a:spcPts val="360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ar-EG" sz="2225" strike="noStrike" u="none">
                  <a:solidFill>
                    <a:srgbClr val="3A3630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أساس</a:t>
              </a:r>
              <a:r>
                <a:rPr lang="ar-EG" b="true" sz="2225" strike="noStrike" u="none">
                  <a:solidFill>
                    <a:srgbClr val="3A3630"/>
                  </a:solidFill>
                  <a:latin typeface="29LT Riwaya Bold"/>
                  <a:ea typeface="29LT Riwaya Bold"/>
                  <a:cs typeface="29LT Riwaya Bold"/>
                  <a:sym typeface="29LT Riwaya Bold"/>
                  <a:rtl val="true"/>
                </a:rPr>
                <a:t> قابل للتوسع</a:t>
              </a:r>
              <a:r>
                <a:rPr lang="ar-EG" sz="2225" strike="noStrike" u="none">
                  <a:solidFill>
                    <a:srgbClr val="3A3630"/>
                  </a:solidFill>
                  <a:latin typeface="29LT Riwaya"/>
                  <a:ea typeface="29LT Riwaya"/>
                  <a:cs typeface="29LT Riwaya"/>
                  <a:sym typeface="29LT Riwaya"/>
                  <a:rtl val="true"/>
                </a:rPr>
                <a:t> للنمو المستقبلي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4407" y="137743"/>
            <a:ext cx="7943239" cy="1001151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973137" y="2306016"/>
            <a:ext cx="9286163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10000"/>
              </a:lnSpc>
              <a:spcBef>
                <a:spcPct val="0"/>
              </a:spcBef>
            </a:pP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نظرة عامة على الميزانية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34336" y="6240862"/>
            <a:ext cx="8314350" cy="113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702"/>
              </a:lnSpc>
            </a:pPr>
            <a:r>
              <a:rPr lang="ar-EG" sz="2887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التركيز بنسبة </a:t>
            </a:r>
            <a:r>
              <a:rPr lang="en-US" sz="2887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72</a:t>
            </a:r>
            <a:r>
              <a:rPr lang="ar-EG" sz="2887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% على القنوات المدفوعة عالية التأثير للوصول الأقصى والتحويلات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94752" y="5368665"/>
            <a:ext cx="8593518" cy="538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4295"/>
              </a:lnSpc>
              <a:spcBef>
                <a:spcPct val="0"/>
              </a:spcBef>
            </a:pPr>
            <a:r>
              <a:rPr lang="ar-EG" b="true" sz="3425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ت</a:t>
            </a:r>
            <a:r>
              <a:rPr lang="ar-EG" b="true" sz="3425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وزيع </a:t>
            </a:r>
            <a:r>
              <a:rPr lang="ar-EG" b="true" sz="3425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</a:t>
            </a:r>
            <a:r>
              <a:rPr lang="ar-EG" b="true" sz="3425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لم</a:t>
            </a:r>
            <a:r>
              <a:rPr lang="ar-EG" b="true" sz="3425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ي</a:t>
            </a:r>
            <a:r>
              <a:rPr lang="ar-EG" b="true" sz="3425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زا</a:t>
            </a:r>
            <a:r>
              <a:rPr lang="ar-EG" b="true" sz="3425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ن</a:t>
            </a:r>
            <a:r>
              <a:rPr lang="ar-EG" b="true" sz="3425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ية </a:t>
            </a:r>
            <a:r>
              <a:rPr lang="ar-EG" b="true" sz="3425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</a:t>
            </a:r>
            <a:r>
              <a:rPr lang="ar-EG" b="true" sz="3425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لشهرية</a:t>
            </a:r>
            <a:r>
              <a:rPr lang="ar-EG" b="true" sz="3425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</a:t>
            </a:r>
            <a:r>
              <a:rPr lang="ar-EG" b="true" sz="3425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(</a:t>
            </a:r>
            <a:r>
              <a:rPr lang="en-US" b="true" sz="3425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4,500</a:t>
            </a:r>
            <a:r>
              <a:rPr lang="ar-EG" b="true" sz="3425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ري</a:t>
            </a:r>
            <a:r>
              <a:rPr lang="ar-EG" b="true" sz="3425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</a:t>
            </a:r>
            <a:r>
              <a:rPr lang="ar-EG" b="true" sz="3425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)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587393" y="7725157"/>
            <a:ext cx="2167864" cy="3066286"/>
          </a:xfrm>
          <a:custGeom>
            <a:avLst/>
            <a:gdLst/>
            <a:ahLst/>
            <a:cxnLst/>
            <a:rect r="r" b="b" t="t" l="l"/>
            <a:pathLst>
              <a:path h="3066286" w="2167864">
                <a:moveTo>
                  <a:pt x="0" y="0"/>
                </a:moveTo>
                <a:lnTo>
                  <a:pt x="2167864" y="0"/>
                </a:lnTo>
                <a:lnTo>
                  <a:pt x="2167864" y="3066286"/>
                </a:lnTo>
                <a:lnTo>
                  <a:pt x="0" y="3066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9706" y="4465666"/>
            <a:ext cx="15442203" cy="4720618"/>
            <a:chOff x="0" y="0"/>
            <a:chExt cx="26284074" cy="8034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84138" cy="8034910"/>
            </a:xfrm>
            <a:custGeom>
              <a:avLst/>
              <a:gdLst/>
              <a:ahLst/>
              <a:cxnLst/>
              <a:rect r="r" b="b" t="t" l="l"/>
              <a:pathLst>
                <a:path h="8034910" w="26284138">
                  <a:moveTo>
                    <a:pt x="0" y="66167"/>
                  </a:moveTo>
                  <a:cubicBezTo>
                    <a:pt x="0" y="29591"/>
                    <a:pt x="36155" y="0"/>
                    <a:pt x="80654" y="0"/>
                  </a:cubicBezTo>
                  <a:lnTo>
                    <a:pt x="26203498" y="0"/>
                  </a:lnTo>
                  <a:lnTo>
                    <a:pt x="26203498" y="6350"/>
                  </a:lnTo>
                  <a:lnTo>
                    <a:pt x="26203498" y="0"/>
                  </a:lnTo>
                  <a:cubicBezTo>
                    <a:pt x="26247998" y="0"/>
                    <a:pt x="26284138" y="29591"/>
                    <a:pt x="26284138" y="66167"/>
                  </a:cubicBezTo>
                  <a:lnTo>
                    <a:pt x="26276427" y="66167"/>
                  </a:lnTo>
                  <a:lnTo>
                    <a:pt x="26284138" y="66167"/>
                  </a:lnTo>
                  <a:lnTo>
                    <a:pt x="26284138" y="7968742"/>
                  </a:lnTo>
                  <a:lnTo>
                    <a:pt x="26276427" y="7968742"/>
                  </a:lnTo>
                  <a:lnTo>
                    <a:pt x="26284138" y="7968742"/>
                  </a:lnTo>
                  <a:cubicBezTo>
                    <a:pt x="26284138" y="8005318"/>
                    <a:pt x="26247998" y="8034910"/>
                    <a:pt x="26203498" y="8034910"/>
                  </a:cubicBezTo>
                  <a:lnTo>
                    <a:pt x="26203498" y="8028560"/>
                  </a:lnTo>
                  <a:lnTo>
                    <a:pt x="26203498" y="8034910"/>
                  </a:lnTo>
                  <a:lnTo>
                    <a:pt x="80654" y="8034910"/>
                  </a:lnTo>
                  <a:lnTo>
                    <a:pt x="80654" y="8028560"/>
                  </a:lnTo>
                  <a:lnTo>
                    <a:pt x="80654" y="8034910"/>
                  </a:lnTo>
                  <a:cubicBezTo>
                    <a:pt x="36155" y="8034910"/>
                    <a:pt x="0" y="8005318"/>
                    <a:pt x="0" y="7968742"/>
                  </a:cubicBezTo>
                  <a:lnTo>
                    <a:pt x="0" y="66167"/>
                  </a:lnTo>
                  <a:lnTo>
                    <a:pt x="7725" y="66167"/>
                  </a:lnTo>
                  <a:lnTo>
                    <a:pt x="0" y="66167"/>
                  </a:lnTo>
                  <a:moveTo>
                    <a:pt x="15451" y="66167"/>
                  </a:moveTo>
                  <a:lnTo>
                    <a:pt x="15451" y="7968742"/>
                  </a:lnTo>
                  <a:lnTo>
                    <a:pt x="7725" y="7968742"/>
                  </a:lnTo>
                  <a:lnTo>
                    <a:pt x="15451" y="7968742"/>
                  </a:lnTo>
                  <a:cubicBezTo>
                    <a:pt x="15451" y="7998333"/>
                    <a:pt x="44653" y="8022210"/>
                    <a:pt x="80654" y="8022210"/>
                  </a:cubicBezTo>
                  <a:lnTo>
                    <a:pt x="26203498" y="8022210"/>
                  </a:lnTo>
                  <a:cubicBezTo>
                    <a:pt x="26239499" y="8022210"/>
                    <a:pt x="26268700" y="7998206"/>
                    <a:pt x="26268700" y="7968742"/>
                  </a:cubicBezTo>
                  <a:lnTo>
                    <a:pt x="26268700" y="66167"/>
                  </a:lnTo>
                  <a:cubicBezTo>
                    <a:pt x="26268700" y="36576"/>
                    <a:pt x="26239499" y="12700"/>
                    <a:pt x="26203498" y="12700"/>
                  </a:cubicBezTo>
                  <a:lnTo>
                    <a:pt x="80654" y="12700"/>
                  </a:lnTo>
                  <a:lnTo>
                    <a:pt x="80654" y="6350"/>
                  </a:lnTo>
                  <a:lnTo>
                    <a:pt x="80654" y="12700"/>
                  </a:lnTo>
                  <a:cubicBezTo>
                    <a:pt x="44653" y="12700"/>
                    <a:pt x="15451" y="36703"/>
                    <a:pt x="15451" y="66167"/>
                  </a:cubicBezTo>
                  <a:close/>
                </a:path>
              </a:pathLst>
            </a:custGeom>
            <a:solidFill>
              <a:srgbClr val="000000">
                <a:alpha val="392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43323" y="4476859"/>
            <a:ext cx="15414971" cy="671176"/>
            <a:chOff x="0" y="0"/>
            <a:chExt cx="26237723" cy="11424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237785" cy="1142365"/>
            </a:xfrm>
            <a:custGeom>
              <a:avLst/>
              <a:gdLst/>
              <a:ahLst/>
              <a:cxnLst/>
              <a:rect r="r" b="b" t="t" l="l"/>
              <a:pathLst>
                <a:path h="1142365" w="26237785">
                  <a:moveTo>
                    <a:pt x="0" y="0"/>
                  </a:moveTo>
                  <a:lnTo>
                    <a:pt x="26237785" y="0"/>
                  </a:lnTo>
                  <a:lnTo>
                    <a:pt x="26237785" y="1142365"/>
                  </a:lnTo>
                  <a:lnTo>
                    <a:pt x="0" y="1142365"/>
                  </a:lnTo>
                  <a:close/>
                </a:path>
              </a:pathLst>
            </a:custGeom>
            <a:solidFill>
              <a:srgbClr val="F3E7D4">
                <a:alpha val="0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28417" y="4558245"/>
            <a:ext cx="2508266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إعلانات جوجل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15950" y="4558245"/>
            <a:ext cx="2503727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en-US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</a:rPr>
              <a:t>1,400</a:t>
            </a: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سعودي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98944" y="4558245"/>
            <a:ext cx="5586721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هيمنة البحث المحلي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064932" y="4558245"/>
            <a:ext cx="2508266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en-US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</a:rPr>
              <a:t>76</a:t>
            </a: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طلبًا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443323" y="5148035"/>
            <a:ext cx="15414971" cy="671176"/>
            <a:chOff x="0" y="0"/>
            <a:chExt cx="26237723" cy="11424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237785" cy="1142365"/>
            </a:xfrm>
            <a:custGeom>
              <a:avLst/>
              <a:gdLst/>
              <a:ahLst/>
              <a:cxnLst/>
              <a:rect r="r" b="b" t="t" l="l"/>
              <a:pathLst>
                <a:path h="1142365" w="26237785">
                  <a:moveTo>
                    <a:pt x="0" y="0"/>
                  </a:moveTo>
                  <a:lnTo>
                    <a:pt x="26237785" y="0"/>
                  </a:lnTo>
                  <a:lnTo>
                    <a:pt x="26237785" y="1142365"/>
                  </a:lnTo>
                  <a:lnTo>
                    <a:pt x="0" y="11423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28417" y="5229422"/>
            <a:ext cx="2508266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فيسبوك وإنستغرام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15950" y="5229422"/>
            <a:ext cx="2503727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en-US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</a:rPr>
              <a:t>1,200</a:t>
            </a: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سعودي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98944" y="5229422"/>
            <a:ext cx="5586721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الوعي بالعلامة التجارية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064932" y="5229422"/>
            <a:ext cx="2508266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en-US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</a:rPr>
              <a:t>91</a:t>
            </a: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طلبًا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443323" y="5819211"/>
            <a:ext cx="15414971" cy="671176"/>
            <a:chOff x="0" y="0"/>
            <a:chExt cx="26237723" cy="11424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6237785" cy="1142365"/>
            </a:xfrm>
            <a:custGeom>
              <a:avLst/>
              <a:gdLst/>
              <a:ahLst/>
              <a:cxnLst/>
              <a:rect r="r" b="b" t="t" l="l"/>
              <a:pathLst>
                <a:path h="1142365" w="26237785">
                  <a:moveTo>
                    <a:pt x="0" y="0"/>
                  </a:moveTo>
                  <a:lnTo>
                    <a:pt x="26237785" y="0"/>
                  </a:lnTo>
                  <a:lnTo>
                    <a:pt x="26237785" y="1142365"/>
                  </a:lnTo>
                  <a:lnTo>
                    <a:pt x="0" y="1142365"/>
                  </a:lnTo>
                  <a:close/>
                </a:path>
              </a:pathLst>
            </a:custGeom>
            <a:solidFill>
              <a:srgbClr val="F3E7D4">
                <a:alpha val="0"/>
              </a:srgbClr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28417" y="5900598"/>
            <a:ext cx="2508266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تيك توك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815950" y="5900598"/>
            <a:ext cx="2503727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en-US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</a:rPr>
              <a:t>650</a:t>
            </a: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سعودي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898944" y="5900598"/>
            <a:ext cx="5586721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محتوى التراث الفيروسي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064932" y="5900598"/>
            <a:ext cx="2508266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en-US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</a:rPr>
              <a:t>43</a:t>
            </a: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طلبًا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443323" y="6490388"/>
            <a:ext cx="15414971" cy="671176"/>
            <a:chOff x="0" y="0"/>
            <a:chExt cx="26237723" cy="114240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6237785" cy="1142365"/>
            </a:xfrm>
            <a:custGeom>
              <a:avLst/>
              <a:gdLst/>
              <a:ahLst/>
              <a:cxnLst/>
              <a:rect r="r" b="b" t="t" l="l"/>
              <a:pathLst>
                <a:path h="1142365" w="26237785">
                  <a:moveTo>
                    <a:pt x="0" y="0"/>
                  </a:moveTo>
                  <a:lnTo>
                    <a:pt x="26237785" y="0"/>
                  </a:lnTo>
                  <a:lnTo>
                    <a:pt x="26237785" y="1142365"/>
                  </a:lnTo>
                  <a:lnTo>
                    <a:pt x="0" y="11423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728417" y="6571774"/>
            <a:ext cx="2508266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المؤثرون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815950" y="6571774"/>
            <a:ext cx="2503727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en-US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</a:rPr>
              <a:t>1000</a:t>
            </a: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سعودي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898944" y="6571774"/>
            <a:ext cx="5586721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الثقة والموثوقية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064932" y="6571774"/>
            <a:ext cx="2508266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en-US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</a:rPr>
              <a:t>75</a:t>
            </a: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طلبًا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443323" y="7161563"/>
            <a:ext cx="15414971" cy="671176"/>
            <a:chOff x="0" y="0"/>
            <a:chExt cx="26237723" cy="114240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6237785" cy="1142365"/>
            </a:xfrm>
            <a:custGeom>
              <a:avLst/>
              <a:gdLst/>
              <a:ahLst/>
              <a:cxnLst/>
              <a:rect r="r" b="b" t="t" l="l"/>
              <a:pathLst>
                <a:path h="1142365" w="26237785">
                  <a:moveTo>
                    <a:pt x="0" y="0"/>
                  </a:moveTo>
                  <a:lnTo>
                    <a:pt x="26237785" y="0"/>
                  </a:lnTo>
                  <a:lnTo>
                    <a:pt x="26237785" y="1142365"/>
                  </a:lnTo>
                  <a:lnTo>
                    <a:pt x="0" y="1142365"/>
                  </a:lnTo>
                  <a:close/>
                </a:path>
              </a:pathLst>
            </a:custGeom>
            <a:solidFill>
              <a:srgbClr val="F3E7D4">
                <a:alpha val="0"/>
              </a:srgbClr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28417" y="7242951"/>
            <a:ext cx="2508266" cy="700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تحسين محركات البحث الإقليمية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815950" y="7242951"/>
            <a:ext cx="2503727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en-US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</a:rPr>
              <a:t>450</a:t>
            </a: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سعودي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898944" y="7242951"/>
            <a:ext cx="5586721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الرؤية الشاملة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064932" y="7242951"/>
            <a:ext cx="2508266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en-US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</a:rPr>
              <a:t>48</a:t>
            </a: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طلبًا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443323" y="7832739"/>
            <a:ext cx="15414971" cy="671176"/>
            <a:chOff x="0" y="0"/>
            <a:chExt cx="26237723" cy="114240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6237785" cy="1142365"/>
            </a:xfrm>
            <a:custGeom>
              <a:avLst/>
              <a:gdLst/>
              <a:ahLst/>
              <a:cxnLst/>
              <a:rect r="r" b="b" t="t" l="l"/>
              <a:pathLst>
                <a:path h="1142365" w="26237785">
                  <a:moveTo>
                    <a:pt x="0" y="0"/>
                  </a:moveTo>
                  <a:lnTo>
                    <a:pt x="26237785" y="0"/>
                  </a:lnTo>
                  <a:lnTo>
                    <a:pt x="26237785" y="1142365"/>
                  </a:lnTo>
                  <a:lnTo>
                    <a:pt x="0" y="11423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1728417" y="7914127"/>
            <a:ext cx="2508266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التحليلات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815950" y="7914127"/>
            <a:ext cx="2503727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en-US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</a:rPr>
              <a:t>200</a:t>
            </a: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سعودي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898944" y="7914127"/>
            <a:ext cx="5586721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تقييم الأداء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4064932" y="7914127"/>
            <a:ext cx="2508266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-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443323" y="8503916"/>
            <a:ext cx="15414971" cy="671176"/>
            <a:chOff x="0" y="0"/>
            <a:chExt cx="26237723" cy="114240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6237785" cy="1142365"/>
            </a:xfrm>
            <a:custGeom>
              <a:avLst/>
              <a:gdLst/>
              <a:ahLst/>
              <a:cxnLst/>
              <a:rect r="r" b="b" t="t" l="l"/>
              <a:pathLst>
                <a:path h="1142365" w="26237785">
                  <a:moveTo>
                    <a:pt x="0" y="0"/>
                  </a:moveTo>
                  <a:lnTo>
                    <a:pt x="26237785" y="0"/>
                  </a:lnTo>
                  <a:lnTo>
                    <a:pt x="26237785" y="1142365"/>
                  </a:lnTo>
                  <a:lnTo>
                    <a:pt x="0" y="1142365"/>
                  </a:lnTo>
                  <a:close/>
                </a:path>
              </a:pathLst>
            </a:custGeom>
            <a:solidFill>
              <a:srgbClr val="F3E7D4">
                <a:alpha val="0"/>
              </a:srgbClr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728417" y="8585303"/>
            <a:ext cx="2508266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ar-EG" b="true" sz="1811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المجموع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815950" y="8585303"/>
            <a:ext cx="2503727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en-US" b="true" sz="1811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٤,٥٠٠</a:t>
            </a:r>
            <a:r>
              <a:rPr lang="ar-EG" b="true" sz="1811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ريال سعودي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898944" y="8585303"/>
            <a:ext cx="5586721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ar-EG" b="true" sz="1811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جميع القنوات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4064932" y="8585303"/>
            <a:ext cx="2508266" cy="33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en-US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</a:rPr>
              <a:t>333</a:t>
            </a:r>
            <a:r>
              <a:rPr lang="ar-EG" sz="1811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طلبًا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1416091" y="3204399"/>
            <a:ext cx="15442203" cy="4720618"/>
            <a:chOff x="0" y="0"/>
            <a:chExt cx="26284074" cy="8034933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26284138" cy="8034910"/>
            </a:xfrm>
            <a:custGeom>
              <a:avLst/>
              <a:gdLst/>
              <a:ahLst/>
              <a:cxnLst/>
              <a:rect r="r" b="b" t="t" l="l"/>
              <a:pathLst>
                <a:path h="8034910" w="26284138">
                  <a:moveTo>
                    <a:pt x="0" y="66167"/>
                  </a:moveTo>
                  <a:cubicBezTo>
                    <a:pt x="0" y="29591"/>
                    <a:pt x="36155" y="0"/>
                    <a:pt x="80654" y="0"/>
                  </a:cubicBezTo>
                  <a:lnTo>
                    <a:pt x="26203498" y="0"/>
                  </a:lnTo>
                  <a:lnTo>
                    <a:pt x="26203498" y="6350"/>
                  </a:lnTo>
                  <a:lnTo>
                    <a:pt x="26203498" y="0"/>
                  </a:lnTo>
                  <a:cubicBezTo>
                    <a:pt x="26247998" y="0"/>
                    <a:pt x="26284138" y="29591"/>
                    <a:pt x="26284138" y="66167"/>
                  </a:cubicBezTo>
                  <a:lnTo>
                    <a:pt x="26276427" y="66167"/>
                  </a:lnTo>
                  <a:lnTo>
                    <a:pt x="26284138" y="66167"/>
                  </a:lnTo>
                  <a:lnTo>
                    <a:pt x="26284138" y="7968742"/>
                  </a:lnTo>
                  <a:lnTo>
                    <a:pt x="26276427" y="7968742"/>
                  </a:lnTo>
                  <a:lnTo>
                    <a:pt x="26284138" y="7968742"/>
                  </a:lnTo>
                  <a:cubicBezTo>
                    <a:pt x="26284138" y="8005318"/>
                    <a:pt x="26247998" y="8034910"/>
                    <a:pt x="26203498" y="8034910"/>
                  </a:cubicBezTo>
                  <a:lnTo>
                    <a:pt x="26203498" y="8028560"/>
                  </a:lnTo>
                  <a:lnTo>
                    <a:pt x="26203498" y="8034910"/>
                  </a:lnTo>
                  <a:lnTo>
                    <a:pt x="80654" y="8034910"/>
                  </a:lnTo>
                  <a:lnTo>
                    <a:pt x="80654" y="8028560"/>
                  </a:lnTo>
                  <a:lnTo>
                    <a:pt x="80654" y="8034910"/>
                  </a:lnTo>
                  <a:cubicBezTo>
                    <a:pt x="36155" y="8034910"/>
                    <a:pt x="0" y="8005318"/>
                    <a:pt x="0" y="7968742"/>
                  </a:cubicBezTo>
                  <a:lnTo>
                    <a:pt x="0" y="66167"/>
                  </a:lnTo>
                  <a:lnTo>
                    <a:pt x="7725" y="66167"/>
                  </a:lnTo>
                  <a:lnTo>
                    <a:pt x="0" y="66167"/>
                  </a:lnTo>
                  <a:moveTo>
                    <a:pt x="15451" y="66167"/>
                  </a:moveTo>
                  <a:lnTo>
                    <a:pt x="15451" y="7968742"/>
                  </a:lnTo>
                  <a:lnTo>
                    <a:pt x="7725" y="7968742"/>
                  </a:lnTo>
                  <a:lnTo>
                    <a:pt x="15451" y="7968742"/>
                  </a:lnTo>
                  <a:cubicBezTo>
                    <a:pt x="15451" y="7998333"/>
                    <a:pt x="44653" y="8022210"/>
                    <a:pt x="80654" y="8022210"/>
                  </a:cubicBezTo>
                  <a:lnTo>
                    <a:pt x="26203498" y="8022210"/>
                  </a:lnTo>
                  <a:cubicBezTo>
                    <a:pt x="26239499" y="8022210"/>
                    <a:pt x="26268700" y="7998206"/>
                    <a:pt x="26268700" y="7968742"/>
                  </a:cubicBezTo>
                  <a:lnTo>
                    <a:pt x="26268700" y="66167"/>
                  </a:lnTo>
                  <a:cubicBezTo>
                    <a:pt x="26268700" y="36576"/>
                    <a:pt x="26239499" y="12700"/>
                    <a:pt x="26203498" y="12700"/>
                  </a:cubicBezTo>
                  <a:lnTo>
                    <a:pt x="80654" y="12700"/>
                  </a:lnTo>
                  <a:lnTo>
                    <a:pt x="80654" y="6350"/>
                  </a:lnTo>
                  <a:lnTo>
                    <a:pt x="80654" y="12700"/>
                  </a:lnTo>
                  <a:cubicBezTo>
                    <a:pt x="44653" y="12700"/>
                    <a:pt x="15451" y="36703"/>
                    <a:pt x="15451" y="66167"/>
                  </a:cubicBezTo>
                  <a:close/>
                </a:path>
              </a:pathLst>
            </a:custGeom>
            <a:solidFill>
              <a:srgbClr val="000000">
                <a:alpha val="392"/>
              </a:srgbClr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429707" y="3886767"/>
            <a:ext cx="15414971" cy="671176"/>
            <a:chOff x="0" y="0"/>
            <a:chExt cx="26237723" cy="114240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26237785" cy="1142365"/>
            </a:xfrm>
            <a:custGeom>
              <a:avLst/>
              <a:gdLst/>
              <a:ahLst/>
              <a:cxnLst/>
              <a:rect r="r" b="b" t="t" l="l"/>
              <a:pathLst>
                <a:path h="1142365" w="26237785">
                  <a:moveTo>
                    <a:pt x="0" y="0"/>
                  </a:moveTo>
                  <a:lnTo>
                    <a:pt x="26237785" y="0"/>
                  </a:lnTo>
                  <a:lnTo>
                    <a:pt x="26237785" y="1142365"/>
                  </a:lnTo>
                  <a:lnTo>
                    <a:pt x="0" y="1142365"/>
                  </a:lnTo>
                  <a:close/>
                </a:path>
              </a:pathLst>
            </a:custGeom>
            <a:solidFill>
              <a:srgbClr val="AC5039">
                <a:alpha val="0"/>
              </a:srgbClr>
            </a:solid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1714801" y="3968154"/>
            <a:ext cx="2508266" cy="3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ar-EG" b="true" sz="1811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الق</a:t>
            </a:r>
            <a:r>
              <a:rPr lang="ar-EG" b="true" sz="1811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نا</a:t>
            </a:r>
            <a:r>
              <a:rPr lang="ar-EG" b="true" sz="1811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ة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802335" y="3968154"/>
            <a:ext cx="2503727" cy="3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ar-EG" b="true" sz="1811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الميزانية</a:t>
            </a:r>
            <a:r>
              <a:rPr lang="ar-EG" b="true" sz="1811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ال</a:t>
            </a:r>
            <a:r>
              <a:rPr lang="ar-EG" b="true" sz="1811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شهر</a:t>
            </a:r>
            <a:r>
              <a:rPr lang="ar-EG" b="true" sz="1811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ي</a:t>
            </a:r>
            <a:r>
              <a:rPr lang="ar-EG" b="true" sz="1811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ة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7885328" y="3968154"/>
            <a:ext cx="5586721" cy="3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ar-EG" b="true" sz="1811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</a:t>
            </a:r>
            <a:r>
              <a:rPr lang="ar-EG" b="true" sz="1811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هدف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4051317" y="3968154"/>
            <a:ext cx="2508266" cy="3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2937"/>
              </a:lnSpc>
              <a:spcBef>
                <a:spcPct val="0"/>
              </a:spcBef>
            </a:pPr>
            <a:r>
              <a:rPr lang="ar-EG" b="true" sz="1811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</a:t>
            </a:r>
            <a:r>
              <a:rPr lang="ar-EG" b="true" sz="1811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طلبا</a:t>
            </a:r>
            <a:r>
              <a:rPr lang="ar-EG" b="true" sz="1811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ت المتوقعة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7383959" y="1000125"/>
            <a:ext cx="3520231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000"/>
              </a:lnSpc>
              <a:spcBef>
                <a:spcPct val="0"/>
              </a:spcBef>
            </a:pP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الميزانية 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028700" y="1826449"/>
            <a:ext cx="16230600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10000"/>
              </a:lnSpc>
              <a:spcBef>
                <a:spcPct val="0"/>
              </a:spcBef>
            </a:pPr>
            <a:r>
              <a:rPr lang="ar-EG" b="true" sz="8000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تفصيل الميزانية</a:t>
            </a: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الشامل</a:t>
            </a:r>
          </a:p>
        </p:txBody>
      </p:sp>
      <p:sp>
        <p:nvSpPr>
          <p:cNvPr name="Freeform 56" id="56"/>
          <p:cNvSpPr/>
          <p:nvPr/>
        </p:nvSpPr>
        <p:spPr>
          <a:xfrm flipH="false" flipV="false" rot="0">
            <a:off x="16213671" y="432664"/>
            <a:ext cx="1359980" cy="1923592"/>
          </a:xfrm>
          <a:custGeom>
            <a:avLst/>
            <a:gdLst/>
            <a:ahLst/>
            <a:cxnLst/>
            <a:rect r="r" b="b" t="t" l="l"/>
            <a:pathLst>
              <a:path h="1923592" w="1359980">
                <a:moveTo>
                  <a:pt x="0" y="0"/>
                </a:moveTo>
                <a:lnTo>
                  <a:pt x="1359979" y="0"/>
                </a:lnTo>
                <a:lnTo>
                  <a:pt x="1359979" y="1923592"/>
                </a:lnTo>
                <a:lnTo>
                  <a:pt x="0" y="1923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41276" y="9245332"/>
            <a:ext cx="6720473" cy="586663"/>
            <a:chOff x="0" y="0"/>
            <a:chExt cx="8960630" cy="7822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60604" cy="782192"/>
            </a:xfrm>
            <a:custGeom>
              <a:avLst/>
              <a:gdLst/>
              <a:ahLst/>
              <a:cxnLst/>
              <a:rect r="r" b="b" t="t" l="l"/>
              <a:pathLst>
                <a:path h="782192" w="8960604">
                  <a:moveTo>
                    <a:pt x="0" y="27601"/>
                  </a:moveTo>
                  <a:cubicBezTo>
                    <a:pt x="0" y="12365"/>
                    <a:pt x="11121" y="0"/>
                    <a:pt x="24824" y="0"/>
                  </a:cubicBezTo>
                  <a:lnTo>
                    <a:pt x="8935779" y="0"/>
                  </a:lnTo>
                  <a:cubicBezTo>
                    <a:pt x="8949483" y="0"/>
                    <a:pt x="8960604" y="12365"/>
                    <a:pt x="8960604" y="27601"/>
                  </a:cubicBezTo>
                  <a:lnTo>
                    <a:pt x="8960604" y="754591"/>
                  </a:lnTo>
                  <a:cubicBezTo>
                    <a:pt x="8960604" y="769827"/>
                    <a:pt x="8949483" y="782192"/>
                    <a:pt x="8935779" y="782192"/>
                  </a:cubicBezTo>
                  <a:lnTo>
                    <a:pt x="24824" y="782192"/>
                  </a:lnTo>
                  <a:cubicBezTo>
                    <a:pt x="11121" y="782192"/>
                    <a:pt x="0" y="769827"/>
                    <a:pt x="0" y="754591"/>
                  </a:cubicBezTo>
                  <a:close/>
                </a:path>
              </a:pathLst>
            </a:custGeom>
            <a:solidFill>
              <a:srgbClr val="52B9BD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1690820" y="9393239"/>
            <a:ext cx="374005" cy="299145"/>
            <a:chOff x="0" y="0"/>
            <a:chExt cx="498673" cy="398860"/>
          </a:xfrm>
        </p:grpSpPr>
        <p:sp>
          <p:nvSpPr>
            <p:cNvPr name="Freeform 5" id="5" descr="مُرمَّز مسبقًا.png"/>
            <p:cNvSpPr/>
            <p:nvPr/>
          </p:nvSpPr>
          <p:spPr>
            <a:xfrm flipH="false" flipV="false" rot="0">
              <a:off x="0" y="0"/>
              <a:ext cx="498729" cy="398907"/>
            </a:xfrm>
            <a:custGeom>
              <a:avLst/>
              <a:gdLst/>
              <a:ahLst/>
              <a:cxnLst/>
              <a:rect r="r" b="b" t="t" l="l"/>
              <a:pathLst>
                <a:path h="398907" w="498729">
                  <a:moveTo>
                    <a:pt x="0" y="0"/>
                  </a:moveTo>
                  <a:lnTo>
                    <a:pt x="498729" y="0"/>
                  </a:lnTo>
                  <a:lnTo>
                    <a:pt x="498729" y="398907"/>
                  </a:lnTo>
                  <a:lnTo>
                    <a:pt x="0" y="398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12" t="0" r="-301" b="11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722091" y="1299136"/>
            <a:ext cx="2309812" cy="2315601"/>
          </a:xfrm>
          <a:custGeom>
            <a:avLst/>
            <a:gdLst/>
            <a:ahLst/>
            <a:cxnLst/>
            <a:rect r="r" b="b" t="t" l="l"/>
            <a:pathLst>
              <a:path h="2315601" w="2309812">
                <a:moveTo>
                  <a:pt x="0" y="0"/>
                </a:moveTo>
                <a:lnTo>
                  <a:pt x="2309812" y="0"/>
                </a:lnTo>
                <a:lnTo>
                  <a:pt x="2309812" y="2315602"/>
                </a:lnTo>
                <a:lnTo>
                  <a:pt x="0" y="23156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000430" y="3848100"/>
            <a:ext cx="7229475" cy="42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3437"/>
              </a:lnSpc>
              <a:spcBef>
                <a:spcPct val="0"/>
              </a:spcBef>
            </a:pPr>
            <a:r>
              <a:rPr lang="ar-EG" sz="275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هيمنة البحث المحلي </a:t>
            </a:r>
            <a:r>
              <a:rPr lang="en-US" sz="275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</a:rPr>
              <a:t>Local SEO</a:t>
            </a:r>
            <a:r>
              <a:rPr lang="ar-EG" sz="275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 (</a:t>
            </a:r>
            <a:r>
              <a:rPr lang="en-US" sz="275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</a:rPr>
              <a:t>١٤٠٠</a:t>
            </a:r>
            <a:r>
              <a:rPr lang="ar-EG" sz="275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/شهريًا)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2091" y="4440237"/>
            <a:ext cx="15518159" cy="42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562"/>
              </a:lnSpc>
            </a:pPr>
            <a:r>
              <a:rPr lang="ar-EG" sz="2187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بالتركيز على استهداف العملاء المحتملين في الرياض الذين يبحثون بنشاط عن الخبز الحساوي ، مما يضمن أعلى معدلات التحويل.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41276" y="9297989"/>
            <a:ext cx="5993424" cy="43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3749"/>
              </a:lnSpc>
              <a:spcBef>
                <a:spcPct val="0"/>
              </a:spcBef>
            </a:pPr>
            <a:r>
              <a:rPr lang="ar-EG" b="true" sz="2312" strike="noStrike" u="none">
                <a:solidFill>
                  <a:srgbClr val="FEF5E6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العائد على الاستثمار: </a:t>
            </a:r>
            <a:r>
              <a:rPr lang="en-US" b="true" sz="2312" strike="noStrike" u="none">
                <a:solidFill>
                  <a:srgbClr val="FEF5E6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1.9:1</a:t>
            </a:r>
            <a:r>
              <a:rPr lang="ar-EG" b="true" sz="2312" strike="noStrike" u="none">
                <a:solidFill>
                  <a:srgbClr val="FEF5E6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(كل </a:t>
            </a:r>
            <a:r>
              <a:rPr lang="en-US" b="true" sz="2312" strike="noStrike" u="none">
                <a:solidFill>
                  <a:srgbClr val="FEF5E6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1</a:t>
            </a:r>
            <a:r>
              <a:rPr lang="ar-EG" b="true" sz="2312" strike="noStrike" u="none">
                <a:solidFill>
                  <a:srgbClr val="FEF5E6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ريال يعود بـ </a:t>
            </a:r>
            <a:r>
              <a:rPr lang="en-US" b="true" sz="2312" strike="noStrike" u="none">
                <a:solidFill>
                  <a:srgbClr val="FEF5E6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1.90</a:t>
            </a:r>
            <a:r>
              <a:rPr lang="ar-EG" b="true" sz="2312" strike="noStrike" u="none">
                <a:solidFill>
                  <a:srgbClr val="FEF5E6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ريال 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000125"/>
            <a:ext cx="16230600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000"/>
              </a:lnSpc>
              <a:spcBef>
                <a:spcPct val="0"/>
              </a:spcBef>
            </a:pPr>
            <a:r>
              <a:rPr lang="ar-EG" sz="4800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استراتيجية </a:t>
            </a: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القنوات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2074" y="1826449"/>
            <a:ext cx="16157226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10000"/>
              </a:lnSpc>
              <a:spcBef>
                <a:spcPct val="0"/>
              </a:spcBef>
            </a:pP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إعلانات جوجل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52442" y="-741234"/>
            <a:ext cx="3520231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000"/>
              </a:lnSpc>
              <a:spcBef>
                <a:spcPct val="0"/>
              </a:spcBef>
            </a:pP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الميزانية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76137" y="5616575"/>
            <a:ext cx="6238338" cy="57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4605"/>
              </a:lnSpc>
              <a:spcBef>
                <a:spcPct val="0"/>
              </a:spcBef>
            </a:pPr>
            <a:r>
              <a:rPr lang="ar-EG" b="true" sz="36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التر</a:t>
            </a:r>
            <a:r>
              <a:rPr lang="ar-EG" b="true" sz="36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كيز</a:t>
            </a:r>
            <a:r>
              <a:rPr lang="ar-EG" b="true" sz="36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ال</a:t>
            </a:r>
            <a:r>
              <a:rPr lang="ar-EG" b="true" sz="36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استراتيجي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05694" y="6379648"/>
            <a:ext cx="4789731" cy="423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35554" indent="-167777" lvl="1">
              <a:lnSpc>
                <a:spcPts val="360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2225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إع</a:t>
            </a:r>
            <a:r>
              <a:rPr lang="ar-EG" b="true" sz="2225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لان</a:t>
            </a:r>
            <a:r>
              <a:rPr lang="ar-EG" b="true" sz="2225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ات البحث</a:t>
            </a:r>
            <a:r>
              <a:rPr lang="ar-EG" b="true" sz="2225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الم</a:t>
            </a:r>
            <a:r>
              <a:rPr lang="ar-EG" b="true" sz="2225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ح</a:t>
            </a:r>
            <a:r>
              <a:rPr lang="ar-EG" b="true" sz="2225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لي: 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"خبز حساوي الرياض"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905694" y="6941210"/>
            <a:ext cx="4789731" cy="423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35554" indent="-167777" lvl="1">
              <a:lnSpc>
                <a:spcPts val="360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2225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إعل</a:t>
            </a:r>
            <a:r>
              <a:rPr lang="ar-EG" b="true" sz="2225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</a:t>
            </a:r>
            <a:r>
              <a:rPr lang="ar-EG" b="true" sz="2225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ن</a:t>
            </a:r>
            <a:r>
              <a:rPr lang="ar-EG" b="true" sz="2225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ات</a:t>
            </a:r>
            <a:r>
              <a:rPr lang="ar-EG" b="true" sz="2225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خرائط جوجل 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للع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م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ل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ء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ال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قريبين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87729" y="7498297"/>
            <a:ext cx="4789731" cy="423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35695" indent="-167848" lvl="1">
              <a:lnSpc>
                <a:spcPts val="360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2225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حم</a:t>
            </a:r>
            <a:r>
              <a:rPr lang="ar-EG" b="true" sz="2225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لات </a:t>
            </a:r>
            <a:r>
              <a:rPr lang="ar-EG" b="true" sz="2225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فيديو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يوتيوب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905694" y="8055384"/>
            <a:ext cx="4789731" cy="423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35554" indent="-167777" lvl="1">
              <a:lnSpc>
                <a:spcPts val="360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2225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المز</a:t>
            </a:r>
            <a:r>
              <a:rPr lang="ar-EG" b="true" sz="2225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ايد</a:t>
            </a:r>
            <a:r>
              <a:rPr lang="ar-EG" b="true" sz="2225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ة الذكية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لتحسين التكلفة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88069" y="6378730"/>
            <a:ext cx="5963356" cy="423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35554" indent="-167777" lvl="1">
              <a:lnSpc>
                <a:spcPts val="36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25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424</a:t>
            </a:r>
            <a:r>
              <a:rPr lang="ar-EG" b="true" sz="2225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ن</a:t>
            </a:r>
            <a:r>
              <a:rPr lang="ar-EG" b="true" sz="2225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قر</a:t>
            </a:r>
            <a:r>
              <a:rPr lang="ar-EG" b="true" sz="2225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ة</a:t>
            </a:r>
            <a:r>
              <a:rPr lang="ar-EG" b="true" sz="2225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شهرياً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(</a:t>
            </a:r>
            <a:r>
              <a:rPr lang="en-US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</a:rPr>
              <a:t>3.3</a:t>
            </a:r>
            <a:r>
              <a:rPr lang="en-US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</a:rPr>
              <a:t>0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ر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يا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ل لكل نقرة)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88069" y="6940291"/>
            <a:ext cx="5963356" cy="423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35554" indent="-167777" lvl="1">
              <a:lnSpc>
                <a:spcPts val="3609"/>
              </a:lnSpc>
              <a:spcBef>
                <a:spcPct val="0"/>
              </a:spcBef>
              <a:buFont typeface="Arial"/>
              <a:buChar char="•"/>
            </a:pPr>
            <a:r>
              <a:rPr lang="ar-EG" sz="2225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م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ع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د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ل 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تحو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ي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ل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en-US" b="true" sz="2225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18</a:t>
            </a:r>
            <a:r>
              <a:rPr lang="ar-EG" b="true" sz="2225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%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8069" y="7501853"/>
            <a:ext cx="5963356" cy="423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35554" indent="-167777" lvl="1">
              <a:lnSpc>
                <a:spcPts val="36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25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76</a:t>
            </a:r>
            <a:r>
              <a:rPr lang="ar-EG" b="true" sz="2225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</a:t>
            </a:r>
            <a:r>
              <a:rPr lang="ar-EG" b="true" sz="2225" strike="noStrike" u="none">
                <a:solidFill>
                  <a:srgbClr val="3A363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طلب 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ج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دي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د 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شه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ري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اً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73525" y="8063334"/>
            <a:ext cx="5963356" cy="415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35554" indent="-167777" lvl="1">
              <a:lnSpc>
                <a:spcPts val="3609"/>
              </a:lnSpc>
              <a:spcBef>
                <a:spcPct val="0"/>
              </a:spcBef>
              <a:buFont typeface="Arial"/>
              <a:buChar char="•"/>
            </a:pPr>
            <a:r>
              <a:rPr lang="en-US" sz="2225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</a:rPr>
              <a:t>2,660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ري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 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إيرادا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مت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و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ل</a:t>
            </a:r>
            <a:r>
              <a:rPr lang="ar-EG" sz="2225" strike="noStrike" u="none">
                <a:solidFill>
                  <a:srgbClr val="3A363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دة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385962" y="5633728"/>
            <a:ext cx="5165463" cy="57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4605"/>
              </a:lnSpc>
              <a:spcBef>
                <a:spcPct val="0"/>
              </a:spcBef>
            </a:pPr>
            <a:r>
              <a:rPr lang="ar-EG" b="true" sz="3684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الفوائد الأساسية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14114" y="4689478"/>
            <a:ext cx="6890593" cy="3865575"/>
            <a:chOff x="0" y="0"/>
            <a:chExt cx="9398000" cy="52722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398030" cy="5272315"/>
            </a:xfrm>
            <a:custGeom>
              <a:avLst/>
              <a:gdLst/>
              <a:ahLst/>
              <a:cxnLst/>
              <a:rect r="r" b="b" t="t" l="l"/>
              <a:pathLst>
                <a:path h="5272315" w="9398030">
                  <a:moveTo>
                    <a:pt x="0" y="50717"/>
                  </a:moveTo>
                  <a:cubicBezTo>
                    <a:pt x="0" y="22692"/>
                    <a:pt x="22351" y="0"/>
                    <a:pt x="49955" y="0"/>
                  </a:cubicBezTo>
                  <a:lnTo>
                    <a:pt x="9348072" y="0"/>
                  </a:lnTo>
                  <a:cubicBezTo>
                    <a:pt x="9375676" y="0"/>
                    <a:pt x="9398030" y="22692"/>
                    <a:pt x="9398030" y="50717"/>
                  </a:cubicBezTo>
                  <a:lnTo>
                    <a:pt x="9398030" y="5221587"/>
                  </a:lnTo>
                  <a:cubicBezTo>
                    <a:pt x="9398030" y="5249612"/>
                    <a:pt x="9375676" y="5272315"/>
                    <a:pt x="9348072" y="5272315"/>
                  </a:cubicBezTo>
                  <a:lnTo>
                    <a:pt x="49955" y="5272315"/>
                  </a:lnTo>
                  <a:cubicBezTo>
                    <a:pt x="22351" y="5272315"/>
                    <a:pt x="0" y="5249612"/>
                    <a:pt x="0" y="5221587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28074" y="4689478"/>
            <a:ext cx="6837486" cy="3865575"/>
            <a:chOff x="0" y="0"/>
            <a:chExt cx="9325568" cy="52722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325655" cy="5272315"/>
            </a:xfrm>
            <a:custGeom>
              <a:avLst/>
              <a:gdLst/>
              <a:ahLst/>
              <a:cxnLst/>
              <a:rect r="r" b="b" t="t" l="l"/>
              <a:pathLst>
                <a:path h="5272315" w="9325655">
                  <a:moveTo>
                    <a:pt x="0" y="50717"/>
                  </a:moveTo>
                  <a:cubicBezTo>
                    <a:pt x="0" y="22692"/>
                    <a:pt x="22179" y="0"/>
                    <a:pt x="49569" y="0"/>
                  </a:cubicBezTo>
                  <a:lnTo>
                    <a:pt x="9276075" y="0"/>
                  </a:lnTo>
                  <a:cubicBezTo>
                    <a:pt x="9303465" y="0"/>
                    <a:pt x="9325655" y="22692"/>
                    <a:pt x="9325655" y="50717"/>
                  </a:cubicBezTo>
                  <a:lnTo>
                    <a:pt x="9325655" y="5221587"/>
                  </a:lnTo>
                  <a:cubicBezTo>
                    <a:pt x="9325655" y="5249612"/>
                    <a:pt x="9303465" y="5272315"/>
                    <a:pt x="9276075" y="5272315"/>
                  </a:cubicBezTo>
                  <a:lnTo>
                    <a:pt x="49569" y="5272315"/>
                  </a:lnTo>
                  <a:cubicBezTo>
                    <a:pt x="22179" y="5272315"/>
                    <a:pt x="0" y="5249612"/>
                    <a:pt x="0" y="5221587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420256" y="8911520"/>
            <a:ext cx="8833536" cy="693560"/>
            <a:chOff x="0" y="0"/>
            <a:chExt cx="21591587" cy="16952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591524" cy="1695196"/>
            </a:xfrm>
            <a:custGeom>
              <a:avLst/>
              <a:gdLst/>
              <a:ahLst/>
              <a:cxnLst/>
              <a:rect r="r" b="b" t="t" l="l"/>
              <a:pathLst>
                <a:path h="1695196" w="21591524">
                  <a:moveTo>
                    <a:pt x="0" y="59817"/>
                  </a:moveTo>
                  <a:cubicBezTo>
                    <a:pt x="0" y="26797"/>
                    <a:pt x="26797" y="0"/>
                    <a:pt x="59817" y="0"/>
                  </a:cubicBezTo>
                  <a:lnTo>
                    <a:pt x="21531706" y="0"/>
                  </a:lnTo>
                  <a:cubicBezTo>
                    <a:pt x="21564727" y="0"/>
                    <a:pt x="21591524" y="26797"/>
                    <a:pt x="21591524" y="59817"/>
                  </a:cubicBezTo>
                  <a:lnTo>
                    <a:pt x="21591524" y="1635379"/>
                  </a:lnTo>
                  <a:cubicBezTo>
                    <a:pt x="21591524" y="1668399"/>
                    <a:pt x="21564727" y="1695196"/>
                    <a:pt x="21531706" y="1695196"/>
                  </a:cubicBezTo>
                  <a:lnTo>
                    <a:pt x="59817" y="1695196"/>
                  </a:lnTo>
                  <a:cubicBezTo>
                    <a:pt x="26797" y="1695196"/>
                    <a:pt x="0" y="1668399"/>
                    <a:pt x="0" y="1635379"/>
                  </a:cubicBezTo>
                  <a:close/>
                </a:path>
              </a:pathLst>
            </a:custGeom>
            <a:solidFill>
              <a:srgbClr val="B6FCB8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098234" y="9107118"/>
            <a:ext cx="329791" cy="263780"/>
            <a:chOff x="0" y="0"/>
            <a:chExt cx="498673" cy="398860"/>
          </a:xfrm>
        </p:grpSpPr>
        <p:sp>
          <p:nvSpPr>
            <p:cNvPr name="Freeform 9" id="9" descr="مُرمَّز مسبقًا.png"/>
            <p:cNvSpPr/>
            <p:nvPr/>
          </p:nvSpPr>
          <p:spPr>
            <a:xfrm flipH="false" flipV="false" rot="0">
              <a:off x="0" y="0"/>
              <a:ext cx="498729" cy="398907"/>
            </a:xfrm>
            <a:custGeom>
              <a:avLst/>
              <a:gdLst/>
              <a:ahLst/>
              <a:cxnLst/>
              <a:rect r="r" b="b" t="t" l="l"/>
              <a:pathLst>
                <a:path h="398907" w="498729">
                  <a:moveTo>
                    <a:pt x="0" y="0"/>
                  </a:moveTo>
                  <a:lnTo>
                    <a:pt x="498729" y="0"/>
                  </a:lnTo>
                  <a:lnTo>
                    <a:pt x="498729" y="398907"/>
                  </a:lnTo>
                  <a:lnTo>
                    <a:pt x="0" y="398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12" t="0" r="-301" b="11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829456" y="1028700"/>
            <a:ext cx="2590800" cy="2590800"/>
          </a:xfrm>
          <a:custGeom>
            <a:avLst/>
            <a:gdLst/>
            <a:ahLst/>
            <a:cxnLst/>
            <a:rect r="r" b="b" t="t" l="l"/>
            <a:pathLst>
              <a:path h="2590800" w="2590800">
                <a:moveTo>
                  <a:pt x="0" y="0"/>
                </a:moveTo>
                <a:lnTo>
                  <a:pt x="2590800" y="0"/>
                </a:lnTo>
                <a:lnTo>
                  <a:pt x="259080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482137" y="3843151"/>
            <a:ext cx="7731919" cy="42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3437"/>
              </a:lnSpc>
              <a:spcBef>
                <a:spcPct val="0"/>
              </a:spcBef>
            </a:pPr>
            <a:r>
              <a:rPr lang="ar-EG" sz="275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إنستغرام: تطوير الهوية التجارية (</a:t>
            </a:r>
            <a:r>
              <a:rPr lang="en-US" sz="275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</a:rPr>
              <a:t>1200</a:t>
            </a:r>
            <a:r>
              <a:rPr lang="ar-EG" sz="275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/شهريًا)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650659" y="4999817"/>
            <a:ext cx="3268864" cy="56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4502"/>
              </a:lnSpc>
              <a:spcBef>
                <a:spcPct val="0"/>
              </a:spcBef>
            </a:pPr>
            <a:r>
              <a:rPr lang="ar-EG" b="true" sz="3602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التركيز الاستراتيجي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14114" y="6102155"/>
            <a:ext cx="6864985" cy="406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2512" indent="-161256" lvl="1">
              <a:lnSpc>
                <a:spcPts val="3482"/>
              </a:lnSpc>
              <a:buFont typeface="Arial"/>
              <a:buChar char="•"/>
            </a:pPr>
            <a:r>
              <a:rPr lang="ar-EG" sz="2138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تعزيز الوعي بالعلامة التجارية من خلال رواية مع سرد التراث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14114" y="6642519"/>
            <a:ext cx="6864985" cy="406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2512" indent="-161256" lvl="1">
              <a:lnSpc>
                <a:spcPts val="3482"/>
              </a:lnSpc>
              <a:buFont typeface="Arial"/>
              <a:buChar char="•"/>
            </a:pPr>
            <a:r>
              <a:rPr lang="ar-EG" sz="2138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</a:t>
            </a:r>
            <a:r>
              <a:rPr lang="ar-EG" sz="2138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إعلان عن كتالوج المنتجات وإعادة الاستهداف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14114" y="7182883"/>
            <a:ext cx="6864985" cy="406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2512" indent="-161256" lvl="1">
              <a:lnSpc>
                <a:spcPts val="3482"/>
              </a:lnSpc>
              <a:buFont typeface="Arial"/>
              <a:buChar char="•"/>
            </a:pPr>
            <a:r>
              <a:rPr lang="ar-EG" sz="2138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إعادة الاستهداف لزوار الموقع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14114" y="7723248"/>
            <a:ext cx="6864985" cy="406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2512" indent="-161256" lvl="1">
              <a:lnSpc>
                <a:spcPts val="3482"/>
              </a:lnSpc>
              <a:buFont typeface="Arial"/>
              <a:buChar char="•"/>
            </a:pPr>
            <a:r>
              <a:rPr lang="ar-EG" sz="2138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القصص والريلز للتفاعل اليومي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856381" y="4999817"/>
            <a:ext cx="3209178" cy="56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4502"/>
              </a:lnSpc>
              <a:spcBef>
                <a:spcPct val="0"/>
              </a:spcBef>
            </a:pPr>
            <a:r>
              <a:rPr lang="ar-EG" b="true" sz="3602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النتائج المتوقعة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02074" y="6102155"/>
            <a:ext cx="6739774" cy="406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2512" indent="-161256" lvl="1">
              <a:lnSpc>
                <a:spcPts val="3482"/>
              </a:lnSpc>
              <a:buFont typeface="Arial"/>
              <a:buChar char="•"/>
            </a:pPr>
            <a:r>
              <a:rPr lang="en-US" sz="2138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759</a:t>
            </a:r>
            <a:r>
              <a:rPr lang="ar-EG" sz="2138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نقرة شهرياً (</a:t>
            </a:r>
            <a:r>
              <a:rPr lang="en-US" sz="2138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1.58</a:t>
            </a:r>
            <a:r>
              <a:rPr lang="ar-EG" sz="2138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لكل نقرة)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02074" y="6642519"/>
            <a:ext cx="6739774" cy="406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2512" indent="-161256" lvl="1">
              <a:lnSpc>
                <a:spcPts val="3482"/>
              </a:lnSpc>
              <a:buFont typeface="Arial"/>
              <a:buChar char="•"/>
            </a:pPr>
            <a:r>
              <a:rPr lang="ar-EG" sz="2138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معدل تحويل </a:t>
            </a:r>
            <a:r>
              <a:rPr lang="en-US" sz="2138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12</a:t>
            </a:r>
            <a:r>
              <a:rPr lang="ar-EG" sz="2138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%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02074" y="7182883"/>
            <a:ext cx="6739774" cy="406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2512" indent="-161256" lvl="1">
              <a:lnSpc>
                <a:spcPts val="3482"/>
              </a:lnSpc>
              <a:buFont typeface="Arial"/>
              <a:buChar char="•"/>
            </a:pPr>
            <a:r>
              <a:rPr lang="en-US" sz="2138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91</a:t>
            </a:r>
            <a:r>
              <a:rPr lang="ar-EG" sz="2138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طلب جديد شهرياً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02074" y="7723248"/>
            <a:ext cx="6739774" cy="406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22512" indent="-161256" lvl="1">
              <a:lnSpc>
                <a:spcPts val="3482"/>
              </a:lnSpc>
              <a:buFont typeface="Arial"/>
              <a:buChar char="•"/>
            </a:pPr>
            <a:r>
              <a:rPr lang="en-US" b="true" sz="2138">
                <a:solidFill>
                  <a:srgbClr val="191116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3,185</a:t>
            </a:r>
            <a:r>
              <a:rPr lang="ar-EG" b="true" sz="2138">
                <a:solidFill>
                  <a:srgbClr val="191116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ريال إيرادات متولدة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1000125"/>
            <a:ext cx="16230600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000"/>
              </a:lnSpc>
              <a:spcBef>
                <a:spcPct val="0"/>
              </a:spcBef>
            </a:pPr>
            <a:r>
              <a:rPr lang="ar-EG" sz="4800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استراتيجية </a:t>
            </a: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القنوات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02074" y="1826449"/>
            <a:ext cx="16157226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10000"/>
              </a:lnSpc>
              <a:spcBef>
                <a:spcPct val="0"/>
              </a:spcBef>
            </a:pP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إن</a:t>
            </a: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س</a:t>
            </a: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ت</a:t>
            </a: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غرام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251021" y="9021393"/>
            <a:ext cx="6457077" cy="388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3306"/>
              </a:lnSpc>
              <a:spcBef>
                <a:spcPct val="0"/>
              </a:spcBef>
            </a:pPr>
            <a:r>
              <a:rPr lang="ar-EG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عائد الاستثمار: </a:t>
            </a:r>
            <a:r>
              <a:rPr lang="en-US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2</a:t>
            </a:r>
            <a:r>
              <a:rPr lang="en-US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.</a:t>
            </a:r>
            <a:r>
              <a:rPr lang="en-US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7</a:t>
            </a:r>
            <a:r>
              <a:rPr lang="en-US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:1</a:t>
            </a:r>
            <a:r>
              <a:rPr lang="ar-EG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(</a:t>
            </a:r>
            <a:r>
              <a:rPr lang="ar-EG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</a:t>
            </a:r>
            <a:r>
              <a:rPr lang="ar-EG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ل</a:t>
            </a:r>
            <a:r>
              <a:rPr lang="ar-EG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قناة</a:t>
            </a:r>
            <a:r>
              <a:rPr lang="ar-EG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ال</a:t>
            </a:r>
            <a:r>
              <a:rPr lang="ar-EG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أعلى</a:t>
            </a:r>
            <a:r>
              <a:rPr lang="ar-EG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</a:t>
            </a:r>
            <a:r>
              <a:rPr lang="ar-EG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ف</a:t>
            </a:r>
            <a:r>
              <a:rPr lang="ar-EG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ي </a:t>
            </a:r>
            <a:r>
              <a:rPr lang="ar-EG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الإ</a:t>
            </a:r>
            <a:r>
              <a:rPr lang="ar-EG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ي</a:t>
            </a:r>
            <a:r>
              <a:rPr lang="ar-EG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را</a:t>
            </a:r>
            <a:r>
              <a:rPr lang="ar-EG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د</a:t>
            </a:r>
            <a:r>
              <a:rPr lang="ar-EG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ات</a:t>
            </a:r>
            <a:r>
              <a:rPr lang="ar-EG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ال</a:t>
            </a:r>
            <a:r>
              <a:rPr lang="ar-EG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محتملة</a:t>
            </a:r>
            <a:r>
              <a:rPr lang="ar-EG" b="true" sz="2039" strike="noStrike" u="none">
                <a:solidFill>
                  <a:srgbClr val="000000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965" y="9205543"/>
            <a:ext cx="6383874" cy="564719"/>
            <a:chOff x="0" y="0"/>
            <a:chExt cx="8511832" cy="7529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11778" cy="752922"/>
            </a:xfrm>
            <a:custGeom>
              <a:avLst/>
              <a:gdLst/>
              <a:ahLst/>
              <a:cxnLst/>
              <a:rect r="r" b="b" t="t" l="l"/>
              <a:pathLst>
                <a:path h="752922" w="8511778">
                  <a:moveTo>
                    <a:pt x="0" y="26564"/>
                  </a:moveTo>
                  <a:cubicBezTo>
                    <a:pt x="0" y="11901"/>
                    <a:pt x="15233" y="0"/>
                    <a:pt x="34000" y="0"/>
                  </a:cubicBezTo>
                  <a:lnTo>
                    <a:pt x="8477779" y="0"/>
                  </a:lnTo>
                  <a:cubicBezTo>
                    <a:pt x="8496546" y="0"/>
                    <a:pt x="8511778" y="11901"/>
                    <a:pt x="8511778" y="26564"/>
                  </a:cubicBezTo>
                  <a:lnTo>
                    <a:pt x="8511778" y="726358"/>
                  </a:lnTo>
                  <a:cubicBezTo>
                    <a:pt x="8511778" y="741021"/>
                    <a:pt x="8496546" y="752922"/>
                    <a:pt x="8477779" y="752922"/>
                  </a:cubicBezTo>
                  <a:lnTo>
                    <a:pt x="34000" y="752922"/>
                  </a:lnTo>
                  <a:cubicBezTo>
                    <a:pt x="15233" y="752922"/>
                    <a:pt x="0" y="741021"/>
                    <a:pt x="0" y="726358"/>
                  </a:cubicBezTo>
                  <a:close/>
                </a:path>
              </a:pathLst>
            </a:custGeom>
            <a:solidFill>
              <a:srgbClr val="B6D6FC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1514090" y="9384340"/>
            <a:ext cx="320725" cy="256580"/>
            <a:chOff x="0" y="0"/>
            <a:chExt cx="427633" cy="342107"/>
          </a:xfrm>
        </p:grpSpPr>
        <p:sp>
          <p:nvSpPr>
            <p:cNvPr name="Freeform 5" id="5" descr="preencoded.png"/>
            <p:cNvSpPr/>
            <p:nvPr/>
          </p:nvSpPr>
          <p:spPr>
            <a:xfrm flipH="false" flipV="false" rot="0">
              <a:off x="0" y="0"/>
              <a:ext cx="427609" cy="342138"/>
            </a:xfrm>
            <a:custGeom>
              <a:avLst/>
              <a:gdLst/>
              <a:ahLst/>
              <a:cxnLst/>
              <a:rect r="r" b="b" t="t" l="l"/>
              <a:pathLst>
                <a:path h="342138" w="427609">
                  <a:moveTo>
                    <a:pt x="0" y="0"/>
                  </a:moveTo>
                  <a:lnTo>
                    <a:pt x="427609" y="0"/>
                  </a:lnTo>
                  <a:lnTo>
                    <a:pt x="427609" y="342138"/>
                  </a:lnTo>
                  <a:lnTo>
                    <a:pt x="0" y="3421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70" t="0" r="-376" b="9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198492" y="5143500"/>
            <a:ext cx="6785365" cy="3636208"/>
            <a:chOff x="0" y="0"/>
            <a:chExt cx="9398000" cy="50362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398030" cy="5036395"/>
            </a:xfrm>
            <a:custGeom>
              <a:avLst/>
              <a:gdLst/>
              <a:ahLst/>
              <a:cxnLst/>
              <a:rect r="r" b="b" t="t" l="l"/>
              <a:pathLst>
                <a:path h="5036395" w="9398030">
                  <a:moveTo>
                    <a:pt x="0" y="48448"/>
                  </a:moveTo>
                  <a:cubicBezTo>
                    <a:pt x="0" y="21677"/>
                    <a:pt x="22351" y="0"/>
                    <a:pt x="49955" y="0"/>
                  </a:cubicBezTo>
                  <a:lnTo>
                    <a:pt x="9348072" y="0"/>
                  </a:lnTo>
                  <a:cubicBezTo>
                    <a:pt x="9375676" y="0"/>
                    <a:pt x="9398030" y="21677"/>
                    <a:pt x="9398030" y="48448"/>
                  </a:cubicBezTo>
                  <a:lnTo>
                    <a:pt x="9398030" y="4987932"/>
                  </a:lnTo>
                  <a:cubicBezTo>
                    <a:pt x="9398030" y="5014703"/>
                    <a:pt x="9375676" y="5036395"/>
                    <a:pt x="9348072" y="5036395"/>
                  </a:cubicBezTo>
                  <a:lnTo>
                    <a:pt x="49955" y="5036395"/>
                  </a:lnTo>
                  <a:cubicBezTo>
                    <a:pt x="22351" y="5036395"/>
                    <a:pt x="0" y="5014703"/>
                    <a:pt x="0" y="4987932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8151" y="5143500"/>
            <a:ext cx="6733069" cy="3636208"/>
            <a:chOff x="0" y="0"/>
            <a:chExt cx="9325568" cy="50362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325655" cy="5036395"/>
            </a:xfrm>
            <a:custGeom>
              <a:avLst/>
              <a:gdLst/>
              <a:ahLst/>
              <a:cxnLst/>
              <a:rect r="r" b="b" t="t" l="l"/>
              <a:pathLst>
                <a:path h="5036395" w="9325655">
                  <a:moveTo>
                    <a:pt x="0" y="48448"/>
                  </a:moveTo>
                  <a:cubicBezTo>
                    <a:pt x="0" y="21677"/>
                    <a:pt x="22179" y="0"/>
                    <a:pt x="49569" y="0"/>
                  </a:cubicBezTo>
                  <a:lnTo>
                    <a:pt x="9276075" y="0"/>
                  </a:lnTo>
                  <a:cubicBezTo>
                    <a:pt x="9303465" y="0"/>
                    <a:pt x="9325655" y="21677"/>
                    <a:pt x="9325655" y="48448"/>
                  </a:cubicBezTo>
                  <a:lnTo>
                    <a:pt x="9325655" y="4987932"/>
                  </a:lnTo>
                  <a:cubicBezTo>
                    <a:pt x="9325655" y="5014703"/>
                    <a:pt x="9303465" y="5036395"/>
                    <a:pt x="9276075" y="5036395"/>
                  </a:cubicBezTo>
                  <a:lnTo>
                    <a:pt x="49569" y="5036395"/>
                  </a:lnTo>
                  <a:cubicBezTo>
                    <a:pt x="22179" y="5036395"/>
                    <a:pt x="0" y="5014703"/>
                    <a:pt x="0" y="4987932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36992" y="1047750"/>
            <a:ext cx="2328482" cy="2590800"/>
          </a:xfrm>
          <a:custGeom>
            <a:avLst/>
            <a:gdLst/>
            <a:ahLst/>
            <a:cxnLst/>
            <a:rect r="r" b="b" t="t" l="l"/>
            <a:pathLst>
              <a:path h="2590800" w="2328482">
                <a:moveTo>
                  <a:pt x="0" y="0"/>
                </a:moveTo>
                <a:lnTo>
                  <a:pt x="2328481" y="0"/>
                </a:lnTo>
                <a:lnTo>
                  <a:pt x="2328481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416491" y="3848100"/>
            <a:ext cx="14842809" cy="42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3437"/>
              </a:lnSpc>
              <a:spcBef>
                <a:spcPct val="0"/>
              </a:spcBef>
            </a:pPr>
            <a:r>
              <a:rPr lang="ar-EG" sz="275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en-US" sz="275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</a:rPr>
              <a:t>650</a:t>
            </a:r>
            <a:r>
              <a:rPr lang="ar-EG" sz="275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شهرياً (</a:t>
            </a:r>
            <a:r>
              <a:rPr lang="en-US" sz="275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</a:rPr>
              <a:t>14</a:t>
            </a:r>
            <a:r>
              <a:rPr lang="ar-EG" sz="275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% من المجموع)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2074" y="1826449"/>
            <a:ext cx="16157226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10000"/>
              </a:lnSpc>
              <a:spcBef>
                <a:spcPct val="0"/>
              </a:spcBef>
            </a:pP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تيك توك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99162" y="9286411"/>
            <a:ext cx="8543181" cy="37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187"/>
              </a:lnSpc>
            </a:pPr>
            <a:r>
              <a:rPr lang="ar-EG" sz="2000">
                <a:solidFill>
                  <a:srgbClr val="00000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عائد الاستثمار: </a:t>
            </a:r>
            <a:r>
              <a:rPr lang="en-US" sz="2000">
                <a:solidFill>
                  <a:srgbClr val="000000"/>
                </a:solidFill>
                <a:latin typeface="29LT Riwaya"/>
                <a:ea typeface="29LT Riwaya"/>
                <a:cs typeface="29LT Riwaya"/>
                <a:sym typeface="29LT Riwaya"/>
              </a:rPr>
              <a:t>2.3:1</a:t>
            </a:r>
            <a:r>
              <a:rPr lang="ar-EG" sz="2000">
                <a:solidFill>
                  <a:srgbClr val="000000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(قناة تفاعل قوية وتصل لجمهور أوسع)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1000125"/>
            <a:ext cx="16230600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000"/>
              </a:lnSpc>
              <a:spcBef>
                <a:spcPct val="0"/>
              </a:spcBef>
            </a:pPr>
            <a:r>
              <a:rPr lang="ar-EG" sz="4800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استراتيجية </a:t>
            </a: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القنوات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290446" y="5335253"/>
            <a:ext cx="3411737" cy="555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4433"/>
              </a:lnSpc>
              <a:spcBef>
                <a:spcPct val="0"/>
              </a:spcBef>
            </a:pPr>
            <a:r>
              <a:rPr lang="ar-EG" b="true" sz="3547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التركيز الاستراتيجي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99328" y="6410213"/>
            <a:ext cx="7165037" cy="41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7453" indent="-158726" lvl="1">
              <a:lnSpc>
                <a:spcPts val="3429"/>
              </a:lnSpc>
              <a:buFont typeface="Arial"/>
              <a:buChar char="•"/>
            </a:pPr>
            <a:r>
              <a:rPr lang="ar-EG" sz="2105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ف</a:t>
            </a:r>
            <a:r>
              <a:rPr lang="ar-EG" sz="2105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يديوهات أصيلة لصنع الخبز الحساوي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99328" y="6942325"/>
            <a:ext cx="7165037" cy="41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7586" indent="-158793" lvl="1">
              <a:lnSpc>
                <a:spcPts val="3429"/>
              </a:lnSpc>
              <a:buFont typeface="Arial"/>
              <a:buChar char="•"/>
            </a:pPr>
            <a:r>
              <a:rPr lang="ar-EG" sz="2105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تحديات الط</a:t>
            </a:r>
            <a:r>
              <a:rPr lang="ar-EG" sz="2105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عام المحلي والهاشتاجات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599328" y="7474438"/>
            <a:ext cx="7165037" cy="41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7586" indent="-158793" lvl="1">
              <a:lnSpc>
                <a:spcPts val="3429"/>
              </a:lnSpc>
              <a:buFont typeface="Arial"/>
              <a:buChar char="•"/>
            </a:pPr>
            <a:r>
              <a:rPr lang="ar-EG" sz="2105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شر</a:t>
            </a:r>
            <a:r>
              <a:rPr lang="ar-EG" sz="2105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اكات مع مبدعي الطعام السعوديين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599328" y="8006550"/>
            <a:ext cx="7165037" cy="41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7586" indent="-158793" lvl="1">
              <a:lnSpc>
                <a:spcPts val="3429"/>
              </a:lnSpc>
              <a:buFont typeface="Arial"/>
              <a:buChar char="•"/>
            </a:pPr>
            <a:r>
              <a:rPr lang="ar-EG" sz="2105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محتوى</a:t>
            </a:r>
            <a:r>
              <a:rPr lang="ar-EG" sz="2105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كواليس الإنتاج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045679" y="5335253"/>
            <a:ext cx="3135542" cy="555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4433"/>
              </a:lnSpc>
              <a:spcBef>
                <a:spcPct val="0"/>
              </a:spcBef>
            </a:pPr>
            <a:r>
              <a:rPr lang="ar-EG" b="true" sz="3547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النتائج المتوقعة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77517" y="6410213"/>
            <a:ext cx="6585126" cy="41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7586" indent="-158793" lvl="1">
              <a:lnSpc>
                <a:spcPts val="3429"/>
              </a:lnSpc>
              <a:buFont typeface="Arial"/>
              <a:buChar char="•"/>
            </a:pPr>
            <a:r>
              <a:rPr lang="en-US" sz="2105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28</a:t>
            </a:r>
            <a:r>
              <a:rPr lang="en-US" sz="2105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9</a:t>
            </a:r>
            <a:r>
              <a:rPr lang="ar-EG" sz="2105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نقرة شهرياً (</a:t>
            </a:r>
            <a:r>
              <a:rPr lang="en-US" sz="2105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2.25</a:t>
            </a:r>
            <a:r>
              <a:rPr lang="ar-EG" sz="2105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لكل نقرة)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77517" y="6942325"/>
            <a:ext cx="6585126" cy="41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7586" indent="-158793" lvl="1">
              <a:lnSpc>
                <a:spcPts val="3429"/>
              </a:lnSpc>
              <a:buFont typeface="Arial"/>
              <a:buChar char="•"/>
            </a:pPr>
            <a:r>
              <a:rPr lang="ar-EG" sz="2105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معدل تحويل </a:t>
            </a:r>
            <a:r>
              <a:rPr lang="en-US" sz="2105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15</a:t>
            </a:r>
            <a:r>
              <a:rPr lang="ar-EG" sz="2105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%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77517" y="7474438"/>
            <a:ext cx="6585126" cy="41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7586" indent="-158793" lvl="1">
              <a:lnSpc>
                <a:spcPts val="3429"/>
              </a:lnSpc>
              <a:buFont typeface="Arial"/>
              <a:buChar char="•"/>
            </a:pPr>
            <a:r>
              <a:rPr lang="en-US" sz="2105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43</a:t>
            </a:r>
            <a:r>
              <a:rPr lang="ar-EG" sz="2105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طلب جديد شهرياً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77517" y="8006550"/>
            <a:ext cx="6585126" cy="41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17586" indent="-158793" lvl="1">
              <a:lnSpc>
                <a:spcPts val="3429"/>
              </a:lnSpc>
              <a:buFont typeface="Arial"/>
              <a:buChar char="•"/>
            </a:pPr>
            <a:r>
              <a:rPr lang="en-US" b="true" sz="2105">
                <a:solidFill>
                  <a:srgbClr val="191116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1,505</a:t>
            </a:r>
            <a:r>
              <a:rPr lang="ar-EG" b="true" sz="2105">
                <a:solidFill>
                  <a:srgbClr val="191116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ريال إيرادات متولدة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3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51120" y="5071544"/>
            <a:ext cx="4889130" cy="4087579"/>
            <a:chOff x="0" y="0"/>
            <a:chExt cx="7058551" cy="5901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58582" cy="5901436"/>
            </a:xfrm>
            <a:custGeom>
              <a:avLst/>
              <a:gdLst/>
              <a:ahLst/>
              <a:cxnLst/>
              <a:rect r="r" b="b" t="t" l="l"/>
              <a:pathLst>
                <a:path h="5901436" w="7058582">
                  <a:moveTo>
                    <a:pt x="0" y="56769"/>
                  </a:moveTo>
                  <a:cubicBezTo>
                    <a:pt x="0" y="25400"/>
                    <a:pt x="16787" y="0"/>
                    <a:pt x="37520" y="0"/>
                  </a:cubicBezTo>
                  <a:lnTo>
                    <a:pt x="7021052" y="0"/>
                  </a:lnTo>
                  <a:cubicBezTo>
                    <a:pt x="7041784" y="0"/>
                    <a:pt x="7058582" y="25400"/>
                    <a:pt x="7058582" y="56769"/>
                  </a:cubicBezTo>
                  <a:lnTo>
                    <a:pt x="7058582" y="5844667"/>
                  </a:lnTo>
                  <a:cubicBezTo>
                    <a:pt x="7058582" y="5876036"/>
                    <a:pt x="7041784" y="5901436"/>
                    <a:pt x="7021052" y="5901436"/>
                  </a:cubicBezTo>
                  <a:lnTo>
                    <a:pt x="37520" y="5901436"/>
                  </a:lnTo>
                  <a:cubicBezTo>
                    <a:pt x="16787" y="5901436"/>
                    <a:pt x="0" y="5876036"/>
                    <a:pt x="0" y="5844667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873179" y="5040312"/>
            <a:ext cx="4889130" cy="4087579"/>
            <a:chOff x="0" y="0"/>
            <a:chExt cx="7058551" cy="5901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058582" cy="5901436"/>
            </a:xfrm>
            <a:custGeom>
              <a:avLst/>
              <a:gdLst/>
              <a:ahLst/>
              <a:cxnLst/>
              <a:rect r="r" b="b" t="t" l="l"/>
              <a:pathLst>
                <a:path h="5901436" w="7058582">
                  <a:moveTo>
                    <a:pt x="0" y="56769"/>
                  </a:moveTo>
                  <a:cubicBezTo>
                    <a:pt x="0" y="25400"/>
                    <a:pt x="16787" y="0"/>
                    <a:pt x="37520" y="0"/>
                  </a:cubicBezTo>
                  <a:lnTo>
                    <a:pt x="7021052" y="0"/>
                  </a:lnTo>
                  <a:cubicBezTo>
                    <a:pt x="7041784" y="0"/>
                    <a:pt x="7058582" y="25400"/>
                    <a:pt x="7058582" y="56769"/>
                  </a:cubicBezTo>
                  <a:lnTo>
                    <a:pt x="7058582" y="5844667"/>
                  </a:lnTo>
                  <a:cubicBezTo>
                    <a:pt x="7058582" y="5876036"/>
                    <a:pt x="7041784" y="5901436"/>
                    <a:pt x="7021052" y="5901436"/>
                  </a:cubicBezTo>
                  <a:lnTo>
                    <a:pt x="37520" y="5901436"/>
                  </a:lnTo>
                  <a:cubicBezTo>
                    <a:pt x="16787" y="5901436"/>
                    <a:pt x="0" y="5876036"/>
                    <a:pt x="0" y="5844667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94670" y="5071544"/>
            <a:ext cx="4889130" cy="4087579"/>
            <a:chOff x="0" y="0"/>
            <a:chExt cx="7058551" cy="5901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058582" cy="5901436"/>
            </a:xfrm>
            <a:custGeom>
              <a:avLst/>
              <a:gdLst/>
              <a:ahLst/>
              <a:cxnLst/>
              <a:rect r="r" b="b" t="t" l="l"/>
              <a:pathLst>
                <a:path h="5901436" w="7058582">
                  <a:moveTo>
                    <a:pt x="0" y="56769"/>
                  </a:moveTo>
                  <a:cubicBezTo>
                    <a:pt x="0" y="25400"/>
                    <a:pt x="16787" y="0"/>
                    <a:pt x="37520" y="0"/>
                  </a:cubicBezTo>
                  <a:lnTo>
                    <a:pt x="7021052" y="0"/>
                  </a:lnTo>
                  <a:cubicBezTo>
                    <a:pt x="7041784" y="0"/>
                    <a:pt x="7058582" y="25400"/>
                    <a:pt x="7058582" y="56769"/>
                  </a:cubicBezTo>
                  <a:lnTo>
                    <a:pt x="7058582" y="5844667"/>
                  </a:lnTo>
                  <a:cubicBezTo>
                    <a:pt x="7058582" y="5876036"/>
                    <a:pt x="7041784" y="5901436"/>
                    <a:pt x="7021052" y="5901436"/>
                  </a:cubicBezTo>
                  <a:lnTo>
                    <a:pt x="37520" y="5901436"/>
                  </a:lnTo>
                  <a:cubicBezTo>
                    <a:pt x="16787" y="5901436"/>
                    <a:pt x="0" y="5876036"/>
                    <a:pt x="0" y="5844667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728613" y="1260425"/>
            <a:ext cx="2126116" cy="2359075"/>
          </a:xfrm>
          <a:custGeom>
            <a:avLst/>
            <a:gdLst/>
            <a:ahLst/>
            <a:cxnLst/>
            <a:rect r="r" b="b" t="t" l="l"/>
            <a:pathLst>
              <a:path h="2359075" w="2126116">
                <a:moveTo>
                  <a:pt x="0" y="0"/>
                </a:moveTo>
                <a:lnTo>
                  <a:pt x="2126116" y="0"/>
                </a:lnTo>
                <a:lnTo>
                  <a:pt x="2126116" y="2359075"/>
                </a:lnTo>
                <a:lnTo>
                  <a:pt x="0" y="2359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16491" y="3848100"/>
            <a:ext cx="14842809" cy="42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3437"/>
              </a:lnSpc>
              <a:spcBef>
                <a:spcPct val="0"/>
              </a:spcBef>
            </a:pPr>
            <a:r>
              <a:rPr lang="ar-EG" sz="275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en-US" sz="275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</a:rPr>
              <a:t>650</a:t>
            </a:r>
            <a:r>
              <a:rPr lang="ar-EG" sz="275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ريال شهرياً (</a:t>
            </a:r>
            <a:r>
              <a:rPr lang="en-US" sz="275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</a:rPr>
              <a:t>14</a:t>
            </a:r>
            <a:r>
              <a:rPr lang="ar-EG" sz="275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% من المجموع)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2074" y="1826449"/>
            <a:ext cx="16157226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10000"/>
              </a:lnSpc>
              <a:spcBef>
                <a:spcPct val="0"/>
              </a:spcBef>
            </a:pPr>
            <a:r>
              <a:rPr lang="ar-EG" b="true" sz="8000" strike="noStrike" u="none">
                <a:solidFill>
                  <a:srgbClr val="38512F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تسويق المؤثرين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000125"/>
            <a:ext cx="16230600" cy="76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000"/>
              </a:lnSpc>
              <a:spcBef>
                <a:spcPct val="0"/>
              </a:spcBef>
            </a:pPr>
            <a:r>
              <a:rPr lang="ar-EG" sz="4800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استراتيجية </a:t>
            </a:r>
            <a:r>
              <a:rPr lang="ar-EG" sz="4800" strike="noStrike" u="none">
                <a:solidFill>
                  <a:srgbClr val="38512F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القنوات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645698" y="5591075"/>
            <a:ext cx="3273059" cy="524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253"/>
              </a:lnSpc>
              <a:spcBef>
                <a:spcPct val="0"/>
              </a:spcBef>
            </a:pPr>
            <a:r>
              <a:rPr lang="ar-EG" b="true" sz="3403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استراتيجي</a:t>
            </a:r>
            <a:r>
              <a:rPr lang="ar-EG" b="true" sz="3403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ة المحتوى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690633" y="6628769"/>
            <a:ext cx="4287778" cy="379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04549" indent="-152275" lvl="1">
              <a:lnSpc>
                <a:spcPts val="3290"/>
              </a:lnSpc>
              <a:buFont typeface="Arial"/>
              <a:buChar char="•"/>
            </a:pPr>
            <a:r>
              <a:rPr lang="ar-EG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اختبارات </a:t>
            </a:r>
            <a:r>
              <a:rPr lang="ar-EG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ومراجعات طعم أصيلة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90633" y="7139252"/>
            <a:ext cx="4287778" cy="379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04677" indent="-152339" lvl="1">
              <a:lnSpc>
                <a:spcPts val="3290"/>
              </a:lnSpc>
              <a:buFont typeface="Arial"/>
              <a:buChar char="•"/>
            </a:pPr>
            <a:r>
              <a:rPr lang="ar-EG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سرد قصص التراث ال</a:t>
            </a:r>
            <a:r>
              <a:rPr lang="ar-EG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عائلي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90633" y="7649735"/>
            <a:ext cx="4287778" cy="379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04677" indent="-152339" lvl="1">
              <a:lnSpc>
                <a:spcPts val="3290"/>
              </a:lnSpc>
              <a:buFont typeface="Arial"/>
              <a:buChar char="•"/>
            </a:pPr>
            <a:r>
              <a:rPr lang="ar-EG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لحظ</a:t>
            </a:r>
            <a:r>
              <a:rPr lang="ar-EG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ات وجبات عائلية مع الخبز الحساوي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90633" y="8160219"/>
            <a:ext cx="4287778" cy="379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04677" indent="-152339" lvl="1">
              <a:lnSpc>
                <a:spcPts val="3290"/>
              </a:lnSpc>
              <a:buFont typeface="Arial"/>
              <a:buChar char="•"/>
            </a:pPr>
            <a:r>
              <a:rPr lang="ar-EG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الاحتفال بثقافة الطعام</a:t>
            </a:r>
            <a:r>
              <a:rPr lang="ar-EG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المحلي الأصيل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062678" y="5494881"/>
            <a:ext cx="3273059" cy="524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253"/>
              </a:lnSpc>
              <a:spcBef>
                <a:spcPct val="0"/>
              </a:spcBef>
            </a:pPr>
            <a:r>
              <a:rPr lang="ar-EG" b="true" sz="3403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مزي</a:t>
            </a:r>
            <a:r>
              <a:rPr lang="ar-EG" b="true" sz="3403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ج الم</a:t>
            </a:r>
            <a:r>
              <a:rPr lang="ar-EG" b="true" sz="3403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ؤثرين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155315" y="6532574"/>
            <a:ext cx="3952258" cy="379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04549" indent="-152275" lvl="1">
              <a:lnSpc>
                <a:spcPts val="3290"/>
              </a:lnSpc>
              <a:buFont typeface="Arial"/>
              <a:buChar char="•"/>
            </a:pPr>
            <a:r>
              <a:rPr lang="en-US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2</a:t>
            </a:r>
            <a:r>
              <a:rPr lang="ar-EG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مؤثر متوسط (</a:t>
            </a:r>
            <a:r>
              <a:rPr lang="en-US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5</a:t>
            </a:r>
            <a:r>
              <a:rPr lang="ar-EG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-</a:t>
            </a:r>
            <a:r>
              <a:rPr lang="en-US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50</a:t>
            </a:r>
            <a:r>
              <a:rPr lang="ar-EG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ألف متابع): </a:t>
            </a:r>
            <a:r>
              <a:rPr lang="en-US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600</a:t>
            </a:r>
            <a:r>
              <a:rPr lang="ar-EG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155315" y="7043057"/>
            <a:ext cx="3952258" cy="379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04549" indent="-152275" lvl="1">
              <a:lnSpc>
                <a:spcPts val="3290"/>
              </a:lnSpc>
              <a:buFont typeface="Arial"/>
              <a:buChar char="•"/>
            </a:pPr>
            <a:r>
              <a:rPr lang="en-US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4</a:t>
            </a:r>
            <a:r>
              <a:rPr lang="ar-EG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</a:t>
            </a:r>
            <a:r>
              <a:rPr lang="ar-EG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مؤثرين صغار (</a:t>
            </a:r>
            <a:r>
              <a:rPr lang="en-US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1</a:t>
            </a:r>
            <a:r>
              <a:rPr lang="ar-EG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-</a:t>
            </a:r>
            <a:r>
              <a:rPr lang="en-US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5</a:t>
            </a:r>
            <a:r>
              <a:rPr lang="ar-EG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آلاف متابع): </a:t>
            </a:r>
            <a:r>
              <a:rPr lang="en-US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400</a:t>
            </a:r>
            <a:r>
              <a:rPr lang="ar-EG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ريا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84170" y="5526112"/>
            <a:ext cx="3273059" cy="524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4253"/>
              </a:lnSpc>
              <a:spcBef>
                <a:spcPct val="0"/>
              </a:spcBef>
            </a:pPr>
            <a:r>
              <a:rPr lang="ar-EG" b="true" sz="3403" strike="noStrike" u="none">
                <a:solidFill>
                  <a:srgbClr val="625F4B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النتائج المتوقعة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76806" y="6563806"/>
            <a:ext cx="3952258" cy="379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04549" indent="-152275" lvl="1">
              <a:lnSpc>
                <a:spcPts val="3290"/>
              </a:lnSpc>
              <a:buFont typeface="Arial"/>
              <a:buChar char="•"/>
            </a:pPr>
            <a:r>
              <a:rPr lang="en-US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300</a:t>
            </a:r>
            <a:r>
              <a:rPr lang="ar-EG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زيارة من محتوى المؤثرين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76806" y="7074289"/>
            <a:ext cx="3952258" cy="379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04549" indent="-152275" lvl="1">
              <a:lnSpc>
                <a:spcPts val="3290"/>
              </a:lnSpc>
              <a:buFont typeface="Arial"/>
              <a:buChar char="•"/>
            </a:pPr>
            <a:r>
              <a:rPr lang="ar-EG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معدل تحويل </a:t>
            </a:r>
            <a:r>
              <a:rPr lang="en-US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25</a:t>
            </a:r>
            <a:r>
              <a:rPr lang="ar-EG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% (الأعلى)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76806" y="7584772"/>
            <a:ext cx="3952258" cy="379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04549" indent="-152275" lvl="1">
              <a:lnSpc>
                <a:spcPts val="3288"/>
              </a:lnSpc>
              <a:buFont typeface="Arial"/>
              <a:buChar char="•"/>
            </a:pPr>
            <a:r>
              <a:rPr lang="en-US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</a:rPr>
              <a:t>75</a:t>
            </a:r>
            <a:r>
              <a:rPr lang="ar-EG" sz="2020">
                <a:solidFill>
                  <a:srgbClr val="191116"/>
                </a:solidFill>
                <a:latin typeface="29LT Riwaya"/>
                <a:ea typeface="29LT Riwaya"/>
                <a:cs typeface="29LT Riwaya"/>
                <a:sym typeface="29LT Riwaya"/>
                <a:rtl val="true"/>
              </a:rPr>
              <a:t> طلب جديد شهرياً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76806" y="8095256"/>
            <a:ext cx="3952258" cy="379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304549" indent="-152275" lvl="1">
              <a:lnSpc>
                <a:spcPts val="3288"/>
              </a:lnSpc>
              <a:buFont typeface="Arial"/>
              <a:buChar char="•"/>
            </a:pPr>
            <a:r>
              <a:rPr lang="en-US" b="true" sz="2020">
                <a:solidFill>
                  <a:srgbClr val="191116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2</a:t>
            </a:r>
            <a:r>
              <a:rPr lang="en-US" b="true" sz="2020">
                <a:solidFill>
                  <a:srgbClr val="191116"/>
                </a:solidFill>
                <a:latin typeface="29LT Riwaya Bold"/>
                <a:ea typeface="29LT Riwaya Bold"/>
                <a:cs typeface="29LT Riwaya Bold"/>
                <a:sym typeface="29LT Riwaya Bold"/>
              </a:rPr>
              <a:t>,625</a:t>
            </a:r>
            <a:r>
              <a:rPr lang="ar-EG" b="true" sz="2020">
                <a:solidFill>
                  <a:srgbClr val="191116"/>
                </a:solidFill>
                <a:latin typeface="29LT Riwaya Bold"/>
                <a:ea typeface="29LT Riwaya Bold"/>
                <a:cs typeface="29LT Riwaya Bold"/>
                <a:sym typeface="29LT Riwaya Bold"/>
                <a:rtl val="true"/>
              </a:rPr>
              <a:t> ريال إيرادات متولدة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DAGwkA9lnKE</dc:identifier>
  <dcterms:modified xsi:type="dcterms:W3CDTF">2011-08-01T06:04:30Z</dcterms:modified>
  <cp:revision>1</cp:revision>
  <dc:title>خطة تسويق جواثا</dc:title>
</cp:coreProperties>
</file>