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9" r:id="rId6"/>
    <p:sldId id="271" r:id="rId7"/>
    <p:sldId id="270" r:id="rId8"/>
    <p:sldId id="259" r:id="rId9"/>
    <p:sldId id="283" r:id="rId10"/>
    <p:sldId id="287" r:id="rId11"/>
    <p:sldId id="291" r:id="rId12"/>
    <p:sldId id="290" r:id="rId13"/>
    <p:sldId id="289" r:id="rId14"/>
    <p:sldId id="288" r:id="rId15"/>
    <p:sldId id="274" r:id="rId16"/>
    <p:sldId id="275" r:id="rId17"/>
    <p:sldId id="276" r:id="rId18"/>
    <p:sldId id="277" r:id="rId19"/>
    <p:sldId id="280" r:id="rId20"/>
    <p:sldId id="281" r:id="rId21"/>
    <p:sldId id="278" r:id="rId22"/>
    <p:sldId id="279" r:id="rId23"/>
    <p:sldId id="293" r:id="rId24"/>
    <p:sldId id="29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21B4B-B709-4249-8977-4C49E817550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F2366DE-4052-4D5B-8E61-4C7F9485BEF0}">
      <dgm:prSet/>
      <dgm:spPr/>
      <dgm:t>
        <a:bodyPr/>
        <a:lstStyle/>
        <a:p>
          <a:r>
            <a:rPr lang="en-CA"/>
            <a:t>Data collection</a:t>
          </a:r>
          <a:endParaRPr lang="en-US"/>
        </a:p>
      </dgm:t>
    </dgm:pt>
    <dgm:pt modelId="{915F412A-85A5-473B-8283-E21F68AEA4E0}" type="parTrans" cxnId="{837CF3EC-1D24-446F-9220-37D03E821559}">
      <dgm:prSet/>
      <dgm:spPr/>
      <dgm:t>
        <a:bodyPr/>
        <a:lstStyle/>
        <a:p>
          <a:endParaRPr lang="en-US"/>
        </a:p>
      </dgm:t>
    </dgm:pt>
    <dgm:pt modelId="{B3B3A2A0-BDE8-4171-BBDB-22AFD8A8E4DD}" type="sibTrans" cxnId="{837CF3EC-1D24-446F-9220-37D03E821559}">
      <dgm:prSet/>
      <dgm:spPr/>
      <dgm:t>
        <a:bodyPr/>
        <a:lstStyle/>
        <a:p>
          <a:endParaRPr lang="en-US"/>
        </a:p>
      </dgm:t>
    </dgm:pt>
    <dgm:pt modelId="{2D0E1CF5-0A22-4CEC-A46A-A613470C279B}">
      <dgm:prSet/>
      <dgm:spPr/>
      <dgm:t>
        <a:bodyPr/>
        <a:lstStyle/>
        <a:p>
          <a:r>
            <a:rPr lang="en-CA"/>
            <a:t>Time series analysis</a:t>
          </a:r>
          <a:endParaRPr lang="en-US"/>
        </a:p>
      </dgm:t>
    </dgm:pt>
    <dgm:pt modelId="{62370ED8-258A-49C7-AEB6-DA5181C05538}" type="parTrans" cxnId="{195AE05C-9AAF-4083-AF0C-559AFCD7FE9E}">
      <dgm:prSet/>
      <dgm:spPr/>
      <dgm:t>
        <a:bodyPr/>
        <a:lstStyle/>
        <a:p>
          <a:endParaRPr lang="en-US"/>
        </a:p>
      </dgm:t>
    </dgm:pt>
    <dgm:pt modelId="{39464F39-D52D-4201-BBAB-24724035E524}" type="sibTrans" cxnId="{195AE05C-9AAF-4083-AF0C-559AFCD7FE9E}">
      <dgm:prSet/>
      <dgm:spPr/>
      <dgm:t>
        <a:bodyPr/>
        <a:lstStyle/>
        <a:p>
          <a:endParaRPr lang="en-US"/>
        </a:p>
      </dgm:t>
    </dgm:pt>
    <dgm:pt modelId="{FAA60EE2-3E54-48FA-9921-032067667A00}">
      <dgm:prSet/>
      <dgm:spPr/>
      <dgm:t>
        <a:bodyPr/>
        <a:lstStyle/>
        <a:p>
          <a:r>
            <a:rPr lang="en-CA"/>
            <a:t>PCA Analysis</a:t>
          </a:r>
          <a:endParaRPr lang="en-US"/>
        </a:p>
      </dgm:t>
    </dgm:pt>
    <dgm:pt modelId="{50B26E25-BA65-4161-A155-623D06421382}" type="parTrans" cxnId="{AFA1E368-96CF-4823-836C-07C32820C3CB}">
      <dgm:prSet/>
      <dgm:spPr/>
      <dgm:t>
        <a:bodyPr/>
        <a:lstStyle/>
        <a:p>
          <a:endParaRPr lang="en-US"/>
        </a:p>
      </dgm:t>
    </dgm:pt>
    <dgm:pt modelId="{6E556612-33ED-4DCD-BF0E-3F377556843C}" type="sibTrans" cxnId="{AFA1E368-96CF-4823-836C-07C32820C3CB}">
      <dgm:prSet/>
      <dgm:spPr/>
      <dgm:t>
        <a:bodyPr/>
        <a:lstStyle/>
        <a:p>
          <a:endParaRPr lang="en-US"/>
        </a:p>
      </dgm:t>
    </dgm:pt>
    <dgm:pt modelId="{9D7F38B9-6855-4617-9068-D8C7BC4C9F52}">
      <dgm:prSet/>
      <dgm:spPr/>
      <dgm:t>
        <a:bodyPr/>
        <a:lstStyle/>
        <a:p>
          <a:r>
            <a:rPr lang="en-CA"/>
            <a:t>Vasicek modelling</a:t>
          </a:r>
          <a:endParaRPr lang="en-US"/>
        </a:p>
      </dgm:t>
    </dgm:pt>
    <dgm:pt modelId="{5DE50558-14A6-4D19-8B70-629266B8916E}" type="parTrans" cxnId="{608730BC-602B-4851-9790-3EBE04D7D2A0}">
      <dgm:prSet/>
      <dgm:spPr/>
      <dgm:t>
        <a:bodyPr/>
        <a:lstStyle/>
        <a:p>
          <a:endParaRPr lang="en-US"/>
        </a:p>
      </dgm:t>
    </dgm:pt>
    <dgm:pt modelId="{641B362B-B746-46F5-9E39-5D89A965BDFC}" type="sibTrans" cxnId="{608730BC-602B-4851-9790-3EBE04D7D2A0}">
      <dgm:prSet/>
      <dgm:spPr/>
      <dgm:t>
        <a:bodyPr/>
        <a:lstStyle/>
        <a:p>
          <a:endParaRPr lang="en-US"/>
        </a:p>
      </dgm:t>
    </dgm:pt>
    <dgm:pt modelId="{1F1EEE6C-6073-4CAA-ACC8-902A6AB2DC8D}" type="pres">
      <dgm:prSet presAssocID="{25A21B4B-B709-4249-8977-4C49E8175504}" presName="linear" presStyleCnt="0">
        <dgm:presLayoutVars>
          <dgm:animLvl val="lvl"/>
          <dgm:resizeHandles val="exact"/>
        </dgm:presLayoutVars>
      </dgm:prSet>
      <dgm:spPr/>
    </dgm:pt>
    <dgm:pt modelId="{F9029F2F-919D-4A34-90CB-D7A5F8C59DE4}" type="pres">
      <dgm:prSet presAssocID="{7F2366DE-4052-4D5B-8E61-4C7F9485BE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708379-315B-4F55-A471-693B30333948}" type="pres">
      <dgm:prSet presAssocID="{B3B3A2A0-BDE8-4171-BBDB-22AFD8A8E4DD}" presName="spacer" presStyleCnt="0"/>
      <dgm:spPr/>
    </dgm:pt>
    <dgm:pt modelId="{7188B330-FD99-4182-B6AC-6E8941273ACE}" type="pres">
      <dgm:prSet presAssocID="{2D0E1CF5-0A22-4CEC-A46A-A613470C279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EAB27D4-E578-4CAA-A213-F59883B90F65}" type="pres">
      <dgm:prSet presAssocID="{39464F39-D52D-4201-BBAB-24724035E524}" presName="spacer" presStyleCnt="0"/>
      <dgm:spPr/>
    </dgm:pt>
    <dgm:pt modelId="{97DF55CF-D8E7-474B-A3A2-728D3B6C5244}" type="pres">
      <dgm:prSet presAssocID="{FAA60EE2-3E54-48FA-9921-032067667A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C16FAB-1A9F-4C59-B3D3-DE9345C6EDA9}" type="pres">
      <dgm:prSet presAssocID="{6E556612-33ED-4DCD-BF0E-3F377556843C}" presName="spacer" presStyleCnt="0"/>
      <dgm:spPr/>
    </dgm:pt>
    <dgm:pt modelId="{3790B9B4-5EA3-4D67-9359-A509D37ABA13}" type="pres">
      <dgm:prSet presAssocID="{9D7F38B9-6855-4617-9068-D8C7BC4C9F5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DEDD16-AFF1-4C9F-BD4B-A729303C6614}" type="presOf" srcId="{9D7F38B9-6855-4617-9068-D8C7BC4C9F52}" destId="{3790B9B4-5EA3-4D67-9359-A509D37ABA13}" srcOrd="0" destOrd="0" presId="urn:microsoft.com/office/officeart/2005/8/layout/vList2"/>
    <dgm:cxn modelId="{195AE05C-9AAF-4083-AF0C-559AFCD7FE9E}" srcId="{25A21B4B-B709-4249-8977-4C49E8175504}" destId="{2D0E1CF5-0A22-4CEC-A46A-A613470C279B}" srcOrd="1" destOrd="0" parTransId="{62370ED8-258A-49C7-AEB6-DA5181C05538}" sibTransId="{39464F39-D52D-4201-BBAB-24724035E524}"/>
    <dgm:cxn modelId="{AFA1E368-96CF-4823-836C-07C32820C3CB}" srcId="{25A21B4B-B709-4249-8977-4C49E8175504}" destId="{FAA60EE2-3E54-48FA-9921-032067667A00}" srcOrd="2" destOrd="0" parTransId="{50B26E25-BA65-4161-A155-623D06421382}" sibTransId="{6E556612-33ED-4DCD-BF0E-3F377556843C}"/>
    <dgm:cxn modelId="{46406169-840C-4683-8F7B-54D15205B076}" type="presOf" srcId="{FAA60EE2-3E54-48FA-9921-032067667A00}" destId="{97DF55CF-D8E7-474B-A3A2-728D3B6C5244}" srcOrd="0" destOrd="0" presId="urn:microsoft.com/office/officeart/2005/8/layout/vList2"/>
    <dgm:cxn modelId="{E8F29C82-C9A2-43CE-B8D2-67450D272BF1}" type="presOf" srcId="{2D0E1CF5-0A22-4CEC-A46A-A613470C279B}" destId="{7188B330-FD99-4182-B6AC-6E8941273ACE}" srcOrd="0" destOrd="0" presId="urn:microsoft.com/office/officeart/2005/8/layout/vList2"/>
    <dgm:cxn modelId="{CFD03F92-9B34-420B-82A9-D58EF3AC5271}" type="presOf" srcId="{7F2366DE-4052-4D5B-8E61-4C7F9485BEF0}" destId="{F9029F2F-919D-4A34-90CB-D7A5F8C59DE4}" srcOrd="0" destOrd="0" presId="urn:microsoft.com/office/officeart/2005/8/layout/vList2"/>
    <dgm:cxn modelId="{608730BC-602B-4851-9790-3EBE04D7D2A0}" srcId="{25A21B4B-B709-4249-8977-4C49E8175504}" destId="{9D7F38B9-6855-4617-9068-D8C7BC4C9F52}" srcOrd="3" destOrd="0" parTransId="{5DE50558-14A6-4D19-8B70-629266B8916E}" sibTransId="{641B362B-B746-46F5-9E39-5D89A965BDFC}"/>
    <dgm:cxn modelId="{837CF3EC-1D24-446F-9220-37D03E821559}" srcId="{25A21B4B-B709-4249-8977-4C49E8175504}" destId="{7F2366DE-4052-4D5B-8E61-4C7F9485BEF0}" srcOrd="0" destOrd="0" parTransId="{915F412A-85A5-473B-8283-E21F68AEA4E0}" sibTransId="{B3B3A2A0-BDE8-4171-BBDB-22AFD8A8E4DD}"/>
    <dgm:cxn modelId="{3F29ABF5-F0AF-47CF-BD78-0B20EE20A472}" type="presOf" srcId="{25A21B4B-B709-4249-8977-4C49E8175504}" destId="{1F1EEE6C-6073-4CAA-ACC8-902A6AB2DC8D}" srcOrd="0" destOrd="0" presId="urn:microsoft.com/office/officeart/2005/8/layout/vList2"/>
    <dgm:cxn modelId="{2DE5F7B7-5FBE-49D6-A4B0-AFFDD99F51EE}" type="presParOf" srcId="{1F1EEE6C-6073-4CAA-ACC8-902A6AB2DC8D}" destId="{F9029F2F-919D-4A34-90CB-D7A5F8C59DE4}" srcOrd="0" destOrd="0" presId="urn:microsoft.com/office/officeart/2005/8/layout/vList2"/>
    <dgm:cxn modelId="{20B829C1-8E76-4098-B8AE-2314BCB4BB6D}" type="presParOf" srcId="{1F1EEE6C-6073-4CAA-ACC8-902A6AB2DC8D}" destId="{57708379-315B-4F55-A471-693B30333948}" srcOrd="1" destOrd="0" presId="urn:microsoft.com/office/officeart/2005/8/layout/vList2"/>
    <dgm:cxn modelId="{A9C1C606-1FA5-4ABB-9FAF-62E09B47C79F}" type="presParOf" srcId="{1F1EEE6C-6073-4CAA-ACC8-902A6AB2DC8D}" destId="{7188B330-FD99-4182-B6AC-6E8941273ACE}" srcOrd="2" destOrd="0" presId="urn:microsoft.com/office/officeart/2005/8/layout/vList2"/>
    <dgm:cxn modelId="{EBEFD225-21E7-48F8-8DDF-0F4BE3844C67}" type="presParOf" srcId="{1F1EEE6C-6073-4CAA-ACC8-902A6AB2DC8D}" destId="{4EAB27D4-E578-4CAA-A213-F59883B90F65}" srcOrd="3" destOrd="0" presId="urn:microsoft.com/office/officeart/2005/8/layout/vList2"/>
    <dgm:cxn modelId="{37783FF9-E2CD-49DF-A86B-8B5654CB1C34}" type="presParOf" srcId="{1F1EEE6C-6073-4CAA-ACC8-902A6AB2DC8D}" destId="{97DF55CF-D8E7-474B-A3A2-728D3B6C5244}" srcOrd="4" destOrd="0" presId="urn:microsoft.com/office/officeart/2005/8/layout/vList2"/>
    <dgm:cxn modelId="{CA93EE77-5196-4DE9-BC6E-D1ADDDDCB444}" type="presParOf" srcId="{1F1EEE6C-6073-4CAA-ACC8-902A6AB2DC8D}" destId="{44C16FAB-1A9F-4C59-B3D3-DE9345C6EDA9}" srcOrd="5" destOrd="0" presId="urn:microsoft.com/office/officeart/2005/8/layout/vList2"/>
    <dgm:cxn modelId="{898C5709-566C-4811-A67E-4CB9F62F6C75}" type="presParOf" srcId="{1F1EEE6C-6073-4CAA-ACC8-902A6AB2DC8D}" destId="{3790B9B4-5EA3-4D67-9359-A509D37ABA1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29F2F-919D-4A34-90CB-D7A5F8C59DE4}">
      <dsp:nvSpPr>
        <dsp:cNvPr id="0" name=""/>
        <dsp:cNvSpPr/>
      </dsp:nvSpPr>
      <dsp:spPr>
        <a:xfrm>
          <a:off x="0" y="694243"/>
          <a:ext cx="4885203" cy="10313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/>
            <a:t>Data collection</a:t>
          </a:r>
          <a:endParaRPr lang="en-US" sz="4300" kern="1200"/>
        </a:p>
      </dsp:txBody>
      <dsp:txXfrm>
        <a:off x="50347" y="744590"/>
        <a:ext cx="4784509" cy="930660"/>
      </dsp:txXfrm>
    </dsp:sp>
    <dsp:sp modelId="{7188B330-FD99-4182-B6AC-6E8941273ACE}">
      <dsp:nvSpPr>
        <dsp:cNvPr id="0" name=""/>
        <dsp:cNvSpPr/>
      </dsp:nvSpPr>
      <dsp:spPr>
        <a:xfrm>
          <a:off x="0" y="1849438"/>
          <a:ext cx="4885203" cy="1031354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/>
            <a:t>Time series analysis</a:t>
          </a:r>
          <a:endParaRPr lang="en-US" sz="4300" kern="1200"/>
        </a:p>
      </dsp:txBody>
      <dsp:txXfrm>
        <a:off x="50347" y="1899785"/>
        <a:ext cx="4784509" cy="930660"/>
      </dsp:txXfrm>
    </dsp:sp>
    <dsp:sp modelId="{97DF55CF-D8E7-474B-A3A2-728D3B6C5244}">
      <dsp:nvSpPr>
        <dsp:cNvPr id="0" name=""/>
        <dsp:cNvSpPr/>
      </dsp:nvSpPr>
      <dsp:spPr>
        <a:xfrm>
          <a:off x="0" y="3004633"/>
          <a:ext cx="4885203" cy="1031354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/>
            <a:t>PCA Analysis</a:t>
          </a:r>
          <a:endParaRPr lang="en-US" sz="4300" kern="1200"/>
        </a:p>
      </dsp:txBody>
      <dsp:txXfrm>
        <a:off x="50347" y="3054980"/>
        <a:ext cx="4784509" cy="930660"/>
      </dsp:txXfrm>
    </dsp:sp>
    <dsp:sp modelId="{3790B9B4-5EA3-4D67-9359-A509D37ABA13}">
      <dsp:nvSpPr>
        <dsp:cNvPr id="0" name=""/>
        <dsp:cNvSpPr/>
      </dsp:nvSpPr>
      <dsp:spPr>
        <a:xfrm>
          <a:off x="0" y="4159828"/>
          <a:ext cx="4885203" cy="1031354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/>
            <a:t>Vasicek modelling</a:t>
          </a:r>
          <a:endParaRPr lang="en-US" sz="4300" kern="1200"/>
        </a:p>
      </dsp:txBody>
      <dsp:txXfrm>
        <a:off x="50347" y="4210175"/>
        <a:ext cx="4784509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B391-FCF8-49FC-83FC-FD47EAA859B4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B6E7-AC64-4DFB-A6F0-73461E4FC6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77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B391-FCF8-49FC-83FC-FD47EAA859B4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B6E7-AC64-4DFB-A6F0-73461E4FC6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64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B391-FCF8-49FC-83FC-FD47EAA859B4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B6E7-AC64-4DFB-A6F0-73461E4FC6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5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B391-FCF8-49FC-83FC-FD47EAA859B4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B6E7-AC64-4DFB-A6F0-73461E4FC6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58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B391-FCF8-49FC-83FC-FD47EAA859B4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B6E7-AC64-4DFB-A6F0-73461E4FC6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46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B391-FCF8-49FC-83FC-FD47EAA859B4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B6E7-AC64-4DFB-A6F0-73461E4FC6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94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B391-FCF8-49FC-83FC-FD47EAA859B4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B6E7-AC64-4DFB-A6F0-73461E4FC6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7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B391-FCF8-49FC-83FC-FD47EAA859B4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B6E7-AC64-4DFB-A6F0-73461E4FC6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88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B391-FCF8-49FC-83FC-FD47EAA859B4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B6E7-AC64-4DFB-A6F0-73461E4FC6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28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B391-FCF8-49FC-83FC-FD47EAA859B4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B6E7-AC64-4DFB-A6F0-73461E4FC6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52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B391-FCF8-49FC-83FC-FD47EAA859B4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B6E7-AC64-4DFB-A6F0-73461E4FC6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6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B391-FCF8-49FC-83FC-FD47EAA859B4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8B6E7-AC64-4DFB-A6F0-73461E4FC6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60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2FD7-5A3C-4464-9E80-2208DFA25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 of Interest rates(IR)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USD and CAD LIBOR data </a:t>
            </a:r>
            <a:br>
              <a:rPr lang="en-US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A8E22-089C-441A-A26C-6300E5672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>
            <a:noAutofit/>
          </a:bodyPr>
          <a:lstStyle/>
          <a:p>
            <a:r>
              <a:rPr lang="en-CA" b="1">
                <a:solidFill>
                  <a:schemeClr val="bg1"/>
                </a:solidFill>
              </a:rPr>
              <a:t>Aloagbaye Momodu</a:t>
            </a:r>
            <a:endParaRPr lang="en-CA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Lantern Institute</a:t>
            </a: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Statistics with R</a:t>
            </a:r>
          </a:p>
          <a:p>
            <a:r>
              <a:rPr lang="en-CA" b="1" dirty="0">
                <a:solidFill>
                  <a:schemeClr val="bg1"/>
                </a:solidFill>
              </a:rPr>
              <a:t>with</a:t>
            </a:r>
          </a:p>
          <a:p>
            <a:r>
              <a:rPr lang="en-CA" b="1" dirty="0">
                <a:solidFill>
                  <a:schemeClr val="bg1"/>
                </a:solidFill>
              </a:rPr>
              <a:t>Dr. Dmitri Vyushin</a:t>
            </a:r>
          </a:p>
        </p:txBody>
      </p:sp>
    </p:spTree>
    <p:extLst>
      <p:ext uri="{BB962C8B-B14F-4D97-AF65-F5344CB8AC3E}">
        <p14:creationId xmlns:p14="http://schemas.microsoft.com/office/powerpoint/2010/main" val="14699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1583-F35C-443C-B04B-02043FAA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68451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DISTRIBUTION FITTING</a:t>
            </a: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45BD83F-7EE8-427C-8F87-0D9AE6C9A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9" y="1500996"/>
            <a:ext cx="6534645" cy="49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2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1583-F35C-443C-B04B-02043FAA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68451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DISTRIBUTION FITTING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3F838F-8548-456E-9D4D-3FBA73E6D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29" y="1544128"/>
            <a:ext cx="6745856" cy="494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4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1583-F35C-443C-B04B-02043FAA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68451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DISTRIBUTION FITTING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EE3882-3438-470A-B037-9427793C8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17" y="1412472"/>
            <a:ext cx="6987396" cy="47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1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1583-F35C-443C-B04B-02043FAA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68451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DISTRIBUTION FITTING</a:t>
            </a: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C2F9778-71EF-4DA0-BEA3-DE8E5AF18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74" y="1248015"/>
            <a:ext cx="7729268" cy="52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2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1583-F35C-443C-B04B-02043FAA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68451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DISTRIBUTION FITTING</a:t>
            </a:r>
          </a:p>
        </p:txBody>
      </p:sp>
      <p:pic>
        <p:nvPicPr>
          <p:cNvPr id="12" name="Picture 1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BFAAD3A-FFB8-45CC-91C7-01E21D782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9" y="1742536"/>
            <a:ext cx="8221222" cy="43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97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842A-0757-49AF-A1D3-BEC317B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286000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USD TENOR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CORRELATIONS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6EDA32-4B33-4636-87EC-9F8DD29C7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25" y="171162"/>
            <a:ext cx="4261449" cy="316230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8618A9-1003-481D-A2F2-D72C64FE5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053" y="3400426"/>
            <a:ext cx="4261449" cy="3019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EAF5B-F16C-42C2-A24B-3CB194812C7D}"/>
              </a:ext>
            </a:extLst>
          </p:cNvPr>
          <p:cNvSpPr txBox="1"/>
          <p:nvPr/>
        </p:nvSpPr>
        <p:spPr>
          <a:xfrm>
            <a:off x="314729" y="3441634"/>
            <a:ext cx="36447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Higher correlations on the 30-DAY increment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Lesser correlation between short term and long-term rates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Highest correlation =1 between the 3MT,6MT and 12MD 30-DAY increment.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Lowest correlation =0.4 between the 1MT AND 12MD 1-day increment.</a:t>
            </a:r>
          </a:p>
        </p:txBody>
      </p:sp>
    </p:spTree>
    <p:extLst>
      <p:ext uri="{BB962C8B-B14F-4D97-AF65-F5344CB8AC3E}">
        <p14:creationId xmlns:p14="http://schemas.microsoft.com/office/powerpoint/2010/main" val="53800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842A-0757-49AF-A1D3-BEC317B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286000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rgbClr val="FFFFFF"/>
                </a:solidFill>
              </a:rPr>
              <a:t>CA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 TENOR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EAF5B-F16C-42C2-A24B-3CB194812C7D}"/>
              </a:ext>
            </a:extLst>
          </p:cNvPr>
          <p:cNvSpPr txBox="1"/>
          <p:nvPr/>
        </p:nvSpPr>
        <p:spPr>
          <a:xfrm>
            <a:off x="314729" y="3441634"/>
            <a:ext cx="36447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Higher correlations on the 30-DAY increment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Lesser correlation between short term and long-term rates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Highest correlation =1 between the 3MT,6MT and 12MD 30-DAY increment.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Lowest correlation =0.6 between the 1MT AND 12MD 1-day increment.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0B44072-E05D-4046-BF53-FCAD8ACFB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063" y="69011"/>
            <a:ext cx="4123428" cy="3019712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C57EEC-A50A-4C46-8937-D03C92E81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35599"/>
            <a:ext cx="3820922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0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842A-0757-49AF-A1D3-BEC317B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AVERAGE TERM STRUCTURE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245EEC9D-29CE-4DC5-AC43-0D4BE9458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87" y="1610062"/>
            <a:ext cx="7015434" cy="3637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551665-33F0-4BB6-A016-1B48159BA8CB}"/>
              </a:ext>
            </a:extLst>
          </p:cNvPr>
          <p:cNvSpPr txBox="1"/>
          <p:nvPr/>
        </p:nvSpPr>
        <p:spPr>
          <a:xfrm>
            <a:off x="1188287" y="5322498"/>
            <a:ext cx="7015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average term structure shows a general upward movement signifying investor confidence in the markets. An inverted term structure is usually an indication of a recession</a:t>
            </a:r>
          </a:p>
        </p:txBody>
      </p:sp>
    </p:spTree>
    <p:extLst>
      <p:ext uri="{BB962C8B-B14F-4D97-AF65-F5344CB8AC3E}">
        <p14:creationId xmlns:p14="http://schemas.microsoft.com/office/powerpoint/2010/main" val="6950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842A-0757-49AF-A1D3-BEC317B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STANDARD DEVIATION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51665-33F0-4BB6-A016-1B48159BA8CB}"/>
              </a:ext>
            </a:extLst>
          </p:cNvPr>
          <p:cNvSpPr txBox="1"/>
          <p:nvPr/>
        </p:nvSpPr>
        <p:spPr>
          <a:xfrm>
            <a:off x="905774" y="5322498"/>
            <a:ext cx="760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standard deviation drops with increasing maturity. </a:t>
            </a:r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7F9318D-2023-456D-8AFE-0ECEFE5B7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44128"/>
            <a:ext cx="7886700" cy="35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40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842A-0757-49AF-A1D3-BEC317B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PRINCIPAL COMPONENT ANALYSIS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33954C-B7AC-4DA0-9B55-CDAE343AA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714888"/>
              </p:ext>
            </p:extLst>
          </p:nvPr>
        </p:nvGraphicFramePr>
        <p:xfrm>
          <a:off x="1021871" y="1690689"/>
          <a:ext cx="7268114" cy="2855345"/>
        </p:xfrm>
        <a:graphic>
          <a:graphicData uri="http://schemas.openxmlformats.org/drawingml/2006/table">
            <a:tbl>
              <a:tblPr/>
              <a:tblGrid>
                <a:gridCol w="2187155">
                  <a:extLst>
                    <a:ext uri="{9D8B030D-6E8A-4147-A177-3AD203B41FA5}">
                      <a16:colId xmlns:a16="http://schemas.microsoft.com/office/drawing/2014/main" val="448350181"/>
                    </a:ext>
                  </a:extLst>
                </a:gridCol>
                <a:gridCol w="1285336">
                  <a:extLst>
                    <a:ext uri="{9D8B030D-6E8A-4147-A177-3AD203B41FA5}">
                      <a16:colId xmlns:a16="http://schemas.microsoft.com/office/drawing/2014/main" val="2843238660"/>
                    </a:ext>
                  </a:extLst>
                </a:gridCol>
                <a:gridCol w="1340792">
                  <a:extLst>
                    <a:ext uri="{9D8B030D-6E8A-4147-A177-3AD203B41FA5}">
                      <a16:colId xmlns:a16="http://schemas.microsoft.com/office/drawing/2014/main" val="3364511543"/>
                    </a:ext>
                  </a:extLst>
                </a:gridCol>
                <a:gridCol w="1183376">
                  <a:extLst>
                    <a:ext uri="{9D8B030D-6E8A-4147-A177-3AD203B41FA5}">
                      <a16:colId xmlns:a16="http://schemas.microsoft.com/office/drawing/2014/main" val="1819938401"/>
                    </a:ext>
                  </a:extLst>
                </a:gridCol>
                <a:gridCol w="1271455">
                  <a:extLst>
                    <a:ext uri="{9D8B030D-6E8A-4147-A177-3AD203B41FA5}">
                      <a16:colId xmlns:a16="http://schemas.microsoft.com/office/drawing/2014/main" val="323762807"/>
                    </a:ext>
                  </a:extLst>
                </a:gridCol>
              </a:tblGrid>
              <a:tr h="571069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 1-day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 30-day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 1-Day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 30-Day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978654"/>
                  </a:ext>
                </a:extLst>
              </a:tr>
              <a:tr h="571069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74.76%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35524"/>
                  </a:ext>
                </a:extLst>
              </a:tr>
              <a:tr h="571069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 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078097"/>
                  </a:ext>
                </a:extLst>
              </a:tr>
              <a:tr h="571069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Third 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31196"/>
                  </a:ext>
                </a:extLst>
              </a:tr>
              <a:tr h="571069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Variance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19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36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321BE-7917-4F0A-B8FD-DE34AA54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3B2DA9-B06D-4288-BD88-F482ACA84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893023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2214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842A-0757-49AF-A1D3-BEC317B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PRINCIPAL COMPONENT ANALYSIS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F5B2F820-B03F-46BE-9081-3F44821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62" y="1651870"/>
            <a:ext cx="6531275" cy="427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81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842A-0757-49AF-A1D3-BEC317B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PRINCIPAL COMPONENT ANALYSIS</a:t>
            </a:r>
          </a:p>
        </p:txBody>
      </p:sp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01BA538-1FB8-4DB3-85D5-7DE81F107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9" y="1690689"/>
            <a:ext cx="4110611" cy="3355764"/>
          </a:xfrm>
          <a:prstGeom prst="rect">
            <a:avLst/>
          </a:prstGeom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18358E89-5C32-45C0-87DC-51B8C43CA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61" y="1690689"/>
            <a:ext cx="3943350" cy="3536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7FE76C-7554-425D-A596-C9FBF816F2B5}"/>
              </a:ext>
            </a:extLst>
          </p:cNvPr>
          <p:cNvSpPr txBox="1"/>
          <p:nvPr/>
        </p:nvSpPr>
        <p:spPr>
          <a:xfrm>
            <a:off x="1337094" y="4982645"/>
            <a:ext cx="28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USD 30-day increment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C6DE4-785E-4A37-A76B-6CA210CBBAF4}"/>
              </a:ext>
            </a:extLst>
          </p:cNvPr>
          <p:cNvSpPr txBox="1"/>
          <p:nvPr/>
        </p:nvSpPr>
        <p:spPr>
          <a:xfrm>
            <a:off x="5587042" y="5046453"/>
            <a:ext cx="28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USD 1-day increment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A3880-6596-4490-ACAD-84BBDC378D2F}"/>
              </a:ext>
            </a:extLst>
          </p:cNvPr>
          <p:cNvSpPr txBox="1"/>
          <p:nvPr/>
        </p:nvSpPr>
        <p:spPr>
          <a:xfrm>
            <a:off x="764391" y="5477774"/>
            <a:ext cx="775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first three principal components represent the shift (levels), twist(slope) and butterfly(curvature).</a:t>
            </a:r>
          </a:p>
        </p:txBody>
      </p:sp>
    </p:spTree>
    <p:extLst>
      <p:ext uri="{BB962C8B-B14F-4D97-AF65-F5344CB8AC3E}">
        <p14:creationId xmlns:p14="http://schemas.microsoft.com/office/powerpoint/2010/main" val="1560310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842A-0757-49AF-A1D3-BEC317B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PRINCIPAL COMPONENT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FE76C-7554-425D-A596-C9FBF816F2B5}"/>
              </a:ext>
            </a:extLst>
          </p:cNvPr>
          <p:cNvSpPr txBox="1"/>
          <p:nvPr/>
        </p:nvSpPr>
        <p:spPr>
          <a:xfrm>
            <a:off x="1328468" y="5227521"/>
            <a:ext cx="28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CAD 30-day increment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C6DE4-785E-4A37-A76B-6CA210CBBAF4}"/>
              </a:ext>
            </a:extLst>
          </p:cNvPr>
          <p:cNvSpPr txBox="1"/>
          <p:nvPr/>
        </p:nvSpPr>
        <p:spPr>
          <a:xfrm>
            <a:off x="5587042" y="5172975"/>
            <a:ext cx="28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CAD 1-day increment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CFF51D68-D0F9-44BD-9676-C233F3E16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73" y="1518249"/>
            <a:ext cx="4145117" cy="3375188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7ADAAC30-25D7-48D9-9600-7B909E62C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67" y="1315693"/>
            <a:ext cx="3908844" cy="385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7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842A-0757-49AF-A1D3-BEC317B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SCALE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33FB61-C6FB-4096-8BE2-8CE25CAE9600}"/>
                  </a:ext>
                </a:extLst>
              </p:cNvPr>
              <p:cNvSpPr txBox="1"/>
              <p:nvPr/>
            </p:nvSpPr>
            <p:spPr>
              <a:xfrm>
                <a:off x="776377" y="1466491"/>
                <a:ext cx="773897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 Define: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, where c is a scale factor.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R code:</a:t>
                </a:r>
              </a:p>
              <a:p>
                <a:endParaRPr lang="en-CA" dirty="0"/>
              </a:p>
              <a:p>
                <a:pPr lvl="1"/>
                <a:r>
                  <a:rPr lang="en-CA" dirty="0"/>
                  <a:t>#SCALE FACTOR COMPUTATION</a:t>
                </a:r>
              </a:p>
              <a:p>
                <a:pPr lvl="1"/>
                <a:r>
                  <a:rPr lang="en-CA" dirty="0"/>
                  <a:t>a &lt;- </a:t>
                </a:r>
                <a:r>
                  <a:rPr lang="en-CA" dirty="0" err="1"/>
                  <a:t>ratejump</a:t>
                </a:r>
                <a:r>
                  <a:rPr lang="en-CA" dirty="0"/>
                  <a:t>(USD6MT,0.1,30)$</a:t>
                </a:r>
                <a:r>
                  <a:rPr lang="en-CA" dirty="0" err="1"/>
                  <a:t>rate_gap</a:t>
                </a:r>
                <a:endParaRPr lang="en-CA" dirty="0"/>
              </a:p>
              <a:p>
                <a:pPr lvl="1"/>
                <a:r>
                  <a:rPr lang="en-CA" dirty="0"/>
                  <a:t>b &lt;- </a:t>
                </a:r>
                <a:r>
                  <a:rPr lang="en-CA" dirty="0" err="1"/>
                  <a:t>ratejump</a:t>
                </a:r>
                <a:r>
                  <a:rPr lang="en-CA" dirty="0"/>
                  <a:t>(USD6MT,0.1,1)$</a:t>
                </a:r>
                <a:r>
                  <a:rPr lang="en-CA" dirty="0" err="1"/>
                  <a:t>rate_gap</a:t>
                </a:r>
                <a:endParaRPr lang="en-CA" dirty="0"/>
              </a:p>
              <a:p>
                <a:pPr lvl="1"/>
                <a:r>
                  <a:rPr lang="en-CA" dirty="0" err="1"/>
                  <a:t>linearMod</a:t>
                </a:r>
                <a:r>
                  <a:rPr lang="en-CA" dirty="0"/>
                  <a:t> &lt;- </a:t>
                </a:r>
                <a:r>
                  <a:rPr lang="en-CA" dirty="0" err="1"/>
                  <a:t>lm</a:t>
                </a:r>
                <a:r>
                  <a:rPr lang="en-CA" dirty="0"/>
                  <a:t>(</a:t>
                </a:r>
                <a:r>
                  <a:rPr lang="en-CA" dirty="0" err="1"/>
                  <a:t>b~a</a:t>
                </a:r>
                <a:r>
                  <a:rPr lang="en-CA" dirty="0"/>
                  <a:t>)</a:t>
                </a:r>
              </a:p>
              <a:p>
                <a:pPr lvl="1"/>
                <a:r>
                  <a:rPr lang="en-CA" dirty="0"/>
                  <a:t>print(</a:t>
                </a:r>
                <a:r>
                  <a:rPr lang="en-CA" dirty="0" err="1"/>
                  <a:t>linearMod</a:t>
                </a:r>
                <a:r>
                  <a:rPr lang="en-CA" dirty="0"/>
                  <a:t>)</a:t>
                </a:r>
              </a:p>
              <a:p>
                <a:pPr lvl="1"/>
                <a:r>
                  <a:rPr lang="en-CA" dirty="0"/>
                  <a:t>summary(</a:t>
                </a:r>
                <a:r>
                  <a:rPr lang="en-CA" dirty="0" err="1"/>
                  <a:t>linearMod</a:t>
                </a:r>
                <a:r>
                  <a:rPr lang="en-CA" dirty="0"/>
                  <a:t>)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33FB61-C6FB-4096-8BE2-8CE25CAE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77" y="1466491"/>
                <a:ext cx="7738973" cy="3139321"/>
              </a:xfrm>
              <a:prstGeom prst="rect">
                <a:avLst/>
              </a:prstGeom>
              <a:blipFill>
                <a:blip r:embed="rId2"/>
                <a:stretch>
                  <a:fillRect l="-472" t="-11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766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842A-0757-49AF-A1D3-BEC317B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VASICEK 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32471-1172-42B4-93D5-C2D9D24E6A8C}"/>
              </a:ext>
            </a:extLst>
          </p:cNvPr>
          <p:cNvSpPr txBox="1"/>
          <p:nvPr/>
        </p:nvSpPr>
        <p:spPr>
          <a:xfrm>
            <a:off x="854015" y="2419905"/>
            <a:ext cx="74359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mod1 = </a:t>
            </a:r>
            <a:r>
              <a:rPr lang="en-CA" dirty="0" err="1">
                <a:solidFill>
                  <a:srgbClr val="FF0000"/>
                </a:solidFill>
              </a:rPr>
              <a:t>setModel</a:t>
            </a:r>
            <a:r>
              <a:rPr lang="en-CA" dirty="0">
                <a:solidFill>
                  <a:srgbClr val="FF0000"/>
                </a:solidFill>
              </a:rPr>
              <a:t>(drift = "kappa*(mu-r)", diffusion = "sigma",</a:t>
            </a:r>
            <a:r>
              <a:rPr lang="en-CA" dirty="0" err="1">
                <a:solidFill>
                  <a:srgbClr val="FF0000"/>
                </a:solidFill>
              </a:rPr>
              <a:t>state.variable</a:t>
            </a:r>
            <a:r>
              <a:rPr lang="en-CA" dirty="0">
                <a:solidFill>
                  <a:srgbClr val="FF0000"/>
                </a:solidFill>
              </a:rPr>
              <a:t> = "r", </a:t>
            </a:r>
            <a:r>
              <a:rPr lang="en-CA" dirty="0" err="1">
                <a:solidFill>
                  <a:srgbClr val="FF0000"/>
                </a:solidFill>
              </a:rPr>
              <a:t>time.variable</a:t>
            </a:r>
            <a:r>
              <a:rPr lang="en-CA" dirty="0">
                <a:solidFill>
                  <a:srgbClr val="FF0000"/>
                </a:solidFill>
              </a:rPr>
              <a:t> = "t", </a:t>
            </a:r>
            <a:r>
              <a:rPr lang="en-CA" dirty="0" err="1">
                <a:solidFill>
                  <a:srgbClr val="FF0000"/>
                </a:solidFill>
              </a:rPr>
              <a:t>solve.variable</a:t>
            </a:r>
            <a:r>
              <a:rPr lang="en-CA" dirty="0">
                <a:solidFill>
                  <a:srgbClr val="FF0000"/>
                </a:solidFill>
              </a:rPr>
              <a:t> = "r" )</a:t>
            </a:r>
          </a:p>
          <a:p>
            <a:r>
              <a:rPr lang="en-CA" dirty="0"/>
              <a:t>data = 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setYuima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(model = mod1, data = 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setData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(USD1MT$rate))</a:t>
            </a:r>
          </a:p>
          <a:p>
            <a:r>
              <a:rPr lang="en-CA" dirty="0"/>
              <a:t>initials = </a:t>
            </a:r>
            <a:r>
              <a:rPr lang="en-CA" dirty="0">
                <a:solidFill>
                  <a:srgbClr val="00B050"/>
                </a:solidFill>
              </a:rPr>
              <a:t>list(mu =2.5, sigma=3,kappa = 1 )</a:t>
            </a:r>
          </a:p>
          <a:p>
            <a:r>
              <a:rPr lang="en-CA" dirty="0" err="1"/>
              <a:t>lwb</a:t>
            </a:r>
            <a:r>
              <a:rPr lang="en-CA" dirty="0"/>
              <a:t> =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list(mu = 0, sigma = 0,kappa =0)</a:t>
            </a:r>
          </a:p>
          <a:p>
            <a:r>
              <a:rPr lang="en-CA" dirty="0" err="1"/>
              <a:t>upb</a:t>
            </a:r>
            <a:r>
              <a:rPr lang="en-CA" dirty="0"/>
              <a:t> =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list(mu = 5, sigma = 5,kappa =1)</a:t>
            </a:r>
          </a:p>
          <a:p>
            <a:r>
              <a:rPr lang="en-CA" dirty="0" err="1"/>
              <a:t>mle</a:t>
            </a:r>
            <a:r>
              <a:rPr lang="en-CA" dirty="0"/>
              <a:t> = </a:t>
            </a:r>
            <a:r>
              <a:rPr lang="en-CA" dirty="0" err="1">
                <a:solidFill>
                  <a:srgbClr val="FF0000"/>
                </a:solidFill>
              </a:rPr>
              <a:t>qmle</a:t>
            </a:r>
            <a:r>
              <a:rPr lang="en-CA" dirty="0">
                <a:solidFill>
                  <a:srgbClr val="FF0000"/>
                </a:solidFill>
              </a:rPr>
              <a:t>(data, start = initials, lower =</a:t>
            </a:r>
            <a:r>
              <a:rPr lang="en-CA" dirty="0" err="1">
                <a:solidFill>
                  <a:srgbClr val="FF0000"/>
                </a:solidFill>
              </a:rPr>
              <a:t>lwb</a:t>
            </a:r>
            <a:r>
              <a:rPr lang="en-CA" dirty="0">
                <a:solidFill>
                  <a:srgbClr val="FF0000"/>
                </a:solidFill>
              </a:rPr>
              <a:t>, upper =</a:t>
            </a:r>
            <a:r>
              <a:rPr lang="en-CA" dirty="0" err="1">
                <a:solidFill>
                  <a:srgbClr val="FF0000"/>
                </a:solidFill>
              </a:rPr>
              <a:t>upb</a:t>
            </a:r>
            <a:r>
              <a:rPr lang="en-CA" dirty="0">
                <a:solidFill>
                  <a:srgbClr val="FF0000"/>
                </a:solidFill>
              </a:rPr>
              <a:t>)</a:t>
            </a:r>
          </a:p>
          <a:p>
            <a:r>
              <a:rPr lang="en-CA" dirty="0">
                <a:solidFill>
                  <a:srgbClr val="FF0000"/>
                </a:solidFill>
              </a:rPr>
              <a:t>summary(</a:t>
            </a:r>
            <a:r>
              <a:rPr lang="en-CA" dirty="0" err="1">
                <a:solidFill>
                  <a:srgbClr val="FF0000"/>
                </a:solidFill>
              </a:rPr>
              <a:t>mle</a:t>
            </a:r>
            <a:r>
              <a:rPr lang="en-CA" dirty="0">
                <a:solidFill>
                  <a:srgbClr val="FF0000"/>
                </a:solidFill>
              </a:rPr>
              <a:t>)</a:t>
            </a:r>
          </a:p>
          <a:p>
            <a:endParaRPr lang="en-CA" dirty="0"/>
          </a:p>
          <a:p>
            <a:r>
              <a:rPr lang="en-CA" dirty="0"/>
              <a:t>prior &lt;- </a:t>
            </a:r>
            <a:r>
              <a:rPr lang="en-CA" dirty="0">
                <a:solidFill>
                  <a:srgbClr val="7030A0"/>
                </a:solidFill>
              </a:rPr>
              <a:t>list(mu =list(</a:t>
            </a:r>
            <a:r>
              <a:rPr lang="en-CA" dirty="0" err="1">
                <a:solidFill>
                  <a:srgbClr val="7030A0"/>
                </a:solidFill>
              </a:rPr>
              <a:t>measure.type</a:t>
            </a:r>
            <a:r>
              <a:rPr lang="en-CA" dirty="0">
                <a:solidFill>
                  <a:srgbClr val="7030A0"/>
                </a:solidFill>
              </a:rPr>
              <a:t>="code",</a:t>
            </a:r>
            <a:r>
              <a:rPr lang="en-CA" dirty="0" err="1">
                <a:solidFill>
                  <a:srgbClr val="7030A0"/>
                </a:solidFill>
              </a:rPr>
              <a:t>df</a:t>
            </a:r>
            <a:r>
              <a:rPr lang="en-CA" dirty="0">
                <a:solidFill>
                  <a:srgbClr val="7030A0"/>
                </a:solidFill>
              </a:rPr>
              <a:t>= "</a:t>
            </a:r>
            <a:r>
              <a:rPr lang="en-CA" dirty="0" err="1">
                <a:solidFill>
                  <a:srgbClr val="7030A0"/>
                </a:solidFill>
              </a:rPr>
              <a:t>dgamma</a:t>
            </a:r>
            <a:r>
              <a:rPr lang="en-CA" dirty="0">
                <a:solidFill>
                  <a:srgbClr val="7030A0"/>
                </a:solidFill>
              </a:rPr>
              <a:t>(z,0,5)"), </a:t>
            </a:r>
          </a:p>
          <a:p>
            <a:r>
              <a:rPr lang="en-CA" dirty="0">
                <a:solidFill>
                  <a:srgbClr val="7030A0"/>
                </a:solidFill>
              </a:rPr>
              <a:t>              sigma=list(</a:t>
            </a:r>
            <a:r>
              <a:rPr lang="en-CA" dirty="0" err="1">
                <a:solidFill>
                  <a:srgbClr val="7030A0"/>
                </a:solidFill>
              </a:rPr>
              <a:t>measure.type</a:t>
            </a:r>
            <a:r>
              <a:rPr lang="en-CA" dirty="0">
                <a:solidFill>
                  <a:srgbClr val="7030A0"/>
                </a:solidFill>
              </a:rPr>
              <a:t>="code",</a:t>
            </a:r>
            <a:r>
              <a:rPr lang="en-CA" dirty="0" err="1">
                <a:solidFill>
                  <a:srgbClr val="7030A0"/>
                </a:solidFill>
              </a:rPr>
              <a:t>df</a:t>
            </a:r>
            <a:r>
              <a:rPr lang="en-CA" dirty="0">
                <a:solidFill>
                  <a:srgbClr val="7030A0"/>
                </a:solidFill>
              </a:rPr>
              <a:t>= "</a:t>
            </a:r>
            <a:r>
              <a:rPr lang="en-CA" dirty="0" err="1">
                <a:solidFill>
                  <a:srgbClr val="7030A0"/>
                </a:solidFill>
              </a:rPr>
              <a:t>dgamma</a:t>
            </a:r>
            <a:r>
              <a:rPr lang="en-CA" dirty="0">
                <a:solidFill>
                  <a:srgbClr val="7030A0"/>
                </a:solidFill>
              </a:rPr>
              <a:t>(z,0,5)"),</a:t>
            </a:r>
          </a:p>
          <a:p>
            <a:r>
              <a:rPr lang="en-CA" dirty="0">
                <a:solidFill>
                  <a:srgbClr val="7030A0"/>
                </a:solidFill>
              </a:rPr>
              <a:t>              kappa = list(</a:t>
            </a:r>
            <a:r>
              <a:rPr lang="en-CA" dirty="0" err="1">
                <a:solidFill>
                  <a:srgbClr val="7030A0"/>
                </a:solidFill>
              </a:rPr>
              <a:t>measure.type</a:t>
            </a:r>
            <a:r>
              <a:rPr lang="en-CA" dirty="0">
                <a:solidFill>
                  <a:srgbClr val="7030A0"/>
                </a:solidFill>
              </a:rPr>
              <a:t>="code",</a:t>
            </a:r>
            <a:r>
              <a:rPr lang="en-CA" dirty="0" err="1">
                <a:solidFill>
                  <a:srgbClr val="7030A0"/>
                </a:solidFill>
              </a:rPr>
              <a:t>df</a:t>
            </a:r>
            <a:r>
              <a:rPr lang="en-CA" dirty="0">
                <a:solidFill>
                  <a:srgbClr val="7030A0"/>
                </a:solidFill>
              </a:rPr>
              <a:t>= "</a:t>
            </a:r>
            <a:r>
              <a:rPr lang="en-CA" dirty="0" err="1">
                <a:solidFill>
                  <a:srgbClr val="7030A0"/>
                </a:solidFill>
              </a:rPr>
              <a:t>dgamma</a:t>
            </a:r>
            <a:r>
              <a:rPr lang="en-CA" dirty="0">
                <a:solidFill>
                  <a:srgbClr val="7030A0"/>
                </a:solidFill>
              </a:rPr>
              <a:t>(z,0,1)"))</a:t>
            </a:r>
          </a:p>
          <a:p>
            <a:r>
              <a:rPr lang="en-CA" dirty="0" err="1"/>
              <a:t>bayes</a:t>
            </a:r>
            <a:r>
              <a:rPr lang="en-CA" dirty="0"/>
              <a:t> &lt;- </a:t>
            </a:r>
            <a:r>
              <a:rPr lang="en-CA" dirty="0" err="1">
                <a:solidFill>
                  <a:srgbClr val="7030A0"/>
                </a:solidFill>
              </a:rPr>
              <a:t>adaBayes</a:t>
            </a:r>
            <a:r>
              <a:rPr lang="en-CA" dirty="0">
                <a:solidFill>
                  <a:srgbClr val="7030A0"/>
                </a:solidFill>
              </a:rPr>
              <a:t>(data, start = initials, prior = </a:t>
            </a:r>
            <a:r>
              <a:rPr lang="en-CA" dirty="0" err="1">
                <a:solidFill>
                  <a:srgbClr val="7030A0"/>
                </a:solidFill>
              </a:rPr>
              <a:t>prior,lower</a:t>
            </a:r>
            <a:r>
              <a:rPr lang="en-CA" dirty="0">
                <a:solidFill>
                  <a:srgbClr val="7030A0"/>
                </a:solidFill>
              </a:rPr>
              <a:t> =</a:t>
            </a:r>
            <a:r>
              <a:rPr lang="en-CA" dirty="0" err="1">
                <a:solidFill>
                  <a:srgbClr val="7030A0"/>
                </a:solidFill>
              </a:rPr>
              <a:t>lwb</a:t>
            </a:r>
            <a:r>
              <a:rPr lang="en-CA" dirty="0">
                <a:solidFill>
                  <a:srgbClr val="7030A0"/>
                </a:solidFill>
              </a:rPr>
              <a:t>, upper =</a:t>
            </a:r>
            <a:r>
              <a:rPr lang="en-CA" dirty="0" err="1">
                <a:solidFill>
                  <a:srgbClr val="7030A0"/>
                </a:solidFill>
              </a:rPr>
              <a:t>upb</a:t>
            </a:r>
            <a:r>
              <a:rPr lang="en-CA" dirty="0">
                <a:solidFill>
                  <a:srgbClr val="7030A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9523FC-CE89-473D-909B-6038F55FE8CC}"/>
                  </a:ext>
                </a:extLst>
              </p:cNvPr>
              <p:cNvSpPr txBox="1"/>
              <p:nvPr/>
            </p:nvSpPr>
            <p:spPr>
              <a:xfrm>
                <a:off x="854015" y="1766355"/>
                <a:ext cx="7435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 err="1"/>
                  <a:t>Vasicek</a:t>
                </a:r>
                <a:r>
                  <a:rPr lang="en-CA" b="0" dirty="0"/>
                  <a:t> SDE: 		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9523FC-CE89-473D-909B-6038F55F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15" y="1766355"/>
                <a:ext cx="7435970" cy="369332"/>
              </a:xfrm>
              <a:prstGeom prst="rect">
                <a:avLst/>
              </a:prstGeom>
              <a:blipFill>
                <a:blip r:embed="rId2"/>
                <a:stretch>
                  <a:fillRect l="-656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74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3EC8-50F7-4109-8565-C5C09A3F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Data Collection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CDC8F1-D3C1-408B-AA8A-0B3D1A87E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250" r="48807" b="50572"/>
          <a:stretch/>
        </p:blipFill>
        <p:spPr>
          <a:xfrm>
            <a:off x="704144" y="1690688"/>
            <a:ext cx="7811206" cy="416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3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842A-0757-49AF-A1D3-BEC317B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USD LIBOR TIME SERIES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1744A4D-A01F-4056-9349-A63A5035D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512607"/>
            <a:ext cx="8241885" cy="4536354"/>
          </a:xfrm>
        </p:spPr>
      </p:pic>
    </p:spTree>
    <p:extLst>
      <p:ext uri="{BB962C8B-B14F-4D97-AF65-F5344CB8AC3E}">
        <p14:creationId xmlns:p14="http://schemas.microsoft.com/office/powerpoint/2010/main" val="169288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842A-0757-49AF-A1D3-BEC317B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CAD LIBOR TIME SERIES</a:t>
            </a:r>
          </a:p>
        </p:txBody>
      </p:sp>
      <p:pic>
        <p:nvPicPr>
          <p:cNvPr id="11" name="Content Placeholder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CA9C869-AFD6-484E-97C0-9AF1F29CA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69877"/>
            <a:ext cx="7886700" cy="4707086"/>
          </a:xfrm>
        </p:spPr>
      </p:pic>
    </p:spTree>
    <p:extLst>
      <p:ext uri="{BB962C8B-B14F-4D97-AF65-F5344CB8AC3E}">
        <p14:creationId xmlns:p14="http://schemas.microsoft.com/office/powerpoint/2010/main" val="27995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842A-0757-49AF-A1D3-BEC317B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USD 30-DAY INCREMENT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0D5360-3FB8-4E68-AEBF-EDC015A08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4304669"/>
          </a:xfrm>
        </p:spPr>
      </p:pic>
    </p:spTree>
    <p:extLst>
      <p:ext uri="{BB962C8B-B14F-4D97-AF65-F5344CB8AC3E}">
        <p14:creationId xmlns:p14="http://schemas.microsoft.com/office/powerpoint/2010/main" val="101385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842A-0757-49AF-A1D3-BEC317B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CAD 30-DAY INCREMENT</a:t>
            </a:r>
          </a:p>
        </p:txBody>
      </p:sp>
      <p:pic>
        <p:nvPicPr>
          <p:cNvPr id="6" name="Picture 5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00665FCC-4035-43B7-A758-5D3B352C2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94840"/>
            <a:ext cx="7721720" cy="479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3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50842A-0757-49AF-A1D3-BEC317B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9" y="521130"/>
            <a:ext cx="3988849" cy="1381125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AC58DC50-82C7-4CFB-BA47-0761B156A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B4FD-6937-49CE-983A-23AD248FA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579" y="2238375"/>
            <a:ext cx="4003614" cy="3636073"/>
          </a:xfrm>
        </p:spPr>
        <p:txBody>
          <a:bodyPr anchor="ctr">
            <a:normAutofit lnSpcReduction="10000"/>
          </a:bodyPr>
          <a:lstStyle/>
          <a:p>
            <a:r>
              <a:rPr lang="en-CA" sz="2400" dirty="0">
                <a:solidFill>
                  <a:srgbClr val="000000"/>
                </a:solidFill>
              </a:rPr>
              <a:t>Huge jumps just before 1994 from the 1-DAY increment.</a:t>
            </a:r>
          </a:p>
          <a:p>
            <a:pPr marL="0" indent="0">
              <a:buNone/>
            </a:pPr>
            <a:endParaRPr lang="en-CA" sz="2400" dirty="0">
              <a:solidFill>
                <a:srgbClr val="000000"/>
              </a:solidFill>
            </a:endParaRPr>
          </a:p>
          <a:p>
            <a:r>
              <a:rPr lang="en-CA" sz="2400" dirty="0">
                <a:solidFill>
                  <a:srgbClr val="000000"/>
                </a:solidFill>
              </a:rPr>
              <a:t>Huge jumps in the 2008 global recession from the 30-DAY increment.</a:t>
            </a:r>
          </a:p>
          <a:p>
            <a:endParaRPr lang="en-CA" sz="2400" dirty="0">
              <a:solidFill>
                <a:srgbClr val="000000"/>
              </a:solidFill>
            </a:endParaRPr>
          </a:p>
          <a:p>
            <a:r>
              <a:rPr lang="en-CA" sz="2400" dirty="0">
                <a:solidFill>
                  <a:srgbClr val="000000"/>
                </a:solidFill>
              </a:rPr>
              <a:t>Dickey fuller test: p-value</a:t>
            </a:r>
          </a:p>
          <a:p>
            <a:pPr lvl="1"/>
            <a:r>
              <a:rPr lang="en-CA" sz="2000" dirty="0">
                <a:solidFill>
                  <a:srgbClr val="000000"/>
                </a:solidFill>
              </a:rPr>
              <a:t>0.6416 (IR)</a:t>
            </a:r>
          </a:p>
          <a:p>
            <a:pPr lvl="1"/>
            <a:r>
              <a:rPr lang="en-CA" sz="2000" dirty="0">
                <a:solidFill>
                  <a:srgbClr val="000000"/>
                </a:solidFill>
              </a:rPr>
              <a:t>0.01 (increments)</a:t>
            </a:r>
          </a:p>
          <a:p>
            <a:endParaRPr lang="en-CA" sz="2400" dirty="0">
              <a:solidFill>
                <a:srgbClr val="000000"/>
              </a:solidFill>
            </a:endParaRPr>
          </a:p>
          <a:p>
            <a:endParaRPr lang="en-CA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7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842A-0757-49AF-A1D3-BEC317B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C08B9-9CEE-4EC0-B699-1BC131ADBD17}"/>
              </a:ext>
            </a:extLst>
          </p:cNvPr>
          <p:cNvSpPr txBox="1"/>
          <p:nvPr/>
        </p:nvSpPr>
        <p:spPr>
          <a:xfrm>
            <a:off x="478631" y="4011283"/>
            <a:ext cx="2126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Normal distribution with small tails, low skewness and high kurtosis?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4E4654-79BA-4729-830C-02AA6EA03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21" y="560718"/>
            <a:ext cx="5417388" cy="551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4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16737</TotalTime>
  <Words>597</Words>
  <Application>Microsoft Office PowerPoint</Application>
  <PresentationFormat>On-screen Show (4:3)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 Theme</vt:lpstr>
      <vt:lpstr>Analysis of Interest rates(IR) USD and CAD LIBOR data  </vt:lpstr>
      <vt:lpstr>Overview</vt:lpstr>
      <vt:lpstr>Data Collection</vt:lpstr>
      <vt:lpstr>USD LIBOR TIME SERIES</vt:lpstr>
      <vt:lpstr>CAD LIBOR TIME SERIES</vt:lpstr>
      <vt:lpstr>USD 30-DAY INCREMENT</vt:lpstr>
      <vt:lpstr>CAD 30-DAY INCREMENT</vt:lpstr>
      <vt:lpstr>Observations</vt:lpstr>
      <vt:lpstr>DISTRIBUTION FITTING</vt:lpstr>
      <vt:lpstr>DISTRIBUTION FITTING</vt:lpstr>
      <vt:lpstr>DISTRIBUTION FITTING</vt:lpstr>
      <vt:lpstr>DISTRIBUTION FITTING</vt:lpstr>
      <vt:lpstr>DISTRIBUTION FITTING</vt:lpstr>
      <vt:lpstr>DISTRIBUTION FITTING</vt:lpstr>
      <vt:lpstr>USD TENOR CORRELATIONS</vt:lpstr>
      <vt:lpstr>CAD TENOR CORRELATIONS</vt:lpstr>
      <vt:lpstr>AVERAGE TERM STRUCTURE</vt:lpstr>
      <vt:lpstr>STANDARD DEVIATION</vt:lpstr>
      <vt:lpstr>PRINCIPAL COMPONENT ANALYSIS</vt:lpstr>
      <vt:lpstr>PRINCIPAL COMPONENT ANALYSIS</vt:lpstr>
      <vt:lpstr>PRINCIPAL COMPONENT ANALYSIS</vt:lpstr>
      <vt:lpstr>PRINCIPAL COMPONENT ANALYSIS</vt:lpstr>
      <vt:lpstr>SCALE FACTOR</vt:lpstr>
      <vt:lpstr>VASICEK 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Interest rates(IR) USD and CAD LIBOR data</dc:title>
  <dc:creator>Aloagbaye Momodu</dc:creator>
  <cp:lastModifiedBy>Aloagbaye Momodu</cp:lastModifiedBy>
  <cp:revision>25</cp:revision>
  <dcterms:created xsi:type="dcterms:W3CDTF">2018-11-20T20:57:26Z</dcterms:created>
  <dcterms:modified xsi:type="dcterms:W3CDTF">2019-01-30T16:08:04Z</dcterms:modified>
</cp:coreProperties>
</file>